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vtt" ContentType="text/vtt"/>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ppt/tags/tag3.xml" ContentType="application/vnd.openxmlformats-officedocument.presentationml.tags+xml"/>
  <Override PartName="/ppt/notesSlides/notesSlide7.xml" ContentType="application/vnd.openxmlformats-officedocument.presentationml.notesSlide+xml"/>
  <Override PartName="/ppt/tags/tag4.xml" ContentType="application/vnd.openxmlformats-officedocument.presentationml.tags+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tags/tag6.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7.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8.xml" ContentType="application/vnd.openxmlformats-officedocument.presentationml.tags+xml"/>
  <Override PartName="/ppt/notesSlides/notesSlide16.xml" ContentType="application/vnd.openxmlformats-officedocument.presentationml.notesSlide+xml"/>
  <Override PartName="/ppt/tags/tag9.xml" ContentType="application/vnd.openxmlformats-officedocument.presentationml.tags+xml"/>
  <Override PartName="/ppt/notesSlides/notesSlide17.xml" ContentType="application/vnd.openxmlformats-officedocument.presentationml.notesSlide+xml"/>
  <Override PartName="/ppt/tags/tag10.xml" ContentType="application/vnd.openxmlformats-officedocument.presentationml.tags+xml"/>
  <Override PartName="/ppt/notesSlides/notesSlide18.xml" ContentType="application/vnd.openxmlformats-officedocument.presentationml.notesSlide+xml"/>
  <Override PartName="/ppt/tags/tag11.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12.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13.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14.xml" ContentType="application/vnd.openxmlformats-officedocument.presentationml.tags+xml"/>
  <Override PartName="/ppt/notesSlides/notesSlide28.xml" ContentType="application/vnd.openxmlformats-officedocument.presentationml.notesSlide+xml"/>
  <Override PartName="/ppt/tags/tag15.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16.xml" ContentType="application/vnd.openxmlformats-officedocument.presentationml.tags+xml"/>
  <Override PartName="/ppt/notesSlides/notesSlide31.xml" ContentType="application/vnd.openxmlformats-officedocument.presentationml.notesSlide+xml"/>
  <Override PartName="/ppt/tags/tag17.xml" ContentType="application/vnd.openxmlformats-officedocument.presentationml.tags+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tags/tag18.xml" ContentType="application/vnd.openxmlformats-officedocument.presentationml.tags+xml"/>
  <Override PartName="/ppt/notesSlides/notesSlide3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9.xml" ContentType="application/vnd.openxmlformats-officedocument.presentationml.tags+xml"/>
  <Override PartName="/ppt/notesSlides/notesSlide36.xml" ContentType="application/vnd.openxmlformats-officedocument.presentationml.notesSlide+xml"/>
  <Override PartName="/ppt/tags/tag20.xml" ContentType="application/vnd.openxmlformats-officedocument.presentationml.tags+xml"/>
  <Override PartName="/ppt/notesSlides/notesSlide37.xml" ContentType="application/vnd.openxmlformats-officedocument.presentationml.notesSlide+xml"/>
  <Override PartName="/ppt/tags/tag21.xml" ContentType="application/vnd.openxmlformats-officedocument.presentationml.tags+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tags/tag22.xml" ContentType="application/vnd.openxmlformats-officedocument.presentationml.tags+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9.xml" ContentType="application/vnd.openxmlformats-officedocument.presentationml.notesSlide+xml"/>
  <Override PartName="/ppt/tags/tag23.xml" ContentType="application/vnd.openxmlformats-officedocument.presentationml.tags+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tags/tag24.xml" ContentType="application/vnd.openxmlformats-officedocument.presentationml.tags+xml"/>
  <Override PartName="/ppt/notesSlides/notesSlide53.xml" ContentType="application/vnd.openxmlformats-officedocument.presentationml.notesSlide+xml"/>
  <Override PartName="/ppt/tags/tag25.xml" ContentType="application/vnd.openxmlformats-officedocument.presentationml.tags+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tags/tag26.xml" ContentType="application/vnd.openxmlformats-officedocument.presentationml.tags+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tags/tag27.xml" ContentType="application/vnd.openxmlformats-officedocument.presentationml.tags+xml"/>
  <Override PartName="/ppt/notesSlides/notesSlide59.xml" ContentType="application/vnd.openxmlformats-officedocument.presentationml.notesSlide+xml"/>
  <Override PartName="/ppt/tags/tag28.xml" ContentType="application/vnd.openxmlformats-officedocument.presentationml.tags+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tags/tag29.xml" ContentType="application/vnd.openxmlformats-officedocument.presentationml.tags+xml"/>
  <Override PartName="/ppt/notesSlides/notesSlide62.xml" ContentType="application/vnd.openxmlformats-officedocument.presentationml.notesSlide+xml"/>
  <Override PartName="/ppt/tags/tag30.xml" ContentType="application/vnd.openxmlformats-officedocument.presentationml.tags+xml"/>
  <Override PartName="/ppt/notesSlides/notesSlide6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31.xml" ContentType="application/vnd.openxmlformats-officedocument.presentationml.tags+xml"/>
  <Override PartName="/ppt/notesSlides/notesSlide65.xml" ContentType="application/vnd.openxmlformats-officedocument.presentationml.notesSlide+xml"/>
  <Override PartName="/ppt/tags/tag32.xml" ContentType="application/vnd.openxmlformats-officedocument.presentationml.tags+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drawings/drawing1.xml" ContentType="application/vnd.openxmlformats-officedocument.drawingml.chartshapes+xml"/>
  <Override PartName="/ppt/notesSlides/notesSlide68.xml" ContentType="application/vnd.openxmlformats-officedocument.presentationml.notesSlide+xml"/>
  <Override PartName="/ppt/tags/tag33.xml" ContentType="application/vnd.openxmlformats-officedocument.presentationml.tags+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tags/tag34.xml" ContentType="application/vnd.openxmlformats-officedocument.presentationml.tags+xml"/>
  <Override PartName="/ppt/notesSlides/notesSlide72.xml" ContentType="application/vnd.openxmlformats-officedocument.presentationml.notesSlide+xml"/>
  <Override PartName="/ppt/tags/tag35.xml" ContentType="application/vnd.openxmlformats-officedocument.presentationml.tags+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tags/tag36.xml" ContentType="application/vnd.openxmlformats-officedocument.presentationml.tags+xml"/>
  <Override PartName="/ppt/notesSlides/notesSlide81.xml" ContentType="application/vnd.openxmlformats-officedocument.presentationml.notesSlide+xml"/>
  <Override PartName="/ppt/tags/tag37.xml" ContentType="application/vnd.openxmlformats-officedocument.presentationml.tags+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tags/tag38.xml" ContentType="application/vnd.openxmlformats-officedocument.presentationml.tags+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tags/tag39.xml" ContentType="application/vnd.openxmlformats-officedocument.presentationml.tags+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tags/tag40.xml" ContentType="application/vnd.openxmlformats-officedocument.presentationml.tags+xml"/>
  <Override PartName="/ppt/notesSlides/notesSlide93.xml" ContentType="application/vnd.openxmlformats-officedocument.presentationml.notesSlide+xml"/>
  <Override PartName="/ppt/tags/tag41.xml" ContentType="application/vnd.openxmlformats-officedocument.presentationml.tags+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tags/tag42.xml" ContentType="application/vnd.openxmlformats-officedocument.presentationml.tags+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9.xml" ContentType="application/vnd.openxmlformats-officedocument.presentationml.notesSlide+xml"/>
  <Override PartName="/ppt/tags/tag43.xml" ContentType="application/vnd.openxmlformats-officedocument.presentationml.tags+xml"/>
  <Override PartName="/ppt/notesSlides/notesSlide100.xml" ContentType="application/vnd.openxmlformats-officedocument.presentationml.notesSlide+xml"/>
  <Override PartName="/ppt/tags/tag44.xml" ContentType="application/vnd.openxmlformats-officedocument.presentationml.tags+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tags/tag45.xml" ContentType="application/vnd.openxmlformats-officedocument.presentationml.tags+xml"/>
  <Override PartName="/ppt/notesSlides/notesSlide103.xml" ContentType="application/vnd.openxmlformats-officedocument.presentationml.notesSlide+xml"/>
  <Override PartName="/ppt/tags/tag46.xml" ContentType="application/vnd.openxmlformats-officedocument.presentationml.tags+xml"/>
  <Override PartName="/ppt/notesSlides/notesSlide104.xml" ContentType="application/vnd.openxmlformats-officedocument.presentationml.notesSlide+xml"/>
  <Override PartName="/ppt/tags/tag47.xml" ContentType="application/vnd.openxmlformats-officedocument.presentationml.tags+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tags/tag48.xml" ContentType="application/vnd.openxmlformats-officedocument.presentationml.tags+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tags/tag49.xml" ContentType="application/vnd.openxmlformats-officedocument.presentationml.tags+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tags/tag50.xml" ContentType="application/vnd.openxmlformats-officedocument.presentationml.tags+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tags/tag51.xml" ContentType="application/vnd.openxmlformats-officedocument.presentationml.tags+xml"/>
  <Override PartName="/ppt/notesSlides/notesSlide119.xml" ContentType="application/vnd.openxmlformats-officedocument.presentationml.notesSlide+xml"/>
  <Override PartName="/ppt/tags/tag52.xml" ContentType="application/vnd.openxmlformats-officedocument.presentationml.tags+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ags/tag53.xml" ContentType="application/vnd.openxmlformats-officedocument.presentationml.tags+xml"/>
  <Override PartName="/ppt/notesSlides/notesSlide122.xml" ContentType="application/vnd.openxmlformats-officedocument.presentationml.notesSlide+xml"/>
  <Override PartName="/ppt/tags/tag54.xml" ContentType="application/vnd.openxmlformats-officedocument.presentationml.tags+xml"/>
  <Override PartName="/ppt/notesSlides/notesSlide123.xml" ContentType="application/vnd.openxmlformats-officedocument.presentationml.notesSlide+xml"/>
  <Override PartName="/ppt/tags/tag55.xml" ContentType="application/vnd.openxmlformats-officedocument.presentationml.tags+xml"/>
  <Override PartName="/ppt/notesSlides/notesSlide124.xml" ContentType="application/vnd.openxmlformats-officedocument.presentationml.notesSlide+xml"/>
  <Override PartName="/ppt/tags/tag56.xml" ContentType="application/vnd.openxmlformats-officedocument.presentationml.tags+xml"/>
  <Override PartName="/ppt/notesSlides/notesSlide125.xml" ContentType="application/vnd.openxmlformats-officedocument.presentationml.notesSlide+xml"/>
  <Override PartName="/ppt/tags/tag57.xml" ContentType="application/vnd.openxmlformats-officedocument.presentationml.tags+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tags/tag58.xml" ContentType="application/vnd.openxmlformats-officedocument.presentationml.tags+xml"/>
  <Override PartName="/ppt/notesSlides/notesSlide128.xml" ContentType="application/vnd.openxmlformats-officedocument.presentationml.notesSlide+xml"/>
  <Override PartName="/ppt/tags/tag59.xml" ContentType="application/vnd.openxmlformats-officedocument.presentationml.tags+xml"/>
  <Override PartName="/ppt/notesSlides/notesSlide129.xml" ContentType="application/vnd.openxmlformats-officedocument.presentationml.notesSlide+xml"/>
  <Override PartName="/ppt/tags/tag60.xml" ContentType="application/vnd.openxmlformats-officedocument.presentationml.tags+xml"/>
  <Override PartName="/ppt/notesSlides/notesSlide13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1.xml" ContentType="application/vnd.openxmlformats-officedocument.presentationml.notesSlide+xml"/>
  <Override PartName="/ppt/tags/tag61.xml" ContentType="application/vnd.openxmlformats-officedocument.presentationml.tags+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5.xml" ContentType="application/vnd.openxmlformats-officedocument.presentationml.notesSlide+xml"/>
  <Override PartName="/ppt/tags/tag62.xml" ContentType="application/vnd.openxmlformats-officedocument.presentationml.tags+xml"/>
  <Override PartName="/ppt/notesSlides/notesSlide136.xml" ContentType="application/vnd.openxmlformats-officedocument.presentationml.notesSlide+xml"/>
  <Override PartName="/ppt/tags/tag63.xml" ContentType="application/vnd.openxmlformats-officedocument.presentationml.tags+xml"/>
  <Override PartName="/ppt/notesSlides/notesSlide1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5"/>
  </p:sldMasterIdLst>
  <p:notesMasterIdLst>
    <p:notesMasterId r:id="rId143"/>
  </p:notesMasterIdLst>
  <p:handoutMasterIdLst>
    <p:handoutMasterId r:id="rId144"/>
  </p:handoutMasterIdLst>
  <p:sldIdLst>
    <p:sldId id="267" r:id="rId6"/>
    <p:sldId id="2249" r:id="rId7"/>
    <p:sldId id="2321" r:id="rId8"/>
    <p:sldId id="2322" r:id="rId9"/>
    <p:sldId id="2212" r:id="rId10"/>
    <p:sldId id="2243" r:id="rId11"/>
    <p:sldId id="2266" r:id="rId12"/>
    <p:sldId id="2267" r:id="rId13"/>
    <p:sldId id="1750" r:id="rId14"/>
    <p:sldId id="2268" r:id="rId15"/>
    <p:sldId id="601" r:id="rId16"/>
    <p:sldId id="2269" r:id="rId17"/>
    <p:sldId id="2329" r:id="rId18"/>
    <p:sldId id="2039" r:id="rId19"/>
    <p:sldId id="2323" r:id="rId20"/>
    <p:sldId id="1990" r:id="rId21"/>
    <p:sldId id="350" r:id="rId22"/>
    <p:sldId id="520" r:id="rId23"/>
    <p:sldId id="1811" r:id="rId24"/>
    <p:sldId id="2324" r:id="rId25"/>
    <p:sldId id="2108" r:id="rId26"/>
    <p:sldId id="2320" r:id="rId27"/>
    <p:sldId id="2206" r:id="rId28"/>
    <p:sldId id="1796" r:id="rId29"/>
    <p:sldId id="2283" r:id="rId30"/>
    <p:sldId id="2288" r:id="rId31"/>
    <p:sldId id="2271" r:id="rId32"/>
    <p:sldId id="2215" r:id="rId33"/>
    <p:sldId id="2289" r:id="rId34"/>
    <p:sldId id="2011" r:id="rId35"/>
    <p:sldId id="2001" r:id="rId36"/>
    <p:sldId id="2285" r:id="rId37"/>
    <p:sldId id="2286" r:id="rId38"/>
    <p:sldId id="2262" r:id="rId39"/>
    <p:sldId id="1807" r:id="rId40"/>
    <p:sldId id="2002" r:id="rId41"/>
    <p:sldId id="1900" r:id="rId42"/>
    <p:sldId id="2218" r:id="rId43"/>
    <p:sldId id="292" r:id="rId44"/>
    <p:sldId id="2219" r:id="rId45"/>
    <p:sldId id="2019" r:id="rId46"/>
    <p:sldId id="626" r:id="rId47"/>
    <p:sldId id="2220" r:id="rId48"/>
    <p:sldId id="684" r:id="rId49"/>
    <p:sldId id="2221" r:id="rId50"/>
    <p:sldId id="2125" r:id="rId51"/>
    <p:sldId id="2319" r:id="rId52"/>
    <p:sldId id="2035" r:id="rId53"/>
    <p:sldId id="2222" r:id="rId54"/>
    <p:sldId id="2223" r:id="rId55"/>
    <p:sldId id="2242" r:id="rId56"/>
    <p:sldId id="2290" r:id="rId57"/>
    <p:sldId id="2261" r:id="rId58"/>
    <p:sldId id="2224" r:id="rId59"/>
    <p:sldId id="2325" r:id="rId60"/>
    <p:sldId id="2291" r:id="rId61"/>
    <p:sldId id="2292" r:id="rId62"/>
    <p:sldId id="2274" r:id="rId63"/>
    <p:sldId id="2184" r:id="rId64"/>
    <p:sldId id="2293" r:id="rId65"/>
    <p:sldId id="2145" r:id="rId66"/>
    <p:sldId id="2227" r:id="rId67"/>
    <p:sldId id="2003" r:id="rId68"/>
    <p:sldId id="2133" r:id="rId69"/>
    <p:sldId id="2226" r:id="rId70"/>
    <p:sldId id="590" r:id="rId71"/>
    <p:sldId id="2146" r:id="rId72"/>
    <p:sldId id="276" r:id="rId73"/>
    <p:sldId id="2228" r:id="rId74"/>
    <p:sldId id="2147" r:id="rId75"/>
    <p:sldId id="1915" r:id="rId76"/>
    <p:sldId id="2229" r:id="rId77"/>
    <p:sldId id="2230" r:id="rId78"/>
    <p:sldId id="364" r:id="rId79"/>
    <p:sldId id="1919" r:id="rId80"/>
    <p:sldId id="1920" r:id="rId81"/>
    <p:sldId id="2090" r:id="rId82"/>
    <p:sldId id="2132" r:id="rId83"/>
    <p:sldId id="2294" r:id="rId84"/>
    <p:sldId id="763" r:id="rId85"/>
    <p:sldId id="1745" r:id="rId86"/>
    <p:sldId id="1864" r:id="rId87"/>
    <p:sldId id="1786" r:id="rId88"/>
    <p:sldId id="2027" r:id="rId89"/>
    <p:sldId id="2149" r:id="rId90"/>
    <p:sldId id="2318" r:id="rId91"/>
    <p:sldId id="270" r:id="rId92"/>
    <p:sldId id="2296" r:id="rId93"/>
    <p:sldId id="2297" r:id="rId94"/>
    <p:sldId id="1779" r:id="rId95"/>
    <p:sldId id="2158" r:id="rId96"/>
    <p:sldId id="2151" r:id="rId97"/>
    <p:sldId id="1714" r:id="rId98"/>
    <p:sldId id="2128" r:id="rId99"/>
    <p:sldId id="2298" r:id="rId100"/>
    <p:sldId id="2299" r:id="rId101"/>
    <p:sldId id="2258" r:id="rId102"/>
    <p:sldId id="1997" r:id="rId103"/>
    <p:sldId id="2152" r:id="rId104"/>
    <p:sldId id="2234" r:id="rId105"/>
    <p:sldId id="2248" r:id="rId106"/>
    <p:sldId id="2277" r:id="rId107"/>
    <p:sldId id="2301" r:id="rId108"/>
    <p:sldId id="2302" r:id="rId109"/>
    <p:sldId id="2180" r:id="rId110"/>
    <p:sldId id="2009" r:id="rId111"/>
    <p:sldId id="2103" r:id="rId112"/>
    <p:sldId id="306" r:id="rId113"/>
    <p:sldId id="785" r:id="rId114"/>
    <p:sldId id="2328" r:id="rId115"/>
    <p:sldId id="2236" r:id="rId116"/>
    <p:sldId id="290" r:id="rId117"/>
    <p:sldId id="2303" r:id="rId118"/>
    <p:sldId id="2237" r:id="rId119"/>
    <p:sldId id="1830" r:id="rId120"/>
    <p:sldId id="289" r:id="rId121"/>
    <p:sldId id="2304" r:id="rId122"/>
    <p:sldId id="2326" r:id="rId123"/>
    <p:sldId id="1723" r:id="rId124"/>
    <p:sldId id="1743" r:id="rId125"/>
    <p:sldId id="2181" r:id="rId126"/>
    <p:sldId id="549" r:id="rId127"/>
    <p:sldId id="2005" r:id="rId128"/>
    <p:sldId id="2316" r:id="rId129"/>
    <p:sldId id="2006" r:id="rId130"/>
    <p:sldId id="2007" r:id="rId131"/>
    <p:sldId id="281" r:id="rId132"/>
    <p:sldId id="2308" r:id="rId133"/>
    <p:sldId id="550" r:id="rId134"/>
    <p:sldId id="568" r:id="rId135"/>
    <p:sldId id="2309" r:id="rId136"/>
    <p:sldId id="2310" r:id="rId137"/>
    <p:sldId id="2259" r:id="rId138"/>
    <p:sldId id="2311" r:id="rId139"/>
    <p:sldId id="2312" r:id="rId140"/>
    <p:sldId id="2313" r:id="rId141"/>
    <p:sldId id="2317" r:id="rId142"/>
  </p:sldIdLst>
  <p:sldSz cx="12192000" cy="6858000"/>
  <p:notesSz cx="6858000" cy="9144000"/>
  <p:embeddedFontLst>
    <p:embeddedFont>
      <p:font typeface="Cambria" panose="02040503050406030204" pitchFamily="18" charset="0"/>
      <p:regular r:id="rId145"/>
      <p:bold r:id="rId146"/>
      <p:italic r:id="rId147"/>
      <p:boldItalic r:id="rId148"/>
    </p:embeddedFont>
    <p:embeddedFont>
      <p:font typeface="Lora" pitchFamily="2" charset="0"/>
      <p:regular r:id="rId149"/>
      <p:bold r:id="rId150"/>
      <p:italic r:id="rId151"/>
      <p:boldItalic r:id="rId152"/>
    </p:embeddedFont>
    <p:embeddedFont>
      <p:font typeface="Lora Bold Roman" panose="020B0604020202020204" charset="0"/>
      <p:regular r:id="rId153"/>
      <p:bold r:id="rId154"/>
      <p:italic r:id="rId155"/>
      <p:boldItalic r:id="rId156"/>
    </p:embeddedFont>
    <p:embeddedFont>
      <p:font typeface="Lora Italic" pitchFamily="2" charset="0"/>
      <p:bold r:id="rId157"/>
      <p:italic r:id="rId158"/>
      <p:boldItalic r:id="rId159"/>
    </p:embeddedFont>
    <p:embeddedFont>
      <p:font typeface="LORA REGULAR ROMAN" panose="020B0604020202020204" charset="0"/>
      <p:regular r:id="rId160"/>
    </p:embeddedFont>
    <p:embeddedFont>
      <p:font typeface="LORA REGULAR ROMAN" panose="020B0604020202020204" charset="0"/>
      <p:regular r:id="rId160"/>
    </p:embeddedFont>
    <p:embeddedFont>
      <p:font typeface="Open Sans Light" panose="020B0306030504020204" pitchFamily="34" charset="0"/>
      <p:regular r:id="rId161"/>
      <p:italic r:id="rId162"/>
    </p:embeddedFont>
    <p:embeddedFont>
      <p:font typeface="Red Hat Display" panose="02010303040201060303" pitchFamily="2" charset="0"/>
      <p:regular r:id="rId163"/>
      <p:bold r:id="rId164"/>
      <p:italic r:id="rId165"/>
      <p:boldItalic r:id="rId166"/>
    </p:embeddedFont>
    <p:embeddedFont>
      <p:font typeface="Segoe UI" panose="020B0502040204020203" pitchFamily="34" charset="0"/>
      <p:regular r:id="rId167"/>
      <p:bold r:id="rId168"/>
      <p:italic r:id="rId169"/>
      <p:boldItalic r:id="rId17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ourse Intro" id="{19070D85-720A-46F7-BA68-C8B9ECF204C3}">
          <p14:sldIdLst>
            <p14:sldId id="267"/>
            <p14:sldId id="2249"/>
            <p14:sldId id="2321"/>
            <p14:sldId id="2322"/>
            <p14:sldId id="2212"/>
            <p14:sldId id="2243"/>
            <p14:sldId id="2266"/>
          </p14:sldIdLst>
        </p14:section>
        <p14:section name="Module 1" id="{6CB56F00-06A6-49EF-BEC5-5AA88E036629}">
          <p14:sldIdLst>
            <p14:sldId id="2267"/>
            <p14:sldId id="1750"/>
            <p14:sldId id="2268"/>
            <p14:sldId id="601"/>
            <p14:sldId id="2269"/>
            <p14:sldId id="2329"/>
            <p14:sldId id="2039"/>
            <p14:sldId id="2323"/>
            <p14:sldId id="1990"/>
            <p14:sldId id="350"/>
            <p14:sldId id="520"/>
            <p14:sldId id="1811"/>
            <p14:sldId id="2324"/>
            <p14:sldId id="2108"/>
            <p14:sldId id="2320"/>
            <p14:sldId id="2206"/>
            <p14:sldId id="1796"/>
            <p14:sldId id="2283"/>
            <p14:sldId id="2288"/>
            <p14:sldId id="2271"/>
            <p14:sldId id="2215"/>
          </p14:sldIdLst>
        </p14:section>
        <p14:section name="Module 2" id="{0C34568D-2877-48FA-81F6-04C5AA68A33A}">
          <p14:sldIdLst>
            <p14:sldId id="2289"/>
            <p14:sldId id="2011"/>
            <p14:sldId id="2001"/>
            <p14:sldId id="2285"/>
            <p14:sldId id="2286"/>
            <p14:sldId id="2262"/>
            <p14:sldId id="1807"/>
            <p14:sldId id="2002"/>
            <p14:sldId id="1900"/>
            <p14:sldId id="2218"/>
            <p14:sldId id="292"/>
            <p14:sldId id="2219"/>
            <p14:sldId id="2019"/>
            <p14:sldId id="626"/>
            <p14:sldId id="2220"/>
            <p14:sldId id="684"/>
            <p14:sldId id="2221"/>
            <p14:sldId id="2125"/>
            <p14:sldId id="2319"/>
            <p14:sldId id="2035"/>
            <p14:sldId id="2222"/>
            <p14:sldId id="2223"/>
            <p14:sldId id="2242"/>
            <p14:sldId id="2290"/>
            <p14:sldId id="2261"/>
            <p14:sldId id="2224"/>
            <p14:sldId id="2325"/>
            <p14:sldId id="2291"/>
            <p14:sldId id="2292"/>
            <p14:sldId id="2274"/>
            <p14:sldId id="2184"/>
          </p14:sldIdLst>
        </p14:section>
        <p14:section name="Module 3" id="{F9DDB949-6654-4C06-A060-8AE43EAC0453}">
          <p14:sldIdLst>
            <p14:sldId id="2293"/>
            <p14:sldId id="2145"/>
            <p14:sldId id="2227"/>
            <p14:sldId id="2003"/>
            <p14:sldId id="2133"/>
            <p14:sldId id="2226"/>
            <p14:sldId id="590"/>
            <p14:sldId id="2146"/>
            <p14:sldId id="276"/>
            <p14:sldId id="2228"/>
            <p14:sldId id="2147"/>
            <p14:sldId id="1915"/>
            <p14:sldId id="2229"/>
            <p14:sldId id="2230"/>
            <p14:sldId id="364"/>
            <p14:sldId id="1919"/>
            <p14:sldId id="1920"/>
            <p14:sldId id="2090"/>
            <p14:sldId id="2132"/>
            <p14:sldId id="2294"/>
            <p14:sldId id="763"/>
            <p14:sldId id="1745"/>
            <p14:sldId id="1864"/>
            <p14:sldId id="1786"/>
            <p14:sldId id="2027"/>
            <p14:sldId id="2149"/>
            <p14:sldId id="2318"/>
            <p14:sldId id="270"/>
            <p14:sldId id="2296"/>
            <p14:sldId id="2297"/>
            <p14:sldId id="1779"/>
            <p14:sldId id="2158"/>
            <p14:sldId id="2151"/>
            <p14:sldId id="1714"/>
            <p14:sldId id="2128"/>
            <p14:sldId id="2298"/>
            <p14:sldId id="2299"/>
          </p14:sldIdLst>
        </p14:section>
        <p14:section name="Cloture de formation (employés·es)" id="{7C3DC0BF-2CF2-47EF-A194-6AD2055B9A79}">
          <p14:sldIdLst>
            <p14:sldId id="2258"/>
            <p14:sldId id="1997"/>
            <p14:sldId id="2152"/>
            <p14:sldId id="2234"/>
            <p14:sldId id="2248"/>
          </p14:sldIdLst>
        </p14:section>
        <p14:section name="Transition (gestionnaires)" id="{AA7A8F18-D2B6-486C-A70E-37716D892BD6}">
          <p14:sldIdLst>
            <p14:sldId id="2277"/>
            <p14:sldId id="2301"/>
          </p14:sldIdLst>
        </p14:section>
        <p14:section name="Module 4" id="{E37A1C3D-9AD6-4B26-B35C-5A19B8323589}">
          <p14:sldIdLst>
            <p14:sldId id="2302"/>
            <p14:sldId id="2180"/>
            <p14:sldId id="2009"/>
            <p14:sldId id="2103"/>
            <p14:sldId id="306"/>
            <p14:sldId id="785"/>
            <p14:sldId id="2328"/>
            <p14:sldId id="2236"/>
            <p14:sldId id="290"/>
            <p14:sldId id="2303"/>
            <p14:sldId id="2237"/>
            <p14:sldId id="1830"/>
            <p14:sldId id="289"/>
            <p14:sldId id="2304"/>
            <p14:sldId id="2326"/>
            <p14:sldId id="1723"/>
            <p14:sldId id="1743"/>
            <p14:sldId id="2181"/>
            <p14:sldId id="549"/>
            <p14:sldId id="2005"/>
            <p14:sldId id="2316"/>
            <p14:sldId id="2006"/>
            <p14:sldId id="2007"/>
            <p14:sldId id="281"/>
            <p14:sldId id="2308"/>
            <p14:sldId id="550"/>
            <p14:sldId id="568"/>
            <p14:sldId id="2309"/>
            <p14:sldId id="2310"/>
          </p14:sldIdLst>
        </p14:section>
        <p14:section name="Pour conclure" id="{AC00ECE6-56B4-4432-816C-54751CA98BFA}">
          <p14:sldIdLst>
            <p14:sldId id="2259"/>
            <p14:sldId id="2311"/>
            <p14:sldId id="2312"/>
            <p14:sldId id="2313"/>
            <p14:sldId id="2317"/>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75BB707-6857-FB4E-F733-B610A46AD4DD}" name="Diana Axenova" initials="DA" userId="S::daxenova@mentalhealthcommission.ca::dde9fee9-4fd0-41cd-8846-92e32b270507" providerId="AD"/>
  <p188:author id="{F4E2CF5A-4FF3-D8DC-B791-514C01B774C1}" name="Rebecca Richardson" initials="RR" userId="S::rrichardson@mentalhealthcommission.ca::b78f87bc-9c0d-475a-90e9-aee431eb9bd1" providerId="AD"/>
  <p188:author id="{5BCE83AD-25B0-2738-2A7A-9C7F2B8E597E}" name="Annick Levesque" initials="AL" userId="S::alevesque@mentalhealthcommission.ca::9b328047-2fe9-468c-8f5f-fea01c9a4b16" providerId="AD"/>
  <p188:author id="{776D8BC7-0888-242A-D955-9C9F3755DD6C}" name="May Nasir" initials="MN" userId="S::mnasir@mentalhealthcommission.ca::dea0305f-8ef5-45ad-82ff-3b48f19d01ea" providerId="AD"/>
  <p188:author id="{978BCEE9-2F28-49FC-614E-70007F348ECB}" name="Bhavna Saxena" initials="BS" userId="S::bsaxena@mentalhealthcommission.ca::bb8c5c7e-c761-464e-9f65-352521d08eec" providerId="AD"/>
  <p188:author id="{661AF1F4-4BF8-ED73-553D-2A0177E153F2}" name="Sjors Reijers" initials="SR" userId="S::sreijers@mentalhealthcommission.ca::67443ff0-4041-48e7-9dfb-479e6aed5679"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9B3"/>
    <a:srgbClr val="006498"/>
    <a:srgbClr val="78C044"/>
    <a:srgbClr val="E7E6E6"/>
    <a:srgbClr val="F1693E"/>
    <a:srgbClr val="0047BB"/>
    <a:srgbClr val="00C0F3"/>
    <a:srgbClr val="002C45"/>
    <a:srgbClr val="0BACDC"/>
    <a:srgbClr val="92D05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57F97C-C964-46FD-BF19-AD2E923921E1}" v="15" dt="2024-05-14T22:28:25.3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653" autoAdjust="0"/>
    <p:restoredTop sz="45673" autoAdjust="0"/>
  </p:normalViewPr>
  <p:slideViewPr>
    <p:cSldViewPr snapToGrid="0">
      <p:cViewPr varScale="1">
        <p:scale>
          <a:sx n="43" d="100"/>
          <a:sy n="43" d="100"/>
        </p:scale>
        <p:origin x="1013" y="82"/>
      </p:cViewPr>
      <p:guideLst/>
    </p:cSldViewPr>
  </p:slideViewPr>
  <p:outlineViewPr>
    <p:cViewPr>
      <p:scale>
        <a:sx n="33" d="100"/>
        <a:sy n="33" d="100"/>
      </p:scale>
      <p:origin x="0" y="-14028"/>
    </p:cViewPr>
    <p:sldLst>
      <p:sld r:id="rId1" collapse="1"/>
      <p:sld r:id="rId2" collapse="1"/>
    </p:sldLst>
  </p:outlineViewPr>
  <p:notesTextViewPr>
    <p:cViewPr>
      <p:scale>
        <a:sx n="3" d="2"/>
        <a:sy n="3" d="2"/>
      </p:scale>
      <p:origin x="0" y="0"/>
    </p:cViewPr>
  </p:notesTextViewPr>
  <p:sorterViewPr>
    <p:cViewPr varScale="1">
      <p:scale>
        <a:sx n="1" d="1"/>
        <a:sy n="1" d="1"/>
      </p:scale>
      <p:origin x="0" y="-19544"/>
    </p:cViewPr>
  </p:sorterViewPr>
  <p:notesViewPr>
    <p:cSldViewPr snapToGrid="0">
      <p:cViewPr varScale="1">
        <p:scale>
          <a:sx n="85" d="100"/>
          <a:sy n="85" d="100"/>
        </p:scale>
        <p:origin x="3138" y="90"/>
      </p:cViewPr>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63" Type="http://schemas.openxmlformats.org/officeDocument/2006/relationships/slide" Target="slides/slide58.xml"/><Relationship Id="rId84" Type="http://schemas.openxmlformats.org/officeDocument/2006/relationships/slide" Target="slides/slide79.xml"/><Relationship Id="rId138" Type="http://schemas.openxmlformats.org/officeDocument/2006/relationships/slide" Target="slides/slide133.xml"/><Relationship Id="rId159" Type="http://schemas.openxmlformats.org/officeDocument/2006/relationships/font" Target="fonts/font15.fntdata"/><Relationship Id="rId170" Type="http://schemas.openxmlformats.org/officeDocument/2006/relationships/font" Target="fonts/font26.fntdata"/><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53" Type="http://schemas.openxmlformats.org/officeDocument/2006/relationships/slide" Target="slides/slide48.xml"/><Relationship Id="rId74" Type="http://schemas.openxmlformats.org/officeDocument/2006/relationships/slide" Target="slides/slide69.xml"/><Relationship Id="rId128" Type="http://schemas.openxmlformats.org/officeDocument/2006/relationships/slide" Target="slides/slide123.xml"/><Relationship Id="rId149" Type="http://schemas.openxmlformats.org/officeDocument/2006/relationships/font" Target="fonts/font5.fntdata"/><Relationship Id="rId5" Type="http://schemas.openxmlformats.org/officeDocument/2006/relationships/slideMaster" Target="slideMasters/slideMaster1.xml"/><Relationship Id="rId95" Type="http://schemas.openxmlformats.org/officeDocument/2006/relationships/slide" Target="slides/slide90.xml"/><Relationship Id="rId160" Type="http://schemas.openxmlformats.org/officeDocument/2006/relationships/font" Target="fonts/font16.fntdata"/><Relationship Id="rId22" Type="http://schemas.openxmlformats.org/officeDocument/2006/relationships/slide" Target="slides/slide17.xml"/><Relationship Id="rId43" Type="http://schemas.openxmlformats.org/officeDocument/2006/relationships/slide" Target="slides/slide38.xml"/><Relationship Id="rId64" Type="http://schemas.openxmlformats.org/officeDocument/2006/relationships/slide" Target="slides/slide59.xml"/><Relationship Id="rId118" Type="http://schemas.openxmlformats.org/officeDocument/2006/relationships/slide" Target="slides/slide113.xml"/><Relationship Id="rId139" Type="http://schemas.openxmlformats.org/officeDocument/2006/relationships/slide" Target="slides/slide134.xml"/><Relationship Id="rId85" Type="http://schemas.openxmlformats.org/officeDocument/2006/relationships/slide" Target="slides/slide80.xml"/><Relationship Id="rId150" Type="http://schemas.openxmlformats.org/officeDocument/2006/relationships/font" Target="fonts/font6.fntdata"/><Relationship Id="rId171" Type="http://schemas.openxmlformats.org/officeDocument/2006/relationships/presProps" Target="presProps.xml"/><Relationship Id="rId12" Type="http://schemas.openxmlformats.org/officeDocument/2006/relationships/slide" Target="slides/slide7.xml"/><Relationship Id="rId33" Type="http://schemas.openxmlformats.org/officeDocument/2006/relationships/slide" Target="slides/slide28.xml"/><Relationship Id="rId108" Type="http://schemas.openxmlformats.org/officeDocument/2006/relationships/slide" Target="slides/slide103.xml"/><Relationship Id="rId129" Type="http://schemas.openxmlformats.org/officeDocument/2006/relationships/slide" Target="slides/slide124.xml"/><Relationship Id="rId54" Type="http://schemas.openxmlformats.org/officeDocument/2006/relationships/slide" Target="slides/slide49.xml"/><Relationship Id="rId75" Type="http://schemas.openxmlformats.org/officeDocument/2006/relationships/slide" Target="slides/slide70.xml"/><Relationship Id="rId96" Type="http://schemas.openxmlformats.org/officeDocument/2006/relationships/slide" Target="slides/slide91.xml"/><Relationship Id="rId140" Type="http://schemas.openxmlformats.org/officeDocument/2006/relationships/slide" Target="slides/slide135.xml"/><Relationship Id="rId161" Type="http://schemas.openxmlformats.org/officeDocument/2006/relationships/font" Target="fonts/font17.fntdata"/><Relationship Id="rId6" Type="http://schemas.openxmlformats.org/officeDocument/2006/relationships/slide" Target="slides/slide1.xml"/><Relationship Id="rId23" Type="http://schemas.openxmlformats.org/officeDocument/2006/relationships/slide" Target="slides/slide18.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119" Type="http://schemas.openxmlformats.org/officeDocument/2006/relationships/slide" Target="slides/slide114.xml"/><Relationship Id="rId44" Type="http://schemas.openxmlformats.org/officeDocument/2006/relationships/slide" Target="slides/slide39.xml"/><Relationship Id="rId60" Type="http://schemas.openxmlformats.org/officeDocument/2006/relationships/slide" Target="slides/slide55.xml"/><Relationship Id="rId65" Type="http://schemas.openxmlformats.org/officeDocument/2006/relationships/slide" Target="slides/slide60.xml"/><Relationship Id="rId81" Type="http://schemas.openxmlformats.org/officeDocument/2006/relationships/slide" Target="slides/slide76.xml"/><Relationship Id="rId86" Type="http://schemas.openxmlformats.org/officeDocument/2006/relationships/slide" Target="slides/slide81.xml"/><Relationship Id="rId130" Type="http://schemas.openxmlformats.org/officeDocument/2006/relationships/slide" Target="slides/slide125.xml"/><Relationship Id="rId135" Type="http://schemas.openxmlformats.org/officeDocument/2006/relationships/slide" Target="slides/slide130.xml"/><Relationship Id="rId151" Type="http://schemas.openxmlformats.org/officeDocument/2006/relationships/font" Target="fonts/font7.fntdata"/><Relationship Id="rId156" Type="http://schemas.openxmlformats.org/officeDocument/2006/relationships/font" Target="fonts/font12.fntdata"/><Relationship Id="rId177" Type="http://schemas.microsoft.com/office/2018/10/relationships/authors" Target="authors.xml"/><Relationship Id="rId172" Type="http://schemas.openxmlformats.org/officeDocument/2006/relationships/viewProps" Target="viewProps.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120" Type="http://schemas.openxmlformats.org/officeDocument/2006/relationships/slide" Target="slides/slide115.xml"/><Relationship Id="rId125" Type="http://schemas.openxmlformats.org/officeDocument/2006/relationships/slide" Target="slides/slide120.xml"/><Relationship Id="rId141" Type="http://schemas.openxmlformats.org/officeDocument/2006/relationships/slide" Target="slides/slide136.xml"/><Relationship Id="rId146" Type="http://schemas.openxmlformats.org/officeDocument/2006/relationships/font" Target="fonts/font2.fntdata"/><Relationship Id="rId167" Type="http://schemas.openxmlformats.org/officeDocument/2006/relationships/font" Target="fonts/font23.fntdata"/><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162" Type="http://schemas.openxmlformats.org/officeDocument/2006/relationships/font" Target="fonts/font18.fntdata"/><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131" Type="http://schemas.openxmlformats.org/officeDocument/2006/relationships/slide" Target="slides/slide126.xml"/><Relationship Id="rId136" Type="http://schemas.openxmlformats.org/officeDocument/2006/relationships/slide" Target="slides/slide131.xml"/><Relationship Id="rId157" Type="http://schemas.openxmlformats.org/officeDocument/2006/relationships/font" Target="fonts/font13.fntdata"/><Relationship Id="rId61" Type="http://schemas.openxmlformats.org/officeDocument/2006/relationships/slide" Target="slides/slide56.xml"/><Relationship Id="rId82" Type="http://schemas.openxmlformats.org/officeDocument/2006/relationships/slide" Target="slides/slide77.xml"/><Relationship Id="rId152" Type="http://schemas.openxmlformats.org/officeDocument/2006/relationships/font" Target="fonts/font8.fntdata"/><Relationship Id="rId173" Type="http://schemas.openxmlformats.org/officeDocument/2006/relationships/theme" Target="theme/theme1.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126" Type="http://schemas.openxmlformats.org/officeDocument/2006/relationships/slide" Target="slides/slide121.xml"/><Relationship Id="rId147" Type="http://schemas.openxmlformats.org/officeDocument/2006/relationships/font" Target="fonts/font3.fntdata"/><Relationship Id="rId168" Type="http://schemas.openxmlformats.org/officeDocument/2006/relationships/font" Target="fonts/font24.fntdata"/><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slide" Target="slides/slide116.xml"/><Relationship Id="rId142" Type="http://schemas.openxmlformats.org/officeDocument/2006/relationships/slide" Target="slides/slide137.xml"/><Relationship Id="rId163" Type="http://schemas.openxmlformats.org/officeDocument/2006/relationships/font" Target="fonts/font19.fntdata"/><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slide" Target="slides/slide111.xml"/><Relationship Id="rId137" Type="http://schemas.openxmlformats.org/officeDocument/2006/relationships/slide" Target="slides/slide132.xml"/><Relationship Id="rId158" Type="http://schemas.openxmlformats.org/officeDocument/2006/relationships/font" Target="fonts/font14.fntdata"/><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32" Type="http://schemas.openxmlformats.org/officeDocument/2006/relationships/slide" Target="slides/slide127.xml"/><Relationship Id="rId153" Type="http://schemas.openxmlformats.org/officeDocument/2006/relationships/font" Target="fonts/font9.fntdata"/><Relationship Id="rId174" Type="http://schemas.openxmlformats.org/officeDocument/2006/relationships/tableStyles" Target="tableStyles.xml"/><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27" Type="http://schemas.openxmlformats.org/officeDocument/2006/relationships/slide" Target="slides/slide122.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slide" Target="slides/slide117.xml"/><Relationship Id="rId143" Type="http://schemas.openxmlformats.org/officeDocument/2006/relationships/notesMaster" Target="notesMasters/notesMaster1.xml"/><Relationship Id="rId148" Type="http://schemas.openxmlformats.org/officeDocument/2006/relationships/font" Target="fonts/font4.fntdata"/><Relationship Id="rId164" Type="http://schemas.openxmlformats.org/officeDocument/2006/relationships/font" Target="fonts/font20.fntdata"/><Relationship Id="rId169" Type="http://schemas.openxmlformats.org/officeDocument/2006/relationships/font" Target="fonts/font25.fntdata"/><Relationship Id="rId4" Type="http://schemas.openxmlformats.org/officeDocument/2006/relationships/customXml" Target="../customXml/item4.xml"/><Relationship Id="rId9" Type="http://schemas.openxmlformats.org/officeDocument/2006/relationships/slide" Target="slides/slide4.xml"/><Relationship Id="rId26" Type="http://schemas.openxmlformats.org/officeDocument/2006/relationships/slide" Target="slides/slide21.xml"/><Relationship Id="rId47" Type="http://schemas.openxmlformats.org/officeDocument/2006/relationships/slide" Target="slides/slide42.xml"/><Relationship Id="rId68" Type="http://schemas.openxmlformats.org/officeDocument/2006/relationships/slide" Target="slides/slide63.xml"/><Relationship Id="rId89" Type="http://schemas.openxmlformats.org/officeDocument/2006/relationships/slide" Target="slides/slide84.xml"/><Relationship Id="rId112" Type="http://schemas.openxmlformats.org/officeDocument/2006/relationships/slide" Target="slides/slide107.xml"/><Relationship Id="rId133" Type="http://schemas.openxmlformats.org/officeDocument/2006/relationships/slide" Target="slides/slide128.xml"/><Relationship Id="rId154" Type="http://schemas.openxmlformats.org/officeDocument/2006/relationships/font" Target="fonts/font10.fntdata"/><Relationship Id="rId175" Type="http://schemas.microsoft.com/office/2016/11/relationships/changesInfo" Target="changesInfos/changesInfo1.xml"/><Relationship Id="rId16" Type="http://schemas.openxmlformats.org/officeDocument/2006/relationships/slide" Target="slides/slide11.xml"/><Relationship Id="rId37" Type="http://schemas.openxmlformats.org/officeDocument/2006/relationships/slide" Target="slides/slide32.xml"/><Relationship Id="rId58" Type="http://schemas.openxmlformats.org/officeDocument/2006/relationships/slide" Target="slides/slide53.xml"/><Relationship Id="rId79" Type="http://schemas.openxmlformats.org/officeDocument/2006/relationships/slide" Target="slides/slide74.xml"/><Relationship Id="rId102" Type="http://schemas.openxmlformats.org/officeDocument/2006/relationships/slide" Target="slides/slide97.xml"/><Relationship Id="rId123" Type="http://schemas.openxmlformats.org/officeDocument/2006/relationships/slide" Target="slides/slide118.xml"/><Relationship Id="rId144" Type="http://schemas.openxmlformats.org/officeDocument/2006/relationships/handoutMaster" Target="handoutMasters/handoutMaster1.xml"/><Relationship Id="rId90" Type="http://schemas.openxmlformats.org/officeDocument/2006/relationships/slide" Target="slides/slide85.xml"/><Relationship Id="rId165" Type="http://schemas.openxmlformats.org/officeDocument/2006/relationships/font" Target="fonts/font21.fntdata"/><Relationship Id="rId27" Type="http://schemas.openxmlformats.org/officeDocument/2006/relationships/slide" Target="slides/slide22.xml"/><Relationship Id="rId48" Type="http://schemas.openxmlformats.org/officeDocument/2006/relationships/slide" Target="slides/slide43.xml"/><Relationship Id="rId69" Type="http://schemas.openxmlformats.org/officeDocument/2006/relationships/slide" Target="slides/slide64.xml"/><Relationship Id="rId113" Type="http://schemas.openxmlformats.org/officeDocument/2006/relationships/slide" Target="slides/slide108.xml"/><Relationship Id="rId134" Type="http://schemas.openxmlformats.org/officeDocument/2006/relationships/slide" Target="slides/slide129.xml"/><Relationship Id="rId80" Type="http://schemas.openxmlformats.org/officeDocument/2006/relationships/slide" Target="slides/slide75.xml"/><Relationship Id="rId155" Type="http://schemas.openxmlformats.org/officeDocument/2006/relationships/font" Target="fonts/font11.fntdata"/><Relationship Id="rId176" Type="http://schemas.microsoft.com/office/2015/10/relationships/revisionInfo" Target="revisionInfo.xml"/><Relationship Id="rId17" Type="http://schemas.openxmlformats.org/officeDocument/2006/relationships/slide" Target="slides/slide12.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24" Type="http://schemas.openxmlformats.org/officeDocument/2006/relationships/slide" Target="slides/slide119.xml"/><Relationship Id="rId70" Type="http://schemas.openxmlformats.org/officeDocument/2006/relationships/slide" Target="slides/slide65.xml"/><Relationship Id="rId91" Type="http://schemas.openxmlformats.org/officeDocument/2006/relationships/slide" Target="slides/slide86.xml"/><Relationship Id="rId145" Type="http://schemas.openxmlformats.org/officeDocument/2006/relationships/font" Target="fonts/font1.fntdata"/><Relationship Id="rId166" Type="http://schemas.openxmlformats.org/officeDocument/2006/relationships/font" Target="fonts/font22.fntdata"/><Relationship Id="rId1" Type="http://schemas.openxmlformats.org/officeDocument/2006/relationships/customXml" Target="../customXml/item1.xml"/></Relationships>
</file>

<file path=ppt/_rels/viewProps.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slide" Target="slides/slide1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y Nasir" userId="dea0305f-8ef5-45ad-82ff-3b48f19d01ea" providerId="ADAL" clId="{AC57F97C-C964-46FD-BF19-AD2E923921E1}"/>
    <pc:docChg chg="modSld">
      <pc:chgData name="May Nasir" userId="dea0305f-8ef5-45ad-82ff-3b48f19d01ea" providerId="ADAL" clId="{AC57F97C-C964-46FD-BF19-AD2E923921E1}" dt="2024-05-14T22:28:39.917" v="26" actId="20577"/>
      <pc:docMkLst>
        <pc:docMk/>
      </pc:docMkLst>
      <pc:sldChg chg="delCm">
        <pc:chgData name="May Nasir" userId="dea0305f-8ef5-45ad-82ff-3b48f19d01ea" providerId="ADAL" clId="{AC57F97C-C964-46FD-BF19-AD2E923921E1}" dt="2024-05-13T22:00:34.452" v="0"/>
        <pc:sldMkLst>
          <pc:docMk/>
          <pc:sldMk cId="180893163" sldId="281"/>
        </pc:sldMkLst>
        <pc:extLst>
          <p:ext xmlns:p="http://schemas.openxmlformats.org/presentationml/2006/main" uri="{D6D511B9-2390-475A-947B-AFAB55BFBCF1}">
            <pc226:cmChg xmlns:pc226="http://schemas.microsoft.com/office/powerpoint/2022/06/main/command" chg="del">
              <pc226:chgData name="May Nasir" userId="dea0305f-8ef5-45ad-82ff-3b48f19d01ea" providerId="ADAL" clId="{AC57F97C-C964-46FD-BF19-AD2E923921E1}" dt="2024-05-13T22:00:34.452" v="0"/>
              <pc2:cmMkLst xmlns:pc2="http://schemas.microsoft.com/office/powerpoint/2019/9/main/command">
                <pc:docMk/>
                <pc:sldMk cId="180893163" sldId="281"/>
                <pc2:cmMk id="{90442476-028C-4BDB-B938-326C1DC144E6}"/>
              </pc2:cmMkLst>
            </pc226:cmChg>
          </p:ext>
        </pc:extLst>
      </pc:sldChg>
      <pc:sldChg chg="delCm">
        <pc:chgData name="May Nasir" userId="dea0305f-8ef5-45ad-82ff-3b48f19d01ea" providerId="ADAL" clId="{AC57F97C-C964-46FD-BF19-AD2E923921E1}" dt="2024-05-13T22:00:34.452" v="0"/>
        <pc:sldMkLst>
          <pc:docMk/>
          <pc:sldMk cId="1425296486" sldId="364"/>
        </pc:sldMkLst>
        <pc:extLst>
          <p:ext xmlns:p="http://schemas.openxmlformats.org/presentationml/2006/main" uri="{D6D511B9-2390-475A-947B-AFAB55BFBCF1}">
            <pc226:cmChg xmlns:pc226="http://schemas.microsoft.com/office/powerpoint/2022/06/main/command" chg="del">
              <pc226:chgData name="May Nasir" userId="dea0305f-8ef5-45ad-82ff-3b48f19d01ea" providerId="ADAL" clId="{AC57F97C-C964-46FD-BF19-AD2E923921E1}" dt="2024-05-13T22:00:34.452" v="0"/>
              <pc2:cmMkLst xmlns:pc2="http://schemas.microsoft.com/office/powerpoint/2019/9/main/command">
                <pc:docMk/>
                <pc:sldMk cId="1425296486" sldId="364"/>
                <pc2:cmMk id="{80E856EC-DF6C-4B04-86FE-87E7B8A80B1F}"/>
              </pc2:cmMkLst>
            </pc226:cmChg>
          </p:ext>
        </pc:extLst>
      </pc:sldChg>
      <pc:sldChg chg="delCm">
        <pc:chgData name="May Nasir" userId="dea0305f-8ef5-45ad-82ff-3b48f19d01ea" providerId="ADAL" clId="{AC57F97C-C964-46FD-BF19-AD2E923921E1}" dt="2024-05-13T22:00:34.452" v="0"/>
        <pc:sldMkLst>
          <pc:docMk/>
          <pc:sldMk cId="1764414754" sldId="568"/>
        </pc:sldMkLst>
        <pc:extLst>
          <p:ext xmlns:p="http://schemas.openxmlformats.org/presentationml/2006/main" uri="{D6D511B9-2390-475A-947B-AFAB55BFBCF1}">
            <pc226:cmChg xmlns:pc226="http://schemas.microsoft.com/office/powerpoint/2022/06/main/command" chg="del">
              <pc226:chgData name="May Nasir" userId="dea0305f-8ef5-45ad-82ff-3b48f19d01ea" providerId="ADAL" clId="{AC57F97C-C964-46FD-BF19-AD2E923921E1}" dt="2024-05-13T22:00:34.452" v="0"/>
              <pc2:cmMkLst xmlns:pc2="http://schemas.microsoft.com/office/powerpoint/2019/9/main/command">
                <pc:docMk/>
                <pc:sldMk cId="1764414754" sldId="568"/>
                <pc2:cmMk id="{CB9E3EBE-0068-4759-ABE6-EFF35B6381D0}"/>
              </pc2:cmMkLst>
            </pc226:cmChg>
          </p:ext>
        </pc:extLst>
      </pc:sldChg>
      <pc:sldChg chg="modSp">
        <pc:chgData name="May Nasir" userId="dea0305f-8ef5-45ad-82ff-3b48f19d01ea" providerId="ADAL" clId="{AC57F97C-C964-46FD-BF19-AD2E923921E1}" dt="2024-05-14T22:24:39.340" v="1" actId="20577"/>
        <pc:sldMkLst>
          <pc:docMk/>
          <pc:sldMk cId="1840919892" sldId="601"/>
        </pc:sldMkLst>
        <pc:spChg chg="mod">
          <ac:chgData name="May Nasir" userId="dea0305f-8ef5-45ad-82ff-3b48f19d01ea" providerId="ADAL" clId="{AC57F97C-C964-46FD-BF19-AD2E923921E1}" dt="2024-05-14T22:24:39.340" v="1" actId="20577"/>
          <ac:spMkLst>
            <pc:docMk/>
            <pc:sldMk cId="1840919892" sldId="601"/>
            <ac:spMk id="21" creationId="{1F9BAC60-0892-F53C-A364-3C8905754D88}"/>
          </ac:spMkLst>
        </pc:spChg>
      </pc:sldChg>
      <pc:sldChg chg="modSp modNotesTx">
        <pc:chgData name="May Nasir" userId="dea0305f-8ef5-45ad-82ff-3b48f19d01ea" providerId="ADAL" clId="{AC57F97C-C964-46FD-BF19-AD2E923921E1}" dt="2024-05-14T22:28:39.917" v="26" actId="20577"/>
        <pc:sldMkLst>
          <pc:docMk/>
          <pc:sldMk cId="3859392067" sldId="2007"/>
        </pc:sldMkLst>
        <pc:spChg chg="mod">
          <ac:chgData name="May Nasir" userId="dea0305f-8ef5-45ad-82ff-3b48f19d01ea" providerId="ADAL" clId="{AC57F97C-C964-46FD-BF19-AD2E923921E1}" dt="2024-05-14T22:28:25.306" v="15" actId="20577"/>
          <ac:spMkLst>
            <pc:docMk/>
            <pc:sldMk cId="3859392067" sldId="2007"/>
            <ac:spMk id="2" creationId="{491DC459-4CCC-4D32-C6B7-D00653E85AE2}"/>
          </ac:spMkLst>
        </pc:spChg>
      </pc:sldChg>
      <pc:sldChg chg="modSp">
        <pc:chgData name="May Nasir" userId="dea0305f-8ef5-45ad-82ff-3b48f19d01ea" providerId="ADAL" clId="{AC57F97C-C964-46FD-BF19-AD2E923921E1}" dt="2024-05-14T22:25:27.583" v="2"/>
        <pc:sldMkLst>
          <pc:docMk/>
          <pc:sldMk cId="3239542753" sldId="2218"/>
        </pc:sldMkLst>
        <pc:graphicFrameChg chg="mod">
          <ac:chgData name="May Nasir" userId="dea0305f-8ef5-45ad-82ff-3b48f19d01ea" providerId="ADAL" clId="{AC57F97C-C964-46FD-BF19-AD2E923921E1}" dt="2024-05-14T22:25:27.583" v="2"/>
          <ac:graphicFrameMkLst>
            <pc:docMk/>
            <pc:sldMk cId="3239542753" sldId="2218"/>
            <ac:graphicFrameMk id="2" creationId="{CA337E19-D437-D4F3-98CB-7A496B4C3D76}"/>
          </ac:graphicFrameMkLst>
        </pc:graphicFrameChg>
      </pc:sldChg>
      <pc:sldChg chg="delCm">
        <pc:chgData name="May Nasir" userId="dea0305f-8ef5-45ad-82ff-3b48f19d01ea" providerId="ADAL" clId="{AC57F97C-C964-46FD-BF19-AD2E923921E1}" dt="2024-05-13T22:00:34.452" v="0"/>
        <pc:sldMkLst>
          <pc:docMk/>
          <pc:sldMk cId="2851673510" sldId="2308"/>
        </pc:sldMkLst>
        <pc:extLst>
          <p:ext xmlns:p="http://schemas.openxmlformats.org/presentationml/2006/main" uri="{D6D511B9-2390-475A-947B-AFAB55BFBCF1}">
            <pc226:cmChg xmlns:pc226="http://schemas.microsoft.com/office/powerpoint/2022/06/main/command" chg="del">
              <pc226:chgData name="May Nasir" userId="dea0305f-8ef5-45ad-82ff-3b48f19d01ea" providerId="ADAL" clId="{AC57F97C-C964-46FD-BF19-AD2E923921E1}" dt="2024-05-13T22:00:34.452" v="0"/>
              <pc2:cmMkLst xmlns:pc2="http://schemas.microsoft.com/office/powerpoint/2019/9/main/command">
                <pc:docMk/>
                <pc:sldMk cId="2851673510" sldId="2308"/>
                <pc2:cmMk id="{3DB66C7B-2CD4-440A-A099-E1D9FA4BBCB7}"/>
              </pc2:cmMkLst>
            </pc226:cmChg>
          </p:ext>
        </pc:extLst>
      </pc:sldChg>
      <pc:sldChg chg="delCm">
        <pc:chgData name="May Nasir" userId="dea0305f-8ef5-45ad-82ff-3b48f19d01ea" providerId="ADAL" clId="{AC57F97C-C964-46FD-BF19-AD2E923921E1}" dt="2024-05-13T22:00:34.452" v="0"/>
        <pc:sldMkLst>
          <pc:docMk/>
          <pc:sldMk cId="1252170066" sldId="2311"/>
        </pc:sldMkLst>
        <pc:extLst>
          <p:ext xmlns:p="http://schemas.openxmlformats.org/presentationml/2006/main" uri="{D6D511B9-2390-475A-947B-AFAB55BFBCF1}">
            <pc226:cmChg xmlns:pc226="http://schemas.microsoft.com/office/powerpoint/2022/06/main/command" chg="del">
              <pc226:chgData name="May Nasir" userId="dea0305f-8ef5-45ad-82ff-3b48f19d01ea" providerId="ADAL" clId="{AC57F97C-C964-46FD-BF19-AD2E923921E1}" dt="2024-05-13T22:00:34.452" v="0"/>
              <pc2:cmMkLst xmlns:pc2="http://schemas.microsoft.com/office/powerpoint/2019/9/main/command">
                <pc:docMk/>
                <pc:sldMk cId="1252170066" sldId="2311"/>
                <pc2:cmMk id="{542F0BFA-AF77-4480-82DC-9476A8B818FF}"/>
              </pc2:cmMkLst>
            </pc226:cmChg>
          </p:ext>
        </pc:extLst>
      </pc:sldChg>
      <pc:sldChg chg="delCm">
        <pc:chgData name="May Nasir" userId="dea0305f-8ef5-45ad-82ff-3b48f19d01ea" providerId="ADAL" clId="{AC57F97C-C964-46FD-BF19-AD2E923921E1}" dt="2024-05-13T22:00:34.452" v="0"/>
        <pc:sldMkLst>
          <pc:docMk/>
          <pc:sldMk cId="4235702199" sldId="2321"/>
        </pc:sldMkLst>
        <pc:extLst>
          <p:ext xmlns:p="http://schemas.openxmlformats.org/presentationml/2006/main" uri="{D6D511B9-2390-475A-947B-AFAB55BFBCF1}">
            <pc226:cmChg xmlns:pc226="http://schemas.microsoft.com/office/powerpoint/2022/06/main/command" chg="del">
              <pc226:chgData name="May Nasir" userId="dea0305f-8ef5-45ad-82ff-3b48f19d01ea" providerId="ADAL" clId="{AC57F97C-C964-46FD-BF19-AD2E923921E1}" dt="2024-05-13T22:00:34.452" v="0"/>
              <pc2:cmMkLst xmlns:pc2="http://schemas.microsoft.com/office/powerpoint/2019/9/main/command">
                <pc:docMk/>
                <pc:sldMk cId="4235702199" sldId="2321"/>
                <pc2:cmMk id="{B32974D6-AA52-4D02-B42C-08532D67150A}"/>
              </pc2:cmMkLst>
            </pc226:cmChg>
          </p:ext>
        </pc:extLst>
      </pc:sldChg>
    </pc:docChg>
  </pc:docChgLst>
  <pc:docChgLst>
    <pc:chgData name="Diana Axenova" userId="dde9fee9-4fd0-41cd-8846-92e32b270507" providerId="ADAL" clId="{CBAFAF43-6AA9-4601-8F81-2A69A856E6B7}"/>
    <pc:docChg chg="undo custSel modSld">
      <pc:chgData name="Diana Axenova" userId="dde9fee9-4fd0-41cd-8846-92e32b270507" providerId="ADAL" clId="{CBAFAF43-6AA9-4601-8F81-2A69A856E6B7}" dt="2024-05-10T21:00:07.023" v="2590" actId="20577"/>
      <pc:docMkLst>
        <pc:docMk/>
      </pc:docMkLst>
      <pc:sldChg chg="modSp mod">
        <pc:chgData name="Diana Axenova" userId="dde9fee9-4fd0-41cd-8846-92e32b270507" providerId="ADAL" clId="{CBAFAF43-6AA9-4601-8F81-2A69A856E6B7}" dt="2024-05-10T17:21:49.021" v="72" actId="20577"/>
        <pc:sldMkLst>
          <pc:docMk/>
          <pc:sldMk cId="271287347" sldId="270"/>
        </pc:sldMkLst>
        <pc:spChg chg="mod">
          <ac:chgData name="Diana Axenova" userId="dde9fee9-4fd0-41cd-8846-92e32b270507" providerId="ADAL" clId="{CBAFAF43-6AA9-4601-8F81-2A69A856E6B7}" dt="2024-05-10T17:21:49.021" v="72" actId="20577"/>
          <ac:spMkLst>
            <pc:docMk/>
            <pc:sldMk cId="271287347" sldId="270"/>
            <ac:spMk id="3" creationId="{59692CF8-CA2A-7DB0-A62A-9C93A45BC45E}"/>
          </ac:spMkLst>
        </pc:spChg>
      </pc:sldChg>
      <pc:sldChg chg="modNotesTx">
        <pc:chgData name="Diana Axenova" userId="dde9fee9-4fd0-41cd-8846-92e32b270507" providerId="ADAL" clId="{CBAFAF43-6AA9-4601-8F81-2A69A856E6B7}" dt="2024-05-10T18:55:46.533" v="1126" actId="20577"/>
        <pc:sldMkLst>
          <pc:docMk/>
          <pc:sldMk cId="2635725624" sldId="276"/>
        </pc:sldMkLst>
      </pc:sldChg>
      <pc:sldChg chg="modSp mod modNotesTx">
        <pc:chgData name="Diana Axenova" userId="dde9fee9-4fd0-41cd-8846-92e32b270507" providerId="ADAL" clId="{CBAFAF43-6AA9-4601-8F81-2A69A856E6B7}" dt="2024-05-10T20:50:41.058" v="2490"/>
        <pc:sldMkLst>
          <pc:docMk/>
          <pc:sldMk cId="180893163" sldId="281"/>
        </pc:sldMkLst>
        <pc:spChg chg="mod">
          <ac:chgData name="Diana Axenova" userId="dde9fee9-4fd0-41cd-8846-92e32b270507" providerId="ADAL" clId="{CBAFAF43-6AA9-4601-8F81-2A69A856E6B7}" dt="2024-05-10T20:50:41.058" v="2490"/>
          <ac:spMkLst>
            <pc:docMk/>
            <pc:sldMk cId="180893163" sldId="281"/>
            <ac:spMk id="4" creationId="{12FFEA61-7875-D4EA-E817-B2A2A928EFD3}"/>
          </ac:spMkLst>
        </pc:spChg>
      </pc:sldChg>
      <pc:sldChg chg="modSp mod modNotesTx">
        <pc:chgData name="Diana Axenova" userId="dde9fee9-4fd0-41cd-8846-92e32b270507" providerId="ADAL" clId="{CBAFAF43-6AA9-4601-8F81-2A69A856E6B7}" dt="2024-05-10T20:39:30.310" v="2379" actId="20577"/>
        <pc:sldMkLst>
          <pc:docMk/>
          <pc:sldMk cId="276229501" sldId="289"/>
        </pc:sldMkLst>
        <pc:spChg chg="mod">
          <ac:chgData name="Diana Axenova" userId="dde9fee9-4fd0-41cd-8846-92e32b270507" providerId="ADAL" clId="{CBAFAF43-6AA9-4601-8F81-2A69A856E6B7}" dt="2024-05-10T20:36:55.583" v="2346" actId="20577"/>
          <ac:spMkLst>
            <pc:docMk/>
            <pc:sldMk cId="276229501" sldId="289"/>
            <ac:spMk id="4" creationId="{200A3643-33A5-1F56-E2D6-60E3CF848A43}"/>
          </ac:spMkLst>
        </pc:spChg>
      </pc:sldChg>
      <pc:sldChg chg="modNotesTx">
        <pc:chgData name="Diana Axenova" userId="dde9fee9-4fd0-41cd-8846-92e32b270507" providerId="ADAL" clId="{CBAFAF43-6AA9-4601-8F81-2A69A856E6B7}" dt="2024-05-10T18:51:40.075" v="947" actId="20577"/>
        <pc:sldMkLst>
          <pc:docMk/>
          <pc:sldMk cId="3388311918" sldId="350"/>
        </pc:sldMkLst>
      </pc:sldChg>
      <pc:sldChg chg="modSp modNotesTx">
        <pc:chgData name="Diana Axenova" userId="dde9fee9-4fd0-41cd-8846-92e32b270507" providerId="ADAL" clId="{CBAFAF43-6AA9-4601-8F81-2A69A856E6B7}" dt="2024-05-10T20:58:51.545" v="2585" actId="20577"/>
        <pc:sldMkLst>
          <pc:docMk/>
          <pc:sldMk cId="3686253645" sldId="549"/>
        </pc:sldMkLst>
        <pc:spChg chg="mod">
          <ac:chgData name="Diana Axenova" userId="dde9fee9-4fd0-41cd-8846-92e32b270507" providerId="ADAL" clId="{CBAFAF43-6AA9-4601-8F81-2A69A856E6B7}" dt="2024-05-10T20:54:49.143" v="2544" actId="20577"/>
          <ac:spMkLst>
            <pc:docMk/>
            <pc:sldMk cId="3686253645" sldId="549"/>
            <ac:spMk id="3" creationId="{00000000-0000-0000-0000-000000000000}"/>
          </ac:spMkLst>
        </pc:spChg>
      </pc:sldChg>
      <pc:sldChg chg="modNotesTx">
        <pc:chgData name="Diana Axenova" userId="dde9fee9-4fd0-41cd-8846-92e32b270507" providerId="ADAL" clId="{CBAFAF43-6AA9-4601-8F81-2A69A856E6B7}" dt="2024-05-10T20:53:26.179" v="2531" actId="20577"/>
        <pc:sldMkLst>
          <pc:docMk/>
          <pc:sldMk cId="1764414754" sldId="568"/>
        </pc:sldMkLst>
      </pc:sldChg>
      <pc:sldChg chg="modSp modNotesTx">
        <pc:chgData name="Diana Axenova" userId="dde9fee9-4fd0-41cd-8846-92e32b270507" providerId="ADAL" clId="{CBAFAF43-6AA9-4601-8F81-2A69A856E6B7}" dt="2024-05-10T19:09:46.863" v="1271" actId="20577"/>
        <pc:sldMkLst>
          <pc:docMk/>
          <pc:sldMk cId="1840919892" sldId="601"/>
        </pc:sldMkLst>
        <pc:spChg chg="mod">
          <ac:chgData name="Diana Axenova" userId="dde9fee9-4fd0-41cd-8846-92e32b270507" providerId="ADAL" clId="{CBAFAF43-6AA9-4601-8F81-2A69A856E6B7}" dt="2024-05-10T18:49:03.472" v="853" actId="20577"/>
          <ac:spMkLst>
            <pc:docMk/>
            <pc:sldMk cId="1840919892" sldId="601"/>
            <ac:spMk id="20" creationId="{C2079316-BE56-0912-58C8-AB93725D1E1D}"/>
          </ac:spMkLst>
        </pc:spChg>
        <pc:spChg chg="mod">
          <ac:chgData name="Diana Axenova" userId="dde9fee9-4fd0-41cd-8846-92e32b270507" providerId="ADAL" clId="{CBAFAF43-6AA9-4601-8F81-2A69A856E6B7}" dt="2024-05-10T18:48:23.128" v="813" actId="20577"/>
          <ac:spMkLst>
            <pc:docMk/>
            <pc:sldMk cId="1840919892" sldId="601"/>
            <ac:spMk id="21" creationId="{1F9BAC60-0892-F53C-A364-3C8905754D88}"/>
          </ac:spMkLst>
        </pc:spChg>
      </pc:sldChg>
      <pc:sldChg chg="modSp mod modNotesTx">
        <pc:chgData name="Diana Axenova" userId="dde9fee9-4fd0-41cd-8846-92e32b270507" providerId="ADAL" clId="{CBAFAF43-6AA9-4601-8F81-2A69A856E6B7}" dt="2024-05-10T20:08:38.898" v="1963" actId="20577"/>
        <pc:sldMkLst>
          <pc:docMk/>
          <pc:sldMk cId="1640050665" sldId="763"/>
        </pc:sldMkLst>
        <pc:spChg chg="mod">
          <ac:chgData name="Diana Axenova" userId="dde9fee9-4fd0-41cd-8846-92e32b270507" providerId="ADAL" clId="{CBAFAF43-6AA9-4601-8F81-2A69A856E6B7}" dt="2024-05-10T20:06:35.207" v="1957" actId="20577"/>
          <ac:spMkLst>
            <pc:docMk/>
            <pc:sldMk cId="1640050665" sldId="763"/>
            <ac:spMk id="2" creationId="{00000000-0000-0000-0000-000000000000}"/>
          </ac:spMkLst>
        </pc:spChg>
      </pc:sldChg>
      <pc:sldChg chg="modSp mod modNotesTx">
        <pc:chgData name="Diana Axenova" userId="dde9fee9-4fd0-41cd-8846-92e32b270507" providerId="ADAL" clId="{CBAFAF43-6AA9-4601-8F81-2A69A856E6B7}" dt="2024-05-10T19:23:19.056" v="1346" actId="20577"/>
        <pc:sldMkLst>
          <pc:docMk/>
          <pc:sldMk cId="3450509960" sldId="785"/>
        </pc:sldMkLst>
        <pc:spChg chg="mod">
          <ac:chgData name="Diana Axenova" userId="dde9fee9-4fd0-41cd-8846-92e32b270507" providerId="ADAL" clId="{CBAFAF43-6AA9-4601-8F81-2A69A856E6B7}" dt="2024-05-10T19:23:19.056" v="1346" actId="20577"/>
          <ac:spMkLst>
            <pc:docMk/>
            <pc:sldMk cId="3450509960" sldId="785"/>
            <ac:spMk id="4" creationId="{00000000-0000-0000-0000-000000000000}"/>
          </ac:spMkLst>
        </pc:spChg>
      </pc:sldChg>
      <pc:sldChg chg="modNotesTx">
        <pc:chgData name="Diana Axenova" userId="dde9fee9-4fd0-41cd-8846-92e32b270507" providerId="ADAL" clId="{CBAFAF43-6AA9-4601-8F81-2A69A856E6B7}" dt="2024-05-10T19:25:41.954" v="1383" actId="20577"/>
        <pc:sldMkLst>
          <pc:docMk/>
          <pc:sldMk cId="1768547072" sldId="1714"/>
        </pc:sldMkLst>
      </pc:sldChg>
      <pc:sldChg chg="modSp mod">
        <pc:chgData name="Diana Axenova" userId="dde9fee9-4fd0-41cd-8846-92e32b270507" providerId="ADAL" clId="{CBAFAF43-6AA9-4601-8F81-2A69A856E6B7}" dt="2024-05-10T20:45:36.618" v="2460" actId="313"/>
        <pc:sldMkLst>
          <pc:docMk/>
          <pc:sldMk cId="2533794938" sldId="1723"/>
        </pc:sldMkLst>
        <pc:spChg chg="mod">
          <ac:chgData name="Diana Axenova" userId="dde9fee9-4fd0-41cd-8846-92e32b270507" providerId="ADAL" clId="{CBAFAF43-6AA9-4601-8F81-2A69A856E6B7}" dt="2024-05-10T20:43:43.009" v="2450" actId="20577"/>
          <ac:spMkLst>
            <pc:docMk/>
            <pc:sldMk cId="2533794938" sldId="1723"/>
            <ac:spMk id="5" creationId="{F9B68A0C-72FD-F0CE-EE81-AC284B18D246}"/>
          </ac:spMkLst>
        </pc:spChg>
        <pc:spChg chg="mod">
          <ac:chgData name="Diana Axenova" userId="dde9fee9-4fd0-41cd-8846-92e32b270507" providerId="ADAL" clId="{CBAFAF43-6AA9-4601-8F81-2A69A856E6B7}" dt="2024-05-10T20:45:36.618" v="2460" actId="313"/>
          <ac:spMkLst>
            <pc:docMk/>
            <pc:sldMk cId="2533794938" sldId="1723"/>
            <ac:spMk id="27" creationId="{1EC71A64-1B8A-49B6-9C6E-0AA4727A50EC}"/>
          </ac:spMkLst>
        </pc:spChg>
      </pc:sldChg>
      <pc:sldChg chg="modSp mod">
        <pc:chgData name="Diana Axenova" userId="dde9fee9-4fd0-41cd-8846-92e32b270507" providerId="ADAL" clId="{CBAFAF43-6AA9-4601-8F81-2A69A856E6B7}" dt="2024-05-10T20:49:14.340" v="2484" actId="20577"/>
        <pc:sldMkLst>
          <pc:docMk/>
          <pc:sldMk cId="2277891509" sldId="1743"/>
        </pc:sldMkLst>
        <pc:spChg chg="mod">
          <ac:chgData name="Diana Axenova" userId="dde9fee9-4fd0-41cd-8846-92e32b270507" providerId="ADAL" clId="{CBAFAF43-6AA9-4601-8F81-2A69A856E6B7}" dt="2024-05-10T20:49:14.340" v="2484" actId="20577"/>
          <ac:spMkLst>
            <pc:docMk/>
            <pc:sldMk cId="2277891509" sldId="1743"/>
            <ac:spMk id="28" creationId="{3083F50D-1C98-4DB3-BA96-E3845C377018}"/>
          </ac:spMkLst>
        </pc:spChg>
        <pc:spChg chg="mod">
          <ac:chgData name="Diana Axenova" userId="dde9fee9-4fd0-41cd-8846-92e32b270507" providerId="ADAL" clId="{CBAFAF43-6AA9-4601-8F81-2A69A856E6B7}" dt="2024-05-10T20:48:22.626" v="2477"/>
          <ac:spMkLst>
            <pc:docMk/>
            <pc:sldMk cId="2277891509" sldId="1743"/>
            <ac:spMk id="33" creationId="{3EB39E7B-5FBD-4A11-9DD9-38893C5FEF1B}"/>
          </ac:spMkLst>
        </pc:spChg>
      </pc:sldChg>
      <pc:sldChg chg="modNotesTx">
        <pc:chgData name="Diana Axenova" userId="dde9fee9-4fd0-41cd-8846-92e32b270507" providerId="ADAL" clId="{CBAFAF43-6AA9-4601-8F81-2A69A856E6B7}" dt="2024-05-10T20:12:17.649" v="1965" actId="20577"/>
        <pc:sldMkLst>
          <pc:docMk/>
          <pc:sldMk cId="187784175" sldId="1745"/>
        </pc:sldMkLst>
      </pc:sldChg>
      <pc:sldChg chg="modNotesTx">
        <pc:chgData name="Diana Axenova" userId="dde9fee9-4fd0-41cd-8846-92e32b270507" providerId="ADAL" clId="{CBAFAF43-6AA9-4601-8F81-2A69A856E6B7}" dt="2024-05-10T19:05:46.745" v="1209" actId="20577"/>
        <pc:sldMkLst>
          <pc:docMk/>
          <pc:sldMk cId="741890703" sldId="1750"/>
        </pc:sldMkLst>
      </pc:sldChg>
      <pc:sldChg chg="modNotesTx">
        <pc:chgData name="Diana Axenova" userId="dde9fee9-4fd0-41cd-8846-92e32b270507" providerId="ADAL" clId="{CBAFAF43-6AA9-4601-8F81-2A69A856E6B7}" dt="2024-05-10T20:51:21.746" v="2504" actId="20577"/>
        <pc:sldMkLst>
          <pc:docMk/>
          <pc:sldMk cId="1699227239" sldId="1779"/>
        </pc:sldMkLst>
      </pc:sldChg>
      <pc:sldChg chg="modSp mod modNotesTx">
        <pc:chgData name="Diana Axenova" userId="dde9fee9-4fd0-41cd-8846-92e32b270507" providerId="ADAL" clId="{CBAFAF43-6AA9-4601-8F81-2A69A856E6B7}" dt="2024-05-10T19:26:13.186" v="1398" actId="20577"/>
        <pc:sldMkLst>
          <pc:docMk/>
          <pc:sldMk cId="967528684" sldId="1796"/>
        </pc:sldMkLst>
        <pc:spChg chg="mod">
          <ac:chgData name="Diana Axenova" userId="dde9fee9-4fd0-41cd-8846-92e32b270507" providerId="ADAL" clId="{CBAFAF43-6AA9-4601-8F81-2A69A856E6B7}" dt="2024-05-10T19:18:33.043" v="1331" actId="20577"/>
          <ac:spMkLst>
            <pc:docMk/>
            <pc:sldMk cId="967528684" sldId="1796"/>
            <ac:spMk id="4" creationId="{464D0F5C-66C8-17C4-48FB-4E6D0DF96477}"/>
          </ac:spMkLst>
        </pc:spChg>
      </pc:sldChg>
      <pc:sldChg chg="modNotesTx">
        <pc:chgData name="Diana Axenova" userId="dde9fee9-4fd0-41cd-8846-92e32b270507" providerId="ADAL" clId="{CBAFAF43-6AA9-4601-8F81-2A69A856E6B7}" dt="2024-05-10T19:25:29.914" v="1379" actId="20577"/>
        <pc:sldMkLst>
          <pc:docMk/>
          <pc:sldMk cId="2281740277" sldId="1807"/>
        </pc:sldMkLst>
      </pc:sldChg>
      <pc:sldChg chg="modSp mod modAnim modNotesTx">
        <pc:chgData name="Diana Axenova" userId="dde9fee9-4fd0-41cd-8846-92e32b270507" providerId="ADAL" clId="{CBAFAF43-6AA9-4601-8F81-2A69A856E6B7}" dt="2024-05-10T19:26:02.769" v="1394" actId="20577"/>
        <pc:sldMkLst>
          <pc:docMk/>
          <pc:sldMk cId="1526230791" sldId="1811"/>
        </pc:sldMkLst>
        <pc:spChg chg="mod">
          <ac:chgData name="Diana Axenova" userId="dde9fee9-4fd0-41cd-8846-92e32b270507" providerId="ADAL" clId="{CBAFAF43-6AA9-4601-8F81-2A69A856E6B7}" dt="2024-05-10T19:14:21.963" v="1297" actId="20577"/>
          <ac:spMkLst>
            <pc:docMk/>
            <pc:sldMk cId="1526230791" sldId="1811"/>
            <ac:spMk id="5" creationId="{2D94CFA4-CB45-48EA-97A5-9AE1739B6BCE}"/>
          </ac:spMkLst>
        </pc:spChg>
      </pc:sldChg>
      <pc:sldChg chg="modNotesTx">
        <pc:chgData name="Diana Axenova" userId="dde9fee9-4fd0-41cd-8846-92e32b270507" providerId="ADAL" clId="{CBAFAF43-6AA9-4601-8F81-2A69A856E6B7}" dt="2024-05-10T20:32:39.087" v="2220" actId="20577"/>
        <pc:sldMkLst>
          <pc:docMk/>
          <pc:sldMk cId="2193534332" sldId="1830"/>
        </pc:sldMkLst>
      </pc:sldChg>
      <pc:sldChg chg="modNotesTx">
        <pc:chgData name="Diana Axenova" userId="dde9fee9-4fd0-41cd-8846-92e32b270507" providerId="ADAL" clId="{CBAFAF43-6AA9-4601-8F81-2A69A856E6B7}" dt="2024-05-10T19:23:05.765" v="1342" actId="20577"/>
        <pc:sldMkLst>
          <pc:docMk/>
          <pc:sldMk cId="2589964368" sldId="1864"/>
        </pc:sldMkLst>
      </pc:sldChg>
      <pc:sldChg chg="modSp mod modNotesTx">
        <pc:chgData name="Diana Axenova" userId="dde9fee9-4fd0-41cd-8846-92e32b270507" providerId="ADAL" clId="{CBAFAF43-6AA9-4601-8F81-2A69A856E6B7}" dt="2024-05-10T19:58:32.387" v="1854"/>
        <pc:sldMkLst>
          <pc:docMk/>
          <pc:sldMk cId="3904811612" sldId="1920"/>
        </pc:sldMkLst>
        <pc:spChg chg="mod">
          <ac:chgData name="Diana Axenova" userId="dde9fee9-4fd0-41cd-8846-92e32b270507" providerId="ADAL" clId="{CBAFAF43-6AA9-4601-8F81-2A69A856E6B7}" dt="2024-05-10T19:54:50.940" v="1788" actId="20577"/>
          <ac:spMkLst>
            <pc:docMk/>
            <pc:sldMk cId="3904811612" sldId="1920"/>
            <ac:spMk id="15" creationId="{8AEFD108-BB70-43C3-8381-28697C5518A7}"/>
          </ac:spMkLst>
        </pc:spChg>
        <pc:spChg chg="mod">
          <ac:chgData name="Diana Axenova" userId="dde9fee9-4fd0-41cd-8846-92e32b270507" providerId="ADAL" clId="{CBAFAF43-6AA9-4601-8F81-2A69A856E6B7}" dt="2024-05-10T17:19:41.032" v="62" actId="1076"/>
          <ac:spMkLst>
            <pc:docMk/>
            <pc:sldMk cId="3904811612" sldId="1920"/>
            <ac:spMk id="19" creationId="{03D6B9DA-0A0F-49D8-89E5-AB7664FD5B7E}"/>
          </ac:spMkLst>
        </pc:spChg>
        <pc:spChg chg="mod">
          <ac:chgData name="Diana Axenova" userId="dde9fee9-4fd0-41cd-8846-92e32b270507" providerId="ADAL" clId="{CBAFAF43-6AA9-4601-8F81-2A69A856E6B7}" dt="2024-05-10T17:20:02.004" v="68" actId="20577"/>
          <ac:spMkLst>
            <pc:docMk/>
            <pc:sldMk cId="3904811612" sldId="1920"/>
            <ac:spMk id="21" creationId="{B668FC9F-5E58-461D-B637-4010B86F2EE4}"/>
          </ac:spMkLst>
        </pc:spChg>
        <pc:spChg chg="mod">
          <ac:chgData name="Diana Axenova" userId="dde9fee9-4fd0-41cd-8846-92e32b270507" providerId="ADAL" clId="{CBAFAF43-6AA9-4601-8F81-2A69A856E6B7}" dt="2024-05-10T19:53:58.015" v="1775" actId="20577"/>
          <ac:spMkLst>
            <pc:docMk/>
            <pc:sldMk cId="3904811612" sldId="1920"/>
            <ac:spMk id="155650" creationId="{00000000-0000-0000-0000-000000000000}"/>
          </ac:spMkLst>
        </pc:spChg>
        <pc:grpChg chg="mod">
          <ac:chgData name="Diana Axenova" userId="dde9fee9-4fd0-41cd-8846-92e32b270507" providerId="ADAL" clId="{CBAFAF43-6AA9-4601-8F81-2A69A856E6B7}" dt="2024-05-10T17:19:37.392" v="61" actId="1076"/>
          <ac:grpSpMkLst>
            <pc:docMk/>
            <pc:sldMk cId="3904811612" sldId="1920"/>
            <ac:grpSpMk id="18" creationId="{8EEE10F4-3857-4F3D-8E26-1BF472E13E22}"/>
          </ac:grpSpMkLst>
        </pc:grpChg>
      </pc:sldChg>
      <pc:sldChg chg="modSp modNotesTx">
        <pc:chgData name="Diana Axenova" userId="dde9fee9-4fd0-41cd-8846-92e32b270507" providerId="ADAL" clId="{CBAFAF43-6AA9-4601-8F81-2A69A856E6B7}" dt="2024-05-10T19:12:35.085" v="1282" actId="20577"/>
        <pc:sldMkLst>
          <pc:docMk/>
          <pc:sldMk cId="1137470428" sldId="1990"/>
        </pc:sldMkLst>
        <pc:spChg chg="mod">
          <ac:chgData name="Diana Axenova" userId="dde9fee9-4fd0-41cd-8846-92e32b270507" providerId="ADAL" clId="{CBAFAF43-6AA9-4601-8F81-2A69A856E6B7}" dt="2024-05-10T19:11:52.731" v="1281" actId="313"/>
          <ac:spMkLst>
            <pc:docMk/>
            <pc:sldMk cId="1137470428" sldId="1990"/>
            <ac:spMk id="11" creationId="{884408CA-BA73-4B5E-BAE6-34F640BBC899}"/>
          </ac:spMkLst>
        </pc:spChg>
      </pc:sldChg>
      <pc:sldChg chg="modNotesTx">
        <pc:chgData name="Diana Axenova" userId="dde9fee9-4fd0-41cd-8846-92e32b270507" providerId="ADAL" clId="{CBAFAF43-6AA9-4601-8F81-2A69A856E6B7}" dt="2024-05-10T20:22:23.584" v="2126"/>
        <pc:sldMkLst>
          <pc:docMk/>
          <pc:sldMk cId="145593134" sldId="1997"/>
        </pc:sldMkLst>
      </pc:sldChg>
      <pc:sldChg chg="modNotesTx">
        <pc:chgData name="Diana Axenova" userId="dde9fee9-4fd0-41cd-8846-92e32b270507" providerId="ADAL" clId="{CBAFAF43-6AA9-4601-8F81-2A69A856E6B7}" dt="2024-05-10T19:26:26.784" v="1404" actId="20577"/>
        <pc:sldMkLst>
          <pc:docMk/>
          <pc:sldMk cId="1477532697" sldId="2001"/>
        </pc:sldMkLst>
      </pc:sldChg>
      <pc:sldChg chg="modSp modNotesTx">
        <pc:chgData name="Diana Axenova" userId="dde9fee9-4fd0-41cd-8846-92e32b270507" providerId="ADAL" clId="{CBAFAF43-6AA9-4601-8F81-2A69A856E6B7}" dt="2024-05-10T19:31:52.894" v="1493" actId="20577"/>
        <pc:sldMkLst>
          <pc:docMk/>
          <pc:sldMk cId="17903699" sldId="2002"/>
        </pc:sldMkLst>
        <pc:spChg chg="mod">
          <ac:chgData name="Diana Axenova" userId="dde9fee9-4fd0-41cd-8846-92e32b270507" providerId="ADAL" clId="{CBAFAF43-6AA9-4601-8F81-2A69A856E6B7}" dt="2024-05-10T19:31:08.508" v="1479" actId="20577"/>
          <ac:spMkLst>
            <pc:docMk/>
            <pc:sldMk cId="17903699" sldId="2002"/>
            <ac:spMk id="7" creationId="{2FEE8BC1-0889-6D17-75E2-84004F2EC747}"/>
          </ac:spMkLst>
        </pc:spChg>
      </pc:sldChg>
      <pc:sldChg chg="modNotesTx">
        <pc:chgData name="Diana Axenova" userId="dde9fee9-4fd0-41cd-8846-92e32b270507" providerId="ADAL" clId="{CBAFAF43-6AA9-4601-8F81-2A69A856E6B7}" dt="2024-05-10T19:50:33.265" v="1740" actId="20577"/>
        <pc:sldMkLst>
          <pc:docMk/>
          <pc:sldMk cId="629270894" sldId="2003"/>
        </pc:sldMkLst>
      </pc:sldChg>
      <pc:sldChg chg="modSp modAnim">
        <pc:chgData name="Diana Axenova" userId="dde9fee9-4fd0-41cd-8846-92e32b270507" providerId="ADAL" clId="{CBAFAF43-6AA9-4601-8F81-2A69A856E6B7}" dt="2024-05-10T20:53:12.106" v="2527" actId="20577"/>
        <pc:sldMkLst>
          <pc:docMk/>
          <pc:sldMk cId="3859392067" sldId="2007"/>
        </pc:sldMkLst>
        <pc:spChg chg="mod">
          <ac:chgData name="Diana Axenova" userId="dde9fee9-4fd0-41cd-8846-92e32b270507" providerId="ADAL" clId="{CBAFAF43-6AA9-4601-8F81-2A69A856E6B7}" dt="2024-05-10T20:53:12.106" v="2527" actId="20577"/>
          <ac:spMkLst>
            <pc:docMk/>
            <pc:sldMk cId="3859392067" sldId="2007"/>
            <ac:spMk id="15" creationId="{2F9CFC8B-4C99-46E6-A5F9-6096B7BC7D0B}"/>
          </ac:spMkLst>
        </pc:spChg>
      </pc:sldChg>
      <pc:sldChg chg="modNotesTx">
        <pc:chgData name="Diana Axenova" userId="dde9fee9-4fd0-41cd-8846-92e32b270507" providerId="ADAL" clId="{CBAFAF43-6AA9-4601-8F81-2A69A856E6B7}" dt="2024-05-10T19:20:30.811" v="1335" actId="20577"/>
        <pc:sldMkLst>
          <pc:docMk/>
          <pc:sldMk cId="649653440" sldId="2011"/>
        </pc:sldMkLst>
      </pc:sldChg>
      <pc:sldChg chg="modSp mod modNotesTx">
        <pc:chgData name="Diana Axenova" userId="dde9fee9-4fd0-41cd-8846-92e32b270507" providerId="ADAL" clId="{CBAFAF43-6AA9-4601-8F81-2A69A856E6B7}" dt="2024-05-10T20:14:59.515" v="2017" actId="12"/>
        <pc:sldMkLst>
          <pc:docMk/>
          <pc:sldMk cId="3383894775" sldId="2027"/>
        </pc:sldMkLst>
        <pc:spChg chg="mod">
          <ac:chgData name="Diana Axenova" userId="dde9fee9-4fd0-41cd-8846-92e32b270507" providerId="ADAL" clId="{CBAFAF43-6AA9-4601-8F81-2A69A856E6B7}" dt="2024-05-10T20:14:11.299" v="2013" actId="20577"/>
          <ac:spMkLst>
            <pc:docMk/>
            <pc:sldMk cId="3383894775" sldId="2027"/>
            <ac:spMk id="51" creationId="{6F43E16F-18EF-457B-8947-86A87B8B1C83}"/>
          </ac:spMkLst>
        </pc:spChg>
      </pc:sldChg>
      <pc:sldChg chg="modSp">
        <pc:chgData name="Diana Axenova" userId="dde9fee9-4fd0-41cd-8846-92e32b270507" providerId="ADAL" clId="{CBAFAF43-6AA9-4601-8F81-2A69A856E6B7}" dt="2024-05-10T19:09:36.646" v="1259" actId="20577"/>
        <pc:sldMkLst>
          <pc:docMk/>
          <pc:sldMk cId="4190878575" sldId="2035"/>
        </pc:sldMkLst>
        <pc:graphicFrameChg chg="mod">
          <ac:chgData name="Diana Axenova" userId="dde9fee9-4fd0-41cd-8846-92e32b270507" providerId="ADAL" clId="{CBAFAF43-6AA9-4601-8F81-2A69A856E6B7}" dt="2024-05-10T19:09:36.646" v="1259" actId="20577"/>
          <ac:graphicFrameMkLst>
            <pc:docMk/>
            <pc:sldMk cId="4190878575" sldId="2035"/>
            <ac:graphicFrameMk id="6" creationId="{00000000-0000-0000-0000-000000000000}"/>
          </ac:graphicFrameMkLst>
        </pc:graphicFrameChg>
      </pc:sldChg>
      <pc:sldChg chg="modNotesTx">
        <pc:chgData name="Diana Axenova" userId="dde9fee9-4fd0-41cd-8846-92e32b270507" providerId="ADAL" clId="{CBAFAF43-6AA9-4601-8F81-2A69A856E6B7}" dt="2024-05-10T20:00:38.947" v="1867" actId="20577"/>
        <pc:sldMkLst>
          <pc:docMk/>
          <pc:sldMk cId="3033484668" sldId="2090"/>
        </pc:sldMkLst>
      </pc:sldChg>
      <pc:sldChg chg="modNotesTx">
        <pc:chgData name="Diana Axenova" userId="dde9fee9-4fd0-41cd-8846-92e32b270507" providerId="ADAL" clId="{CBAFAF43-6AA9-4601-8F81-2A69A856E6B7}" dt="2024-05-10T18:56:03.963" v="1142" actId="20577"/>
        <pc:sldMkLst>
          <pc:docMk/>
          <pc:sldMk cId="1598031952" sldId="2103"/>
        </pc:sldMkLst>
      </pc:sldChg>
      <pc:sldChg chg="modNotesTx">
        <pc:chgData name="Diana Axenova" userId="dde9fee9-4fd0-41cd-8846-92e32b270507" providerId="ADAL" clId="{CBAFAF43-6AA9-4601-8F81-2A69A856E6B7}" dt="2024-05-10T19:09:01.695" v="1248" actId="20577"/>
        <pc:sldMkLst>
          <pc:docMk/>
          <pc:sldMk cId="2707336696" sldId="2108"/>
        </pc:sldMkLst>
      </pc:sldChg>
      <pc:sldChg chg="modSp mod">
        <pc:chgData name="Diana Axenova" userId="dde9fee9-4fd0-41cd-8846-92e32b270507" providerId="ADAL" clId="{CBAFAF43-6AA9-4601-8F81-2A69A856E6B7}" dt="2024-05-10T19:37:04.195" v="1555" actId="20577"/>
        <pc:sldMkLst>
          <pc:docMk/>
          <pc:sldMk cId="4247272003" sldId="2125"/>
        </pc:sldMkLst>
        <pc:graphicFrameChg chg="modGraphic">
          <ac:chgData name="Diana Axenova" userId="dde9fee9-4fd0-41cd-8846-92e32b270507" providerId="ADAL" clId="{CBAFAF43-6AA9-4601-8F81-2A69A856E6B7}" dt="2024-05-10T19:37:04.195" v="1555" actId="20577"/>
          <ac:graphicFrameMkLst>
            <pc:docMk/>
            <pc:sldMk cId="4247272003" sldId="2125"/>
            <ac:graphicFrameMk id="48" creationId="{CF123770-DB7F-B34B-ACCA-07CCF5C290E7}"/>
          </ac:graphicFrameMkLst>
        </pc:graphicFrameChg>
      </pc:sldChg>
      <pc:sldChg chg="modNotesTx">
        <pc:chgData name="Diana Axenova" userId="dde9fee9-4fd0-41cd-8846-92e32b270507" providerId="ADAL" clId="{CBAFAF43-6AA9-4601-8F81-2A69A856E6B7}" dt="2024-05-10T20:24:01.152" v="2139"/>
        <pc:sldMkLst>
          <pc:docMk/>
          <pc:sldMk cId="2187990937" sldId="2132"/>
        </pc:sldMkLst>
      </pc:sldChg>
      <pc:sldChg chg="modSp">
        <pc:chgData name="Diana Axenova" userId="dde9fee9-4fd0-41cd-8846-92e32b270507" providerId="ADAL" clId="{CBAFAF43-6AA9-4601-8F81-2A69A856E6B7}" dt="2024-05-10T19:51:50.032" v="1766" actId="20577"/>
        <pc:sldMkLst>
          <pc:docMk/>
          <pc:sldMk cId="489644382" sldId="2133"/>
        </pc:sldMkLst>
        <pc:graphicFrameChg chg="mod">
          <ac:chgData name="Diana Axenova" userId="dde9fee9-4fd0-41cd-8846-92e32b270507" providerId="ADAL" clId="{CBAFAF43-6AA9-4601-8F81-2A69A856E6B7}" dt="2024-05-10T19:51:50.032" v="1766" actId="20577"/>
          <ac:graphicFrameMkLst>
            <pc:docMk/>
            <pc:sldMk cId="489644382" sldId="2133"/>
            <ac:graphicFrameMk id="8" creationId="{EEABD560-8358-480B-A1C1-50C8D919BE98}"/>
          </ac:graphicFrameMkLst>
        </pc:graphicFrameChg>
      </pc:sldChg>
      <pc:sldChg chg="modNotesTx">
        <pc:chgData name="Diana Axenova" userId="dde9fee9-4fd0-41cd-8846-92e32b270507" providerId="ADAL" clId="{CBAFAF43-6AA9-4601-8F81-2A69A856E6B7}" dt="2024-05-10T17:43:14.867" v="192" actId="20577"/>
        <pc:sldMkLst>
          <pc:docMk/>
          <pc:sldMk cId="615069636" sldId="2145"/>
        </pc:sldMkLst>
      </pc:sldChg>
      <pc:sldChg chg="modNotesTx">
        <pc:chgData name="Diana Axenova" userId="dde9fee9-4fd0-41cd-8846-92e32b270507" providerId="ADAL" clId="{CBAFAF43-6AA9-4601-8F81-2A69A856E6B7}" dt="2024-05-10T20:15:37.662" v="2018"/>
        <pc:sldMkLst>
          <pc:docMk/>
          <pc:sldMk cId="1865554231" sldId="2149"/>
        </pc:sldMkLst>
      </pc:sldChg>
      <pc:sldChg chg="modNotesTx">
        <pc:chgData name="Diana Axenova" userId="dde9fee9-4fd0-41cd-8846-92e32b270507" providerId="ADAL" clId="{CBAFAF43-6AA9-4601-8F81-2A69A856E6B7}" dt="2024-05-10T20:22:30.348" v="2127"/>
        <pc:sldMkLst>
          <pc:docMk/>
          <pc:sldMk cId="178375139" sldId="2152"/>
        </pc:sldMkLst>
      </pc:sldChg>
      <pc:sldChg chg="modSp modNotesTx">
        <pc:chgData name="Diana Axenova" userId="dde9fee9-4fd0-41cd-8846-92e32b270507" providerId="ADAL" clId="{CBAFAF43-6AA9-4601-8F81-2A69A856E6B7}" dt="2024-05-10T20:20:06.230" v="2115" actId="20577"/>
        <pc:sldMkLst>
          <pc:docMk/>
          <pc:sldMk cId="392733419" sldId="2158"/>
        </pc:sldMkLst>
        <pc:spChg chg="mod">
          <ac:chgData name="Diana Axenova" userId="dde9fee9-4fd0-41cd-8846-92e32b270507" providerId="ADAL" clId="{CBAFAF43-6AA9-4601-8F81-2A69A856E6B7}" dt="2024-05-10T20:18:34.804" v="2098" actId="20577"/>
          <ac:spMkLst>
            <pc:docMk/>
            <pc:sldMk cId="392733419" sldId="2158"/>
            <ac:spMk id="3" creationId="{F7390C54-411E-15C9-504B-3EA17F34BFF4}"/>
          </ac:spMkLst>
        </pc:spChg>
      </pc:sldChg>
      <pc:sldChg chg="modSp mod">
        <pc:chgData name="Diana Axenova" userId="dde9fee9-4fd0-41cd-8846-92e32b270507" providerId="ADAL" clId="{CBAFAF43-6AA9-4601-8F81-2A69A856E6B7}" dt="2024-05-10T17:51:05.441" v="211" actId="20577"/>
        <pc:sldMkLst>
          <pc:docMk/>
          <pc:sldMk cId="1585158333" sldId="2180"/>
        </pc:sldMkLst>
        <pc:spChg chg="mod">
          <ac:chgData name="Diana Axenova" userId="dde9fee9-4fd0-41cd-8846-92e32b270507" providerId="ADAL" clId="{CBAFAF43-6AA9-4601-8F81-2A69A856E6B7}" dt="2024-05-10T17:51:05.441" v="211" actId="20577"/>
          <ac:spMkLst>
            <pc:docMk/>
            <pc:sldMk cId="1585158333" sldId="2180"/>
            <ac:spMk id="22" creationId="{00000000-0000-0000-0000-000000000000}"/>
          </ac:spMkLst>
        </pc:spChg>
      </pc:sldChg>
      <pc:sldChg chg="modNotesTx">
        <pc:chgData name="Diana Axenova" userId="dde9fee9-4fd0-41cd-8846-92e32b270507" providerId="ADAL" clId="{CBAFAF43-6AA9-4601-8F81-2A69A856E6B7}" dt="2024-05-10T20:52:20.064" v="2515" actId="20577"/>
        <pc:sldMkLst>
          <pc:docMk/>
          <pc:sldMk cId="1061347297" sldId="2181"/>
        </pc:sldMkLst>
      </pc:sldChg>
      <pc:sldChg chg="modNotesTx">
        <pc:chgData name="Diana Axenova" userId="dde9fee9-4fd0-41cd-8846-92e32b270507" providerId="ADAL" clId="{CBAFAF43-6AA9-4601-8F81-2A69A856E6B7}" dt="2024-05-10T20:23:51.512" v="2138"/>
        <pc:sldMkLst>
          <pc:docMk/>
          <pc:sldMk cId="184581619" sldId="2184"/>
        </pc:sldMkLst>
      </pc:sldChg>
      <pc:sldChg chg="modSp modNotesTx">
        <pc:chgData name="Diana Axenova" userId="dde9fee9-4fd0-41cd-8846-92e32b270507" providerId="ADAL" clId="{CBAFAF43-6AA9-4601-8F81-2A69A856E6B7}" dt="2024-05-10T19:17:15.375" v="1304" actId="20577"/>
        <pc:sldMkLst>
          <pc:docMk/>
          <pc:sldMk cId="2519958523" sldId="2206"/>
        </pc:sldMkLst>
        <pc:spChg chg="mod">
          <ac:chgData name="Diana Axenova" userId="dde9fee9-4fd0-41cd-8846-92e32b270507" providerId="ADAL" clId="{CBAFAF43-6AA9-4601-8F81-2A69A856E6B7}" dt="2024-05-10T19:16:36.328" v="1303" actId="20577"/>
          <ac:spMkLst>
            <pc:docMk/>
            <pc:sldMk cId="2519958523" sldId="2206"/>
            <ac:spMk id="6" creationId="{FE935B2E-6156-2D72-F655-8ECDC0023CB9}"/>
          </ac:spMkLst>
        </pc:spChg>
      </pc:sldChg>
      <pc:sldChg chg="modNotesTx">
        <pc:chgData name="Diana Axenova" userId="dde9fee9-4fd0-41cd-8846-92e32b270507" providerId="ADAL" clId="{CBAFAF43-6AA9-4601-8F81-2A69A856E6B7}" dt="2024-05-10T18:28:55.962" v="727" actId="20577"/>
        <pc:sldMkLst>
          <pc:docMk/>
          <pc:sldMk cId="667432294" sldId="2212"/>
        </pc:sldMkLst>
      </pc:sldChg>
      <pc:sldChg chg="modNotesTx">
        <pc:chgData name="Diana Axenova" userId="dde9fee9-4fd0-41cd-8846-92e32b270507" providerId="ADAL" clId="{CBAFAF43-6AA9-4601-8F81-2A69A856E6B7}" dt="2024-05-10T20:23:37.423" v="2136"/>
        <pc:sldMkLst>
          <pc:docMk/>
          <pc:sldMk cId="903396307" sldId="2215"/>
        </pc:sldMkLst>
      </pc:sldChg>
      <pc:sldChg chg="modSp mod modNotesTx">
        <pc:chgData name="Diana Axenova" userId="dde9fee9-4fd0-41cd-8846-92e32b270507" providerId="ADAL" clId="{CBAFAF43-6AA9-4601-8F81-2A69A856E6B7}" dt="2024-05-10T18:28:19.485" v="704" actId="20577"/>
        <pc:sldMkLst>
          <pc:docMk/>
          <pc:sldMk cId="3239542753" sldId="2218"/>
        </pc:sldMkLst>
        <pc:graphicFrameChg chg="mod modGraphic">
          <ac:chgData name="Diana Axenova" userId="dde9fee9-4fd0-41cd-8846-92e32b270507" providerId="ADAL" clId="{CBAFAF43-6AA9-4601-8F81-2A69A856E6B7}" dt="2024-05-10T15:09:29.372" v="40" actId="20577"/>
          <ac:graphicFrameMkLst>
            <pc:docMk/>
            <pc:sldMk cId="3239542753" sldId="2218"/>
            <ac:graphicFrameMk id="2" creationId="{CA337E19-D437-D4F3-98CB-7A496B4C3D76}"/>
          </ac:graphicFrameMkLst>
        </pc:graphicFrameChg>
      </pc:sldChg>
      <pc:sldChg chg="modSp mod modNotesTx">
        <pc:chgData name="Diana Axenova" userId="dde9fee9-4fd0-41cd-8846-92e32b270507" providerId="ADAL" clId="{CBAFAF43-6AA9-4601-8F81-2A69A856E6B7}" dt="2024-05-10T19:35:56.380" v="1545" actId="20577"/>
        <pc:sldMkLst>
          <pc:docMk/>
          <pc:sldMk cId="1168339997" sldId="2219"/>
        </pc:sldMkLst>
        <pc:spChg chg="mod">
          <ac:chgData name="Diana Axenova" userId="dde9fee9-4fd0-41cd-8846-92e32b270507" providerId="ADAL" clId="{CBAFAF43-6AA9-4601-8F81-2A69A856E6B7}" dt="2024-05-10T19:32:55.229" v="1495" actId="20577"/>
          <ac:spMkLst>
            <pc:docMk/>
            <pc:sldMk cId="1168339997" sldId="2219"/>
            <ac:spMk id="7" creationId="{F0CBB577-20BD-4547-BD8A-0BAA9D6E7165}"/>
          </ac:spMkLst>
        </pc:spChg>
        <pc:spChg chg="mod">
          <ac:chgData name="Diana Axenova" userId="dde9fee9-4fd0-41cd-8846-92e32b270507" providerId="ADAL" clId="{CBAFAF43-6AA9-4601-8F81-2A69A856E6B7}" dt="2024-05-10T19:34:36.497" v="1544" actId="1076"/>
          <ac:spMkLst>
            <pc:docMk/>
            <pc:sldMk cId="1168339997" sldId="2219"/>
            <ac:spMk id="9" creationId="{7840F428-B81A-4645-8193-B00E23F4CA47}"/>
          </ac:spMkLst>
        </pc:spChg>
      </pc:sldChg>
      <pc:sldChg chg="modNotesTx">
        <pc:chgData name="Diana Axenova" userId="dde9fee9-4fd0-41cd-8846-92e32b270507" providerId="ADAL" clId="{CBAFAF43-6AA9-4601-8F81-2A69A856E6B7}" dt="2024-05-10T19:36:50.235" v="1550" actId="20577"/>
        <pc:sldMkLst>
          <pc:docMk/>
          <pc:sldMk cId="2178700661" sldId="2221"/>
        </pc:sldMkLst>
      </pc:sldChg>
      <pc:sldChg chg="modSp mod modNotesTx">
        <pc:chgData name="Diana Axenova" userId="dde9fee9-4fd0-41cd-8846-92e32b270507" providerId="ADAL" clId="{CBAFAF43-6AA9-4601-8F81-2A69A856E6B7}" dt="2024-05-10T19:41:42.412" v="1639" actId="20577"/>
        <pc:sldMkLst>
          <pc:docMk/>
          <pc:sldMk cId="1738927643" sldId="2222"/>
        </pc:sldMkLst>
        <pc:spChg chg="mod">
          <ac:chgData name="Diana Axenova" userId="dde9fee9-4fd0-41cd-8846-92e32b270507" providerId="ADAL" clId="{CBAFAF43-6AA9-4601-8F81-2A69A856E6B7}" dt="2024-05-10T19:41:18.168" v="1613" actId="113"/>
          <ac:spMkLst>
            <pc:docMk/>
            <pc:sldMk cId="1738927643" sldId="2222"/>
            <ac:spMk id="2" creationId="{4484F3E5-AFA5-4C24-80BD-82BAE6384C67}"/>
          </ac:spMkLst>
        </pc:spChg>
        <pc:spChg chg="mod">
          <ac:chgData name="Diana Axenova" userId="dde9fee9-4fd0-41cd-8846-92e32b270507" providerId="ADAL" clId="{CBAFAF43-6AA9-4601-8F81-2A69A856E6B7}" dt="2024-05-10T19:39:56.642" v="1600" actId="20577"/>
          <ac:spMkLst>
            <pc:docMk/>
            <pc:sldMk cId="1738927643" sldId="2222"/>
            <ac:spMk id="3" creationId="{1CB3C3DC-CE01-433C-A32C-2EACE61113CC}"/>
          </ac:spMkLst>
        </pc:spChg>
      </pc:sldChg>
      <pc:sldChg chg="modSp">
        <pc:chgData name="Diana Axenova" userId="dde9fee9-4fd0-41cd-8846-92e32b270507" providerId="ADAL" clId="{CBAFAF43-6AA9-4601-8F81-2A69A856E6B7}" dt="2024-05-10T19:46:38.171" v="1696" actId="20577"/>
        <pc:sldMkLst>
          <pc:docMk/>
          <pc:sldMk cId="4292962861" sldId="2224"/>
        </pc:sldMkLst>
        <pc:spChg chg="mod">
          <ac:chgData name="Diana Axenova" userId="dde9fee9-4fd0-41cd-8846-92e32b270507" providerId="ADAL" clId="{CBAFAF43-6AA9-4601-8F81-2A69A856E6B7}" dt="2024-05-10T19:46:38.171" v="1696" actId="20577"/>
          <ac:spMkLst>
            <pc:docMk/>
            <pc:sldMk cId="4292962861" sldId="2224"/>
            <ac:spMk id="3" creationId="{B2E71D91-B5EA-C522-C81B-924584A59302}"/>
          </ac:spMkLst>
        </pc:spChg>
      </pc:sldChg>
      <pc:sldChg chg="modNotesTx">
        <pc:chgData name="Diana Axenova" userId="dde9fee9-4fd0-41cd-8846-92e32b270507" providerId="ADAL" clId="{CBAFAF43-6AA9-4601-8F81-2A69A856E6B7}" dt="2024-05-10T19:52:44.897" v="1769" actId="20577"/>
        <pc:sldMkLst>
          <pc:docMk/>
          <pc:sldMk cId="2900819352" sldId="2226"/>
        </pc:sldMkLst>
      </pc:sldChg>
      <pc:sldChg chg="modSp mod modNotesTx">
        <pc:chgData name="Diana Axenova" userId="dde9fee9-4fd0-41cd-8846-92e32b270507" providerId="ADAL" clId="{CBAFAF43-6AA9-4601-8F81-2A69A856E6B7}" dt="2024-05-10T19:49:57.728" v="1724" actId="20577"/>
        <pc:sldMkLst>
          <pc:docMk/>
          <pc:sldMk cId="2293458943" sldId="2227"/>
        </pc:sldMkLst>
        <pc:spChg chg="mod">
          <ac:chgData name="Diana Axenova" userId="dde9fee9-4fd0-41cd-8846-92e32b270507" providerId="ADAL" clId="{CBAFAF43-6AA9-4601-8F81-2A69A856E6B7}" dt="2024-05-10T19:48:36.270" v="1714" actId="20577"/>
          <ac:spMkLst>
            <pc:docMk/>
            <pc:sldMk cId="2293458943" sldId="2227"/>
            <ac:spMk id="5" creationId="{2D94CFA4-CB45-48EA-97A5-9AE1739B6BCE}"/>
          </ac:spMkLst>
        </pc:spChg>
      </pc:sldChg>
      <pc:sldChg chg="modNotesTx">
        <pc:chgData name="Diana Axenova" userId="dde9fee9-4fd0-41cd-8846-92e32b270507" providerId="ADAL" clId="{CBAFAF43-6AA9-4601-8F81-2A69A856E6B7}" dt="2024-05-10T18:17:24.989" v="442" actId="20577"/>
        <pc:sldMkLst>
          <pc:docMk/>
          <pc:sldMk cId="2052011872" sldId="2229"/>
        </pc:sldMkLst>
      </pc:sldChg>
      <pc:sldChg chg="modNotesTx">
        <pc:chgData name="Diana Axenova" userId="dde9fee9-4fd0-41cd-8846-92e32b270507" providerId="ADAL" clId="{CBAFAF43-6AA9-4601-8F81-2A69A856E6B7}" dt="2024-05-10T19:53:10.975" v="1771" actId="20577"/>
        <pc:sldMkLst>
          <pc:docMk/>
          <pc:sldMk cId="2826063107" sldId="2230"/>
        </pc:sldMkLst>
      </pc:sldChg>
      <pc:sldChg chg="modNotesTx">
        <pc:chgData name="Diana Axenova" userId="dde9fee9-4fd0-41cd-8846-92e32b270507" providerId="ADAL" clId="{CBAFAF43-6AA9-4601-8F81-2A69A856E6B7}" dt="2024-05-10T20:22:37.434" v="2129" actId="20577"/>
        <pc:sldMkLst>
          <pc:docMk/>
          <pc:sldMk cId="2949744357" sldId="2234"/>
        </pc:sldMkLst>
      </pc:sldChg>
      <pc:sldChg chg="modSp modAnim modNotesTx">
        <pc:chgData name="Diana Axenova" userId="dde9fee9-4fd0-41cd-8846-92e32b270507" providerId="ADAL" clId="{CBAFAF43-6AA9-4601-8F81-2A69A856E6B7}" dt="2024-05-10T20:40:01.228" v="2393" actId="20577"/>
        <pc:sldMkLst>
          <pc:docMk/>
          <pc:sldMk cId="1950547448" sldId="2237"/>
        </pc:sldMkLst>
        <pc:spChg chg="mod">
          <ac:chgData name="Diana Axenova" userId="dde9fee9-4fd0-41cd-8846-92e32b270507" providerId="ADAL" clId="{CBAFAF43-6AA9-4601-8F81-2A69A856E6B7}" dt="2024-05-10T20:30:56.944" v="2216" actId="20577"/>
          <ac:spMkLst>
            <pc:docMk/>
            <pc:sldMk cId="1950547448" sldId="2237"/>
            <ac:spMk id="3" creationId="{24B20165-199A-48C1-B9F5-D1787186618F}"/>
          </ac:spMkLst>
        </pc:spChg>
        <pc:spChg chg="mod">
          <ac:chgData name="Diana Axenova" userId="dde9fee9-4fd0-41cd-8846-92e32b270507" providerId="ADAL" clId="{CBAFAF43-6AA9-4601-8F81-2A69A856E6B7}" dt="2024-05-10T20:28:16.967" v="2181" actId="20577"/>
          <ac:spMkLst>
            <pc:docMk/>
            <pc:sldMk cId="1950547448" sldId="2237"/>
            <ac:spMk id="6" creationId="{5A4AB688-A796-584F-98A3-0388FD9376C4}"/>
          </ac:spMkLst>
        </pc:spChg>
      </pc:sldChg>
      <pc:sldChg chg="modSp mod modNotesTx">
        <pc:chgData name="Diana Axenova" userId="dde9fee9-4fd0-41cd-8846-92e32b270507" providerId="ADAL" clId="{CBAFAF43-6AA9-4601-8F81-2A69A856E6B7}" dt="2024-05-10T18:19:54.008" v="447" actId="20577"/>
        <pc:sldMkLst>
          <pc:docMk/>
          <pc:sldMk cId="526290415" sldId="2243"/>
        </pc:sldMkLst>
        <pc:spChg chg="mod">
          <ac:chgData name="Diana Axenova" userId="dde9fee9-4fd0-41cd-8846-92e32b270507" providerId="ADAL" clId="{CBAFAF43-6AA9-4601-8F81-2A69A856E6B7}" dt="2024-05-10T17:57:13.482" v="228" actId="20577"/>
          <ac:spMkLst>
            <pc:docMk/>
            <pc:sldMk cId="526290415" sldId="2243"/>
            <ac:spMk id="29" creationId="{D42C5902-1CC5-CEB7-C47F-3BA292BE7764}"/>
          </ac:spMkLst>
        </pc:spChg>
      </pc:sldChg>
      <pc:sldChg chg="modNotesTx">
        <pc:chgData name="Diana Axenova" userId="dde9fee9-4fd0-41cd-8846-92e32b270507" providerId="ADAL" clId="{CBAFAF43-6AA9-4601-8F81-2A69A856E6B7}" dt="2024-05-10T20:22:44.081" v="2130"/>
        <pc:sldMkLst>
          <pc:docMk/>
          <pc:sldMk cId="3104964067" sldId="2248"/>
        </pc:sldMkLst>
      </pc:sldChg>
      <pc:sldChg chg="modNotesTx">
        <pc:chgData name="Diana Axenova" userId="dde9fee9-4fd0-41cd-8846-92e32b270507" providerId="ADAL" clId="{CBAFAF43-6AA9-4601-8F81-2A69A856E6B7}" dt="2024-05-10T20:22:10.035" v="2125"/>
        <pc:sldMkLst>
          <pc:docMk/>
          <pc:sldMk cId="2160510488" sldId="2258"/>
        </pc:sldMkLst>
      </pc:sldChg>
      <pc:sldChg chg="modSp mod modNotesTx">
        <pc:chgData name="Diana Axenova" userId="dde9fee9-4fd0-41cd-8846-92e32b270507" providerId="ADAL" clId="{CBAFAF43-6AA9-4601-8F81-2A69A856E6B7}" dt="2024-05-10T20:23:44.006" v="2137"/>
        <pc:sldMkLst>
          <pc:docMk/>
          <pc:sldMk cId="1920888042" sldId="2261"/>
        </pc:sldMkLst>
        <pc:spChg chg="mod">
          <ac:chgData name="Diana Axenova" userId="dde9fee9-4fd0-41cd-8846-92e32b270507" providerId="ADAL" clId="{CBAFAF43-6AA9-4601-8F81-2A69A856E6B7}" dt="2024-05-10T19:45:19.943" v="1673" actId="313"/>
          <ac:spMkLst>
            <pc:docMk/>
            <pc:sldMk cId="1920888042" sldId="2261"/>
            <ac:spMk id="10" creationId="{EC416D67-4213-8005-14D1-837452CC7944}"/>
          </ac:spMkLst>
        </pc:spChg>
      </pc:sldChg>
      <pc:sldChg chg="modSp mod modNotesTx">
        <pc:chgData name="Diana Axenova" userId="dde9fee9-4fd0-41cd-8846-92e32b270507" providerId="ADAL" clId="{CBAFAF43-6AA9-4601-8F81-2A69A856E6B7}" dt="2024-05-10T19:28:23.336" v="1411" actId="404"/>
        <pc:sldMkLst>
          <pc:docMk/>
          <pc:sldMk cId="1665143802" sldId="2262"/>
        </pc:sldMkLst>
        <pc:spChg chg="mod">
          <ac:chgData name="Diana Axenova" userId="dde9fee9-4fd0-41cd-8846-92e32b270507" providerId="ADAL" clId="{CBAFAF43-6AA9-4601-8F81-2A69A856E6B7}" dt="2024-05-10T19:28:23.336" v="1411" actId="404"/>
          <ac:spMkLst>
            <pc:docMk/>
            <pc:sldMk cId="1665143802" sldId="2262"/>
            <ac:spMk id="23" creationId="{F6E23812-BA49-4F5E-B305-066BFBA5AB07}"/>
          </ac:spMkLst>
        </pc:spChg>
      </pc:sldChg>
      <pc:sldChg chg="modSp modNotesTx">
        <pc:chgData name="Diana Axenova" userId="dde9fee9-4fd0-41cd-8846-92e32b270507" providerId="ADAL" clId="{CBAFAF43-6AA9-4601-8F81-2A69A856E6B7}" dt="2024-05-10T20:53:59.315" v="2539" actId="20577"/>
        <pc:sldMkLst>
          <pc:docMk/>
          <pc:sldMk cId="3082991048" sldId="2266"/>
        </pc:sldMkLst>
        <pc:spChg chg="mod">
          <ac:chgData name="Diana Axenova" userId="dde9fee9-4fd0-41cd-8846-92e32b270507" providerId="ADAL" clId="{CBAFAF43-6AA9-4601-8F81-2A69A856E6B7}" dt="2024-05-10T18:10:39.981" v="330" actId="108"/>
          <ac:spMkLst>
            <pc:docMk/>
            <pc:sldMk cId="3082991048" sldId="2266"/>
            <ac:spMk id="13" creationId="{2D2CC820-FB1E-A3E4-F89A-CE3ACB54F5AA}"/>
          </ac:spMkLst>
        </pc:spChg>
        <pc:spChg chg="mod">
          <ac:chgData name="Diana Axenova" userId="dde9fee9-4fd0-41cd-8846-92e32b270507" providerId="ADAL" clId="{CBAFAF43-6AA9-4601-8F81-2A69A856E6B7}" dt="2024-05-10T20:53:59.315" v="2539" actId="20577"/>
          <ac:spMkLst>
            <pc:docMk/>
            <pc:sldMk cId="3082991048" sldId="2266"/>
            <ac:spMk id="17" creationId="{399F4DD3-5BDF-1D94-6BFD-F7FB2BE46281}"/>
          </ac:spMkLst>
        </pc:spChg>
      </pc:sldChg>
      <pc:sldChg chg="modSp mod modNotesTx">
        <pc:chgData name="Diana Axenova" userId="dde9fee9-4fd0-41cd-8846-92e32b270507" providerId="ADAL" clId="{CBAFAF43-6AA9-4601-8F81-2A69A856E6B7}" dt="2024-05-10T18:45:41.682" v="758" actId="20577"/>
        <pc:sldMkLst>
          <pc:docMk/>
          <pc:sldMk cId="3922433556" sldId="2267"/>
        </pc:sldMkLst>
        <pc:spChg chg="mod">
          <ac:chgData name="Diana Axenova" userId="dde9fee9-4fd0-41cd-8846-92e32b270507" providerId="ADAL" clId="{CBAFAF43-6AA9-4601-8F81-2A69A856E6B7}" dt="2024-05-10T18:26:12.888" v="679" actId="20577"/>
          <ac:spMkLst>
            <pc:docMk/>
            <pc:sldMk cId="3922433556" sldId="2267"/>
            <ac:spMk id="3" creationId="{00000000-0000-0000-0000-000000000000}"/>
          </ac:spMkLst>
        </pc:spChg>
      </pc:sldChg>
      <pc:sldChg chg="modSp modNotesTx">
        <pc:chgData name="Diana Axenova" userId="dde9fee9-4fd0-41cd-8846-92e32b270507" providerId="ADAL" clId="{CBAFAF43-6AA9-4601-8F81-2A69A856E6B7}" dt="2024-05-10T18:48:00.801" v="803" actId="20577"/>
        <pc:sldMkLst>
          <pc:docMk/>
          <pc:sldMk cId="1894763522" sldId="2268"/>
        </pc:sldMkLst>
        <pc:spChg chg="mod">
          <ac:chgData name="Diana Axenova" userId="dde9fee9-4fd0-41cd-8846-92e32b270507" providerId="ADAL" clId="{CBAFAF43-6AA9-4601-8F81-2A69A856E6B7}" dt="2024-05-10T18:47:29.907" v="779" actId="20577"/>
          <ac:spMkLst>
            <pc:docMk/>
            <pc:sldMk cId="1894763522" sldId="2268"/>
            <ac:spMk id="2" creationId="{0138B710-55AD-8813-F75B-ADF8FDF5AC06}"/>
          </ac:spMkLst>
        </pc:spChg>
      </pc:sldChg>
      <pc:sldChg chg="modNotesTx">
        <pc:chgData name="Diana Axenova" userId="dde9fee9-4fd0-41cd-8846-92e32b270507" providerId="ADAL" clId="{CBAFAF43-6AA9-4601-8F81-2A69A856E6B7}" dt="2024-05-10T20:23:31.164" v="2135"/>
        <pc:sldMkLst>
          <pc:docMk/>
          <pc:sldMk cId="1533883094" sldId="2271"/>
        </pc:sldMkLst>
      </pc:sldChg>
      <pc:sldChg chg="modSp modNotesTx">
        <pc:chgData name="Diana Axenova" userId="dde9fee9-4fd0-41cd-8846-92e32b270507" providerId="ADAL" clId="{CBAFAF43-6AA9-4601-8F81-2A69A856E6B7}" dt="2024-05-10T19:26:31.931" v="1406" actId="20577"/>
        <pc:sldMkLst>
          <pc:docMk/>
          <pc:sldMk cId="361539772" sldId="2286"/>
        </pc:sldMkLst>
        <pc:spChg chg="mod">
          <ac:chgData name="Diana Axenova" userId="dde9fee9-4fd0-41cd-8846-92e32b270507" providerId="ADAL" clId="{CBAFAF43-6AA9-4601-8F81-2A69A856E6B7}" dt="2024-05-10T19:26:31.931" v="1406" actId="20577"/>
          <ac:spMkLst>
            <pc:docMk/>
            <pc:sldMk cId="361539772" sldId="2286"/>
            <ac:spMk id="5" creationId="{BFBFAAE2-0364-344F-7914-B8D92AA138CA}"/>
          </ac:spMkLst>
        </pc:spChg>
      </pc:sldChg>
      <pc:sldChg chg="modSp mod modNotesTx">
        <pc:chgData name="Diana Axenova" userId="dde9fee9-4fd0-41cd-8846-92e32b270507" providerId="ADAL" clId="{CBAFAF43-6AA9-4601-8F81-2A69A856E6B7}" dt="2024-05-10T18:27:11.534" v="693" actId="20577"/>
        <pc:sldMkLst>
          <pc:docMk/>
          <pc:sldMk cId="3811432838" sldId="2288"/>
        </pc:sldMkLst>
        <pc:spChg chg="mod">
          <ac:chgData name="Diana Axenova" userId="dde9fee9-4fd0-41cd-8846-92e32b270507" providerId="ADAL" clId="{CBAFAF43-6AA9-4601-8F81-2A69A856E6B7}" dt="2024-05-10T18:26:41.655" v="683" actId="20577"/>
          <ac:spMkLst>
            <pc:docMk/>
            <pc:sldMk cId="3811432838" sldId="2288"/>
            <ac:spMk id="3" creationId="{00000000-0000-0000-0000-000000000000}"/>
          </ac:spMkLst>
        </pc:spChg>
      </pc:sldChg>
      <pc:sldChg chg="modSp mod">
        <pc:chgData name="Diana Axenova" userId="dde9fee9-4fd0-41cd-8846-92e32b270507" providerId="ADAL" clId="{CBAFAF43-6AA9-4601-8F81-2A69A856E6B7}" dt="2024-05-10T19:42:42.672" v="1659" actId="20577"/>
        <pc:sldMkLst>
          <pc:docMk/>
          <pc:sldMk cId="4194338190" sldId="2290"/>
        </pc:sldMkLst>
        <pc:spChg chg="mod">
          <ac:chgData name="Diana Axenova" userId="dde9fee9-4fd0-41cd-8846-92e32b270507" providerId="ADAL" clId="{CBAFAF43-6AA9-4601-8F81-2A69A856E6B7}" dt="2024-05-10T19:42:42.672" v="1659" actId="20577"/>
          <ac:spMkLst>
            <pc:docMk/>
            <pc:sldMk cId="4194338190" sldId="2290"/>
            <ac:spMk id="10" creationId="{1C6B8924-C92E-FF7E-1F07-12F43FE23C4F}"/>
          </ac:spMkLst>
        </pc:spChg>
      </pc:sldChg>
      <pc:sldChg chg="modSp mod modNotesTx">
        <pc:chgData name="Diana Axenova" userId="dde9fee9-4fd0-41cd-8846-92e32b270507" providerId="ADAL" clId="{CBAFAF43-6AA9-4601-8F81-2A69A856E6B7}" dt="2024-05-10T18:14:25.004" v="417" actId="20577"/>
        <pc:sldMkLst>
          <pc:docMk/>
          <pc:sldMk cId="3362801354" sldId="2293"/>
        </pc:sldMkLst>
        <pc:spChg chg="mod">
          <ac:chgData name="Diana Axenova" userId="dde9fee9-4fd0-41cd-8846-92e32b270507" providerId="ADAL" clId="{CBAFAF43-6AA9-4601-8F81-2A69A856E6B7}" dt="2024-05-10T18:14:25.004" v="417" actId="20577"/>
          <ac:spMkLst>
            <pc:docMk/>
            <pc:sldMk cId="3362801354" sldId="2293"/>
            <ac:spMk id="3" creationId="{00000000-0000-0000-0000-000000000000}"/>
          </ac:spMkLst>
        </pc:spChg>
      </pc:sldChg>
      <pc:sldChg chg="modSp mod modNotesTx">
        <pc:chgData name="Diana Axenova" userId="dde9fee9-4fd0-41cd-8846-92e32b270507" providerId="ADAL" clId="{CBAFAF43-6AA9-4601-8F81-2A69A856E6B7}" dt="2024-05-10T20:24:08.117" v="2140"/>
        <pc:sldMkLst>
          <pc:docMk/>
          <pc:sldMk cId="3180767733" sldId="2294"/>
        </pc:sldMkLst>
        <pc:spChg chg="mod">
          <ac:chgData name="Diana Axenova" userId="dde9fee9-4fd0-41cd-8846-92e32b270507" providerId="ADAL" clId="{CBAFAF43-6AA9-4601-8F81-2A69A856E6B7}" dt="2024-05-10T20:04:09.073" v="1914" actId="20577"/>
          <ac:spMkLst>
            <pc:docMk/>
            <pc:sldMk cId="3180767733" sldId="2294"/>
            <ac:spMk id="8" creationId="{EF0A3A05-DB56-4DCA-B7E7-0394EB037284}"/>
          </ac:spMkLst>
        </pc:spChg>
        <pc:spChg chg="mod">
          <ac:chgData name="Diana Axenova" userId="dde9fee9-4fd0-41cd-8846-92e32b270507" providerId="ADAL" clId="{CBAFAF43-6AA9-4601-8F81-2A69A856E6B7}" dt="2024-05-10T20:03:11.289" v="1889" actId="20577"/>
          <ac:spMkLst>
            <pc:docMk/>
            <pc:sldMk cId="3180767733" sldId="2294"/>
            <ac:spMk id="35" creationId="{7A88C6B4-3C56-4EDF-9CAD-5F9B0018BF59}"/>
          </ac:spMkLst>
        </pc:spChg>
      </pc:sldChg>
      <pc:sldChg chg="modNotesTx">
        <pc:chgData name="Diana Axenova" userId="dde9fee9-4fd0-41cd-8846-92e32b270507" providerId="ADAL" clId="{CBAFAF43-6AA9-4601-8F81-2A69A856E6B7}" dt="2024-05-10T20:24:17.506" v="2142" actId="20577"/>
        <pc:sldMkLst>
          <pc:docMk/>
          <pc:sldMk cId="3349498021" sldId="2296"/>
        </pc:sldMkLst>
      </pc:sldChg>
      <pc:sldChg chg="modNotesTx">
        <pc:chgData name="Diana Axenova" userId="dde9fee9-4fd0-41cd-8846-92e32b270507" providerId="ADAL" clId="{CBAFAF43-6AA9-4601-8F81-2A69A856E6B7}" dt="2024-05-10T20:18:03.009" v="2086" actId="20577"/>
        <pc:sldMkLst>
          <pc:docMk/>
          <pc:sldMk cId="4002430210" sldId="2297"/>
        </pc:sldMkLst>
      </pc:sldChg>
      <pc:sldChg chg="modSp modNotesTx">
        <pc:chgData name="Diana Axenova" userId="dde9fee9-4fd0-41cd-8846-92e32b270507" providerId="ADAL" clId="{CBAFAF43-6AA9-4601-8F81-2A69A856E6B7}" dt="2024-05-10T18:22:52.493" v="565" actId="20577"/>
        <pc:sldMkLst>
          <pc:docMk/>
          <pc:sldMk cId="2806777336" sldId="2298"/>
        </pc:sldMkLst>
        <pc:spChg chg="mod">
          <ac:chgData name="Diana Axenova" userId="dde9fee9-4fd0-41cd-8846-92e32b270507" providerId="ADAL" clId="{CBAFAF43-6AA9-4601-8F81-2A69A856E6B7}" dt="2024-05-10T18:22:42.337" v="552" actId="20577"/>
          <ac:spMkLst>
            <pc:docMk/>
            <pc:sldMk cId="2806777336" sldId="2298"/>
            <ac:spMk id="5" creationId="{A995727C-03DE-FB0F-9EE3-E7F9AB1A4D5B}"/>
          </ac:spMkLst>
        </pc:spChg>
      </pc:sldChg>
      <pc:sldChg chg="modSp mod modNotesTx">
        <pc:chgData name="Diana Axenova" userId="dde9fee9-4fd0-41cd-8846-92e32b270507" providerId="ADAL" clId="{CBAFAF43-6AA9-4601-8F81-2A69A856E6B7}" dt="2024-05-10T18:24:12.037" v="658" actId="20577"/>
        <pc:sldMkLst>
          <pc:docMk/>
          <pc:sldMk cId="2870406723" sldId="2299"/>
        </pc:sldMkLst>
        <pc:spChg chg="mod">
          <ac:chgData name="Diana Axenova" userId="dde9fee9-4fd0-41cd-8846-92e32b270507" providerId="ADAL" clId="{CBAFAF43-6AA9-4601-8F81-2A69A856E6B7}" dt="2024-05-10T18:23:32.227" v="608" actId="20577"/>
          <ac:spMkLst>
            <pc:docMk/>
            <pc:sldMk cId="2870406723" sldId="2299"/>
            <ac:spMk id="3" creationId="{00000000-0000-0000-0000-000000000000}"/>
          </ac:spMkLst>
        </pc:spChg>
      </pc:sldChg>
      <pc:sldChg chg="modNotesTx">
        <pc:chgData name="Diana Axenova" userId="dde9fee9-4fd0-41cd-8846-92e32b270507" providerId="ADAL" clId="{CBAFAF43-6AA9-4601-8F81-2A69A856E6B7}" dt="2024-05-10T20:22:52.608" v="2132" actId="20577"/>
        <pc:sldMkLst>
          <pc:docMk/>
          <pc:sldMk cId="2264399068" sldId="2301"/>
        </pc:sldMkLst>
      </pc:sldChg>
      <pc:sldChg chg="modSp mod modNotesTx">
        <pc:chgData name="Diana Axenova" userId="dde9fee9-4fd0-41cd-8846-92e32b270507" providerId="ADAL" clId="{CBAFAF43-6AA9-4601-8F81-2A69A856E6B7}" dt="2024-05-10T20:42:51.980" v="2441" actId="313"/>
        <pc:sldMkLst>
          <pc:docMk/>
          <pc:sldMk cId="2911229123" sldId="2304"/>
        </pc:sldMkLst>
        <pc:spChg chg="mod">
          <ac:chgData name="Diana Axenova" userId="dde9fee9-4fd0-41cd-8846-92e32b270507" providerId="ADAL" clId="{CBAFAF43-6AA9-4601-8F81-2A69A856E6B7}" dt="2024-05-10T20:42:12.456" v="2426" actId="20577"/>
          <ac:spMkLst>
            <pc:docMk/>
            <pc:sldMk cId="2911229123" sldId="2304"/>
            <ac:spMk id="10" creationId="{EC416D67-4213-8005-14D1-837452CC7944}"/>
          </ac:spMkLst>
        </pc:spChg>
      </pc:sldChg>
      <pc:sldChg chg="modNotesTx">
        <pc:chgData name="Diana Axenova" userId="dde9fee9-4fd0-41cd-8846-92e32b270507" providerId="ADAL" clId="{CBAFAF43-6AA9-4601-8F81-2A69A856E6B7}" dt="2024-05-10T20:23:25.065" v="2134"/>
        <pc:sldMkLst>
          <pc:docMk/>
          <pc:sldMk cId="2851673510" sldId="2308"/>
        </pc:sldMkLst>
      </pc:sldChg>
      <pc:sldChg chg="modSp modNotesTx">
        <pc:chgData name="Diana Axenova" userId="dde9fee9-4fd0-41cd-8846-92e32b270507" providerId="ADAL" clId="{CBAFAF43-6AA9-4601-8F81-2A69A856E6B7}" dt="2024-05-10T20:53:48.486" v="2537"/>
        <pc:sldMkLst>
          <pc:docMk/>
          <pc:sldMk cId="2355031949" sldId="2309"/>
        </pc:sldMkLst>
        <pc:spChg chg="mod">
          <ac:chgData name="Diana Axenova" userId="dde9fee9-4fd0-41cd-8846-92e32b270507" providerId="ADAL" clId="{CBAFAF43-6AA9-4601-8F81-2A69A856E6B7}" dt="2024-05-10T20:53:39.999" v="2536" actId="20577"/>
          <ac:spMkLst>
            <pc:docMk/>
            <pc:sldMk cId="2355031949" sldId="2309"/>
            <ac:spMk id="5" creationId="{A995727C-03DE-FB0F-9EE3-E7F9AB1A4D5B}"/>
          </ac:spMkLst>
        </pc:spChg>
      </pc:sldChg>
      <pc:sldChg chg="modNotesTx">
        <pc:chgData name="Diana Axenova" userId="dde9fee9-4fd0-41cd-8846-92e32b270507" providerId="ADAL" clId="{CBAFAF43-6AA9-4601-8F81-2A69A856E6B7}" dt="2024-05-10T21:00:07.023" v="2590" actId="20577"/>
        <pc:sldMkLst>
          <pc:docMk/>
          <pc:sldMk cId="60832631" sldId="2316"/>
        </pc:sldMkLst>
      </pc:sldChg>
      <pc:sldChg chg="modSp">
        <pc:chgData name="Diana Axenova" userId="dde9fee9-4fd0-41cd-8846-92e32b270507" providerId="ADAL" clId="{CBAFAF43-6AA9-4601-8F81-2A69A856E6B7}" dt="2024-05-10T19:38:45.294" v="1593" actId="20577"/>
        <pc:sldMkLst>
          <pc:docMk/>
          <pc:sldMk cId="2364212435" sldId="2319"/>
        </pc:sldMkLst>
        <pc:spChg chg="mod">
          <ac:chgData name="Diana Axenova" userId="dde9fee9-4fd0-41cd-8846-92e32b270507" providerId="ADAL" clId="{CBAFAF43-6AA9-4601-8F81-2A69A856E6B7}" dt="2024-05-10T19:38:45.294" v="1593" actId="20577"/>
          <ac:spMkLst>
            <pc:docMk/>
            <pc:sldMk cId="2364212435" sldId="2319"/>
            <ac:spMk id="4" creationId="{6D0F1379-ABDF-3198-F0D6-6222B5456CEF}"/>
          </ac:spMkLst>
        </pc:spChg>
      </pc:sldChg>
      <pc:sldChg chg="addCm modNotesTx">
        <pc:chgData name="Diana Axenova" userId="dde9fee9-4fd0-41cd-8846-92e32b270507" providerId="ADAL" clId="{CBAFAF43-6AA9-4601-8F81-2A69A856E6B7}" dt="2024-05-10T17:44:24.782" v="198" actId="20577"/>
        <pc:sldMkLst>
          <pc:docMk/>
          <pc:sldMk cId="4235702199" sldId="2321"/>
        </pc:sldMkLst>
        <pc:extLst>
          <p:ext xmlns:p="http://schemas.openxmlformats.org/presentationml/2006/main" uri="{D6D511B9-2390-475A-947B-AFAB55BFBCF1}">
            <pc226:cmChg xmlns:pc226="http://schemas.microsoft.com/office/powerpoint/2022/06/main/command" chg="add">
              <pc226:chgData name="Diana Axenova" userId="dde9fee9-4fd0-41cd-8846-92e32b270507" providerId="ADAL" clId="{CBAFAF43-6AA9-4601-8F81-2A69A856E6B7}" dt="2024-05-10T15:08:38.681" v="36"/>
              <pc2:cmMkLst xmlns:pc2="http://schemas.microsoft.com/office/powerpoint/2019/9/main/command">
                <pc:docMk/>
                <pc:sldMk cId="4235702199" sldId="2321"/>
                <pc2:cmMk id="{B32974D6-AA52-4D02-B42C-08532D67150A}"/>
              </pc2:cmMkLst>
            </pc226:cmChg>
          </p:ext>
        </pc:extLst>
      </pc:sldChg>
      <pc:sldChg chg="modNotesTx">
        <pc:chgData name="Diana Axenova" userId="dde9fee9-4fd0-41cd-8846-92e32b270507" providerId="ADAL" clId="{CBAFAF43-6AA9-4601-8F81-2A69A856E6B7}" dt="2024-05-10T17:45:39.777" v="203" actId="20577"/>
        <pc:sldMkLst>
          <pc:docMk/>
          <pc:sldMk cId="2698266547" sldId="2322"/>
        </pc:sldMkLst>
      </pc:sldChg>
      <pc:sldChg chg="modNotesTx">
        <pc:chgData name="Diana Axenova" userId="dde9fee9-4fd0-41cd-8846-92e32b270507" providerId="ADAL" clId="{CBAFAF43-6AA9-4601-8F81-2A69A856E6B7}" dt="2024-05-10T18:50:51.573" v="916" actId="20577"/>
        <pc:sldMkLst>
          <pc:docMk/>
          <pc:sldMk cId="631567811" sldId="2323"/>
        </pc:sldMkLst>
      </pc:sldChg>
      <pc:sldChg chg="modSp modAnim modNotesTx">
        <pc:chgData name="Diana Axenova" userId="dde9fee9-4fd0-41cd-8846-92e32b270507" providerId="ADAL" clId="{CBAFAF43-6AA9-4601-8F81-2A69A856E6B7}" dt="2024-05-10T20:27:14.239" v="2158"/>
        <pc:sldMkLst>
          <pc:docMk/>
          <pc:sldMk cId="607447614" sldId="2328"/>
        </pc:sldMkLst>
        <pc:spChg chg="mod">
          <ac:chgData name="Diana Axenova" userId="dde9fee9-4fd0-41cd-8846-92e32b270507" providerId="ADAL" clId="{CBAFAF43-6AA9-4601-8F81-2A69A856E6B7}" dt="2024-05-10T20:25:31.325" v="2151" actId="20577"/>
          <ac:spMkLst>
            <pc:docMk/>
            <pc:sldMk cId="607447614" sldId="2328"/>
            <ac:spMk id="7" creationId="{290070B2-1DB2-EF6B-7204-BAD3779553DA}"/>
          </ac:spMkLst>
        </pc:spChg>
      </pc:sldChg>
      <pc:sldChg chg="modNotesTx">
        <pc:chgData name="Diana Axenova" userId="dde9fee9-4fd0-41cd-8846-92e32b270507" providerId="ADAL" clId="{CBAFAF43-6AA9-4601-8F81-2A69A856E6B7}" dt="2024-05-10T20:32:55.573" v="2233" actId="20577"/>
        <pc:sldMkLst>
          <pc:docMk/>
          <pc:sldMk cId="1193811932" sldId="2329"/>
        </pc:sldMkLst>
      </pc:sldChg>
    </pc:docChg>
  </pc:docChgLst>
  <pc:docChgLst>
    <pc:chgData name="May Nasir" userId="dea0305f-8ef5-45ad-82ff-3b48f19d01ea" providerId="ADAL" clId="{5399EEFD-5C54-4C2F-884B-31A304EB0289}"/>
    <pc:docChg chg="undo custSel addSld delSld modSld">
      <pc:chgData name="May Nasir" userId="dea0305f-8ef5-45ad-82ff-3b48f19d01ea" providerId="ADAL" clId="{5399EEFD-5C54-4C2F-884B-31A304EB0289}" dt="2024-05-13T20:56:32.793" v="252"/>
      <pc:docMkLst>
        <pc:docMk/>
      </pc:docMkLst>
      <pc:sldChg chg="modSp mod addCm modNotesTx">
        <pc:chgData name="May Nasir" userId="dea0305f-8ef5-45ad-82ff-3b48f19d01ea" providerId="ADAL" clId="{5399EEFD-5C54-4C2F-884B-31A304EB0289}" dt="2024-05-13T20:52:26.279" v="251" actId="20577"/>
        <pc:sldMkLst>
          <pc:docMk/>
          <pc:sldMk cId="180893163" sldId="281"/>
        </pc:sldMkLst>
        <pc:spChg chg="mod">
          <ac:chgData name="May Nasir" userId="dea0305f-8ef5-45ad-82ff-3b48f19d01ea" providerId="ADAL" clId="{5399EEFD-5C54-4C2F-884B-31A304EB0289}" dt="2024-05-13T20:52:26.279" v="251" actId="20577"/>
          <ac:spMkLst>
            <pc:docMk/>
            <pc:sldMk cId="180893163" sldId="281"/>
            <ac:spMk id="4" creationId="{12FFEA61-7875-D4EA-E817-B2A2A928EFD3}"/>
          </ac:spMkLst>
        </pc:spChg>
        <pc:extLst>
          <p:ext xmlns:p="http://schemas.openxmlformats.org/presentationml/2006/main" uri="{D6D511B9-2390-475A-947B-AFAB55BFBCF1}">
            <pc226:cmChg xmlns:pc226="http://schemas.microsoft.com/office/powerpoint/2022/06/main/command" chg="add">
              <pc226:chgData name="May Nasir" userId="dea0305f-8ef5-45ad-82ff-3b48f19d01ea" providerId="ADAL" clId="{5399EEFD-5C54-4C2F-884B-31A304EB0289}" dt="2024-05-13T18:43:48.419" v="159"/>
              <pc2:cmMkLst xmlns:pc2="http://schemas.microsoft.com/office/powerpoint/2019/9/main/command">
                <pc:docMk/>
                <pc:sldMk cId="180893163" sldId="281"/>
                <pc2:cmMk id="{90442476-028C-4BDB-B938-326C1DC144E6}"/>
              </pc2:cmMkLst>
            </pc226:cmChg>
          </p:ext>
        </pc:extLst>
      </pc:sldChg>
      <pc:sldChg chg="modNotesTx">
        <pc:chgData name="May Nasir" userId="dea0305f-8ef5-45ad-82ff-3b48f19d01ea" providerId="ADAL" clId="{5399EEFD-5C54-4C2F-884B-31A304EB0289}" dt="2024-05-13T20:08:00.387" v="189" actId="255"/>
        <pc:sldMkLst>
          <pc:docMk/>
          <pc:sldMk cId="276229501" sldId="289"/>
        </pc:sldMkLst>
      </pc:sldChg>
      <pc:sldChg chg="addCm">
        <pc:chgData name="May Nasir" userId="dea0305f-8ef5-45ad-82ff-3b48f19d01ea" providerId="ADAL" clId="{5399EEFD-5C54-4C2F-884B-31A304EB0289}" dt="2024-05-13T18:40:08.807" v="131"/>
        <pc:sldMkLst>
          <pc:docMk/>
          <pc:sldMk cId="1425296486" sldId="364"/>
        </pc:sldMkLst>
        <pc:extLst>
          <p:ext xmlns:p="http://schemas.openxmlformats.org/presentationml/2006/main" uri="{D6D511B9-2390-475A-947B-AFAB55BFBCF1}">
            <pc226:cmChg xmlns:pc226="http://schemas.microsoft.com/office/powerpoint/2022/06/main/command" chg="add">
              <pc226:chgData name="May Nasir" userId="dea0305f-8ef5-45ad-82ff-3b48f19d01ea" providerId="ADAL" clId="{5399EEFD-5C54-4C2F-884B-31A304EB0289}" dt="2024-05-13T18:40:08.807" v="131"/>
              <pc2:cmMkLst xmlns:pc2="http://schemas.microsoft.com/office/powerpoint/2019/9/main/command">
                <pc:docMk/>
                <pc:sldMk cId="1425296486" sldId="364"/>
                <pc2:cmMk id="{80E856EC-DF6C-4B04-86FE-87E7B8A80B1F}"/>
              </pc2:cmMkLst>
            </pc226:cmChg>
          </p:ext>
        </pc:extLst>
      </pc:sldChg>
      <pc:sldChg chg="modNotesTx">
        <pc:chgData name="May Nasir" userId="dea0305f-8ef5-45ad-82ff-3b48f19d01ea" providerId="ADAL" clId="{5399EEFD-5C54-4C2F-884B-31A304EB0289}" dt="2024-05-13T20:23:53.838" v="213" actId="20577"/>
        <pc:sldMkLst>
          <pc:docMk/>
          <pc:sldMk cId="3686253645" sldId="549"/>
        </pc:sldMkLst>
      </pc:sldChg>
      <pc:sldChg chg="modSp modNotesTx">
        <pc:chgData name="May Nasir" userId="dea0305f-8ef5-45ad-82ff-3b48f19d01ea" providerId="ADAL" clId="{5399EEFD-5C54-4C2F-884B-31A304EB0289}" dt="2024-05-13T18:39:47.074" v="129" actId="313"/>
        <pc:sldMkLst>
          <pc:docMk/>
          <pc:sldMk cId="3772969489" sldId="550"/>
        </pc:sldMkLst>
        <pc:spChg chg="mod">
          <ac:chgData name="May Nasir" userId="dea0305f-8ef5-45ad-82ff-3b48f19d01ea" providerId="ADAL" clId="{5399EEFD-5C54-4C2F-884B-31A304EB0289}" dt="2024-05-13T18:39:27.478" v="128" actId="20577"/>
          <ac:spMkLst>
            <pc:docMk/>
            <pc:sldMk cId="3772969489" sldId="550"/>
            <ac:spMk id="4" creationId="{B5AABA25-E564-0241-0DDB-E792A752BE42}"/>
          </ac:spMkLst>
        </pc:spChg>
      </pc:sldChg>
      <pc:sldChg chg="addCm modNotesTx">
        <pc:chgData name="May Nasir" userId="dea0305f-8ef5-45ad-82ff-3b48f19d01ea" providerId="ADAL" clId="{5399EEFD-5C54-4C2F-884B-31A304EB0289}" dt="2024-05-13T18:38:38.763" v="123"/>
        <pc:sldMkLst>
          <pc:docMk/>
          <pc:sldMk cId="1764414754" sldId="568"/>
        </pc:sldMkLst>
        <pc:extLst>
          <p:ext xmlns:p="http://schemas.openxmlformats.org/presentationml/2006/main" uri="{D6D511B9-2390-475A-947B-AFAB55BFBCF1}">
            <pc226:cmChg xmlns:pc226="http://schemas.microsoft.com/office/powerpoint/2022/06/main/command" chg="add">
              <pc226:chgData name="May Nasir" userId="dea0305f-8ef5-45ad-82ff-3b48f19d01ea" providerId="ADAL" clId="{5399EEFD-5C54-4C2F-884B-31A304EB0289}" dt="2024-05-13T18:38:38.763" v="123"/>
              <pc2:cmMkLst xmlns:pc2="http://schemas.microsoft.com/office/powerpoint/2019/9/main/command">
                <pc:docMk/>
                <pc:sldMk cId="1764414754" sldId="568"/>
                <pc2:cmMk id="{CB9E3EBE-0068-4759-ABE6-EFF35B6381D0}"/>
              </pc2:cmMkLst>
            </pc226:cmChg>
          </p:ext>
        </pc:extLst>
      </pc:sldChg>
      <pc:sldChg chg="modNotesTx">
        <pc:chgData name="May Nasir" userId="dea0305f-8ef5-45ad-82ff-3b48f19d01ea" providerId="ADAL" clId="{5399EEFD-5C54-4C2F-884B-31A304EB0289}" dt="2024-05-13T14:43:26.348" v="13" actId="20577"/>
        <pc:sldMkLst>
          <pc:docMk/>
          <pc:sldMk cId="1840919892" sldId="601"/>
        </pc:sldMkLst>
      </pc:sldChg>
      <pc:sldChg chg="modSp mod">
        <pc:chgData name="May Nasir" userId="dea0305f-8ef5-45ad-82ff-3b48f19d01ea" providerId="ADAL" clId="{5399EEFD-5C54-4C2F-884B-31A304EB0289}" dt="2024-05-13T19:05:44.966" v="177" actId="1037"/>
        <pc:sldMkLst>
          <pc:docMk/>
          <pc:sldMk cId="1640050665" sldId="763"/>
        </pc:sldMkLst>
        <pc:spChg chg="mod">
          <ac:chgData name="May Nasir" userId="dea0305f-8ef5-45ad-82ff-3b48f19d01ea" providerId="ADAL" clId="{5399EEFD-5C54-4C2F-884B-31A304EB0289}" dt="2024-05-13T19:05:44.966" v="177" actId="1037"/>
          <ac:spMkLst>
            <pc:docMk/>
            <pc:sldMk cId="1640050665" sldId="763"/>
            <ac:spMk id="2" creationId="{00000000-0000-0000-0000-000000000000}"/>
          </ac:spMkLst>
        </pc:spChg>
      </pc:sldChg>
      <pc:sldChg chg="modSp mod">
        <pc:chgData name="May Nasir" userId="dea0305f-8ef5-45ad-82ff-3b48f19d01ea" providerId="ADAL" clId="{5399EEFD-5C54-4C2F-884B-31A304EB0289}" dt="2024-05-13T16:06:32.130" v="22" actId="14100"/>
        <pc:sldMkLst>
          <pc:docMk/>
          <pc:sldMk cId="1526230791" sldId="1811"/>
        </pc:sldMkLst>
        <pc:spChg chg="mod">
          <ac:chgData name="May Nasir" userId="dea0305f-8ef5-45ad-82ff-3b48f19d01ea" providerId="ADAL" clId="{5399EEFD-5C54-4C2F-884B-31A304EB0289}" dt="2024-05-13T16:06:32.130" v="22" actId="14100"/>
          <ac:spMkLst>
            <pc:docMk/>
            <pc:sldMk cId="1526230791" sldId="1811"/>
            <ac:spMk id="5" creationId="{2D94CFA4-CB45-48EA-97A5-9AE1739B6BCE}"/>
          </ac:spMkLst>
        </pc:spChg>
      </pc:sldChg>
      <pc:sldChg chg="modNotesTx">
        <pc:chgData name="May Nasir" userId="dea0305f-8ef5-45ad-82ff-3b48f19d01ea" providerId="ADAL" clId="{5399EEFD-5C54-4C2F-884B-31A304EB0289}" dt="2024-05-13T20:41:27.147" v="219" actId="20577"/>
        <pc:sldMkLst>
          <pc:docMk/>
          <pc:sldMk cId="1422008665" sldId="2006"/>
        </pc:sldMkLst>
      </pc:sldChg>
      <pc:sldChg chg="modSp mod modAnim modNotesTx">
        <pc:chgData name="May Nasir" userId="dea0305f-8ef5-45ad-82ff-3b48f19d01ea" providerId="ADAL" clId="{5399EEFD-5C54-4C2F-884B-31A304EB0289}" dt="2024-05-13T20:48:59.964" v="244" actId="20577"/>
        <pc:sldMkLst>
          <pc:docMk/>
          <pc:sldMk cId="3859392067" sldId="2007"/>
        </pc:sldMkLst>
        <pc:spChg chg="mod">
          <ac:chgData name="May Nasir" userId="dea0305f-8ef5-45ad-82ff-3b48f19d01ea" providerId="ADAL" clId="{5399EEFD-5C54-4C2F-884B-31A304EB0289}" dt="2024-05-13T20:48:59.964" v="244" actId="20577"/>
          <ac:spMkLst>
            <pc:docMk/>
            <pc:sldMk cId="3859392067" sldId="2007"/>
            <ac:spMk id="15" creationId="{2F9CFC8B-4C99-46E6-A5F9-6096B7BC7D0B}"/>
          </ac:spMkLst>
        </pc:spChg>
        <pc:spChg chg="mod">
          <ac:chgData name="May Nasir" userId="dea0305f-8ef5-45ad-82ff-3b48f19d01ea" providerId="ADAL" clId="{5399EEFD-5C54-4C2F-884B-31A304EB0289}" dt="2024-05-13T20:44:49.708" v="220" actId="1076"/>
          <ac:spMkLst>
            <pc:docMk/>
            <pc:sldMk cId="3859392067" sldId="2007"/>
            <ac:spMk id="20" creationId="{A21F0A0B-8A52-4A76-99FF-3FE8E6960BEA}"/>
          </ac:spMkLst>
        </pc:spChg>
      </pc:sldChg>
      <pc:sldChg chg="modNotesTx">
        <pc:chgData name="May Nasir" userId="dea0305f-8ef5-45ad-82ff-3b48f19d01ea" providerId="ADAL" clId="{5399EEFD-5C54-4C2F-884B-31A304EB0289}" dt="2024-05-13T18:23:53.474" v="34" actId="20577"/>
        <pc:sldMkLst>
          <pc:docMk/>
          <pc:sldMk cId="3033484668" sldId="2090"/>
        </pc:sldMkLst>
      </pc:sldChg>
      <pc:sldChg chg="modNotesTx">
        <pc:chgData name="May Nasir" userId="dea0305f-8ef5-45ad-82ff-3b48f19d01ea" providerId="ADAL" clId="{5399EEFD-5C54-4C2F-884B-31A304EB0289}" dt="2024-05-13T20:23:03.601" v="204" actId="12"/>
        <pc:sldMkLst>
          <pc:docMk/>
          <pc:sldMk cId="1061347297" sldId="2181"/>
        </pc:sldMkLst>
      </pc:sldChg>
      <pc:sldChg chg="modNotesTx">
        <pc:chgData name="May Nasir" userId="dea0305f-8ef5-45ad-82ff-3b48f19d01ea" providerId="ADAL" clId="{5399EEFD-5C54-4C2F-884B-31A304EB0289}" dt="2024-05-13T16:35:48.665" v="27" actId="20577"/>
        <pc:sldMkLst>
          <pc:docMk/>
          <pc:sldMk cId="1738927643" sldId="2222"/>
        </pc:sldMkLst>
      </pc:sldChg>
      <pc:sldChg chg="modNotesTx">
        <pc:chgData name="May Nasir" userId="dea0305f-8ef5-45ad-82ff-3b48f19d01ea" providerId="ADAL" clId="{5399EEFD-5C54-4C2F-884B-31A304EB0289}" dt="2024-05-13T17:00:18.388" v="33" actId="20577"/>
        <pc:sldMkLst>
          <pc:docMk/>
          <pc:sldMk cId="2900819352" sldId="2226"/>
        </pc:sldMkLst>
      </pc:sldChg>
      <pc:sldChg chg="modNotesTx">
        <pc:chgData name="May Nasir" userId="dea0305f-8ef5-45ad-82ff-3b48f19d01ea" providerId="ADAL" clId="{5399EEFD-5C54-4C2F-884B-31A304EB0289}" dt="2024-05-13T18:39:50.154" v="130" actId="313"/>
        <pc:sldMkLst>
          <pc:docMk/>
          <pc:sldMk cId="2052011872" sldId="2229"/>
        </pc:sldMkLst>
      </pc:sldChg>
      <pc:sldChg chg="modSp mod">
        <pc:chgData name="May Nasir" userId="dea0305f-8ef5-45ad-82ff-3b48f19d01ea" providerId="ADAL" clId="{5399EEFD-5C54-4C2F-884B-31A304EB0289}" dt="2024-05-13T19:38:43.323" v="186" actId="14100"/>
        <pc:sldMkLst>
          <pc:docMk/>
          <pc:sldMk cId="1950547448" sldId="2237"/>
        </pc:sldMkLst>
        <pc:spChg chg="mod">
          <ac:chgData name="May Nasir" userId="dea0305f-8ef5-45ad-82ff-3b48f19d01ea" providerId="ADAL" clId="{5399EEFD-5C54-4C2F-884B-31A304EB0289}" dt="2024-05-13T19:38:43.323" v="186" actId="14100"/>
          <ac:spMkLst>
            <pc:docMk/>
            <pc:sldMk cId="1950547448" sldId="2237"/>
            <ac:spMk id="17" creationId="{EF2E3481-7A01-4B99-B7A9-DB1C91EA791F}"/>
          </ac:spMkLst>
        </pc:spChg>
      </pc:sldChg>
      <pc:sldChg chg="modNotesTx">
        <pc:chgData name="May Nasir" userId="dea0305f-8ef5-45ad-82ff-3b48f19d01ea" providerId="ADAL" clId="{5399EEFD-5C54-4C2F-884B-31A304EB0289}" dt="2024-05-13T13:09:46.885" v="3" actId="2711"/>
        <pc:sldMkLst>
          <pc:docMk/>
          <pc:sldMk cId="526290415" sldId="2243"/>
        </pc:sldMkLst>
      </pc:sldChg>
      <pc:sldChg chg="modNotesTx">
        <pc:chgData name="May Nasir" userId="dea0305f-8ef5-45ad-82ff-3b48f19d01ea" providerId="ADAL" clId="{5399EEFD-5C54-4C2F-884B-31A304EB0289}" dt="2024-05-13T16:37:59.697" v="31" actId="20577"/>
        <pc:sldMkLst>
          <pc:docMk/>
          <pc:sldMk cId="1920888042" sldId="2261"/>
        </pc:sldMkLst>
      </pc:sldChg>
      <pc:sldChg chg="modNotesTx">
        <pc:chgData name="May Nasir" userId="dea0305f-8ef5-45ad-82ff-3b48f19d01ea" providerId="ADAL" clId="{5399EEFD-5C54-4C2F-884B-31A304EB0289}" dt="2024-05-13T13:17:26.055" v="7" actId="255"/>
        <pc:sldMkLst>
          <pc:docMk/>
          <pc:sldMk cId="3922433556" sldId="2267"/>
        </pc:sldMkLst>
      </pc:sldChg>
      <pc:sldChg chg="modNotesTx">
        <pc:chgData name="May Nasir" userId="dea0305f-8ef5-45ad-82ff-3b48f19d01ea" providerId="ADAL" clId="{5399EEFD-5C54-4C2F-884B-31A304EB0289}" dt="2024-05-13T19:25:57.771" v="183" actId="20577"/>
        <pc:sldMkLst>
          <pc:docMk/>
          <pc:sldMk cId="4002430210" sldId="2297"/>
        </pc:sldMkLst>
      </pc:sldChg>
      <pc:sldChg chg="modSp mod addCm modCm modNotesTx">
        <pc:chgData name="May Nasir" userId="dea0305f-8ef5-45ad-82ff-3b48f19d01ea" providerId="ADAL" clId="{5399EEFD-5C54-4C2F-884B-31A304EB0289}" dt="2024-05-13T20:56:32.793" v="252"/>
        <pc:sldMkLst>
          <pc:docMk/>
          <pc:sldMk cId="2851673510" sldId="2308"/>
        </pc:sldMkLst>
        <pc:spChg chg="mod">
          <ac:chgData name="May Nasir" userId="dea0305f-8ef5-45ad-82ff-3b48f19d01ea" providerId="ADAL" clId="{5399EEFD-5C54-4C2F-884B-31A304EB0289}" dt="2024-05-13T18:42:19.411" v="140" actId="20577"/>
          <ac:spMkLst>
            <pc:docMk/>
            <pc:sldMk cId="2851673510" sldId="2308"/>
            <ac:spMk id="10" creationId="{EC416D67-4213-8005-14D1-837452CC7944}"/>
          </ac:spMkLst>
        </pc:spChg>
        <pc:extLst>
          <p:ext xmlns:p="http://schemas.openxmlformats.org/presentationml/2006/main" uri="{D6D511B9-2390-475A-947B-AFAB55BFBCF1}">
            <pc226:cmChg xmlns:pc226="http://schemas.microsoft.com/office/powerpoint/2022/06/main/command" chg="add">
              <pc226:chgData name="May Nasir" userId="dea0305f-8ef5-45ad-82ff-3b48f19d01ea" providerId="ADAL" clId="{5399EEFD-5C54-4C2F-884B-31A304EB0289}" dt="2024-05-13T18:41:53.403" v="134"/>
              <pc2:cmMkLst xmlns:pc2="http://schemas.microsoft.com/office/powerpoint/2019/9/main/command">
                <pc:docMk/>
                <pc:sldMk cId="2851673510" sldId="2308"/>
                <pc2:cmMk id="{3DB66C7B-2CD4-440A-A099-E1D9FA4BBCB7}"/>
              </pc2:cmMkLst>
              <pc226:cmRplyChg chg="add">
                <pc226:chgData name="May Nasir" userId="dea0305f-8ef5-45ad-82ff-3b48f19d01ea" providerId="ADAL" clId="{5399EEFD-5C54-4C2F-884B-31A304EB0289}" dt="2024-05-13T18:41:53.403" v="134"/>
                <pc2:cmRplyMkLst xmlns:pc2="http://schemas.microsoft.com/office/powerpoint/2019/9/main/command">
                  <pc:docMk/>
                  <pc:sldMk cId="2851673510" sldId="2308"/>
                  <pc2:cmMk id="{3DB66C7B-2CD4-440A-A099-E1D9FA4BBCB7}"/>
                  <pc2:cmRplyMk id="{64896715-0134-4DA1-8F13-28C35F34A4B7}"/>
                </pc2:cmRplyMkLst>
              </pc226:cmRplyChg>
            </pc226:cmChg>
          </p:ext>
        </pc:extLst>
      </pc:sldChg>
      <pc:sldChg chg="modSp addCm modNotesTx">
        <pc:chgData name="May Nasir" userId="dea0305f-8ef5-45ad-82ff-3b48f19d01ea" providerId="ADAL" clId="{5399EEFD-5C54-4C2F-884B-31A304EB0289}" dt="2024-05-13T18:35:50.391" v="53"/>
        <pc:sldMkLst>
          <pc:docMk/>
          <pc:sldMk cId="1252170066" sldId="2311"/>
        </pc:sldMkLst>
        <pc:graphicFrameChg chg="mod">
          <ac:chgData name="May Nasir" userId="dea0305f-8ef5-45ad-82ff-3b48f19d01ea" providerId="ADAL" clId="{5399EEFD-5C54-4C2F-884B-31A304EB0289}" dt="2024-05-13T18:34:58.136" v="44" actId="20577"/>
          <ac:graphicFrameMkLst>
            <pc:docMk/>
            <pc:sldMk cId="1252170066" sldId="2311"/>
            <ac:graphicFrameMk id="4" creationId="{73360E25-9940-4BA0-8673-E07A15919545}"/>
          </ac:graphicFrameMkLst>
        </pc:graphicFrameChg>
        <pc:extLst>
          <p:ext xmlns:p="http://schemas.openxmlformats.org/presentationml/2006/main" uri="{D6D511B9-2390-475A-947B-AFAB55BFBCF1}">
            <pc226:cmChg xmlns:pc226="http://schemas.microsoft.com/office/powerpoint/2022/06/main/command" chg="add">
              <pc226:chgData name="May Nasir" userId="dea0305f-8ef5-45ad-82ff-3b48f19d01ea" providerId="ADAL" clId="{5399EEFD-5C54-4C2F-884B-31A304EB0289}" dt="2024-05-13T18:35:50.391" v="53"/>
              <pc2:cmMkLst xmlns:pc2="http://schemas.microsoft.com/office/powerpoint/2019/9/main/command">
                <pc:docMk/>
                <pc:sldMk cId="1252170066" sldId="2311"/>
                <pc2:cmMk id="{542F0BFA-AF77-4480-82DC-9476A8B818FF}"/>
              </pc2:cmMkLst>
            </pc226:cmChg>
          </p:ext>
        </pc:extLst>
      </pc:sldChg>
      <pc:sldChg chg="modCm modNotesTx">
        <pc:chgData name="May Nasir" userId="dea0305f-8ef5-45ad-82ff-3b48f19d01ea" providerId="ADAL" clId="{5399EEFD-5C54-4C2F-884B-31A304EB0289}" dt="2024-05-13T12:49:40.777" v="1"/>
        <pc:sldMkLst>
          <pc:docMk/>
          <pc:sldMk cId="4235702199" sldId="2321"/>
        </pc:sldMkLst>
        <pc:extLst>
          <p:ext xmlns:p="http://schemas.openxmlformats.org/presentationml/2006/main" uri="{D6D511B9-2390-475A-947B-AFAB55BFBCF1}">
            <pc226:cmChg xmlns:pc226="http://schemas.microsoft.com/office/powerpoint/2022/06/main/command" chg="">
              <pc226:chgData name="May Nasir" userId="dea0305f-8ef5-45ad-82ff-3b48f19d01ea" providerId="ADAL" clId="{5399EEFD-5C54-4C2F-884B-31A304EB0289}" dt="2024-05-13T12:49:40.777" v="1"/>
              <pc2:cmMkLst xmlns:pc2="http://schemas.microsoft.com/office/powerpoint/2019/9/main/command">
                <pc:docMk/>
                <pc:sldMk cId="4235702199" sldId="2321"/>
                <pc2:cmMk id="{B32974D6-AA52-4D02-B42C-08532D67150A}"/>
              </pc2:cmMkLst>
              <pc226:cmRplyChg chg="add">
                <pc226:chgData name="May Nasir" userId="dea0305f-8ef5-45ad-82ff-3b48f19d01ea" providerId="ADAL" clId="{5399EEFD-5C54-4C2F-884B-31A304EB0289}" dt="2024-05-13T12:49:40.777" v="1"/>
                <pc2:cmRplyMkLst xmlns:pc2="http://schemas.microsoft.com/office/powerpoint/2019/9/main/command">
                  <pc:docMk/>
                  <pc:sldMk cId="4235702199" sldId="2321"/>
                  <pc2:cmMk id="{B32974D6-AA52-4D02-B42C-08532D67150A}"/>
                  <pc2:cmRplyMk id="{36A15FBB-6515-4C6C-BD08-1F883AA09969}"/>
                </pc2:cmRplyMkLst>
              </pc226:cmRplyChg>
            </pc226:cmChg>
          </p:ext>
        </pc:extLst>
      </pc:sldChg>
      <pc:sldChg chg="modNotesTx">
        <pc:chgData name="May Nasir" userId="dea0305f-8ef5-45ad-82ff-3b48f19d01ea" providerId="ADAL" clId="{5399EEFD-5C54-4C2F-884B-31A304EB0289}" dt="2024-05-13T19:35:23.781" v="184" actId="6549"/>
        <pc:sldMkLst>
          <pc:docMk/>
          <pc:sldMk cId="607447614" sldId="2328"/>
        </pc:sldMkLst>
      </pc:sldChg>
      <pc:sldChg chg="add del">
        <pc:chgData name="May Nasir" userId="dea0305f-8ef5-45ad-82ff-3b48f19d01ea" providerId="ADAL" clId="{5399EEFD-5C54-4C2F-884B-31A304EB0289}" dt="2024-05-13T16:37:23.972" v="29"/>
        <pc:sldMkLst>
          <pc:docMk/>
          <pc:sldMk cId="3186492768" sldId="2330"/>
        </pc:sldMkLst>
      </pc:sldChg>
    </pc:docChg>
  </pc:docChgLst>
  <pc:docChgLst>
    <pc:chgData name="Sjors Reijers" userId="67443ff0-4041-48e7-9dfb-479e6aed5679" providerId="ADAL" clId="{04D373E2-3A08-4846-B84B-ED9FF3E9D96A}"/>
    <pc:docChg chg="addSld delSld modSld modSection">
      <pc:chgData name="Sjors Reijers" userId="67443ff0-4041-48e7-9dfb-479e6aed5679" providerId="ADAL" clId="{04D373E2-3A08-4846-B84B-ED9FF3E9D96A}" dt="2024-04-22T12:55:33.545" v="1" actId="47"/>
      <pc:docMkLst>
        <pc:docMk/>
      </pc:docMkLst>
      <pc:sldChg chg="del">
        <pc:chgData name="Sjors Reijers" userId="67443ff0-4041-48e7-9dfb-479e6aed5679" providerId="ADAL" clId="{04D373E2-3A08-4846-B84B-ED9FF3E9D96A}" dt="2024-04-22T12:55:33.545" v="1" actId="47"/>
        <pc:sldMkLst>
          <pc:docMk/>
          <pc:sldMk cId="3982683690" sldId="2208"/>
        </pc:sldMkLst>
      </pc:sldChg>
      <pc:sldChg chg="add">
        <pc:chgData name="Sjors Reijers" userId="67443ff0-4041-48e7-9dfb-479e6aed5679" providerId="ADAL" clId="{04D373E2-3A08-4846-B84B-ED9FF3E9D96A}" dt="2024-04-22T12:55:30.367" v="0"/>
        <pc:sldMkLst>
          <pc:docMk/>
          <pc:sldMk cId="1193811932" sldId="2329"/>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package" Target="../embeddings/Microsoft_Excel_Worksheet.xlsx"/><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5.5517036064936326E-2"/>
          <c:y val="9.5150960658737418E-2"/>
          <c:w val="0.92750765529308832"/>
          <c:h val="0.80717896996635718"/>
        </c:manualLayout>
      </c:layout>
      <c:areaChart>
        <c:grouping val="standard"/>
        <c:varyColors val="0"/>
        <c:dLbls>
          <c:showLegendKey val="0"/>
          <c:showVal val="0"/>
          <c:showCatName val="0"/>
          <c:showSerName val="0"/>
          <c:showPercent val="0"/>
          <c:showBubbleSize val="0"/>
        </c:dLbls>
        <c:axId val="346437136"/>
        <c:axId val="346448896"/>
      </c:areaChart>
      <c:catAx>
        <c:axId val="346437136"/>
        <c:scaling>
          <c:orientation val="minMax"/>
        </c:scaling>
        <c:delete val="0"/>
        <c:axPos val="b"/>
        <c:title>
          <c:tx>
            <c:rich>
              <a:bodyPr/>
              <a:lstStyle/>
              <a:p>
                <a:pPr>
                  <a:defRPr/>
                </a:pPr>
                <a:r>
                  <a:rPr lang="en-US"/>
                  <a:t>Stress</a:t>
                </a:r>
              </a:p>
            </c:rich>
          </c:tx>
          <c:layout>
            <c:manualLayout>
              <c:xMode val="edge"/>
              <c:yMode val="edge"/>
              <c:x val="0.48533075726645286"/>
              <c:y val="0.89324967041516878"/>
            </c:manualLayout>
          </c:layout>
          <c:overlay val="0"/>
        </c:title>
        <c:numFmt formatCode="General" sourceLinked="1"/>
        <c:majorTickMark val="none"/>
        <c:minorTickMark val="none"/>
        <c:tickLblPos val="none"/>
        <c:crossAx val="346448896"/>
        <c:crosses val="autoZero"/>
        <c:auto val="1"/>
        <c:lblAlgn val="ctr"/>
        <c:lblOffset val="100"/>
        <c:noMultiLvlLbl val="0"/>
      </c:catAx>
      <c:valAx>
        <c:axId val="346448896"/>
        <c:scaling>
          <c:orientation val="minMax"/>
        </c:scaling>
        <c:delete val="0"/>
        <c:axPos val="l"/>
        <c:title>
          <c:tx>
            <c:rich>
              <a:bodyPr rot="-5400000" vert="horz"/>
              <a:lstStyle/>
              <a:p>
                <a:pPr>
                  <a:defRPr/>
                </a:pPr>
                <a:r>
                  <a:rPr lang="en-US"/>
                  <a:t>Performance</a:t>
                </a:r>
              </a:p>
            </c:rich>
          </c:tx>
          <c:layout>
            <c:manualLayout>
              <c:xMode val="edge"/>
              <c:yMode val="edge"/>
              <c:x val="9.2592592592592605E-3"/>
              <c:y val="0.24373883790147799"/>
            </c:manualLayout>
          </c:layout>
          <c:overlay val="0"/>
        </c:title>
        <c:numFmt formatCode="#,##0_);\(#,##0\)" sourceLinked="0"/>
        <c:majorTickMark val="none"/>
        <c:minorTickMark val="none"/>
        <c:tickLblPos val="none"/>
        <c:crossAx val="346437136"/>
        <c:crosses val="autoZero"/>
        <c:crossBetween val="midCat"/>
      </c:valAx>
    </c:plotArea>
    <c:plotVisOnly val="1"/>
    <c:dispBlanksAs val="gap"/>
    <c:showDLblsOverMax val="0"/>
  </c:chart>
  <c:txPr>
    <a:bodyPr/>
    <a:lstStyle/>
    <a:p>
      <a:pPr>
        <a:defRPr sz="1800">
          <a:latin typeface="LORA REGULAR ROMAN" panose="020B0604020202020204" charset="0"/>
        </a:defRPr>
      </a:pPr>
      <a:endParaRPr lang="en-US"/>
    </a:p>
  </c:txPr>
  <c:externalData r:id="rId2">
    <c:autoUpdate val="0"/>
  </c:externalData>
  <c:userShapes r:id="rId3"/>
</c:chartSpace>
</file>

<file path=ppt/diagrams/_rels/data8.xml.rels><?xml version="1.0" encoding="UTF-8" standalone="yes"?>
<Relationships xmlns="http://schemas.openxmlformats.org/package/2006/relationships"><Relationship Id="rId8" Type="http://schemas.openxmlformats.org/officeDocument/2006/relationships/image" Target="../media/image134.svg"/><Relationship Id="rId3" Type="http://schemas.openxmlformats.org/officeDocument/2006/relationships/image" Target="../media/image129.png"/><Relationship Id="rId7" Type="http://schemas.openxmlformats.org/officeDocument/2006/relationships/image" Target="../media/image133.png"/><Relationship Id="rId2" Type="http://schemas.openxmlformats.org/officeDocument/2006/relationships/image" Target="../media/image128.svg"/><Relationship Id="rId1" Type="http://schemas.openxmlformats.org/officeDocument/2006/relationships/image" Target="../media/image127.png"/><Relationship Id="rId6" Type="http://schemas.openxmlformats.org/officeDocument/2006/relationships/image" Target="../media/image132.svg"/><Relationship Id="rId5" Type="http://schemas.openxmlformats.org/officeDocument/2006/relationships/image" Target="../media/image131.png"/><Relationship Id="rId10" Type="http://schemas.openxmlformats.org/officeDocument/2006/relationships/image" Target="../media/image136.svg"/><Relationship Id="rId4" Type="http://schemas.openxmlformats.org/officeDocument/2006/relationships/image" Target="../media/image130.svg"/><Relationship Id="rId9" Type="http://schemas.openxmlformats.org/officeDocument/2006/relationships/image" Target="../media/image135.png"/></Relationships>
</file>

<file path=ppt/diagrams/_rels/drawing8.xml.rels><?xml version="1.0" encoding="UTF-8" standalone="yes"?>
<Relationships xmlns="http://schemas.openxmlformats.org/package/2006/relationships"><Relationship Id="rId8" Type="http://schemas.openxmlformats.org/officeDocument/2006/relationships/image" Target="../media/image134.svg"/><Relationship Id="rId3" Type="http://schemas.openxmlformats.org/officeDocument/2006/relationships/image" Target="../media/image129.png"/><Relationship Id="rId7" Type="http://schemas.openxmlformats.org/officeDocument/2006/relationships/image" Target="../media/image133.png"/><Relationship Id="rId2" Type="http://schemas.openxmlformats.org/officeDocument/2006/relationships/image" Target="../media/image128.svg"/><Relationship Id="rId1" Type="http://schemas.openxmlformats.org/officeDocument/2006/relationships/image" Target="../media/image127.png"/><Relationship Id="rId6" Type="http://schemas.openxmlformats.org/officeDocument/2006/relationships/image" Target="../media/image132.svg"/><Relationship Id="rId5" Type="http://schemas.openxmlformats.org/officeDocument/2006/relationships/image" Target="../media/image131.png"/><Relationship Id="rId10" Type="http://schemas.openxmlformats.org/officeDocument/2006/relationships/image" Target="../media/image136.svg"/><Relationship Id="rId4" Type="http://schemas.openxmlformats.org/officeDocument/2006/relationships/image" Target="../media/image130.svg"/><Relationship Id="rId9" Type="http://schemas.openxmlformats.org/officeDocument/2006/relationships/image" Target="../media/image135.png"/></Relationships>
</file>

<file path=ppt/diagrams/colors1.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98DE84-B084-4935-8E08-A4264FC04422}" type="doc">
      <dgm:prSet loTypeId="urn:microsoft.com/office/officeart/2005/8/layout/vList2" loCatId="list" qsTypeId="urn:microsoft.com/office/officeart/2005/8/quickstyle/simple1" qsCatId="simple" csTypeId="urn:microsoft.com/office/officeart/2005/8/colors/accent4_1" csCatId="accent4" phldr="1"/>
      <dgm:spPr/>
      <dgm:t>
        <a:bodyPr/>
        <a:lstStyle/>
        <a:p>
          <a:endParaRPr lang="en-US"/>
        </a:p>
      </dgm:t>
    </dgm:pt>
    <dgm:pt modelId="{01A7DA41-DD50-4B6A-ADD5-1D13B5DEBF8F}" type="pres">
      <dgm:prSet presAssocID="{C198DE84-B084-4935-8E08-A4264FC04422}" presName="linear" presStyleCnt="0">
        <dgm:presLayoutVars>
          <dgm:animLvl val="lvl"/>
          <dgm:resizeHandles val="exact"/>
        </dgm:presLayoutVars>
      </dgm:prSet>
      <dgm:spPr/>
    </dgm:pt>
  </dgm:ptLst>
  <dgm:cxnLst>
    <dgm:cxn modelId="{B33A28C9-DBBC-448B-BDF5-F0E82AC14835}" type="presOf" srcId="{C198DE84-B084-4935-8E08-A4264FC04422}" destId="{01A7DA41-DD50-4B6A-ADD5-1D13B5DEBF8F}"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DE50DD-8C01-564C-8172-CE51C05D411B}" type="doc">
      <dgm:prSet loTypeId="urn:microsoft.com/office/officeart/2005/8/layout/radial3" loCatId="" qsTypeId="urn:microsoft.com/office/officeart/2005/8/quickstyle/simple1" qsCatId="simple" csTypeId="urn:microsoft.com/office/officeart/2005/8/colors/accent1_2" csCatId="accent1" phldr="1"/>
      <dgm:spPr/>
      <dgm:t>
        <a:bodyPr/>
        <a:lstStyle/>
        <a:p>
          <a:endParaRPr lang="en-US"/>
        </a:p>
      </dgm:t>
    </dgm:pt>
    <dgm:pt modelId="{4F833170-4983-964A-BB1A-EFD943B817CE}">
      <dgm:prSet phldrT="[Text]" custT="1"/>
      <dgm:spPr>
        <a:noFill/>
        <a:ln>
          <a:noFill/>
        </a:ln>
      </dgm:spPr>
      <dgm:t>
        <a:bodyPr/>
        <a:lstStyle/>
        <a:p>
          <a:r>
            <a:rPr lang="en-US" sz="2300" dirty="0">
              <a:solidFill>
                <a:srgbClr val="0074BF"/>
              </a:solidFill>
              <a:latin typeface="Lora" pitchFamily="2" charset="0"/>
            </a:rPr>
            <a:t>FACTEURS D'UN MILIEU DE TRAVAIL PSYCHOLOGIQUEMENT SAIN ET SÉCURITAIRE
</a:t>
          </a:r>
          <a:r>
            <a:rPr lang="en-US" sz="2300" i="1" dirty="0">
              <a:solidFill>
                <a:srgbClr val="0074BF"/>
              </a:solidFill>
              <a:latin typeface="Lora" pitchFamily="2" charset="0"/>
            </a:rPr>
            <a:t>La </a:t>
          </a:r>
          <a:r>
            <a:rPr lang="en-US" sz="2300" i="1" dirty="0" err="1">
              <a:solidFill>
                <a:srgbClr val="0074BF"/>
              </a:solidFill>
              <a:latin typeface="Lora" pitchFamily="2" charset="0"/>
            </a:rPr>
            <a:t>Norme</a:t>
          </a:r>
          <a:r>
            <a:rPr lang="en-US" sz="2300" i="1" dirty="0">
              <a:solidFill>
                <a:srgbClr val="0074BF"/>
              </a:solidFill>
              <a:latin typeface="Lora" pitchFamily="2" charset="0"/>
            </a:rPr>
            <a:t> </a:t>
          </a:r>
          <a:r>
            <a:rPr lang="en-US" sz="2300" i="1" dirty="0" err="1">
              <a:solidFill>
                <a:srgbClr val="0074BF"/>
              </a:solidFill>
              <a:latin typeface="Lora" pitchFamily="2" charset="0"/>
            </a:rPr>
            <a:t>nationale</a:t>
          </a:r>
          <a:endParaRPr lang="en-US" sz="2300" i="1" dirty="0">
            <a:solidFill>
              <a:srgbClr val="0074BF"/>
            </a:solidFill>
            <a:latin typeface="Lora" pitchFamily="2" charset="0"/>
          </a:endParaRPr>
        </a:p>
      </dgm:t>
    </dgm:pt>
    <dgm:pt modelId="{B9858C56-3514-ED4F-A870-51A7E020FAC5}" type="parTrans" cxnId="{72146B15-1B44-914A-AE83-622F817BC279}">
      <dgm:prSet/>
      <dgm:spPr/>
      <dgm:t>
        <a:bodyPr/>
        <a:lstStyle/>
        <a:p>
          <a:endParaRPr lang="en-US"/>
        </a:p>
      </dgm:t>
    </dgm:pt>
    <dgm:pt modelId="{0CAF7ECF-E974-BA46-80B7-36C4FB21776D}" type="sibTrans" cxnId="{72146B15-1B44-914A-AE83-622F817BC279}">
      <dgm:prSet/>
      <dgm:spPr/>
      <dgm:t>
        <a:bodyPr/>
        <a:lstStyle/>
        <a:p>
          <a:endParaRPr lang="en-US"/>
        </a:p>
      </dgm:t>
    </dgm:pt>
    <dgm:pt modelId="{CDF9834B-96F6-2542-B042-EF1648444483}">
      <dgm:prSet phldrT="[Text]"/>
      <dgm:spPr>
        <a:solidFill>
          <a:srgbClr val="0074BF">
            <a:alpha val="86000"/>
          </a:srgbClr>
        </a:solidFill>
        <a:ln>
          <a:noFill/>
        </a:ln>
      </dgm:spPr>
      <dgm:t>
        <a:bodyPr/>
        <a:lstStyle/>
        <a:p>
          <a:r>
            <a:rPr lang="en-US" dirty="0" err="1">
              <a:solidFill>
                <a:schemeClr val="bg1"/>
              </a:solidFill>
            </a:rPr>
            <a:t>Soutien</a:t>
          </a:r>
          <a:r>
            <a:rPr lang="en-US" dirty="0">
              <a:solidFill>
                <a:schemeClr val="bg1"/>
              </a:solidFill>
            </a:rPr>
            <a:t> </a:t>
          </a:r>
          <a:r>
            <a:rPr lang="en-US" dirty="0" err="1">
              <a:solidFill>
                <a:schemeClr val="bg1"/>
              </a:solidFill>
            </a:rPr>
            <a:t>psychologique</a:t>
          </a:r>
          <a:r>
            <a:rPr lang="en-US" dirty="0">
              <a:solidFill>
                <a:schemeClr val="bg1"/>
              </a:solidFill>
            </a:rPr>
            <a:t> et social</a:t>
          </a:r>
        </a:p>
      </dgm:t>
    </dgm:pt>
    <dgm:pt modelId="{1341F6D1-CED6-1B4C-9907-9A82CEFA58A6}" type="parTrans" cxnId="{5F100D57-0C2F-D744-AA37-D7E1179C3291}">
      <dgm:prSet/>
      <dgm:spPr/>
      <dgm:t>
        <a:bodyPr/>
        <a:lstStyle/>
        <a:p>
          <a:endParaRPr lang="en-US"/>
        </a:p>
      </dgm:t>
    </dgm:pt>
    <dgm:pt modelId="{3302ABBB-E075-F948-B622-A92A9236E75E}" type="sibTrans" cxnId="{5F100D57-0C2F-D744-AA37-D7E1179C3291}">
      <dgm:prSet/>
      <dgm:spPr/>
      <dgm:t>
        <a:bodyPr/>
        <a:lstStyle/>
        <a:p>
          <a:endParaRPr lang="en-US"/>
        </a:p>
      </dgm:t>
    </dgm:pt>
    <dgm:pt modelId="{B20EEA3B-B2C8-344B-8F98-05ABA1B21F87}">
      <dgm:prSet phldrT="[Text]"/>
      <dgm:spPr>
        <a:solidFill>
          <a:srgbClr val="0074BF">
            <a:alpha val="86000"/>
          </a:srgbClr>
        </a:solidFill>
        <a:ln>
          <a:noFill/>
        </a:ln>
      </dgm:spPr>
      <dgm:t>
        <a:bodyPr/>
        <a:lstStyle/>
        <a:p>
          <a:r>
            <a:rPr lang="en-US" dirty="0" err="1">
              <a:solidFill>
                <a:schemeClr val="bg1"/>
              </a:solidFill>
            </a:rPr>
            <a:t>Civilité</a:t>
          </a:r>
          <a:r>
            <a:rPr lang="en-US" dirty="0">
              <a:solidFill>
                <a:schemeClr val="bg1"/>
              </a:solidFill>
            </a:rPr>
            <a:t> et respect</a:t>
          </a:r>
        </a:p>
      </dgm:t>
    </dgm:pt>
    <dgm:pt modelId="{426C7C83-F0E5-3543-AA36-D71491E3AB3B}" type="parTrans" cxnId="{6521A2FF-FBF3-2742-B0AD-2DABA7F22FCD}">
      <dgm:prSet/>
      <dgm:spPr/>
      <dgm:t>
        <a:bodyPr/>
        <a:lstStyle/>
        <a:p>
          <a:endParaRPr lang="en-US"/>
        </a:p>
      </dgm:t>
    </dgm:pt>
    <dgm:pt modelId="{CB8CCFC0-298C-7844-98A7-9BC3FFDBEE35}" type="sibTrans" cxnId="{6521A2FF-FBF3-2742-B0AD-2DABA7F22FCD}">
      <dgm:prSet/>
      <dgm:spPr/>
      <dgm:t>
        <a:bodyPr/>
        <a:lstStyle/>
        <a:p>
          <a:endParaRPr lang="en-US"/>
        </a:p>
      </dgm:t>
    </dgm:pt>
    <dgm:pt modelId="{D6CAC448-7438-5146-ABF9-76812905D08B}">
      <dgm:prSet phldrT="[Text]"/>
      <dgm:spPr>
        <a:solidFill>
          <a:srgbClr val="0074BF">
            <a:alpha val="86000"/>
          </a:srgbClr>
        </a:solidFill>
        <a:ln>
          <a:noFill/>
        </a:ln>
      </dgm:spPr>
      <dgm:t>
        <a:bodyPr/>
        <a:lstStyle/>
        <a:p>
          <a:r>
            <a:rPr lang="en-US" dirty="0">
              <a:solidFill>
                <a:schemeClr val="bg1"/>
              </a:solidFill>
            </a:rPr>
            <a:t>Culture de </a:t>
          </a:r>
          <a:r>
            <a:rPr lang="en-US" dirty="0" err="1">
              <a:solidFill>
                <a:schemeClr val="bg1"/>
              </a:solidFill>
            </a:rPr>
            <a:t>l'organisation</a:t>
          </a:r>
          <a:endParaRPr lang="en-US" dirty="0">
            <a:solidFill>
              <a:schemeClr val="bg1"/>
            </a:solidFill>
          </a:endParaRPr>
        </a:p>
      </dgm:t>
    </dgm:pt>
    <dgm:pt modelId="{D4282537-522D-5946-A16C-81EC8C210C51}" type="parTrans" cxnId="{78BEA68E-5F7F-B144-8C71-87B211BC77DD}">
      <dgm:prSet/>
      <dgm:spPr/>
      <dgm:t>
        <a:bodyPr/>
        <a:lstStyle/>
        <a:p>
          <a:endParaRPr lang="en-US"/>
        </a:p>
      </dgm:t>
    </dgm:pt>
    <dgm:pt modelId="{90C6B042-8D6A-6E4D-BDC3-6132DC7445CD}" type="sibTrans" cxnId="{78BEA68E-5F7F-B144-8C71-87B211BC77DD}">
      <dgm:prSet/>
      <dgm:spPr/>
      <dgm:t>
        <a:bodyPr/>
        <a:lstStyle/>
        <a:p>
          <a:endParaRPr lang="en-US"/>
        </a:p>
      </dgm:t>
    </dgm:pt>
    <dgm:pt modelId="{89F569AF-B666-4D4D-8525-BC7D86BF6335}">
      <dgm:prSet/>
      <dgm:spPr>
        <a:solidFill>
          <a:srgbClr val="0074BF">
            <a:alpha val="86000"/>
          </a:srgbClr>
        </a:solidFill>
        <a:ln>
          <a:noFill/>
        </a:ln>
      </dgm:spPr>
      <dgm:t>
        <a:bodyPr/>
        <a:lstStyle/>
        <a:p>
          <a:r>
            <a:rPr lang="en-US" dirty="0">
              <a:solidFill>
                <a:schemeClr val="bg1"/>
              </a:solidFill>
            </a:rPr>
            <a:t>Leadership et </a:t>
          </a:r>
          <a:r>
            <a:rPr lang="en-US" dirty="0" err="1">
              <a:solidFill>
                <a:schemeClr val="bg1"/>
              </a:solidFill>
            </a:rPr>
            <a:t>attentes</a:t>
          </a:r>
          <a:r>
            <a:rPr lang="en-US" dirty="0">
              <a:solidFill>
                <a:schemeClr val="bg1"/>
              </a:solidFill>
            </a:rPr>
            <a:t> </a:t>
          </a:r>
          <a:r>
            <a:rPr lang="en-US" dirty="0" err="1">
              <a:solidFill>
                <a:schemeClr val="bg1"/>
              </a:solidFill>
            </a:rPr>
            <a:t>claires</a:t>
          </a:r>
          <a:endParaRPr lang="en-US" dirty="0">
            <a:solidFill>
              <a:schemeClr val="bg1"/>
            </a:solidFill>
          </a:endParaRPr>
        </a:p>
      </dgm:t>
    </dgm:pt>
    <dgm:pt modelId="{947BB16D-FE6D-E24F-B1AC-A550FF0471CD}" type="parTrans" cxnId="{C2B51B4B-8D40-F44D-8876-D0F4D6A91BB8}">
      <dgm:prSet/>
      <dgm:spPr/>
      <dgm:t>
        <a:bodyPr/>
        <a:lstStyle/>
        <a:p>
          <a:endParaRPr lang="en-US"/>
        </a:p>
      </dgm:t>
    </dgm:pt>
    <dgm:pt modelId="{4E9F9D99-E331-BB40-95FC-DE97BCEBCFBD}" type="sibTrans" cxnId="{C2B51B4B-8D40-F44D-8876-D0F4D6A91BB8}">
      <dgm:prSet/>
      <dgm:spPr/>
      <dgm:t>
        <a:bodyPr/>
        <a:lstStyle/>
        <a:p>
          <a:endParaRPr lang="en-US"/>
        </a:p>
      </dgm:t>
    </dgm:pt>
    <dgm:pt modelId="{285711B4-010B-484F-9DB6-8E26569421EB}">
      <dgm:prSet/>
      <dgm:spPr>
        <a:solidFill>
          <a:srgbClr val="0074BF">
            <a:alpha val="86000"/>
          </a:srgbClr>
        </a:solidFill>
        <a:ln>
          <a:noFill/>
        </a:ln>
      </dgm:spPr>
      <dgm:t>
        <a:bodyPr/>
        <a:lstStyle/>
        <a:p>
          <a:r>
            <a:rPr lang="en-US" dirty="0">
              <a:solidFill>
                <a:schemeClr val="bg1"/>
              </a:solidFill>
            </a:rPr>
            <a:t>Exigences </a:t>
          </a:r>
          <a:r>
            <a:rPr lang="en-US" dirty="0" err="1">
              <a:solidFill>
                <a:schemeClr val="bg1"/>
              </a:solidFill>
            </a:rPr>
            <a:t>psychologiques</a:t>
          </a:r>
          <a:endParaRPr lang="en-US" dirty="0">
            <a:solidFill>
              <a:schemeClr val="bg1"/>
            </a:solidFill>
          </a:endParaRPr>
        </a:p>
      </dgm:t>
    </dgm:pt>
    <dgm:pt modelId="{F33F48F3-7ECC-3840-B77D-17014C4A6581}" type="parTrans" cxnId="{7C1E2E72-E5A6-CA47-B1EB-A1914D9ED24A}">
      <dgm:prSet/>
      <dgm:spPr/>
      <dgm:t>
        <a:bodyPr/>
        <a:lstStyle/>
        <a:p>
          <a:endParaRPr lang="en-US"/>
        </a:p>
      </dgm:t>
    </dgm:pt>
    <dgm:pt modelId="{E7742386-A034-8246-8D46-28019E2002EF}" type="sibTrans" cxnId="{7C1E2E72-E5A6-CA47-B1EB-A1914D9ED24A}">
      <dgm:prSet/>
      <dgm:spPr/>
      <dgm:t>
        <a:bodyPr/>
        <a:lstStyle/>
        <a:p>
          <a:endParaRPr lang="en-US"/>
        </a:p>
      </dgm:t>
    </dgm:pt>
    <dgm:pt modelId="{EEDD50A0-04DC-C04D-8618-45ABAB339AF6}">
      <dgm:prSet/>
      <dgm:spPr>
        <a:solidFill>
          <a:srgbClr val="0074BF">
            <a:alpha val="86000"/>
          </a:srgbClr>
        </a:solidFill>
        <a:ln>
          <a:noFill/>
        </a:ln>
      </dgm:spPr>
      <dgm:t>
        <a:bodyPr/>
        <a:lstStyle/>
        <a:p>
          <a:r>
            <a:rPr lang="en-US" dirty="0" err="1">
              <a:solidFill>
                <a:schemeClr val="bg1"/>
              </a:solidFill>
            </a:rPr>
            <a:t>Croissance</a:t>
          </a:r>
          <a:br>
            <a:rPr lang="en-US" dirty="0">
              <a:solidFill>
                <a:schemeClr val="bg1"/>
              </a:solidFill>
            </a:rPr>
          </a:br>
          <a:r>
            <a:rPr lang="en-US" dirty="0">
              <a:solidFill>
                <a:schemeClr val="bg1"/>
              </a:solidFill>
            </a:rPr>
            <a:t>et </a:t>
          </a:r>
          <a:r>
            <a:rPr lang="en-US" dirty="0" err="1">
              <a:solidFill>
                <a:schemeClr val="bg1"/>
              </a:solidFill>
            </a:rPr>
            <a:t>développement</a:t>
          </a:r>
          <a:endParaRPr lang="en-US" dirty="0">
            <a:solidFill>
              <a:schemeClr val="bg1"/>
            </a:solidFill>
          </a:endParaRPr>
        </a:p>
      </dgm:t>
    </dgm:pt>
    <dgm:pt modelId="{96910A01-FD92-474C-82B5-4A7C6293F93F}" type="parTrans" cxnId="{CA388ED4-DD95-2D40-88BB-8F86F134E8B9}">
      <dgm:prSet/>
      <dgm:spPr/>
      <dgm:t>
        <a:bodyPr/>
        <a:lstStyle/>
        <a:p>
          <a:endParaRPr lang="en-US"/>
        </a:p>
      </dgm:t>
    </dgm:pt>
    <dgm:pt modelId="{0327F5A3-273E-3840-9432-691F8E2813C8}" type="sibTrans" cxnId="{CA388ED4-DD95-2D40-88BB-8F86F134E8B9}">
      <dgm:prSet/>
      <dgm:spPr/>
      <dgm:t>
        <a:bodyPr/>
        <a:lstStyle/>
        <a:p>
          <a:endParaRPr lang="en-US"/>
        </a:p>
      </dgm:t>
    </dgm:pt>
    <dgm:pt modelId="{F32A81C9-3FCF-BF4D-95A3-FFA3419DF9D8}">
      <dgm:prSet/>
      <dgm:spPr>
        <a:solidFill>
          <a:srgbClr val="0074BF">
            <a:alpha val="86000"/>
          </a:srgbClr>
        </a:solidFill>
        <a:ln>
          <a:noFill/>
        </a:ln>
      </dgm:spPr>
      <dgm:t>
        <a:bodyPr/>
        <a:lstStyle/>
        <a:p>
          <a:r>
            <a:rPr lang="en-US" dirty="0">
              <a:solidFill>
                <a:schemeClr val="bg1"/>
              </a:solidFill>
            </a:rPr>
            <a:t>Reconnaissance et</a:t>
          </a:r>
          <a:br>
            <a:rPr lang="en-US" dirty="0">
              <a:solidFill>
                <a:schemeClr val="bg1"/>
              </a:solidFill>
            </a:rPr>
          </a:br>
          <a:r>
            <a:rPr lang="en-US" dirty="0" err="1">
              <a:solidFill>
                <a:schemeClr val="bg1"/>
              </a:solidFill>
            </a:rPr>
            <a:t>récompenses</a:t>
          </a:r>
          <a:endParaRPr lang="en-US" dirty="0">
            <a:solidFill>
              <a:schemeClr val="bg1"/>
            </a:solidFill>
          </a:endParaRPr>
        </a:p>
      </dgm:t>
    </dgm:pt>
    <dgm:pt modelId="{09B1B8FC-C993-4F4F-9EBB-4C606D3C313D}" type="parTrans" cxnId="{5C21D8A9-2D57-A242-A1A3-35EB927AEEA0}">
      <dgm:prSet/>
      <dgm:spPr/>
      <dgm:t>
        <a:bodyPr/>
        <a:lstStyle/>
        <a:p>
          <a:endParaRPr lang="en-US"/>
        </a:p>
      </dgm:t>
    </dgm:pt>
    <dgm:pt modelId="{9727C4C9-581D-114F-BC44-C5D123BAFE27}" type="sibTrans" cxnId="{5C21D8A9-2D57-A242-A1A3-35EB927AEEA0}">
      <dgm:prSet/>
      <dgm:spPr/>
      <dgm:t>
        <a:bodyPr/>
        <a:lstStyle/>
        <a:p>
          <a:endParaRPr lang="en-US"/>
        </a:p>
      </dgm:t>
    </dgm:pt>
    <dgm:pt modelId="{9CE9F354-2F28-3746-9287-0BCF916A6B84}">
      <dgm:prSet/>
      <dgm:spPr>
        <a:solidFill>
          <a:srgbClr val="0074BF">
            <a:alpha val="86000"/>
          </a:srgbClr>
        </a:solidFill>
        <a:ln>
          <a:noFill/>
        </a:ln>
      </dgm:spPr>
      <dgm:t>
        <a:bodyPr/>
        <a:lstStyle/>
        <a:p>
          <a:r>
            <a:rPr lang="en-US" dirty="0">
              <a:solidFill>
                <a:schemeClr val="bg1"/>
              </a:solidFill>
            </a:rPr>
            <a:t>Participation</a:t>
          </a:r>
          <a:br>
            <a:rPr lang="en-US" dirty="0">
              <a:solidFill>
                <a:schemeClr val="bg1"/>
              </a:solidFill>
            </a:rPr>
          </a:br>
          <a:r>
            <a:rPr lang="en-US" dirty="0">
              <a:solidFill>
                <a:schemeClr val="bg1"/>
              </a:solidFill>
            </a:rPr>
            <a:t>et</a:t>
          </a:r>
          <a:br>
            <a:rPr lang="en-US" dirty="0">
              <a:solidFill>
                <a:schemeClr val="bg1"/>
              </a:solidFill>
            </a:rPr>
          </a:br>
          <a:r>
            <a:rPr lang="en-US" dirty="0">
              <a:solidFill>
                <a:schemeClr val="bg1"/>
              </a:solidFill>
            </a:rPr>
            <a:t>influence</a:t>
          </a:r>
        </a:p>
      </dgm:t>
    </dgm:pt>
    <dgm:pt modelId="{3479252C-7FF9-B34F-BA44-CE4016BDF5B9}" type="parTrans" cxnId="{D46693A4-1FE1-1148-AA0F-1D7A67D7D368}">
      <dgm:prSet/>
      <dgm:spPr/>
      <dgm:t>
        <a:bodyPr/>
        <a:lstStyle/>
        <a:p>
          <a:endParaRPr lang="en-US"/>
        </a:p>
      </dgm:t>
    </dgm:pt>
    <dgm:pt modelId="{AB04FD51-2660-6F49-A1C3-178A8CBFFF04}" type="sibTrans" cxnId="{D46693A4-1FE1-1148-AA0F-1D7A67D7D368}">
      <dgm:prSet/>
      <dgm:spPr/>
      <dgm:t>
        <a:bodyPr/>
        <a:lstStyle/>
        <a:p>
          <a:endParaRPr lang="en-US"/>
        </a:p>
      </dgm:t>
    </dgm:pt>
    <dgm:pt modelId="{F4ABC19B-2D30-7D44-BA22-1593E4A64D63}">
      <dgm:prSet/>
      <dgm:spPr>
        <a:solidFill>
          <a:srgbClr val="0074BF">
            <a:alpha val="86000"/>
          </a:srgbClr>
        </a:solidFill>
        <a:ln>
          <a:noFill/>
        </a:ln>
      </dgm:spPr>
      <dgm:t>
        <a:bodyPr/>
        <a:lstStyle/>
        <a:p>
          <a:r>
            <a:rPr lang="en-US" dirty="0">
              <a:solidFill>
                <a:schemeClr val="bg1"/>
              </a:solidFill>
            </a:rPr>
            <a:t>Gestion de la charge de travail</a:t>
          </a:r>
        </a:p>
      </dgm:t>
    </dgm:pt>
    <dgm:pt modelId="{ABDA7959-1F50-5E4C-9F9F-445B8832513D}" type="parTrans" cxnId="{B8F887FB-1583-B34B-B740-382B5820FAB7}">
      <dgm:prSet/>
      <dgm:spPr/>
      <dgm:t>
        <a:bodyPr/>
        <a:lstStyle/>
        <a:p>
          <a:endParaRPr lang="en-US"/>
        </a:p>
      </dgm:t>
    </dgm:pt>
    <dgm:pt modelId="{BF20F21A-E807-B44F-850E-A8345CED21A4}" type="sibTrans" cxnId="{B8F887FB-1583-B34B-B740-382B5820FAB7}">
      <dgm:prSet/>
      <dgm:spPr/>
      <dgm:t>
        <a:bodyPr/>
        <a:lstStyle/>
        <a:p>
          <a:endParaRPr lang="en-US"/>
        </a:p>
      </dgm:t>
    </dgm:pt>
    <dgm:pt modelId="{E328A967-B5AF-EE46-B23A-F1C56EFC496B}">
      <dgm:prSet/>
      <dgm:spPr>
        <a:solidFill>
          <a:srgbClr val="0074BF">
            <a:alpha val="86000"/>
          </a:srgbClr>
        </a:solidFill>
        <a:ln>
          <a:noFill/>
        </a:ln>
      </dgm:spPr>
      <dgm:t>
        <a:bodyPr/>
        <a:lstStyle/>
        <a:p>
          <a:r>
            <a:rPr lang="en-US" dirty="0">
              <a:solidFill>
                <a:schemeClr val="bg1"/>
              </a:solidFill>
            </a:rPr>
            <a:t>Intervention</a:t>
          </a:r>
        </a:p>
      </dgm:t>
    </dgm:pt>
    <dgm:pt modelId="{72D3EFCF-D289-974F-885E-F6B625AA6E36}" type="parTrans" cxnId="{9316D520-F94C-6F46-93E4-393F0B4F111B}">
      <dgm:prSet/>
      <dgm:spPr/>
      <dgm:t>
        <a:bodyPr/>
        <a:lstStyle/>
        <a:p>
          <a:endParaRPr lang="en-US"/>
        </a:p>
      </dgm:t>
    </dgm:pt>
    <dgm:pt modelId="{74CEE533-ACBC-3B4D-900A-2E6D4134DE9A}" type="sibTrans" cxnId="{9316D520-F94C-6F46-93E4-393F0B4F111B}">
      <dgm:prSet/>
      <dgm:spPr/>
      <dgm:t>
        <a:bodyPr/>
        <a:lstStyle/>
        <a:p>
          <a:endParaRPr lang="en-US"/>
        </a:p>
      </dgm:t>
    </dgm:pt>
    <dgm:pt modelId="{DC36FA27-BBBE-F64A-B6D3-96E6D22660CA}">
      <dgm:prSet/>
      <dgm:spPr>
        <a:solidFill>
          <a:srgbClr val="0074BF">
            <a:alpha val="86000"/>
          </a:srgbClr>
        </a:solidFill>
        <a:ln>
          <a:noFill/>
        </a:ln>
      </dgm:spPr>
      <dgm:t>
        <a:bodyPr/>
        <a:lstStyle/>
        <a:p>
          <a:r>
            <a:rPr lang="en-US" dirty="0" err="1">
              <a:solidFill>
                <a:schemeClr val="bg1"/>
              </a:solidFill>
            </a:rPr>
            <a:t>Équilibre</a:t>
          </a:r>
          <a:endParaRPr lang="en-US" dirty="0">
            <a:solidFill>
              <a:schemeClr val="bg1"/>
            </a:solidFill>
          </a:endParaRPr>
        </a:p>
      </dgm:t>
    </dgm:pt>
    <dgm:pt modelId="{6A200A25-8023-FF4B-9847-666DC41D5440}" type="parTrans" cxnId="{17B12A2A-BDA6-C347-BD66-71FBE942C9FB}">
      <dgm:prSet/>
      <dgm:spPr/>
      <dgm:t>
        <a:bodyPr/>
        <a:lstStyle/>
        <a:p>
          <a:endParaRPr lang="en-US"/>
        </a:p>
      </dgm:t>
    </dgm:pt>
    <dgm:pt modelId="{2E0B8AD6-B577-DD46-A421-7142436B7D7F}" type="sibTrans" cxnId="{17B12A2A-BDA6-C347-BD66-71FBE942C9FB}">
      <dgm:prSet/>
      <dgm:spPr/>
      <dgm:t>
        <a:bodyPr/>
        <a:lstStyle/>
        <a:p>
          <a:endParaRPr lang="en-US"/>
        </a:p>
      </dgm:t>
    </dgm:pt>
    <dgm:pt modelId="{096E5585-4FAF-7F4D-918F-D30CD8D0ED93}">
      <dgm:prSet/>
      <dgm:spPr>
        <a:solidFill>
          <a:srgbClr val="0074BF">
            <a:alpha val="86000"/>
          </a:srgbClr>
        </a:solidFill>
        <a:ln>
          <a:noFill/>
        </a:ln>
      </dgm:spPr>
      <dgm:t>
        <a:bodyPr/>
        <a:lstStyle/>
        <a:p>
          <a:r>
            <a:rPr lang="en-US" dirty="0">
              <a:solidFill>
                <a:schemeClr val="bg1"/>
              </a:solidFill>
            </a:rPr>
            <a:t>Protection de </a:t>
          </a:r>
          <a:r>
            <a:rPr lang="en-US" dirty="0" err="1">
              <a:solidFill>
                <a:schemeClr val="bg1"/>
              </a:solidFill>
            </a:rPr>
            <a:t>l'intégrité</a:t>
          </a:r>
          <a:r>
            <a:rPr lang="en-US" dirty="0">
              <a:solidFill>
                <a:schemeClr val="bg1"/>
              </a:solidFill>
            </a:rPr>
            <a:t> physique</a:t>
          </a:r>
        </a:p>
      </dgm:t>
    </dgm:pt>
    <dgm:pt modelId="{64B2F39B-5A35-5B44-B9E4-A379AB5CA473}" type="parTrans" cxnId="{F0EF294E-8D54-B44A-9E21-BAE3366200A7}">
      <dgm:prSet/>
      <dgm:spPr/>
      <dgm:t>
        <a:bodyPr/>
        <a:lstStyle/>
        <a:p>
          <a:endParaRPr lang="en-US"/>
        </a:p>
      </dgm:t>
    </dgm:pt>
    <dgm:pt modelId="{3B1037FA-2422-0842-98C6-404E18A44CB6}" type="sibTrans" cxnId="{F0EF294E-8D54-B44A-9E21-BAE3366200A7}">
      <dgm:prSet/>
      <dgm:spPr/>
      <dgm:t>
        <a:bodyPr/>
        <a:lstStyle/>
        <a:p>
          <a:endParaRPr lang="en-US"/>
        </a:p>
      </dgm:t>
    </dgm:pt>
    <dgm:pt modelId="{DF691366-CE77-3540-B6C0-CEC814743BEF}">
      <dgm:prSet/>
      <dgm:spPr>
        <a:solidFill>
          <a:srgbClr val="0074BF">
            <a:alpha val="86000"/>
          </a:srgbClr>
        </a:solidFill>
        <a:ln>
          <a:noFill/>
        </a:ln>
      </dgm:spPr>
      <dgm:t>
        <a:bodyPr/>
        <a:lstStyle/>
        <a:p>
          <a:r>
            <a:rPr lang="en-US">
              <a:solidFill>
                <a:schemeClr val="bg1"/>
              </a:solidFill>
            </a:rPr>
            <a:t>Protection psychologique</a:t>
          </a:r>
          <a:endParaRPr lang="en-US" dirty="0">
            <a:solidFill>
              <a:schemeClr val="bg1"/>
            </a:solidFill>
          </a:endParaRPr>
        </a:p>
      </dgm:t>
    </dgm:pt>
    <dgm:pt modelId="{69979E95-3369-3E45-B4EB-E89D6B8A150F}" type="parTrans" cxnId="{C0B30472-CE09-9E47-9164-5233CECCD7FC}">
      <dgm:prSet/>
      <dgm:spPr/>
      <dgm:t>
        <a:bodyPr/>
        <a:lstStyle/>
        <a:p>
          <a:endParaRPr lang="en-US"/>
        </a:p>
      </dgm:t>
    </dgm:pt>
    <dgm:pt modelId="{8D304D3E-9CF2-1F42-90DC-09BAD8FACF21}" type="sibTrans" cxnId="{C0B30472-CE09-9E47-9164-5233CECCD7FC}">
      <dgm:prSet/>
      <dgm:spPr/>
      <dgm:t>
        <a:bodyPr/>
        <a:lstStyle/>
        <a:p>
          <a:endParaRPr lang="en-US"/>
        </a:p>
      </dgm:t>
    </dgm:pt>
    <dgm:pt modelId="{71BC0403-8106-4FDC-BEDE-E3DA0EB0D7DC}">
      <dgm:prSet custRadScaleRad="101188" custRadScaleInc="-9055"/>
      <dgm:spPr>
        <a:solidFill>
          <a:srgbClr val="0074BF">
            <a:alpha val="86000"/>
          </a:srgbClr>
        </a:solidFill>
        <a:ln>
          <a:noFill/>
        </a:ln>
      </dgm:spPr>
      <dgm:t>
        <a:bodyPr/>
        <a:lstStyle/>
        <a:p>
          <a:endParaRPr lang="en-US"/>
        </a:p>
      </dgm:t>
    </dgm:pt>
    <dgm:pt modelId="{A2B2D639-928B-4726-90F8-F3FCD9FC6334}" type="parTrans" cxnId="{676D709B-F7B0-494D-B614-534428D7FA45}">
      <dgm:prSet/>
      <dgm:spPr/>
      <dgm:t>
        <a:bodyPr/>
        <a:lstStyle/>
        <a:p>
          <a:endParaRPr lang="en-US"/>
        </a:p>
      </dgm:t>
    </dgm:pt>
    <dgm:pt modelId="{37D57891-7847-4862-B7FC-41A12FF4F53C}" type="sibTrans" cxnId="{676D709B-F7B0-494D-B614-534428D7FA45}">
      <dgm:prSet/>
      <dgm:spPr/>
      <dgm:t>
        <a:bodyPr/>
        <a:lstStyle/>
        <a:p>
          <a:endParaRPr lang="en-US"/>
        </a:p>
      </dgm:t>
    </dgm:pt>
    <dgm:pt modelId="{45714CE8-7F6E-4ED7-BE45-0771AEE6896A}">
      <dgm:prSet custRadScaleRad="101188" custRadScaleInc="-9055"/>
      <dgm:spPr>
        <a:solidFill>
          <a:srgbClr val="0074BF">
            <a:alpha val="86000"/>
          </a:srgbClr>
        </a:solidFill>
        <a:ln>
          <a:noFill/>
        </a:ln>
      </dgm:spPr>
      <dgm:t>
        <a:bodyPr/>
        <a:lstStyle/>
        <a:p>
          <a:endParaRPr lang="en-US"/>
        </a:p>
      </dgm:t>
    </dgm:pt>
    <dgm:pt modelId="{F150F498-1C93-4A46-8B49-D9F44B6E1EAA}" type="parTrans" cxnId="{2EE754AF-4095-4FDB-B746-030FB4DD2634}">
      <dgm:prSet/>
      <dgm:spPr/>
      <dgm:t>
        <a:bodyPr/>
        <a:lstStyle/>
        <a:p>
          <a:endParaRPr lang="en-US"/>
        </a:p>
      </dgm:t>
    </dgm:pt>
    <dgm:pt modelId="{ED0A807D-4574-46DC-81AC-BDFE8E867C64}" type="sibTrans" cxnId="{2EE754AF-4095-4FDB-B746-030FB4DD2634}">
      <dgm:prSet/>
      <dgm:spPr/>
      <dgm:t>
        <a:bodyPr/>
        <a:lstStyle/>
        <a:p>
          <a:endParaRPr lang="en-US"/>
        </a:p>
      </dgm:t>
    </dgm:pt>
    <dgm:pt modelId="{27DB4B24-4060-4649-9D24-6FE7C6E16739}">
      <dgm:prSet/>
      <dgm:spPr/>
      <dgm:t>
        <a:bodyPr/>
        <a:lstStyle/>
        <a:p>
          <a:endParaRPr lang="en-US"/>
        </a:p>
      </dgm:t>
    </dgm:pt>
    <dgm:pt modelId="{153178CE-2260-44DB-B577-D317907A6233}" type="parTrans" cxnId="{81A74C71-92C8-4C4C-87F5-D739162924B1}">
      <dgm:prSet/>
      <dgm:spPr/>
      <dgm:t>
        <a:bodyPr/>
        <a:lstStyle/>
        <a:p>
          <a:endParaRPr lang="en-US"/>
        </a:p>
      </dgm:t>
    </dgm:pt>
    <dgm:pt modelId="{9D649CB8-5996-44A0-96C4-B79D7D98442B}" type="sibTrans" cxnId="{81A74C71-92C8-4C4C-87F5-D739162924B1}">
      <dgm:prSet/>
      <dgm:spPr/>
      <dgm:t>
        <a:bodyPr/>
        <a:lstStyle/>
        <a:p>
          <a:endParaRPr lang="en-US"/>
        </a:p>
      </dgm:t>
    </dgm:pt>
    <dgm:pt modelId="{D6F97948-956B-41F9-BFA1-3ED8A0727576}">
      <dgm:prSet/>
      <dgm:spPr/>
      <dgm:t>
        <a:bodyPr/>
        <a:lstStyle/>
        <a:p>
          <a:endParaRPr lang="en-US"/>
        </a:p>
      </dgm:t>
    </dgm:pt>
    <dgm:pt modelId="{5ADDFA31-A781-46CB-916A-67485DB7B241}" type="parTrans" cxnId="{5C355886-B697-4B6B-99EF-96CBB55A15F3}">
      <dgm:prSet/>
      <dgm:spPr/>
      <dgm:t>
        <a:bodyPr/>
        <a:lstStyle/>
        <a:p>
          <a:endParaRPr lang="en-US"/>
        </a:p>
      </dgm:t>
    </dgm:pt>
    <dgm:pt modelId="{1B8F0EFD-DD68-4EFA-A973-EA9F7894A955}" type="sibTrans" cxnId="{5C355886-B697-4B6B-99EF-96CBB55A15F3}">
      <dgm:prSet/>
      <dgm:spPr/>
      <dgm:t>
        <a:bodyPr/>
        <a:lstStyle/>
        <a:p>
          <a:endParaRPr lang="en-US"/>
        </a:p>
      </dgm:t>
    </dgm:pt>
    <dgm:pt modelId="{0A8ABF10-7BAE-4EB2-9FCF-C6988F5C7A3A}">
      <dgm:prSet/>
      <dgm:spPr/>
      <dgm:t>
        <a:bodyPr/>
        <a:lstStyle/>
        <a:p>
          <a:endParaRPr lang="en-US" dirty="0"/>
        </a:p>
      </dgm:t>
    </dgm:pt>
    <dgm:pt modelId="{A4EB4582-79B1-4787-83E0-FBCA943C1F5B}" type="parTrans" cxnId="{17F7F5C2-34BA-4140-A29F-2C60BD91C3FF}">
      <dgm:prSet/>
      <dgm:spPr/>
      <dgm:t>
        <a:bodyPr/>
        <a:lstStyle/>
        <a:p>
          <a:endParaRPr lang="en-US"/>
        </a:p>
      </dgm:t>
    </dgm:pt>
    <dgm:pt modelId="{860F66E7-28E5-4A13-91E0-8A4B4C317F5C}" type="sibTrans" cxnId="{17F7F5C2-34BA-4140-A29F-2C60BD91C3FF}">
      <dgm:prSet/>
      <dgm:spPr/>
      <dgm:t>
        <a:bodyPr/>
        <a:lstStyle/>
        <a:p>
          <a:endParaRPr lang="en-US"/>
        </a:p>
      </dgm:t>
    </dgm:pt>
    <dgm:pt modelId="{386EFDBF-AEE1-6C47-9A90-0B01F7444428}" type="pres">
      <dgm:prSet presAssocID="{57DE50DD-8C01-564C-8172-CE51C05D411B}" presName="composite" presStyleCnt="0">
        <dgm:presLayoutVars>
          <dgm:chMax val="1"/>
          <dgm:dir/>
          <dgm:resizeHandles val="exact"/>
        </dgm:presLayoutVars>
      </dgm:prSet>
      <dgm:spPr/>
    </dgm:pt>
    <dgm:pt modelId="{B6C32AF3-D9D9-2B4A-B0F4-ECCF34D45955}" type="pres">
      <dgm:prSet presAssocID="{57DE50DD-8C01-564C-8172-CE51C05D411B}" presName="radial" presStyleCnt="0">
        <dgm:presLayoutVars>
          <dgm:animLvl val="ctr"/>
        </dgm:presLayoutVars>
      </dgm:prSet>
      <dgm:spPr/>
    </dgm:pt>
    <dgm:pt modelId="{97AEFBEA-BFF9-EC4A-8601-8CB4A92491F5}" type="pres">
      <dgm:prSet presAssocID="{4F833170-4983-964A-BB1A-EFD943B817CE}" presName="centerShape" presStyleLbl="vennNode1" presStyleIdx="0" presStyleCnt="14" custScaleX="162482" custLinFactNeighborX="604" custLinFactNeighborY="2027"/>
      <dgm:spPr/>
    </dgm:pt>
    <dgm:pt modelId="{9C555AB4-789F-B44C-A47C-0E26D7A9C72D}" type="pres">
      <dgm:prSet presAssocID="{CDF9834B-96F6-2542-B042-EF1648444483}" presName="node" presStyleLbl="vennNode1" presStyleIdx="1" presStyleCnt="14">
        <dgm:presLayoutVars>
          <dgm:bulletEnabled val="1"/>
        </dgm:presLayoutVars>
      </dgm:prSet>
      <dgm:spPr/>
    </dgm:pt>
    <dgm:pt modelId="{FCC7F470-A29B-F343-894E-598551F3D2CF}" type="pres">
      <dgm:prSet presAssocID="{B20EEA3B-B2C8-344B-8F98-05ABA1B21F87}" presName="node" presStyleLbl="vennNode1" presStyleIdx="2" presStyleCnt="14">
        <dgm:presLayoutVars>
          <dgm:bulletEnabled val="1"/>
        </dgm:presLayoutVars>
      </dgm:prSet>
      <dgm:spPr/>
    </dgm:pt>
    <dgm:pt modelId="{0675B70F-3B25-5E4E-B0B7-0C56B31A5197}" type="pres">
      <dgm:prSet presAssocID="{D6CAC448-7438-5146-ABF9-76812905D08B}" presName="node" presStyleLbl="vennNode1" presStyleIdx="3" presStyleCnt="14">
        <dgm:presLayoutVars>
          <dgm:bulletEnabled val="1"/>
        </dgm:presLayoutVars>
      </dgm:prSet>
      <dgm:spPr/>
    </dgm:pt>
    <dgm:pt modelId="{E527E499-CE19-F844-831D-E378CD36B4C3}" type="pres">
      <dgm:prSet presAssocID="{89F569AF-B666-4D4D-8525-BC7D86BF6335}" presName="node" presStyleLbl="vennNode1" presStyleIdx="4" presStyleCnt="14">
        <dgm:presLayoutVars>
          <dgm:bulletEnabled val="1"/>
        </dgm:presLayoutVars>
      </dgm:prSet>
      <dgm:spPr/>
    </dgm:pt>
    <dgm:pt modelId="{B3E40FEB-4D20-AC41-ACE2-1637D255D161}" type="pres">
      <dgm:prSet presAssocID="{285711B4-010B-484F-9DB6-8E26569421EB}" presName="node" presStyleLbl="vennNode1" presStyleIdx="5" presStyleCnt="14">
        <dgm:presLayoutVars>
          <dgm:bulletEnabled val="1"/>
        </dgm:presLayoutVars>
      </dgm:prSet>
      <dgm:spPr/>
    </dgm:pt>
    <dgm:pt modelId="{90FC36A4-E920-4C4D-ACCA-17AAF29F5841}" type="pres">
      <dgm:prSet presAssocID="{EEDD50A0-04DC-C04D-8618-45ABAB339AF6}" presName="node" presStyleLbl="vennNode1" presStyleIdx="6" presStyleCnt="14" custRadScaleRad="107556" custRadScaleInc="-13289">
        <dgm:presLayoutVars>
          <dgm:bulletEnabled val="1"/>
        </dgm:presLayoutVars>
      </dgm:prSet>
      <dgm:spPr/>
    </dgm:pt>
    <dgm:pt modelId="{9B139347-0038-E548-BEC5-2BAFB383E917}" type="pres">
      <dgm:prSet presAssocID="{F32A81C9-3FCF-BF4D-95A3-FFA3419DF9D8}" presName="node" presStyleLbl="vennNode1" presStyleIdx="7" presStyleCnt="14" custRadScaleRad="101188" custRadScaleInc="-9055">
        <dgm:presLayoutVars>
          <dgm:bulletEnabled val="1"/>
        </dgm:presLayoutVars>
      </dgm:prSet>
      <dgm:spPr/>
    </dgm:pt>
    <dgm:pt modelId="{11CCE3F0-9E0C-2C45-AC26-99970EBF22DC}" type="pres">
      <dgm:prSet presAssocID="{9CE9F354-2F28-3746-9287-0BCF916A6B84}" presName="node" presStyleLbl="vennNode1" presStyleIdx="8" presStyleCnt="14">
        <dgm:presLayoutVars>
          <dgm:bulletEnabled val="1"/>
        </dgm:presLayoutVars>
      </dgm:prSet>
      <dgm:spPr/>
    </dgm:pt>
    <dgm:pt modelId="{212C2CCE-68E3-A145-BA65-C496039718C5}" type="pres">
      <dgm:prSet presAssocID="{F4ABC19B-2D30-7D44-BA22-1593E4A64D63}" presName="node" presStyleLbl="vennNode1" presStyleIdx="9" presStyleCnt="14">
        <dgm:presLayoutVars>
          <dgm:bulletEnabled val="1"/>
        </dgm:presLayoutVars>
      </dgm:prSet>
      <dgm:spPr/>
    </dgm:pt>
    <dgm:pt modelId="{947D2304-747B-FF44-B58A-E21BA845A9D3}" type="pres">
      <dgm:prSet presAssocID="{E328A967-B5AF-EE46-B23A-F1C56EFC496B}" presName="node" presStyleLbl="vennNode1" presStyleIdx="10" presStyleCnt="14">
        <dgm:presLayoutVars>
          <dgm:bulletEnabled val="1"/>
        </dgm:presLayoutVars>
      </dgm:prSet>
      <dgm:spPr/>
    </dgm:pt>
    <dgm:pt modelId="{F647A162-5ADA-BD4E-A179-1F2863F2E793}" type="pres">
      <dgm:prSet presAssocID="{DC36FA27-BBBE-F64A-B6D3-96E6D22660CA}" presName="node" presStyleLbl="vennNode1" presStyleIdx="11" presStyleCnt="14">
        <dgm:presLayoutVars>
          <dgm:bulletEnabled val="1"/>
        </dgm:presLayoutVars>
      </dgm:prSet>
      <dgm:spPr/>
    </dgm:pt>
    <dgm:pt modelId="{9F9F7139-8D8F-5945-AB40-05B5E1BEEF92}" type="pres">
      <dgm:prSet presAssocID="{096E5585-4FAF-7F4D-918F-D30CD8D0ED93}" presName="node" presStyleLbl="vennNode1" presStyleIdx="12" presStyleCnt="14">
        <dgm:presLayoutVars>
          <dgm:bulletEnabled val="1"/>
        </dgm:presLayoutVars>
      </dgm:prSet>
      <dgm:spPr/>
    </dgm:pt>
    <dgm:pt modelId="{4DDAB659-A436-224D-9A04-8FFA7645B97B}" type="pres">
      <dgm:prSet presAssocID="{DF691366-CE77-3540-B6C0-CEC814743BEF}" presName="node" presStyleLbl="vennNode1" presStyleIdx="13" presStyleCnt="14">
        <dgm:presLayoutVars>
          <dgm:bulletEnabled val="1"/>
        </dgm:presLayoutVars>
      </dgm:prSet>
      <dgm:spPr/>
    </dgm:pt>
  </dgm:ptLst>
  <dgm:cxnLst>
    <dgm:cxn modelId="{72146B15-1B44-914A-AE83-622F817BC279}" srcId="{57DE50DD-8C01-564C-8172-CE51C05D411B}" destId="{4F833170-4983-964A-BB1A-EFD943B817CE}" srcOrd="0" destOrd="0" parTransId="{B9858C56-3514-ED4F-A870-51A7E020FAC5}" sibTransId="{0CAF7ECF-E974-BA46-80B7-36C4FB21776D}"/>
    <dgm:cxn modelId="{9316D520-F94C-6F46-93E4-393F0B4F111B}" srcId="{4F833170-4983-964A-BB1A-EFD943B817CE}" destId="{E328A967-B5AF-EE46-B23A-F1C56EFC496B}" srcOrd="9" destOrd="0" parTransId="{72D3EFCF-D289-974F-885E-F6B625AA6E36}" sibTransId="{74CEE533-ACBC-3B4D-900A-2E6D4134DE9A}"/>
    <dgm:cxn modelId="{17B12A2A-BDA6-C347-BD66-71FBE942C9FB}" srcId="{4F833170-4983-964A-BB1A-EFD943B817CE}" destId="{DC36FA27-BBBE-F64A-B6D3-96E6D22660CA}" srcOrd="10" destOrd="0" parTransId="{6A200A25-8023-FF4B-9847-666DC41D5440}" sibTransId="{2E0B8AD6-B577-DD46-A421-7142436B7D7F}"/>
    <dgm:cxn modelId="{44B67E2C-35BF-D04F-B3C2-B22780E74189}" type="presOf" srcId="{89F569AF-B666-4D4D-8525-BC7D86BF6335}" destId="{E527E499-CE19-F844-831D-E378CD36B4C3}" srcOrd="0" destOrd="0" presId="urn:microsoft.com/office/officeart/2005/8/layout/radial3"/>
    <dgm:cxn modelId="{6F226035-59A8-CD4E-B68A-7FE20DF32E31}" type="presOf" srcId="{F4ABC19B-2D30-7D44-BA22-1593E4A64D63}" destId="{212C2CCE-68E3-A145-BA65-C496039718C5}" srcOrd="0" destOrd="0" presId="urn:microsoft.com/office/officeart/2005/8/layout/radial3"/>
    <dgm:cxn modelId="{36C5A63B-2F3D-124A-AAF9-27B499698593}" type="presOf" srcId="{F32A81C9-3FCF-BF4D-95A3-FFA3419DF9D8}" destId="{9B139347-0038-E548-BEC5-2BAFB383E917}" srcOrd="0" destOrd="0" presId="urn:microsoft.com/office/officeart/2005/8/layout/radial3"/>
    <dgm:cxn modelId="{C2B51B4B-8D40-F44D-8876-D0F4D6A91BB8}" srcId="{4F833170-4983-964A-BB1A-EFD943B817CE}" destId="{89F569AF-B666-4D4D-8525-BC7D86BF6335}" srcOrd="3" destOrd="0" parTransId="{947BB16D-FE6D-E24F-B1AC-A550FF0471CD}" sibTransId="{4E9F9D99-E331-BB40-95FC-DE97BCEBCFBD}"/>
    <dgm:cxn modelId="{F0EF294E-8D54-B44A-9E21-BAE3366200A7}" srcId="{4F833170-4983-964A-BB1A-EFD943B817CE}" destId="{096E5585-4FAF-7F4D-918F-D30CD8D0ED93}" srcOrd="11" destOrd="0" parTransId="{64B2F39B-5A35-5B44-B9E4-A379AB5CA473}" sibTransId="{3B1037FA-2422-0842-98C6-404E18A44CB6}"/>
    <dgm:cxn modelId="{81A74C71-92C8-4C4C-87F5-D739162924B1}" srcId="{57DE50DD-8C01-564C-8172-CE51C05D411B}" destId="{27DB4B24-4060-4649-9D24-6FE7C6E16739}" srcOrd="3" destOrd="0" parTransId="{153178CE-2260-44DB-B577-D317907A6233}" sibTransId="{9D649CB8-5996-44A0-96C4-B79D7D98442B}"/>
    <dgm:cxn modelId="{C0B30472-CE09-9E47-9164-5233CECCD7FC}" srcId="{4F833170-4983-964A-BB1A-EFD943B817CE}" destId="{DF691366-CE77-3540-B6C0-CEC814743BEF}" srcOrd="12" destOrd="0" parTransId="{69979E95-3369-3E45-B4EB-E89D6B8A150F}" sibTransId="{8D304D3E-9CF2-1F42-90DC-09BAD8FACF21}"/>
    <dgm:cxn modelId="{7C1E2E72-E5A6-CA47-B1EB-A1914D9ED24A}" srcId="{4F833170-4983-964A-BB1A-EFD943B817CE}" destId="{285711B4-010B-484F-9DB6-8E26569421EB}" srcOrd="4" destOrd="0" parTransId="{F33F48F3-7ECC-3840-B77D-17014C4A6581}" sibTransId="{E7742386-A034-8246-8D46-28019E2002EF}"/>
    <dgm:cxn modelId="{9D3F7B54-3AEF-2542-9F73-FD75642539F8}" type="presOf" srcId="{E328A967-B5AF-EE46-B23A-F1C56EFC496B}" destId="{947D2304-747B-FF44-B58A-E21BA845A9D3}" srcOrd="0" destOrd="0" presId="urn:microsoft.com/office/officeart/2005/8/layout/radial3"/>
    <dgm:cxn modelId="{5F100D57-0C2F-D744-AA37-D7E1179C3291}" srcId="{4F833170-4983-964A-BB1A-EFD943B817CE}" destId="{CDF9834B-96F6-2542-B042-EF1648444483}" srcOrd="0" destOrd="0" parTransId="{1341F6D1-CED6-1B4C-9907-9A82CEFA58A6}" sibTransId="{3302ABBB-E075-F948-B622-A92A9236E75E}"/>
    <dgm:cxn modelId="{CC67157A-F545-6F47-8E38-A5C9CA2450E7}" type="presOf" srcId="{9CE9F354-2F28-3746-9287-0BCF916A6B84}" destId="{11CCE3F0-9E0C-2C45-AC26-99970EBF22DC}" srcOrd="0" destOrd="0" presId="urn:microsoft.com/office/officeart/2005/8/layout/radial3"/>
    <dgm:cxn modelId="{5C355886-B697-4B6B-99EF-96CBB55A15F3}" srcId="{57DE50DD-8C01-564C-8172-CE51C05D411B}" destId="{D6F97948-956B-41F9-BFA1-3ED8A0727576}" srcOrd="4" destOrd="0" parTransId="{5ADDFA31-A781-46CB-916A-67485DB7B241}" sibTransId="{1B8F0EFD-DD68-4EFA-A973-EA9F7894A955}"/>
    <dgm:cxn modelId="{83960E8E-CEC2-BD44-83AD-3B18232D0509}" type="presOf" srcId="{096E5585-4FAF-7F4D-918F-D30CD8D0ED93}" destId="{9F9F7139-8D8F-5945-AB40-05B5E1BEEF92}" srcOrd="0" destOrd="0" presId="urn:microsoft.com/office/officeart/2005/8/layout/radial3"/>
    <dgm:cxn modelId="{78BEA68E-5F7F-B144-8C71-87B211BC77DD}" srcId="{4F833170-4983-964A-BB1A-EFD943B817CE}" destId="{D6CAC448-7438-5146-ABF9-76812905D08B}" srcOrd="2" destOrd="0" parTransId="{D4282537-522D-5946-A16C-81EC8C210C51}" sibTransId="{90C6B042-8D6A-6E4D-BDC3-6132DC7445CD}"/>
    <dgm:cxn modelId="{676D709B-F7B0-494D-B614-534428D7FA45}" srcId="{57DE50DD-8C01-564C-8172-CE51C05D411B}" destId="{71BC0403-8106-4FDC-BEDE-E3DA0EB0D7DC}" srcOrd="1" destOrd="0" parTransId="{A2B2D639-928B-4726-90F8-F3FCD9FC6334}" sibTransId="{37D57891-7847-4862-B7FC-41A12FF4F53C}"/>
    <dgm:cxn modelId="{27BCEB9B-85D2-6A46-86DE-E9ABD9F14234}" type="presOf" srcId="{4F833170-4983-964A-BB1A-EFD943B817CE}" destId="{97AEFBEA-BFF9-EC4A-8601-8CB4A92491F5}" srcOrd="0" destOrd="0" presId="urn:microsoft.com/office/officeart/2005/8/layout/radial3"/>
    <dgm:cxn modelId="{5D4EB99C-CE28-9F4D-845D-2FD3625A9B50}" type="presOf" srcId="{57DE50DD-8C01-564C-8172-CE51C05D411B}" destId="{386EFDBF-AEE1-6C47-9A90-0B01F7444428}" srcOrd="0" destOrd="0" presId="urn:microsoft.com/office/officeart/2005/8/layout/radial3"/>
    <dgm:cxn modelId="{43A94B9D-6484-3C46-8867-B128186E11C9}" type="presOf" srcId="{D6CAC448-7438-5146-ABF9-76812905D08B}" destId="{0675B70F-3B25-5E4E-B0B7-0C56B31A5197}" srcOrd="0" destOrd="0" presId="urn:microsoft.com/office/officeart/2005/8/layout/radial3"/>
    <dgm:cxn modelId="{AE5CB69D-9CAE-E548-9B05-587AEFF0E711}" type="presOf" srcId="{B20EEA3B-B2C8-344B-8F98-05ABA1B21F87}" destId="{FCC7F470-A29B-F343-894E-598551F3D2CF}" srcOrd="0" destOrd="0" presId="urn:microsoft.com/office/officeart/2005/8/layout/radial3"/>
    <dgm:cxn modelId="{D46693A4-1FE1-1148-AA0F-1D7A67D7D368}" srcId="{4F833170-4983-964A-BB1A-EFD943B817CE}" destId="{9CE9F354-2F28-3746-9287-0BCF916A6B84}" srcOrd="7" destOrd="0" parTransId="{3479252C-7FF9-B34F-BA44-CE4016BDF5B9}" sibTransId="{AB04FD51-2660-6F49-A1C3-178A8CBFFF04}"/>
    <dgm:cxn modelId="{5C21D8A9-2D57-A242-A1A3-35EB927AEEA0}" srcId="{4F833170-4983-964A-BB1A-EFD943B817CE}" destId="{F32A81C9-3FCF-BF4D-95A3-FFA3419DF9D8}" srcOrd="6" destOrd="0" parTransId="{09B1B8FC-C993-4F4F-9EBB-4C606D3C313D}" sibTransId="{9727C4C9-581D-114F-BC44-C5D123BAFE27}"/>
    <dgm:cxn modelId="{D9FAAEAB-18D3-554B-A6B8-342F8395AD00}" type="presOf" srcId="{285711B4-010B-484F-9DB6-8E26569421EB}" destId="{B3E40FEB-4D20-AC41-ACE2-1637D255D161}" srcOrd="0" destOrd="0" presId="urn:microsoft.com/office/officeart/2005/8/layout/radial3"/>
    <dgm:cxn modelId="{2EE754AF-4095-4FDB-B746-030FB4DD2634}" srcId="{57DE50DD-8C01-564C-8172-CE51C05D411B}" destId="{45714CE8-7F6E-4ED7-BE45-0771AEE6896A}" srcOrd="2" destOrd="0" parTransId="{F150F498-1C93-4A46-8B49-D9F44B6E1EAA}" sibTransId="{ED0A807D-4574-46DC-81AC-BDFE8E867C64}"/>
    <dgm:cxn modelId="{17F7F5C2-34BA-4140-A29F-2C60BD91C3FF}" srcId="{57DE50DD-8C01-564C-8172-CE51C05D411B}" destId="{0A8ABF10-7BAE-4EB2-9FCF-C6988F5C7A3A}" srcOrd="5" destOrd="0" parTransId="{A4EB4582-79B1-4787-83E0-FBCA943C1F5B}" sibTransId="{860F66E7-28E5-4A13-91E0-8A4B4C317F5C}"/>
    <dgm:cxn modelId="{EFF84ACC-184C-FC44-8A28-DB9DAEF3B1E9}" type="presOf" srcId="{DC36FA27-BBBE-F64A-B6D3-96E6D22660CA}" destId="{F647A162-5ADA-BD4E-A179-1F2863F2E793}" srcOrd="0" destOrd="0" presId="urn:microsoft.com/office/officeart/2005/8/layout/radial3"/>
    <dgm:cxn modelId="{CA388ED4-DD95-2D40-88BB-8F86F134E8B9}" srcId="{4F833170-4983-964A-BB1A-EFD943B817CE}" destId="{EEDD50A0-04DC-C04D-8618-45ABAB339AF6}" srcOrd="5" destOrd="0" parTransId="{96910A01-FD92-474C-82B5-4A7C6293F93F}" sibTransId="{0327F5A3-273E-3840-9432-691F8E2813C8}"/>
    <dgm:cxn modelId="{CFB3F6D4-A98A-BC4B-93EC-B18FBDB2BEF9}" type="presOf" srcId="{EEDD50A0-04DC-C04D-8618-45ABAB339AF6}" destId="{90FC36A4-E920-4C4D-ACCA-17AAF29F5841}" srcOrd="0" destOrd="0" presId="urn:microsoft.com/office/officeart/2005/8/layout/radial3"/>
    <dgm:cxn modelId="{B654A8D5-BC93-8940-BBF9-B971F86E093A}" type="presOf" srcId="{DF691366-CE77-3540-B6C0-CEC814743BEF}" destId="{4DDAB659-A436-224D-9A04-8FFA7645B97B}" srcOrd="0" destOrd="0" presId="urn:microsoft.com/office/officeart/2005/8/layout/radial3"/>
    <dgm:cxn modelId="{B8F887FB-1583-B34B-B740-382B5820FAB7}" srcId="{4F833170-4983-964A-BB1A-EFD943B817CE}" destId="{F4ABC19B-2D30-7D44-BA22-1593E4A64D63}" srcOrd="8" destOrd="0" parTransId="{ABDA7959-1F50-5E4C-9F9F-445B8832513D}" sibTransId="{BF20F21A-E807-B44F-850E-A8345CED21A4}"/>
    <dgm:cxn modelId="{32F624FC-995F-BB46-B699-538546F6C6EF}" type="presOf" srcId="{CDF9834B-96F6-2542-B042-EF1648444483}" destId="{9C555AB4-789F-B44C-A47C-0E26D7A9C72D}" srcOrd="0" destOrd="0" presId="urn:microsoft.com/office/officeart/2005/8/layout/radial3"/>
    <dgm:cxn modelId="{6521A2FF-FBF3-2742-B0AD-2DABA7F22FCD}" srcId="{4F833170-4983-964A-BB1A-EFD943B817CE}" destId="{B20EEA3B-B2C8-344B-8F98-05ABA1B21F87}" srcOrd="1" destOrd="0" parTransId="{426C7C83-F0E5-3543-AA36-D71491E3AB3B}" sibTransId="{CB8CCFC0-298C-7844-98A7-9BC3FFDBEE35}"/>
    <dgm:cxn modelId="{2C15177C-698A-2E4E-9129-F5E16E37C061}" type="presParOf" srcId="{386EFDBF-AEE1-6C47-9A90-0B01F7444428}" destId="{B6C32AF3-D9D9-2B4A-B0F4-ECCF34D45955}" srcOrd="0" destOrd="0" presId="urn:microsoft.com/office/officeart/2005/8/layout/radial3"/>
    <dgm:cxn modelId="{B8B3A26E-F2A3-2645-BB86-A39365A33127}" type="presParOf" srcId="{B6C32AF3-D9D9-2B4A-B0F4-ECCF34D45955}" destId="{97AEFBEA-BFF9-EC4A-8601-8CB4A92491F5}" srcOrd="0" destOrd="0" presId="urn:microsoft.com/office/officeart/2005/8/layout/radial3"/>
    <dgm:cxn modelId="{1D521CCB-7784-1649-877F-1FD1A944C93C}" type="presParOf" srcId="{B6C32AF3-D9D9-2B4A-B0F4-ECCF34D45955}" destId="{9C555AB4-789F-B44C-A47C-0E26D7A9C72D}" srcOrd="1" destOrd="0" presId="urn:microsoft.com/office/officeart/2005/8/layout/radial3"/>
    <dgm:cxn modelId="{AD0D3AD5-6F11-874E-9A85-271D248F529D}" type="presParOf" srcId="{B6C32AF3-D9D9-2B4A-B0F4-ECCF34D45955}" destId="{FCC7F470-A29B-F343-894E-598551F3D2CF}" srcOrd="2" destOrd="0" presId="urn:microsoft.com/office/officeart/2005/8/layout/radial3"/>
    <dgm:cxn modelId="{92105CE1-2BF3-F148-9E21-5A44A8A8A9D1}" type="presParOf" srcId="{B6C32AF3-D9D9-2B4A-B0F4-ECCF34D45955}" destId="{0675B70F-3B25-5E4E-B0B7-0C56B31A5197}" srcOrd="3" destOrd="0" presId="urn:microsoft.com/office/officeart/2005/8/layout/radial3"/>
    <dgm:cxn modelId="{8EB89AAD-5384-B442-8317-D4C4E148E72B}" type="presParOf" srcId="{B6C32AF3-D9D9-2B4A-B0F4-ECCF34D45955}" destId="{E527E499-CE19-F844-831D-E378CD36B4C3}" srcOrd="4" destOrd="0" presId="urn:microsoft.com/office/officeart/2005/8/layout/radial3"/>
    <dgm:cxn modelId="{C641AE8A-BCD9-6B48-890D-F1D975293F8D}" type="presParOf" srcId="{B6C32AF3-D9D9-2B4A-B0F4-ECCF34D45955}" destId="{B3E40FEB-4D20-AC41-ACE2-1637D255D161}" srcOrd="5" destOrd="0" presId="urn:microsoft.com/office/officeart/2005/8/layout/radial3"/>
    <dgm:cxn modelId="{A1EECA25-3AA9-2F4D-87CC-AFAF02A6047F}" type="presParOf" srcId="{B6C32AF3-D9D9-2B4A-B0F4-ECCF34D45955}" destId="{90FC36A4-E920-4C4D-ACCA-17AAF29F5841}" srcOrd="6" destOrd="0" presId="urn:microsoft.com/office/officeart/2005/8/layout/radial3"/>
    <dgm:cxn modelId="{241584C1-FFD5-B948-8A80-CF4F8FA7F85F}" type="presParOf" srcId="{B6C32AF3-D9D9-2B4A-B0F4-ECCF34D45955}" destId="{9B139347-0038-E548-BEC5-2BAFB383E917}" srcOrd="7" destOrd="0" presId="urn:microsoft.com/office/officeart/2005/8/layout/radial3"/>
    <dgm:cxn modelId="{0A6A7643-D5F9-584F-9C0A-2E214058DD91}" type="presParOf" srcId="{B6C32AF3-D9D9-2B4A-B0F4-ECCF34D45955}" destId="{11CCE3F0-9E0C-2C45-AC26-99970EBF22DC}" srcOrd="8" destOrd="0" presId="urn:microsoft.com/office/officeart/2005/8/layout/radial3"/>
    <dgm:cxn modelId="{F301A7D6-A598-8940-BBF8-6473017EC6E4}" type="presParOf" srcId="{B6C32AF3-D9D9-2B4A-B0F4-ECCF34D45955}" destId="{212C2CCE-68E3-A145-BA65-C496039718C5}" srcOrd="9" destOrd="0" presId="urn:microsoft.com/office/officeart/2005/8/layout/radial3"/>
    <dgm:cxn modelId="{44CFCD8C-7464-4044-905C-8592F66F6E71}" type="presParOf" srcId="{B6C32AF3-D9D9-2B4A-B0F4-ECCF34D45955}" destId="{947D2304-747B-FF44-B58A-E21BA845A9D3}" srcOrd="10" destOrd="0" presId="urn:microsoft.com/office/officeart/2005/8/layout/radial3"/>
    <dgm:cxn modelId="{21287067-4E19-9B4C-A925-7D7023551EC2}" type="presParOf" srcId="{B6C32AF3-D9D9-2B4A-B0F4-ECCF34D45955}" destId="{F647A162-5ADA-BD4E-A179-1F2863F2E793}" srcOrd="11" destOrd="0" presId="urn:microsoft.com/office/officeart/2005/8/layout/radial3"/>
    <dgm:cxn modelId="{0D8C5CF8-0332-8645-945C-86BA045753C0}" type="presParOf" srcId="{B6C32AF3-D9D9-2B4A-B0F4-ECCF34D45955}" destId="{9F9F7139-8D8F-5945-AB40-05B5E1BEEF92}" srcOrd="12" destOrd="0" presId="urn:microsoft.com/office/officeart/2005/8/layout/radial3"/>
    <dgm:cxn modelId="{AA789300-6BF1-7742-8DAD-126BD5735B74}" type="presParOf" srcId="{B6C32AF3-D9D9-2B4A-B0F4-ECCF34D45955}" destId="{4DDAB659-A436-224D-9A04-8FFA7645B97B}" srcOrd="13" destOrd="0" presId="urn:microsoft.com/office/officeart/2005/8/layout/radial3"/>
  </dgm:cxnLst>
  <dgm:bg/>
  <dgm:whole>
    <a:ln>
      <a:noFill/>
    </a:ln>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D81AFB-1893-4335-A0FD-8150AAE10773}"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US"/>
        </a:p>
      </dgm:t>
    </dgm:pt>
    <dgm:pt modelId="{6770CB77-53AC-4AFC-BD03-279306FA3CC4}">
      <dgm:prSet custT="1"/>
      <dgm:spPr/>
      <dgm:t>
        <a:bodyPr/>
        <a:lstStyle/>
        <a:p>
          <a:pPr rtl="0">
            <a:lnSpc>
              <a:spcPct val="150000"/>
            </a:lnSpc>
          </a:pPr>
          <a:endParaRPr lang="en-US" sz="2000" b="0" dirty="0">
            <a:latin typeface="Lora Regular Roman" pitchFamily="2" charset="0"/>
          </a:endParaRPr>
        </a:p>
      </dgm:t>
    </dgm:pt>
    <dgm:pt modelId="{04179CFC-84EA-4B0C-A125-60AA195F56E4}" type="parTrans" cxnId="{DAC4D2D7-1FC7-427F-8E28-98BA62FE7D6C}">
      <dgm:prSet/>
      <dgm:spPr/>
      <dgm:t>
        <a:bodyPr/>
        <a:lstStyle/>
        <a:p>
          <a:endParaRPr lang="en-US" b="0">
            <a:latin typeface="Lora Regular Roman" pitchFamily="2" charset="0"/>
          </a:endParaRPr>
        </a:p>
      </dgm:t>
    </dgm:pt>
    <dgm:pt modelId="{D99108CF-D1AB-454A-A516-49EE7786FC2E}" type="sibTrans" cxnId="{DAC4D2D7-1FC7-427F-8E28-98BA62FE7D6C}">
      <dgm:prSet/>
      <dgm:spPr/>
      <dgm:t>
        <a:bodyPr/>
        <a:lstStyle/>
        <a:p>
          <a:endParaRPr lang="en-US" b="0">
            <a:latin typeface="Lora Regular Roman" pitchFamily="2" charset="0"/>
          </a:endParaRPr>
        </a:p>
      </dgm:t>
    </dgm:pt>
    <dgm:pt modelId="{412B7DF6-FA29-4636-8E13-BD6C319E0BCB}">
      <dgm:prSet custT="1"/>
      <dgm:spPr/>
      <dgm:t>
        <a:bodyPr/>
        <a:lstStyle/>
        <a:p>
          <a:pPr rtl="0">
            <a:lnSpc>
              <a:spcPts val="2400"/>
            </a:lnSpc>
          </a:pPr>
          <a:r>
            <a:rPr lang="fr-CA" sz="2000" b="0" i="0" dirty="0">
              <a:latin typeface="Lora" pitchFamily="2" charset="77"/>
            </a:rPr>
            <a:t>Manque d’intérêt ou retrait</a:t>
          </a:r>
          <a:endParaRPr lang="en-US" sz="2000" b="0" i="0" dirty="0">
            <a:latin typeface="Lora" pitchFamily="2" charset="77"/>
          </a:endParaRPr>
        </a:p>
      </dgm:t>
    </dgm:pt>
    <dgm:pt modelId="{61AB5AF6-449A-4338-A85A-E7C37923047E}" type="parTrans" cxnId="{54EE2123-D2C0-449B-BF88-614D0861F936}">
      <dgm:prSet/>
      <dgm:spPr/>
      <dgm:t>
        <a:bodyPr/>
        <a:lstStyle/>
        <a:p>
          <a:endParaRPr lang="en-US" b="0">
            <a:latin typeface="Lora Regular Roman" pitchFamily="2" charset="0"/>
          </a:endParaRPr>
        </a:p>
      </dgm:t>
    </dgm:pt>
    <dgm:pt modelId="{A97176A1-EB7F-49A1-AE77-98D9424F8C20}" type="sibTrans" cxnId="{54EE2123-D2C0-449B-BF88-614D0861F936}">
      <dgm:prSet/>
      <dgm:spPr/>
      <dgm:t>
        <a:bodyPr/>
        <a:lstStyle/>
        <a:p>
          <a:endParaRPr lang="en-US" b="0">
            <a:latin typeface="Lora Regular Roman" pitchFamily="2" charset="0"/>
          </a:endParaRPr>
        </a:p>
      </dgm:t>
    </dgm:pt>
    <dgm:pt modelId="{4A5378D4-447D-41A7-B5F4-77CED2D4EB5E}">
      <dgm:prSet custT="1"/>
      <dgm:spPr/>
      <dgm:t>
        <a:bodyPr/>
        <a:lstStyle/>
        <a:p>
          <a:pPr rtl="0">
            <a:lnSpc>
              <a:spcPts val="2400"/>
            </a:lnSpc>
          </a:pPr>
          <a:r>
            <a:rPr lang="fr-CA" sz="2000" b="0" i="0" dirty="0">
              <a:latin typeface="Lora" pitchFamily="2" charset="77"/>
            </a:rPr>
            <a:t>Augmentation de la colère ou de la tristesse</a:t>
          </a:r>
          <a:endParaRPr lang="en-US" sz="2000" b="0" i="0" dirty="0">
            <a:latin typeface="Lora" pitchFamily="2" charset="77"/>
          </a:endParaRPr>
        </a:p>
      </dgm:t>
    </dgm:pt>
    <dgm:pt modelId="{1AB56037-E887-4994-AF0A-F2FEC48A7A84}" type="parTrans" cxnId="{699261F8-8650-41DB-B852-345BB4957895}">
      <dgm:prSet/>
      <dgm:spPr/>
      <dgm:t>
        <a:bodyPr/>
        <a:lstStyle/>
        <a:p>
          <a:endParaRPr lang="en-US" b="0">
            <a:latin typeface="Lora Regular Roman" pitchFamily="2" charset="0"/>
          </a:endParaRPr>
        </a:p>
      </dgm:t>
    </dgm:pt>
    <dgm:pt modelId="{3D665822-4DFF-4BA4-B13C-4C0617D2D2C4}" type="sibTrans" cxnId="{699261F8-8650-41DB-B852-345BB4957895}">
      <dgm:prSet/>
      <dgm:spPr/>
      <dgm:t>
        <a:bodyPr/>
        <a:lstStyle/>
        <a:p>
          <a:endParaRPr lang="en-US" b="0">
            <a:latin typeface="Lora Regular Roman" pitchFamily="2" charset="0"/>
          </a:endParaRPr>
        </a:p>
      </dgm:t>
    </dgm:pt>
    <dgm:pt modelId="{D58CF8D1-0377-4297-94E3-54FB9C2CBAA3}">
      <dgm:prSet custT="1"/>
      <dgm:spPr/>
      <dgm:t>
        <a:bodyPr/>
        <a:lstStyle/>
        <a:p>
          <a:pPr rtl="0">
            <a:lnSpc>
              <a:spcPts val="2400"/>
            </a:lnSpc>
          </a:pPr>
          <a:r>
            <a:rPr lang="fr-FR" sz="2000" b="0" i="0" dirty="0">
              <a:latin typeface="Lora" pitchFamily="2" charset="77"/>
            </a:rPr>
            <a:t>Augmentation de la consommation de substances ou de comportements addictifs</a:t>
          </a:r>
          <a:endParaRPr lang="en-US" sz="2000" b="0" i="0" dirty="0">
            <a:latin typeface="Lora" pitchFamily="2" charset="77"/>
          </a:endParaRPr>
        </a:p>
      </dgm:t>
    </dgm:pt>
    <dgm:pt modelId="{716ACDD6-8041-46BD-973E-2AF638D913ED}" type="parTrans" cxnId="{BACE4F83-B76C-41A2-8902-0901EA6FAE27}">
      <dgm:prSet/>
      <dgm:spPr/>
      <dgm:t>
        <a:bodyPr/>
        <a:lstStyle/>
        <a:p>
          <a:endParaRPr lang="en-US" b="0">
            <a:latin typeface="Lora Regular Roman" pitchFamily="2" charset="0"/>
          </a:endParaRPr>
        </a:p>
      </dgm:t>
    </dgm:pt>
    <dgm:pt modelId="{8539A008-9009-4379-ACDC-1211C14ED87F}" type="sibTrans" cxnId="{BACE4F83-B76C-41A2-8902-0901EA6FAE27}">
      <dgm:prSet/>
      <dgm:spPr/>
      <dgm:t>
        <a:bodyPr/>
        <a:lstStyle/>
        <a:p>
          <a:endParaRPr lang="en-US" b="0">
            <a:latin typeface="Lora Regular Roman" pitchFamily="2" charset="0"/>
          </a:endParaRPr>
        </a:p>
      </dgm:t>
    </dgm:pt>
    <dgm:pt modelId="{C27969F8-CA8F-4D24-9709-4B963B4407E4}">
      <dgm:prSet custT="1"/>
      <dgm:spPr/>
      <dgm:t>
        <a:bodyPr/>
        <a:lstStyle/>
        <a:p>
          <a:pPr rtl="0">
            <a:lnSpc>
              <a:spcPct val="150000"/>
            </a:lnSpc>
          </a:pPr>
          <a:r>
            <a:rPr lang="en-US" sz="2000" b="0" i="0" dirty="0" err="1">
              <a:latin typeface="Lora" pitchFamily="2" charset="77"/>
            </a:rPr>
            <a:t>Prise</a:t>
          </a:r>
          <a:r>
            <a:rPr lang="en-US" sz="2000" b="0" i="0" dirty="0">
              <a:latin typeface="Lora" pitchFamily="2" charset="77"/>
            </a:rPr>
            <a:t> de </a:t>
          </a:r>
          <a:r>
            <a:rPr lang="en-US" sz="2000" b="0" i="0" dirty="0" err="1">
              <a:latin typeface="Lora" pitchFamily="2" charset="77"/>
            </a:rPr>
            <a:t>risques</a:t>
          </a:r>
          <a:r>
            <a:rPr lang="en-US" sz="2000" b="0" i="0" dirty="0">
              <a:latin typeface="Lora" pitchFamily="2" charset="77"/>
            </a:rPr>
            <a:t> accrue</a:t>
          </a:r>
        </a:p>
      </dgm:t>
    </dgm:pt>
    <dgm:pt modelId="{E1FFD2E9-DF25-4060-9C7B-7331B60D888F}" type="parTrans" cxnId="{97CFC2E4-5107-4329-AF14-55D216FC5FC8}">
      <dgm:prSet/>
      <dgm:spPr/>
      <dgm:t>
        <a:bodyPr/>
        <a:lstStyle/>
        <a:p>
          <a:endParaRPr lang="en-US" b="0">
            <a:latin typeface="Lora Regular Roman" pitchFamily="2" charset="0"/>
          </a:endParaRPr>
        </a:p>
      </dgm:t>
    </dgm:pt>
    <dgm:pt modelId="{80534A85-4BB1-47F0-9D4A-1F80465A1104}" type="sibTrans" cxnId="{97CFC2E4-5107-4329-AF14-55D216FC5FC8}">
      <dgm:prSet/>
      <dgm:spPr/>
      <dgm:t>
        <a:bodyPr/>
        <a:lstStyle/>
        <a:p>
          <a:endParaRPr lang="en-US" b="0">
            <a:latin typeface="Lora Regular Roman" pitchFamily="2" charset="0"/>
          </a:endParaRPr>
        </a:p>
      </dgm:t>
    </dgm:pt>
    <dgm:pt modelId="{2DEEE957-AFD7-4380-822C-B3A47A1762FF}">
      <dgm:prSet custT="1"/>
      <dgm:spPr/>
      <dgm:t>
        <a:bodyPr/>
        <a:lstStyle/>
        <a:p>
          <a:pPr rtl="0">
            <a:lnSpc>
              <a:spcPts val="2400"/>
            </a:lnSpc>
          </a:pPr>
          <a:r>
            <a:rPr lang="en-US" sz="2000" b="0" i="0" dirty="0" err="1">
              <a:latin typeface="Lora" pitchFamily="2" charset="77"/>
            </a:rPr>
            <a:t>Changements</a:t>
          </a:r>
          <a:r>
            <a:rPr lang="en-US" sz="2000" b="0" i="0" dirty="0">
              <a:latin typeface="Lora" pitchFamily="2" charset="77"/>
            </a:rPr>
            <a:t> dans </a:t>
          </a:r>
          <a:r>
            <a:rPr lang="en-US" sz="2000" b="0" i="0" dirty="0" err="1">
              <a:latin typeface="Lora" pitchFamily="2" charset="77"/>
            </a:rPr>
            <a:t>l’absentéisme</a:t>
          </a:r>
          <a:r>
            <a:rPr lang="en-US" sz="2000" b="0" i="0" dirty="0">
              <a:latin typeface="Lora" pitchFamily="2" charset="77"/>
            </a:rPr>
            <a:t>/</a:t>
          </a:r>
          <a:r>
            <a:rPr lang="en-US" sz="2000" b="0" i="0" dirty="0" err="1">
              <a:latin typeface="Lora" pitchFamily="2" charset="77"/>
            </a:rPr>
            <a:t>rendement</a:t>
          </a:r>
          <a:r>
            <a:rPr lang="en-US" sz="2000" b="0" i="0" dirty="0">
              <a:latin typeface="Lora" pitchFamily="2" charset="77"/>
            </a:rPr>
            <a:t> au travail </a:t>
          </a:r>
        </a:p>
      </dgm:t>
    </dgm:pt>
    <dgm:pt modelId="{AFD0F596-A420-4264-89A5-698FB4AADF6B}" type="sibTrans" cxnId="{51D56CA0-3183-44CD-B710-750F6C00C15B}">
      <dgm:prSet/>
      <dgm:spPr/>
      <dgm:t>
        <a:bodyPr/>
        <a:lstStyle/>
        <a:p>
          <a:endParaRPr lang="en-US" b="0">
            <a:latin typeface="Lora Regular Roman" pitchFamily="2" charset="0"/>
          </a:endParaRPr>
        </a:p>
      </dgm:t>
    </dgm:pt>
    <dgm:pt modelId="{6ADFC339-9A7D-49EF-85AC-2325FBFAEC18}" type="parTrans" cxnId="{51D56CA0-3183-44CD-B710-750F6C00C15B}">
      <dgm:prSet/>
      <dgm:spPr/>
      <dgm:t>
        <a:bodyPr/>
        <a:lstStyle/>
        <a:p>
          <a:endParaRPr lang="en-US" b="0">
            <a:latin typeface="Lora Regular Roman" pitchFamily="2" charset="0"/>
          </a:endParaRPr>
        </a:p>
      </dgm:t>
    </dgm:pt>
    <dgm:pt modelId="{6AA49375-72A9-4C52-AA4B-31FD1F08D520}" type="pres">
      <dgm:prSet presAssocID="{DCD81AFB-1893-4335-A0FD-8150AAE10773}" presName="compositeShape" presStyleCnt="0">
        <dgm:presLayoutVars>
          <dgm:chMax val="7"/>
          <dgm:dir/>
          <dgm:resizeHandles val="exact"/>
        </dgm:presLayoutVars>
      </dgm:prSet>
      <dgm:spPr/>
    </dgm:pt>
    <dgm:pt modelId="{01D92887-50BC-40F2-B52D-EB350DFDF91E}" type="pres">
      <dgm:prSet presAssocID="{6770CB77-53AC-4AFC-BD03-279306FA3CC4}" presName="circ1" presStyleLbl="vennNode1" presStyleIdx="0" presStyleCnt="6"/>
      <dgm:spPr/>
    </dgm:pt>
    <dgm:pt modelId="{195D1F9D-550E-4D41-AAFC-610188BAC12E}" type="pres">
      <dgm:prSet presAssocID="{6770CB77-53AC-4AFC-BD03-279306FA3CC4}" presName="circ1Tx" presStyleLbl="revTx" presStyleIdx="0" presStyleCnt="0">
        <dgm:presLayoutVars>
          <dgm:chMax val="0"/>
          <dgm:chPref val="0"/>
          <dgm:bulletEnabled val="1"/>
        </dgm:presLayoutVars>
      </dgm:prSet>
      <dgm:spPr/>
    </dgm:pt>
    <dgm:pt modelId="{17131C2D-8F78-4A53-8D98-D2A1CE449A86}" type="pres">
      <dgm:prSet presAssocID="{2DEEE957-AFD7-4380-822C-B3A47A1762FF}" presName="circ2" presStyleLbl="vennNode1" presStyleIdx="1" presStyleCnt="6"/>
      <dgm:spPr/>
    </dgm:pt>
    <dgm:pt modelId="{B0B765E3-3787-4880-AECC-170075ECBEC8}" type="pres">
      <dgm:prSet presAssocID="{2DEEE957-AFD7-4380-822C-B3A47A1762FF}" presName="circ2Tx" presStyleLbl="revTx" presStyleIdx="0" presStyleCnt="0" custScaleX="229662" custScaleY="102923" custLinFactNeighborX="29598" custLinFactNeighborY="-65534">
        <dgm:presLayoutVars>
          <dgm:chMax val="0"/>
          <dgm:chPref val="0"/>
          <dgm:bulletEnabled val="1"/>
        </dgm:presLayoutVars>
      </dgm:prSet>
      <dgm:spPr/>
    </dgm:pt>
    <dgm:pt modelId="{79B7397F-52C2-4394-83BF-A986D2A1A399}" type="pres">
      <dgm:prSet presAssocID="{412B7DF6-FA29-4636-8E13-BD6C319E0BCB}" presName="circ3" presStyleLbl="vennNode1" presStyleIdx="2" presStyleCnt="6"/>
      <dgm:spPr/>
    </dgm:pt>
    <dgm:pt modelId="{87E232C3-06F9-4386-8706-8C3AD5BD8C05}" type="pres">
      <dgm:prSet presAssocID="{412B7DF6-FA29-4636-8E13-BD6C319E0BCB}" presName="circ3Tx" presStyleLbl="revTx" presStyleIdx="0" presStyleCnt="0" custScaleX="225847" custScaleY="81743" custLinFactNeighborX="59166" custLinFactNeighborY="20359">
        <dgm:presLayoutVars>
          <dgm:chMax val="0"/>
          <dgm:chPref val="0"/>
          <dgm:bulletEnabled val="1"/>
        </dgm:presLayoutVars>
      </dgm:prSet>
      <dgm:spPr/>
    </dgm:pt>
    <dgm:pt modelId="{30075B9D-8558-427F-8FD0-E6D0502C53CD}" type="pres">
      <dgm:prSet presAssocID="{4A5378D4-447D-41A7-B5F4-77CED2D4EB5E}" presName="circ4" presStyleLbl="vennNode1" presStyleIdx="3" presStyleCnt="6"/>
      <dgm:spPr/>
    </dgm:pt>
    <dgm:pt modelId="{F80C79DC-53E3-45B8-B635-A7E481E8ED35}" type="pres">
      <dgm:prSet presAssocID="{4A5378D4-447D-41A7-B5F4-77CED2D4EB5E}" presName="circ4Tx" presStyleLbl="revTx" presStyleIdx="0" presStyleCnt="0" custScaleX="217980" custScaleY="133754" custLinFactNeighborX="7205" custLinFactNeighborY="1891">
        <dgm:presLayoutVars>
          <dgm:chMax val="0"/>
          <dgm:chPref val="0"/>
          <dgm:bulletEnabled val="1"/>
        </dgm:presLayoutVars>
      </dgm:prSet>
      <dgm:spPr/>
    </dgm:pt>
    <dgm:pt modelId="{997C1D70-B24E-4B6B-84FE-D1A27CF5E60D}" type="pres">
      <dgm:prSet presAssocID="{D58CF8D1-0377-4297-94E3-54FB9C2CBAA3}" presName="circ5" presStyleLbl="vennNode1" presStyleIdx="4" presStyleCnt="6"/>
      <dgm:spPr/>
    </dgm:pt>
    <dgm:pt modelId="{4AC2271F-EBF0-46C5-9EB3-A88586A45BA9}" type="pres">
      <dgm:prSet presAssocID="{D58CF8D1-0377-4297-94E3-54FB9C2CBAA3}" presName="circ5Tx" presStyleLbl="revTx" presStyleIdx="0" presStyleCnt="0" custScaleX="285615" custScaleY="133754" custLinFactNeighborX="-74283" custLinFactNeighborY="7692">
        <dgm:presLayoutVars>
          <dgm:chMax val="0"/>
          <dgm:chPref val="0"/>
          <dgm:bulletEnabled val="1"/>
        </dgm:presLayoutVars>
      </dgm:prSet>
      <dgm:spPr/>
    </dgm:pt>
    <dgm:pt modelId="{E7A29A60-2AB4-4D16-AE97-90C23F653230}" type="pres">
      <dgm:prSet presAssocID="{C27969F8-CA8F-4D24-9709-4B963B4407E4}" presName="circ6" presStyleLbl="vennNode1" presStyleIdx="5" presStyleCnt="6"/>
      <dgm:spPr/>
    </dgm:pt>
    <dgm:pt modelId="{39F3D054-B014-4806-A112-1111E678FC37}" type="pres">
      <dgm:prSet presAssocID="{C27969F8-CA8F-4D24-9709-4B963B4407E4}" presName="circ6Tx" presStyleLbl="revTx" presStyleIdx="0" presStyleCnt="0" custScaleX="215273" custScaleY="53246" custLinFactNeighborX="-7285" custLinFactNeighborY="-77480">
        <dgm:presLayoutVars>
          <dgm:chMax val="0"/>
          <dgm:chPref val="0"/>
          <dgm:bulletEnabled val="1"/>
        </dgm:presLayoutVars>
      </dgm:prSet>
      <dgm:spPr/>
    </dgm:pt>
  </dgm:ptLst>
  <dgm:cxnLst>
    <dgm:cxn modelId="{C0C80A0C-A36E-294A-8753-0A9A824908F1}" type="presOf" srcId="{C27969F8-CA8F-4D24-9709-4B963B4407E4}" destId="{39F3D054-B014-4806-A112-1111E678FC37}" srcOrd="0" destOrd="0" presId="urn:microsoft.com/office/officeart/2005/8/layout/venn1"/>
    <dgm:cxn modelId="{7FC4D415-A435-574A-BEAF-772C2E0BD823}" type="presOf" srcId="{6770CB77-53AC-4AFC-BD03-279306FA3CC4}" destId="{195D1F9D-550E-4D41-AAFC-610188BAC12E}" srcOrd="0" destOrd="0" presId="urn:microsoft.com/office/officeart/2005/8/layout/venn1"/>
    <dgm:cxn modelId="{54EE2123-D2C0-449B-BF88-614D0861F936}" srcId="{DCD81AFB-1893-4335-A0FD-8150AAE10773}" destId="{412B7DF6-FA29-4636-8E13-BD6C319E0BCB}" srcOrd="2" destOrd="0" parTransId="{61AB5AF6-449A-4338-A85A-E7C37923047E}" sibTransId="{A97176A1-EB7F-49A1-AE77-98D9424F8C20}"/>
    <dgm:cxn modelId="{58FF752C-88A8-D946-899B-3DBF7DD808A3}" type="presOf" srcId="{4A5378D4-447D-41A7-B5F4-77CED2D4EB5E}" destId="{F80C79DC-53E3-45B8-B635-A7E481E8ED35}" srcOrd="0" destOrd="0" presId="urn:microsoft.com/office/officeart/2005/8/layout/venn1"/>
    <dgm:cxn modelId="{7757E932-CF7B-E646-8E5D-1E2FFE1F00F7}" type="presOf" srcId="{DCD81AFB-1893-4335-A0FD-8150AAE10773}" destId="{6AA49375-72A9-4C52-AA4B-31FD1F08D520}" srcOrd="0" destOrd="0" presId="urn:microsoft.com/office/officeart/2005/8/layout/venn1"/>
    <dgm:cxn modelId="{621FC337-38FD-DA45-9846-BD3C91B617D1}" type="presOf" srcId="{D58CF8D1-0377-4297-94E3-54FB9C2CBAA3}" destId="{4AC2271F-EBF0-46C5-9EB3-A88586A45BA9}" srcOrd="0" destOrd="0" presId="urn:microsoft.com/office/officeart/2005/8/layout/venn1"/>
    <dgm:cxn modelId="{12D50D4F-069A-4D4B-A6A8-4F66E665DAF9}" type="presOf" srcId="{412B7DF6-FA29-4636-8E13-BD6C319E0BCB}" destId="{87E232C3-06F9-4386-8706-8C3AD5BD8C05}" srcOrd="0" destOrd="0" presId="urn:microsoft.com/office/officeart/2005/8/layout/venn1"/>
    <dgm:cxn modelId="{BACE4F83-B76C-41A2-8902-0901EA6FAE27}" srcId="{DCD81AFB-1893-4335-A0FD-8150AAE10773}" destId="{D58CF8D1-0377-4297-94E3-54FB9C2CBAA3}" srcOrd="4" destOrd="0" parTransId="{716ACDD6-8041-46BD-973E-2AF638D913ED}" sibTransId="{8539A008-9009-4379-ACDC-1211C14ED87F}"/>
    <dgm:cxn modelId="{5BEA5A9C-2014-3B40-880F-1586425AFE15}" type="presOf" srcId="{2DEEE957-AFD7-4380-822C-B3A47A1762FF}" destId="{B0B765E3-3787-4880-AECC-170075ECBEC8}" srcOrd="0" destOrd="0" presId="urn:microsoft.com/office/officeart/2005/8/layout/venn1"/>
    <dgm:cxn modelId="{51D56CA0-3183-44CD-B710-750F6C00C15B}" srcId="{DCD81AFB-1893-4335-A0FD-8150AAE10773}" destId="{2DEEE957-AFD7-4380-822C-B3A47A1762FF}" srcOrd="1" destOrd="0" parTransId="{6ADFC339-9A7D-49EF-85AC-2325FBFAEC18}" sibTransId="{AFD0F596-A420-4264-89A5-698FB4AADF6B}"/>
    <dgm:cxn modelId="{DAC4D2D7-1FC7-427F-8E28-98BA62FE7D6C}" srcId="{DCD81AFB-1893-4335-A0FD-8150AAE10773}" destId="{6770CB77-53AC-4AFC-BD03-279306FA3CC4}" srcOrd="0" destOrd="0" parTransId="{04179CFC-84EA-4B0C-A125-60AA195F56E4}" sibTransId="{D99108CF-D1AB-454A-A516-49EE7786FC2E}"/>
    <dgm:cxn modelId="{97CFC2E4-5107-4329-AF14-55D216FC5FC8}" srcId="{DCD81AFB-1893-4335-A0FD-8150AAE10773}" destId="{C27969F8-CA8F-4D24-9709-4B963B4407E4}" srcOrd="5" destOrd="0" parTransId="{E1FFD2E9-DF25-4060-9C7B-7331B60D888F}" sibTransId="{80534A85-4BB1-47F0-9D4A-1F80465A1104}"/>
    <dgm:cxn modelId="{699261F8-8650-41DB-B852-345BB4957895}" srcId="{DCD81AFB-1893-4335-A0FD-8150AAE10773}" destId="{4A5378D4-447D-41A7-B5F4-77CED2D4EB5E}" srcOrd="3" destOrd="0" parTransId="{1AB56037-E887-4994-AF0A-F2FEC48A7A84}" sibTransId="{3D665822-4DFF-4BA4-B13C-4C0617D2D2C4}"/>
    <dgm:cxn modelId="{AA705175-53F2-D24B-84F5-E680B3C290E9}" type="presParOf" srcId="{6AA49375-72A9-4C52-AA4B-31FD1F08D520}" destId="{01D92887-50BC-40F2-B52D-EB350DFDF91E}" srcOrd="0" destOrd="0" presId="urn:microsoft.com/office/officeart/2005/8/layout/venn1"/>
    <dgm:cxn modelId="{686B79D0-9852-844C-961B-C9DE27CD19DC}" type="presParOf" srcId="{6AA49375-72A9-4C52-AA4B-31FD1F08D520}" destId="{195D1F9D-550E-4D41-AAFC-610188BAC12E}" srcOrd="1" destOrd="0" presId="urn:microsoft.com/office/officeart/2005/8/layout/venn1"/>
    <dgm:cxn modelId="{03CF5756-E8CA-C247-8697-027AB9B8B9B6}" type="presParOf" srcId="{6AA49375-72A9-4C52-AA4B-31FD1F08D520}" destId="{17131C2D-8F78-4A53-8D98-D2A1CE449A86}" srcOrd="2" destOrd="0" presId="urn:microsoft.com/office/officeart/2005/8/layout/venn1"/>
    <dgm:cxn modelId="{960641DC-C432-FF48-847C-0560847F2ABA}" type="presParOf" srcId="{6AA49375-72A9-4C52-AA4B-31FD1F08D520}" destId="{B0B765E3-3787-4880-AECC-170075ECBEC8}" srcOrd="3" destOrd="0" presId="urn:microsoft.com/office/officeart/2005/8/layout/venn1"/>
    <dgm:cxn modelId="{58396880-B059-2E44-83E0-FAD693BB093A}" type="presParOf" srcId="{6AA49375-72A9-4C52-AA4B-31FD1F08D520}" destId="{79B7397F-52C2-4394-83BF-A986D2A1A399}" srcOrd="4" destOrd="0" presId="urn:microsoft.com/office/officeart/2005/8/layout/venn1"/>
    <dgm:cxn modelId="{0E325F94-792D-6747-A2EE-86E8101D1FCA}" type="presParOf" srcId="{6AA49375-72A9-4C52-AA4B-31FD1F08D520}" destId="{87E232C3-06F9-4386-8706-8C3AD5BD8C05}" srcOrd="5" destOrd="0" presId="urn:microsoft.com/office/officeart/2005/8/layout/venn1"/>
    <dgm:cxn modelId="{F226EDA1-83C2-3648-95EC-4EBB9FF82F51}" type="presParOf" srcId="{6AA49375-72A9-4C52-AA4B-31FD1F08D520}" destId="{30075B9D-8558-427F-8FD0-E6D0502C53CD}" srcOrd="6" destOrd="0" presId="urn:microsoft.com/office/officeart/2005/8/layout/venn1"/>
    <dgm:cxn modelId="{C3F0703E-F14B-A441-BF3B-D3D13E014763}" type="presParOf" srcId="{6AA49375-72A9-4C52-AA4B-31FD1F08D520}" destId="{F80C79DC-53E3-45B8-B635-A7E481E8ED35}" srcOrd="7" destOrd="0" presId="urn:microsoft.com/office/officeart/2005/8/layout/venn1"/>
    <dgm:cxn modelId="{1E73C840-12F9-E24E-83B7-F84EC17BAB77}" type="presParOf" srcId="{6AA49375-72A9-4C52-AA4B-31FD1F08D520}" destId="{997C1D70-B24E-4B6B-84FE-D1A27CF5E60D}" srcOrd="8" destOrd="0" presId="urn:microsoft.com/office/officeart/2005/8/layout/venn1"/>
    <dgm:cxn modelId="{762233FE-FD35-CF40-888A-89CD56303A4A}" type="presParOf" srcId="{6AA49375-72A9-4C52-AA4B-31FD1F08D520}" destId="{4AC2271F-EBF0-46C5-9EB3-A88586A45BA9}" srcOrd="9" destOrd="0" presId="urn:microsoft.com/office/officeart/2005/8/layout/venn1"/>
    <dgm:cxn modelId="{689CA142-7020-2C4C-909D-3660CC433723}" type="presParOf" srcId="{6AA49375-72A9-4C52-AA4B-31FD1F08D520}" destId="{E7A29A60-2AB4-4D16-AE97-90C23F653230}" srcOrd="10" destOrd="0" presId="urn:microsoft.com/office/officeart/2005/8/layout/venn1"/>
    <dgm:cxn modelId="{43C6272B-3A59-6243-950F-D7A6CCC62338}" type="presParOf" srcId="{6AA49375-72A9-4C52-AA4B-31FD1F08D520}" destId="{39F3D054-B014-4806-A112-1111E678FC37}"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9C6AA96-ACDC-447B-BF67-094EE529033B}"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CA"/>
        </a:p>
      </dgm:t>
    </dgm:pt>
    <dgm:pt modelId="{99CAA4CA-643E-4CE8-873B-95434BBC5EEC}">
      <dgm:prSet phldrT="[Text]" custT="1"/>
      <dgm:spPr/>
      <dgm:t>
        <a:bodyPr/>
        <a:lstStyle/>
        <a:p>
          <a:r>
            <a:rPr lang="en-CA" sz="2500" b="0" i="0" dirty="0">
              <a:latin typeface="Lora" pitchFamily="2" charset="77"/>
            </a:rPr>
            <a:t>Personnel</a:t>
          </a:r>
          <a:r>
            <a:rPr lang="fr-CA" sz="2500" b="0" i="0" noProof="0" dirty="0">
              <a:effectLst/>
              <a:latin typeface="Lora" pitchFamily="2" charset="77"/>
              <a:ea typeface="Calibri" panose="020F0502020204030204" pitchFamily="34" charset="0"/>
              <a:cs typeface="Calibri" panose="020F0502020204030204" pitchFamily="34" charset="0"/>
            </a:rPr>
            <a:t>le</a:t>
          </a:r>
          <a:endParaRPr lang="en-CA" sz="2500" b="0" i="0" dirty="0">
            <a:latin typeface="Lora" pitchFamily="2" charset="77"/>
          </a:endParaRPr>
        </a:p>
      </dgm:t>
    </dgm:pt>
    <dgm:pt modelId="{C1282DA6-4D08-498B-93CC-179BF6D52DEF}" type="parTrans" cxnId="{3B2C0DAD-4F6F-49FB-A0B8-EF21088F4574}">
      <dgm:prSet/>
      <dgm:spPr/>
      <dgm:t>
        <a:bodyPr/>
        <a:lstStyle/>
        <a:p>
          <a:endParaRPr lang="en-CA"/>
        </a:p>
      </dgm:t>
    </dgm:pt>
    <dgm:pt modelId="{53E68F66-8434-439C-B12C-1031D053863B}" type="sibTrans" cxnId="{3B2C0DAD-4F6F-49FB-A0B8-EF21088F4574}">
      <dgm:prSet/>
      <dgm:spPr/>
      <dgm:t>
        <a:bodyPr/>
        <a:lstStyle/>
        <a:p>
          <a:endParaRPr lang="en-CA"/>
        </a:p>
      </dgm:t>
    </dgm:pt>
    <dgm:pt modelId="{1980F952-7860-422A-9AB5-53AC394A1C12}">
      <dgm:prSet phldrT="[Text]" custT="1"/>
      <dgm:spPr/>
      <dgm:t>
        <a:bodyPr/>
        <a:lstStyle/>
        <a:p>
          <a:r>
            <a:rPr lang="fr-FR" sz="2500" b="0" i="0" dirty="0">
              <a:latin typeface="Lora" pitchFamily="2" charset="77"/>
            </a:rPr>
            <a:t>Obligations financières</a:t>
          </a:r>
          <a:endParaRPr lang="en-CA" sz="2500" b="0" i="0" dirty="0">
            <a:latin typeface="Lora" pitchFamily="2" charset="77"/>
          </a:endParaRPr>
        </a:p>
      </dgm:t>
    </dgm:pt>
    <dgm:pt modelId="{A3F1C57E-B6DC-40FA-85EA-91EB0F878A9E}" type="parTrans" cxnId="{F8734D57-6673-45A5-8FA7-9951A714A4FE}">
      <dgm:prSet/>
      <dgm:spPr/>
      <dgm:t>
        <a:bodyPr/>
        <a:lstStyle/>
        <a:p>
          <a:endParaRPr lang="en-CA"/>
        </a:p>
      </dgm:t>
    </dgm:pt>
    <dgm:pt modelId="{ABE83563-52EA-491D-8B08-05978809CFBE}" type="sibTrans" cxnId="{F8734D57-6673-45A5-8FA7-9951A714A4FE}">
      <dgm:prSet/>
      <dgm:spPr/>
      <dgm:t>
        <a:bodyPr/>
        <a:lstStyle/>
        <a:p>
          <a:endParaRPr lang="en-CA"/>
        </a:p>
      </dgm:t>
    </dgm:pt>
    <dgm:pt modelId="{F87FAC3F-C830-451A-90A6-B66D6A75E087}">
      <dgm:prSet phldrT="[Text]" custT="1"/>
      <dgm:spPr/>
      <dgm:t>
        <a:bodyPr/>
        <a:lstStyle/>
        <a:p>
          <a:r>
            <a:rPr lang="fr-FR" sz="2500" b="0" i="0" dirty="0">
              <a:latin typeface="Lora" pitchFamily="2" charset="77"/>
            </a:rPr>
            <a:t>Facteurs de stress organisationnels ou liés au travail</a:t>
          </a:r>
          <a:endParaRPr lang="en-CA" sz="2500" b="0" i="0" dirty="0">
            <a:latin typeface="Lora" pitchFamily="2" charset="77"/>
          </a:endParaRPr>
        </a:p>
      </dgm:t>
    </dgm:pt>
    <dgm:pt modelId="{512961A9-85B2-4225-B2DA-50670D88A5AB}" type="parTrans" cxnId="{7159AD94-3FE8-4060-9792-8AACBCD64DF3}">
      <dgm:prSet/>
      <dgm:spPr/>
      <dgm:t>
        <a:bodyPr/>
        <a:lstStyle/>
        <a:p>
          <a:endParaRPr lang="en-CA"/>
        </a:p>
      </dgm:t>
    </dgm:pt>
    <dgm:pt modelId="{93EBBB43-754A-4E17-87C7-05462017271B}" type="sibTrans" cxnId="{7159AD94-3FE8-4060-9792-8AACBCD64DF3}">
      <dgm:prSet/>
      <dgm:spPr/>
      <dgm:t>
        <a:bodyPr/>
        <a:lstStyle/>
        <a:p>
          <a:endParaRPr lang="en-CA"/>
        </a:p>
      </dgm:t>
    </dgm:pt>
    <dgm:pt modelId="{FB2D8D5C-8A99-4F6F-A28C-4E83DE3CEC4C}">
      <dgm:prSet phldrT="[Text]" custT="1"/>
      <dgm:spPr/>
      <dgm:t>
        <a:bodyPr/>
        <a:lstStyle/>
        <a:p>
          <a:pPr>
            <a:buFont typeface="Arial" panose="020B0604020202020204" pitchFamily="34" charset="0"/>
            <a:buChar char="•"/>
          </a:pPr>
          <a:r>
            <a:rPr lang="fr-FR" sz="2500" b="0" i="0" dirty="0">
              <a:latin typeface="Lora" pitchFamily="2" charset="77"/>
            </a:rPr>
            <a:t>Augmentation de la charge de travail</a:t>
          </a:r>
          <a:endParaRPr lang="en-CA" sz="2500" b="0" i="0" dirty="0">
            <a:latin typeface="Lora" pitchFamily="2" charset="77"/>
          </a:endParaRPr>
        </a:p>
      </dgm:t>
    </dgm:pt>
    <dgm:pt modelId="{397F94FD-0F23-450C-93C0-6A366ECB3546}" type="parTrans" cxnId="{BF763B69-A907-4C0F-9EF4-5D0EAB0AF06A}">
      <dgm:prSet/>
      <dgm:spPr/>
      <dgm:t>
        <a:bodyPr/>
        <a:lstStyle/>
        <a:p>
          <a:endParaRPr lang="en-CA"/>
        </a:p>
      </dgm:t>
    </dgm:pt>
    <dgm:pt modelId="{2A518CF6-DDD6-49D0-96CF-D721C4C2F7A8}" type="sibTrans" cxnId="{BF763B69-A907-4C0F-9EF4-5D0EAB0AF06A}">
      <dgm:prSet/>
      <dgm:spPr/>
      <dgm:t>
        <a:bodyPr/>
        <a:lstStyle/>
        <a:p>
          <a:endParaRPr lang="en-CA"/>
        </a:p>
      </dgm:t>
    </dgm:pt>
    <dgm:pt modelId="{9F4BF24F-D04B-4087-862E-E2E9B65B8FF6}">
      <dgm:prSet phldrT="[Text]" custT="1"/>
      <dgm:spPr/>
      <dgm:t>
        <a:bodyPr/>
        <a:lstStyle/>
        <a:p>
          <a:r>
            <a:rPr lang="en-CA" sz="2500" b="0" i="0" dirty="0">
              <a:latin typeface="Lora" pitchFamily="2" charset="77"/>
            </a:rPr>
            <a:t>Autre</a:t>
          </a:r>
        </a:p>
      </dgm:t>
    </dgm:pt>
    <dgm:pt modelId="{638B8BE9-ED78-4BC5-9CD7-B2BF8505D606}" type="parTrans" cxnId="{51C32C72-7494-4D80-B0B8-1CE487BB09F0}">
      <dgm:prSet/>
      <dgm:spPr/>
      <dgm:t>
        <a:bodyPr/>
        <a:lstStyle/>
        <a:p>
          <a:endParaRPr lang="en-CA"/>
        </a:p>
      </dgm:t>
    </dgm:pt>
    <dgm:pt modelId="{2AE81977-FAB9-42AB-91F1-1EC5C69DEC3C}" type="sibTrans" cxnId="{51C32C72-7494-4D80-B0B8-1CE487BB09F0}">
      <dgm:prSet/>
      <dgm:spPr/>
      <dgm:t>
        <a:bodyPr/>
        <a:lstStyle/>
        <a:p>
          <a:endParaRPr lang="en-CA"/>
        </a:p>
      </dgm:t>
    </dgm:pt>
    <dgm:pt modelId="{C81E0C35-C7CD-4DD3-9CD8-4F6162BC8731}">
      <dgm:prSet phldrT="[Text]" custT="1"/>
      <dgm:spPr/>
      <dgm:t>
        <a:bodyPr/>
        <a:lstStyle/>
        <a:p>
          <a:pPr>
            <a:buFont typeface="Arial" panose="020B0604020202020204" pitchFamily="34" charset="0"/>
            <a:buChar char="•"/>
          </a:pPr>
          <a:r>
            <a:rPr lang="fr-FR" sz="2500" b="0" i="0" dirty="0">
              <a:latin typeface="Lora" pitchFamily="2" charset="77"/>
            </a:rPr>
            <a:t>Réseaux sociaux</a:t>
          </a:r>
          <a:endParaRPr lang="en-CA" sz="2500" b="0" i="0" dirty="0">
            <a:latin typeface="Lora" pitchFamily="2" charset="77"/>
          </a:endParaRPr>
        </a:p>
      </dgm:t>
    </dgm:pt>
    <dgm:pt modelId="{10AC1D87-CF39-4590-ADE2-F148825EEE2C}" type="parTrans" cxnId="{E2EA7E59-8504-40A5-BB31-31EA3920382D}">
      <dgm:prSet/>
      <dgm:spPr/>
      <dgm:t>
        <a:bodyPr/>
        <a:lstStyle/>
        <a:p>
          <a:endParaRPr lang="en-CA"/>
        </a:p>
      </dgm:t>
    </dgm:pt>
    <dgm:pt modelId="{10ACE244-5882-4AD1-8E12-57C4356984ED}" type="sibTrans" cxnId="{E2EA7E59-8504-40A5-BB31-31EA3920382D}">
      <dgm:prSet/>
      <dgm:spPr/>
      <dgm:t>
        <a:bodyPr/>
        <a:lstStyle/>
        <a:p>
          <a:endParaRPr lang="en-CA"/>
        </a:p>
      </dgm:t>
    </dgm:pt>
    <dgm:pt modelId="{4B15146D-A1BF-40BD-AF8F-1C14B0FD30EA}">
      <dgm:prSet phldrT="[Text]" custT="1"/>
      <dgm:spPr/>
      <dgm:t>
        <a:bodyPr/>
        <a:lstStyle/>
        <a:p>
          <a:pPr>
            <a:buFont typeface="Arial" panose="020B0604020202020204" pitchFamily="34" charset="0"/>
            <a:buChar char="•"/>
          </a:pPr>
          <a:r>
            <a:rPr lang="fr-FR" sz="2500" b="0" i="0" dirty="0">
              <a:latin typeface="Lora" pitchFamily="2" charset="77"/>
            </a:rPr>
            <a:t>Facteurs environnementaux</a:t>
          </a:r>
          <a:r>
            <a:rPr lang="fr-FR" sz="2500" b="0" i="0" u="none" strike="noStrike" baseline="0" dirty="0">
              <a:latin typeface="Lora" pitchFamily="2" charset="77"/>
              <a:ea typeface="+mn-ea"/>
              <a:cs typeface="+mn-cs"/>
            </a:rPr>
            <a:t> </a:t>
          </a:r>
          <a:endParaRPr lang="en-CA" sz="2500" b="0" i="0" dirty="0">
            <a:latin typeface="Lora" pitchFamily="2" charset="77"/>
          </a:endParaRPr>
        </a:p>
      </dgm:t>
    </dgm:pt>
    <dgm:pt modelId="{ADFDAAA7-5C24-4A34-9984-0FC85FD3DADC}" type="parTrans" cxnId="{2C261CF8-1C0B-4950-ACA0-B29AC342092B}">
      <dgm:prSet/>
      <dgm:spPr/>
      <dgm:t>
        <a:bodyPr/>
        <a:lstStyle/>
        <a:p>
          <a:endParaRPr lang="en-CA"/>
        </a:p>
      </dgm:t>
    </dgm:pt>
    <dgm:pt modelId="{9968DF9B-4E03-4323-81E3-88EDF8E87865}" type="sibTrans" cxnId="{2C261CF8-1C0B-4950-ACA0-B29AC342092B}">
      <dgm:prSet/>
      <dgm:spPr/>
      <dgm:t>
        <a:bodyPr/>
        <a:lstStyle/>
        <a:p>
          <a:endParaRPr lang="en-CA"/>
        </a:p>
      </dgm:t>
    </dgm:pt>
    <dgm:pt modelId="{07EFEC6C-82DF-4FD2-BF41-4F19050900B1}">
      <dgm:prSet phldrT="[Text]" custT="1"/>
      <dgm:spPr/>
      <dgm:t>
        <a:bodyPr/>
        <a:lstStyle/>
        <a:p>
          <a:r>
            <a:rPr lang="fr-FR" sz="2500" b="0" i="0" dirty="0">
              <a:latin typeface="Lora" pitchFamily="2" charset="77"/>
            </a:rPr>
            <a:t>Problèmes de santé familiale</a:t>
          </a:r>
          <a:endParaRPr lang="en-CA" sz="2500" b="0" i="0" dirty="0">
            <a:latin typeface="Lora" pitchFamily="2" charset="77"/>
          </a:endParaRPr>
        </a:p>
      </dgm:t>
    </dgm:pt>
    <dgm:pt modelId="{D4D6E32D-2A83-4AD8-83F0-8FF2CC25E596}" type="sibTrans" cxnId="{46A96594-1B76-41E4-BCAB-7183EA6CF682}">
      <dgm:prSet/>
      <dgm:spPr/>
      <dgm:t>
        <a:bodyPr/>
        <a:lstStyle/>
        <a:p>
          <a:endParaRPr lang="en-CA"/>
        </a:p>
      </dgm:t>
    </dgm:pt>
    <dgm:pt modelId="{4A9BA593-DA3A-4E39-A744-F80E0BCBA406}" type="parTrans" cxnId="{46A96594-1B76-41E4-BCAB-7183EA6CF682}">
      <dgm:prSet/>
      <dgm:spPr/>
      <dgm:t>
        <a:bodyPr/>
        <a:lstStyle/>
        <a:p>
          <a:endParaRPr lang="en-CA"/>
        </a:p>
      </dgm:t>
    </dgm:pt>
    <dgm:pt modelId="{598380B4-6A8F-4658-A19A-366CE137E182}">
      <dgm:prSet phldrT="[Text]" custT="1"/>
      <dgm:spPr/>
      <dgm:t>
        <a:bodyPr/>
        <a:lstStyle/>
        <a:p>
          <a:pPr>
            <a:buFont typeface="Arial" panose="020B0604020202020204" pitchFamily="34" charset="0"/>
            <a:buChar char="•"/>
          </a:pPr>
          <a:r>
            <a:rPr lang="fr-FR" sz="2500" b="0" i="0" dirty="0">
              <a:latin typeface="Lora" pitchFamily="2" charset="77"/>
            </a:rPr>
            <a:t>Inquiétudes liées à la perte d'emploi</a:t>
          </a:r>
          <a:endParaRPr lang="en-CA" sz="2500" b="0" i="0" dirty="0">
            <a:latin typeface="Lora" pitchFamily="2" charset="77"/>
          </a:endParaRPr>
        </a:p>
      </dgm:t>
    </dgm:pt>
    <dgm:pt modelId="{A5C65B2E-F221-43BF-BA02-D8A7F7881A0D}" type="parTrans" cxnId="{FE3FA1BC-E8A4-4AD1-8D05-CAB640FFB0AD}">
      <dgm:prSet/>
      <dgm:spPr/>
      <dgm:t>
        <a:bodyPr/>
        <a:lstStyle/>
        <a:p>
          <a:endParaRPr lang="en-US"/>
        </a:p>
      </dgm:t>
    </dgm:pt>
    <dgm:pt modelId="{E0432F65-92C9-4D03-B089-6B608379D8F5}" type="sibTrans" cxnId="{FE3FA1BC-E8A4-4AD1-8D05-CAB640FFB0AD}">
      <dgm:prSet/>
      <dgm:spPr/>
      <dgm:t>
        <a:bodyPr/>
        <a:lstStyle/>
        <a:p>
          <a:endParaRPr lang="en-US"/>
        </a:p>
      </dgm:t>
    </dgm:pt>
    <dgm:pt modelId="{F8DA17B3-7400-4C66-AA37-F914E3C3EC05}" type="pres">
      <dgm:prSet presAssocID="{49C6AA96-ACDC-447B-BF67-094EE529033B}" presName="Name0" presStyleCnt="0">
        <dgm:presLayoutVars>
          <dgm:dir/>
          <dgm:animLvl val="lvl"/>
          <dgm:resizeHandles val="exact"/>
        </dgm:presLayoutVars>
      </dgm:prSet>
      <dgm:spPr/>
    </dgm:pt>
    <dgm:pt modelId="{427171E2-F833-4E86-B26D-A2D9A452AF68}" type="pres">
      <dgm:prSet presAssocID="{99CAA4CA-643E-4CE8-873B-95434BBC5EEC}" presName="linNode" presStyleCnt="0"/>
      <dgm:spPr/>
    </dgm:pt>
    <dgm:pt modelId="{1A6991EA-647A-4FC8-A1E8-151705249AFC}" type="pres">
      <dgm:prSet presAssocID="{99CAA4CA-643E-4CE8-873B-95434BBC5EEC}" presName="parentText" presStyleLbl="node1" presStyleIdx="0" presStyleCnt="3">
        <dgm:presLayoutVars>
          <dgm:chMax val="1"/>
          <dgm:bulletEnabled val="1"/>
        </dgm:presLayoutVars>
      </dgm:prSet>
      <dgm:spPr/>
    </dgm:pt>
    <dgm:pt modelId="{469513F3-6254-40C6-830A-141880F69D6E}" type="pres">
      <dgm:prSet presAssocID="{99CAA4CA-643E-4CE8-873B-95434BBC5EEC}" presName="descendantText" presStyleLbl="alignAccFollowNode1" presStyleIdx="0" presStyleCnt="3">
        <dgm:presLayoutVars>
          <dgm:bulletEnabled val="1"/>
        </dgm:presLayoutVars>
      </dgm:prSet>
      <dgm:spPr/>
    </dgm:pt>
    <dgm:pt modelId="{70107D60-ED9E-4214-8DD2-6BB58B1BE492}" type="pres">
      <dgm:prSet presAssocID="{53E68F66-8434-439C-B12C-1031D053863B}" presName="sp" presStyleCnt="0"/>
      <dgm:spPr/>
    </dgm:pt>
    <dgm:pt modelId="{F57C43ED-E6C4-4F4B-A6CF-EA1EF31EEBCA}" type="pres">
      <dgm:prSet presAssocID="{F87FAC3F-C830-451A-90A6-B66D6A75E087}" presName="linNode" presStyleCnt="0"/>
      <dgm:spPr/>
    </dgm:pt>
    <dgm:pt modelId="{649D59A4-7C3F-4FE0-9B6E-C8871CA0C365}" type="pres">
      <dgm:prSet presAssocID="{F87FAC3F-C830-451A-90A6-B66D6A75E087}" presName="parentText" presStyleLbl="node1" presStyleIdx="1" presStyleCnt="3">
        <dgm:presLayoutVars>
          <dgm:chMax val="1"/>
          <dgm:bulletEnabled val="1"/>
        </dgm:presLayoutVars>
      </dgm:prSet>
      <dgm:spPr/>
    </dgm:pt>
    <dgm:pt modelId="{ABF60245-28E3-40BA-B5FC-3B229E4562A2}" type="pres">
      <dgm:prSet presAssocID="{F87FAC3F-C830-451A-90A6-B66D6A75E087}" presName="descendantText" presStyleLbl="alignAccFollowNode1" presStyleIdx="1" presStyleCnt="3">
        <dgm:presLayoutVars>
          <dgm:bulletEnabled val="1"/>
        </dgm:presLayoutVars>
      </dgm:prSet>
      <dgm:spPr/>
    </dgm:pt>
    <dgm:pt modelId="{97D75EFC-9C07-47F5-BF68-DA5B4EBB3224}" type="pres">
      <dgm:prSet presAssocID="{93EBBB43-754A-4E17-87C7-05462017271B}" presName="sp" presStyleCnt="0"/>
      <dgm:spPr/>
    </dgm:pt>
    <dgm:pt modelId="{3B256500-77CE-47E4-B37B-658F825FC6C0}" type="pres">
      <dgm:prSet presAssocID="{9F4BF24F-D04B-4087-862E-E2E9B65B8FF6}" presName="linNode" presStyleCnt="0"/>
      <dgm:spPr/>
    </dgm:pt>
    <dgm:pt modelId="{56A6A39C-74D3-4B8C-9C33-DF84838B88BC}" type="pres">
      <dgm:prSet presAssocID="{9F4BF24F-D04B-4087-862E-E2E9B65B8FF6}" presName="parentText" presStyleLbl="node1" presStyleIdx="2" presStyleCnt="3">
        <dgm:presLayoutVars>
          <dgm:chMax val="1"/>
          <dgm:bulletEnabled val="1"/>
        </dgm:presLayoutVars>
      </dgm:prSet>
      <dgm:spPr/>
    </dgm:pt>
    <dgm:pt modelId="{EF2DE6D5-BB8B-4F93-B3EE-D2842F12C3F0}" type="pres">
      <dgm:prSet presAssocID="{9F4BF24F-D04B-4087-862E-E2E9B65B8FF6}" presName="descendantText" presStyleLbl="alignAccFollowNode1" presStyleIdx="2" presStyleCnt="3">
        <dgm:presLayoutVars>
          <dgm:bulletEnabled val="1"/>
        </dgm:presLayoutVars>
      </dgm:prSet>
      <dgm:spPr/>
    </dgm:pt>
  </dgm:ptLst>
  <dgm:cxnLst>
    <dgm:cxn modelId="{713BCB0B-D9F3-47BB-8796-0AB954AAB713}" type="presOf" srcId="{C81E0C35-C7CD-4DD3-9CD8-4F6162BC8731}" destId="{EF2DE6D5-BB8B-4F93-B3EE-D2842F12C3F0}" srcOrd="0" destOrd="0" presId="urn:microsoft.com/office/officeart/2005/8/layout/vList5"/>
    <dgm:cxn modelId="{F0A3C214-A7F2-450E-914B-5FBA2275B575}" type="presOf" srcId="{F87FAC3F-C830-451A-90A6-B66D6A75E087}" destId="{649D59A4-7C3F-4FE0-9B6E-C8871CA0C365}" srcOrd="0" destOrd="0" presId="urn:microsoft.com/office/officeart/2005/8/layout/vList5"/>
    <dgm:cxn modelId="{4F4BAC36-3E6B-427A-B517-C134CA6A8349}" type="presOf" srcId="{FB2D8D5C-8A99-4F6F-A28C-4E83DE3CEC4C}" destId="{ABF60245-28E3-40BA-B5FC-3B229E4562A2}" srcOrd="0" destOrd="0" presId="urn:microsoft.com/office/officeart/2005/8/layout/vList5"/>
    <dgm:cxn modelId="{BF763B69-A907-4C0F-9EF4-5D0EAB0AF06A}" srcId="{F87FAC3F-C830-451A-90A6-B66D6A75E087}" destId="{FB2D8D5C-8A99-4F6F-A28C-4E83DE3CEC4C}" srcOrd="0" destOrd="0" parTransId="{397F94FD-0F23-450C-93C0-6A366ECB3546}" sibTransId="{2A518CF6-DDD6-49D0-96CF-D721C4C2F7A8}"/>
    <dgm:cxn modelId="{51C32C72-7494-4D80-B0B8-1CE487BB09F0}" srcId="{49C6AA96-ACDC-447B-BF67-094EE529033B}" destId="{9F4BF24F-D04B-4087-862E-E2E9B65B8FF6}" srcOrd="2" destOrd="0" parTransId="{638B8BE9-ED78-4BC5-9CD7-B2BF8505D606}" sibTransId="{2AE81977-FAB9-42AB-91F1-1EC5C69DEC3C}"/>
    <dgm:cxn modelId="{F8734D57-6673-45A5-8FA7-9951A714A4FE}" srcId="{99CAA4CA-643E-4CE8-873B-95434BBC5EEC}" destId="{1980F952-7860-422A-9AB5-53AC394A1C12}" srcOrd="0" destOrd="0" parTransId="{A3F1C57E-B6DC-40FA-85EA-91EB0F878A9E}" sibTransId="{ABE83563-52EA-491D-8B08-05978809CFBE}"/>
    <dgm:cxn modelId="{E2EA7E59-8504-40A5-BB31-31EA3920382D}" srcId="{9F4BF24F-D04B-4087-862E-E2E9B65B8FF6}" destId="{C81E0C35-C7CD-4DD3-9CD8-4F6162BC8731}" srcOrd="0" destOrd="0" parTransId="{10AC1D87-CF39-4590-ADE2-F148825EEE2C}" sibTransId="{10ACE244-5882-4AD1-8E12-57C4356984ED}"/>
    <dgm:cxn modelId="{91E6D37C-B578-4317-8922-476F994D8F2A}" type="presOf" srcId="{1980F952-7860-422A-9AB5-53AC394A1C12}" destId="{469513F3-6254-40C6-830A-141880F69D6E}" srcOrd="0" destOrd="0" presId="urn:microsoft.com/office/officeart/2005/8/layout/vList5"/>
    <dgm:cxn modelId="{46A96594-1B76-41E4-BCAB-7183EA6CF682}" srcId="{99CAA4CA-643E-4CE8-873B-95434BBC5EEC}" destId="{07EFEC6C-82DF-4FD2-BF41-4F19050900B1}" srcOrd="1" destOrd="0" parTransId="{4A9BA593-DA3A-4E39-A744-F80E0BCBA406}" sibTransId="{D4D6E32D-2A83-4AD8-83F0-8FF2CC25E596}"/>
    <dgm:cxn modelId="{7159AD94-3FE8-4060-9792-8AACBCD64DF3}" srcId="{49C6AA96-ACDC-447B-BF67-094EE529033B}" destId="{F87FAC3F-C830-451A-90A6-B66D6A75E087}" srcOrd="1" destOrd="0" parTransId="{512961A9-85B2-4225-B2DA-50670D88A5AB}" sibTransId="{93EBBB43-754A-4E17-87C7-05462017271B}"/>
    <dgm:cxn modelId="{74FED998-5FEB-4E13-AEED-7D7D1E6F2A42}" type="presOf" srcId="{07EFEC6C-82DF-4FD2-BF41-4F19050900B1}" destId="{469513F3-6254-40C6-830A-141880F69D6E}" srcOrd="0" destOrd="1" presId="urn:microsoft.com/office/officeart/2005/8/layout/vList5"/>
    <dgm:cxn modelId="{3B2C0DAD-4F6F-49FB-A0B8-EF21088F4574}" srcId="{49C6AA96-ACDC-447B-BF67-094EE529033B}" destId="{99CAA4CA-643E-4CE8-873B-95434BBC5EEC}" srcOrd="0" destOrd="0" parTransId="{C1282DA6-4D08-498B-93CC-179BF6D52DEF}" sibTransId="{53E68F66-8434-439C-B12C-1031D053863B}"/>
    <dgm:cxn modelId="{FE3FA1BC-E8A4-4AD1-8D05-CAB640FFB0AD}" srcId="{F87FAC3F-C830-451A-90A6-B66D6A75E087}" destId="{598380B4-6A8F-4658-A19A-366CE137E182}" srcOrd="1" destOrd="0" parTransId="{A5C65B2E-F221-43BF-BA02-D8A7F7881A0D}" sibTransId="{E0432F65-92C9-4D03-B089-6B608379D8F5}"/>
    <dgm:cxn modelId="{3411D7BC-92E5-400A-8FA5-DB7821688E5A}" type="presOf" srcId="{598380B4-6A8F-4658-A19A-366CE137E182}" destId="{ABF60245-28E3-40BA-B5FC-3B229E4562A2}" srcOrd="0" destOrd="1" presId="urn:microsoft.com/office/officeart/2005/8/layout/vList5"/>
    <dgm:cxn modelId="{3A878AC2-B241-4CBD-9795-C8AC484A8E24}" type="presOf" srcId="{4B15146D-A1BF-40BD-AF8F-1C14B0FD30EA}" destId="{EF2DE6D5-BB8B-4F93-B3EE-D2842F12C3F0}" srcOrd="0" destOrd="1" presId="urn:microsoft.com/office/officeart/2005/8/layout/vList5"/>
    <dgm:cxn modelId="{01438BDA-2CC2-4384-86F8-FDB758E0669A}" type="presOf" srcId="{9F4BF24F-D04B-4087-862E-E2E9B65B8FF6}" destId="{56A6A39C-74D3-4B8C-9C33-DF84838B88BC}" srcOrd="0" destOrd="0" presId="urn:microsoft.com/office/officeart/2005/8/layout/vList5"/>
    <dgm:cxn modelId="{DC404BDB-CAEB-45C2-AA17-CB0B04E03C4B}" type="presOf" srcId="{49C6AA96-ACDC-447B-BF67-094EE529033B}" destId="{F8DA17B3-7400-4C66-AA37-F914E3C3EC05}" srcOrd="0" destOrd="0" presId="urn:microsoft.com/office/officeart/2005/8/layout/vList5"/>
    <dgm:cxn modelId="{0C1167E9-8CCF-4EB5-B1B2-C651F6E3BCAC}" type="presOf" srcId="{99CAA4CA-643E-4CE8-873B-95434BBC5EEC}" destId="{1A6991EA-647A-4FC8-A1E8-151705249AFC}" srcOrd="0" destOrd="0" presId="urn:microsoft.com/office/officeart/2005/8/layout/vList5"/>
    <dgm:cxn modelId="{2C261CF8-1C0B-4950-ACA0-B29AC342092B}" srcId="{9F4BF24F-D04B-4087-862E-E2E9B65B8FF6}" destId="{4B15146D-A1BF-40BD-AF8F-1C14B0FD30EA}" srcOrd="1" destOrd="0" parTransId="{ADFDAAA7-5C24-4A34-9984-0FC85FD3DADC}" sibTransId="{9968DF9B-4E03-4323-81E3-88EDF8E87865}"/>
    <dgm:cxn modelId="{F0633379-DD78-41E4-91DC-13AB1839DD9E}" type="presParOf" srcId="{F8DA17B3-7400-4C66-AA37-F914E3C3EC05}" destId="{427171E2-F833-4E86-B26D-A2D9A452AF68}" srcOrd="0" destOrd="0" presId="urn:microsoft.com/office/officeart/2005/8/layout/vList5"/>
    <dgm:cxn modelId="{5D48D151-E3D1-4291-842D-EBAB0306073C}" type="presParOf" srcId="{427171E2-F833-4E86-B26D-A2D9A452AF68}" destId="{1A6991EA-647A-4FC8-A1E8-151705249AFC}" srcOrd="0" destOrd="0" presId="urn:microsoft.com/office/officeart/2005/8/layout/vList5"/>
    <dgm:cxn modelId="{BBBB6012-52FA-49BF-88B3-D84EBDB6C383}" type="presParOf" srcId="{427171E2-F833-4E86-B26D-A2D9A452AF68}" destId="{469513F3-6254-40C6-830A-141880F69D6E}" srcOrd="1" destOrd="0" presId="urn:microsoft.com/office/officeart/2005/8/layout/vList5"/>
    <dgm:cxn modelId="{093309DE-88E5-4E7D-9815-45EC509B1891}" type="presParOf" srcId="{F8DA17B3-7400-4C66-AA37-F914E3C3EC05}" destId="{70107D60-ED9E-4214-8DD2-6BB58B1BE492}" srcOrd="1" destOrd="0" presId="urn:microsoft.com/office/officeart/2005/8/layout/vList5"/>
    <dgm:cxn modelId="{C5036E6F-96D5-4E79-98BB-BC2F6FDE99D4}" type="presParOf" srcId="{F8DA17B3-7400-4C66-AA37-F914E3C3EC05}" destId="{F57C43ED-E6C4-4F4B-A6CF-EA1EF31EEBCA}" srcOrd="2" destOrd="0" presId="urn:microsoft.com/office/officeart/2005/8/layout/vList5"/>
    <dgm:cxn modelId="{A136A4BE-3262-43DC-93FA-A2E24F5C2662}" type="presParOf" srcId="{F57C43ED-E6C4-4F4B-A6CF-EA1EF31EEBCA}" destId="{649D59A4-7C3F-4FE0-9B6E-C8871CA0C365}" srcOrd="0" destOrd="0" presId="urn:microsoft.com/office/officeart/2005/8/layout/vList5"/>
    <dgm:cxn modelId="{B0E018D3-D976-4827-AC0C-EA50B639D4A6}" type="presParOf" srcId="{F57C43ED-E6C4-4F4B-A6CF-EA1EF31EEBCA}" destId="{ABF60245-28E3-40BA-B5FC-3B229E4562A2}" srcOrd="1" destOrd="0" presId="urn:microsoft.com/office/officeart/2005/8/layout/vList5"/>
    <dgm:cxn modelId="{0A53171F-7473-4EFA-9CA0-C213E210B8A5}" type="presParOf" srcId="{F8DA17B3-7400-4C66-AA37-F914E3C3EC05}" destId="{97D75EFC-9C07-47F5-BF68-DA5B4EBB3224}" srcOrd="3" destOrd="0" presId="urn:microsoft.com/office/officeart/2005/8/layout/vList5"/>
    <dgm:cxn modelId="{3BA822D7-01F0-4C58-9836-14759F357213}" type="presParOf" srcId="{F8DA17B3-7400-4C66-AA37-F914E3C3EC05}" destId="{3B256500-77CE-47E4-B37B-658F825FC6C0}" srcOrd="4" destOrd="0" presId="urn:microsoft.com/office/officeart/2005/8/layout/vList5"/>
    <dgm:cxn modelId="{CF9F0887-C681-4BBC-BC84-57A333598554}" type="presParOf" srcId="{3B256500-77CE-47E4-B37B-658F825FC6C0}" destId="{56A6A39C-74D3-4B8C-9C33-DF84838B88BC}" srcOrd="0" destOrd="0" presId="urn:microsoft.com/office/officeart/2005/8/layout/vList5"/>
    <dgm:cxn modelId="{44F0C745-EEC6-4D64-9631-55EBDFACEB39}" type="presParOf" srcId="{3B256500-77CE-47E4-B37B-658F825FC6C0}" destId="{EF2DE6D5-BB8B-4F93-B3EE-D2842F12C3F0}"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F04E79-0185-447B-B0F7-0D02054EDE57}" type="doc">
      <dgm:prSet loTypeId="urn:microsoft.com/office/officeart/2005/8/layout/default" loCatId="list" qsTypeId="urn:microsoft.com/office/officeart/2005/8/quickstyle/simple1" qsCatId="simple" csTypeId="urn:microsoft.com/office/officeart/2005/8/colors/accent4_2" csCatId="accent4" phldr="1"/>
      <dgm:spPr/>
      <dgm:t>
        <a:bodyPr/>
        <a:lstStyle/>
        <a:p>
          <a:endParaRPr lang="en-CA"/>
        </a:p>
      </dgm:t>
    </dgm:pt>
    <dgm:pt modelId="{22085806-E04A-4D23-B980-B56127A508A6}">
      <dgm:prSet phldrT="[Text]" custT="1"/>
      <dgm:spPr/>
      <dgm:t>
        <a:bodyPr anchor="ctr"/>
        <a:lstStyle/>
        <a:p>
          <a:pPr marL="719138" indent="-358775" algn="l">
            <a:lnSpc>
              <a:spcPct val="100000"/>
            </a:lnSpc>
            <a:buFont typeface="+mj-lt"/>
            <a:buAutoNum type="alphaUcPeriod"/>
          </a:pPr>
          <a:r>
            <a:rPr lang="en-CA" sz="2400" dirty="0"/>
            <a:t>A</a:t>
          </a:r>
          <a:r>
            <a:rPr lang="en-CA" sz="2400" b="0" i="0" dirty="0">
              <a:latin typeface="Lora" pitchFamily="2" charset="77"/>
            </a:rPr>
            <a:t>. </a:t>
          </a:r>
          <a:r>
            <a:rPr lang="fr-CA" sz="2000" b="0" i="0" noProof="0" dirty="0">
              <a:effectLst/>
              <a:latin typeface="Lora" pitchFamily="2" charset="77"/>
              <a:ea typeface="Calibri" panose="020F0502020204030204" pitchFamily="34" charset="0"/>
              <a:cs typeface="Calibri" panose="020F0502020204030204" pitchFamily="34" charset="0"/>
            </a:rPr>
            <a:t>Je trouve des façons de me distraire.</a:t>
          </a:r>
          <a:endParaRPr lang="en-CA" sz="2400" b="0" i="0" dirty="0">
            <a:latin typeface="Lora" pitchFamily="2" charset="77"/>
          </a:endParaRPr>
        </a:p>
      </dgm:t>
    </dgm:pt>
    <dgm:pt modelId="{4613658C-843D-40FB-8B46-B914D179886C}" type="parTrans" cxnId="{36A51F79-C90D-40FE-9C29-B414AF298DA9}">
      <dgm:prSet/>
      <dgm:spPr/>
      <dgm:t>
        <a:bodyPr/>
        <a:lstStyle/>
        <a:p>
          <a:pPr>
            <a:lnSpc>
              <a:spcPct val="150000"/>
            </a:lnSpc>
          </a:pPr>
          <a:endParaRPr lang="en-CA"/>
        </a:p>
      </dgm:t>
    </dgm:pt>
    <dgm:pt modelId="{69BA807F-FD27-41C4-A775-555C64E8401D}" type="sibTrans" cxnId="{36A51F79-C90D-40FE-9C29-B414AF298DA9}">
      <dgm:prSet/>
      <dgm:spPr/>
      <dgm:t>
        <a:bodyPr/>
        <a:lstStyle/>
        <a:p>
          <a:pPr>
            <a:lnSpc>
              <a:spcPct val="150000"/>
            </a:lnSpc>
          </a:pPr>
          <a:endParaRPr lang="en-CA"/>
        </a:p>
      </dgm:t>
    </dgm:pt>
    <dgm:pt modelId="{9A3C4964-1546-4D6F-A948-CC3A898287CD}">
      <dgm:prSet phldrT="[Text]" custT="1"/>
      <dgm:spPr/>
      <dgm:t>
        <a:bodyPr anchor="ctr"/>
        <a:lstStyle/>
        <a:p>
          <a:pPr marL="719138" indent="-358775" algn="l">
            <a:lnSpc>
              <a:spcPct val="100000"/>
            </a:lnSpc>
            <a:buClr>
              <a:srgbClr val="0D6CBA"/>
            </a:buClr>
            <a:buSzPct val="100000"/>
            <a:buFont typeface="+mj-lt"/>
            <a:buAutoNum type="alphaUcPeriod" startAt="4"/>
          </a:pPr>
          <a:r>
            <a:rPr lang="en-CA" sz="2400" b="0" i="0" dirty="0">
              <a:latin typeface="Lora" pitchFamily="2" charset="77"/>
            </a:rPr>
            <a:t>D. </a:t>
          </a:r>
          <a:r>
            <a:rPr lang="fr-CA" sz="2000" b="0" i="0" noProof="0" dirty="0">
              <a:effectLst/>
              <a:latin typeface="Lora" pitchFamily="2" charset="77"/>
              <a:ea typeface="Calibri" panose="020F0502020204030204" pitchFamily="34" charset="0"/>
              <a:cs typeface="Calibri" panose="020F0502020204030204" pitchFamily="34" charset="0"/>
            </a:rPr>
            <a:t>J’apprécie la montée d’adrénaline.</a:t>
          </a:r>
          <a:r>
            <a:rPr lang="en-CA" sz="2000" b="0" i="0" dirty="0">
              <a:latin typeface="Lora" pitchFamily="2" charset="77"/>
            </a:rPr>
            <a:t> </a:t>
          </a:r>
          <a:endParaRPr lang="en-CA" sz="2400" b="0" i="0" dirty="0">
            <a:latin typeface="Lora" pitchFamily="2" charset="77"/>
          </a:endParaRPr>
        </a:p>
      </dgm:t>
    </dgm:pt>
    <dgm:pt modelId="{B1CC764B-EB16-4911-8CDB-5AA2F214744B}" type="parTrans" cxnId="{36193993-2114-4C36-BF97-0E81D2A52377}">
      <dgm:prSet/>
      <dgm:spPr/>
      <dgm:t>
        <a:bodyPr/>
        <a:lstStyle/>
        <a:p>
          <a:pPr>
            <a:lnSpc>
              <a:spcPct val="150000"/>
            </a:lnSpc>
          </a:pPr>
          <a:endParaRPr lang="en-CA"/>
        </a:p>
      </dgm:t>
    </dgm:pt>
    <dgm:pt modelId="{FCBED558-5B0C-4D2E-A280-B57658597C84}" type="sibTrans" cxnId="{36193993-2114-4C36-BF97-0E81D2A52377}">
      <dgm:prSet/>
      <dgm:spPr/>
      <dgm:t>
        <a:bodyPr/>
        <a:lstStyle/>
        <a:p>
          <a:pPr>
            <a:lnSpc>
              <a:spcPct val="150000"/>
            </a:lnSpc>
          </a:pPr>
          <a:endParaRPr lang="en-CA"/>
        </a:p>
      </dgm:t>
    </dgm:pt>
    <dgm:pt modelId="{11E33E5D-A34F-4FD0-9FFD-DFEEE1DC0F7B}">
      <dgm:prSet custT="1"/>
      <dgm:spPr/>
      <dgm:t>
        <a:bodyPr anchor="ctr"/>
        <a:lstStyle/>
        <a:p>
          <a:pPr marL="719138" indent="-358775" algn="l">
            <a:lnSpc>
              <a:spcPct val="100000"/>
            </a:lnSpc>
          </a:pPr>
          <a:r>
            <a:rPr lang="en-CA" sz="2400" b="0" i="0" dirty="0">
              <a:latin typeface="Lora" pitchFamily="2" charset="77"/>
            </a:rPr>
            <a:t>B. </a:t>
          </a:r>
          <a:r>
            <a:rPr lang="fr-CA" sz="2000" b="0" i="0" noProof="0" dirty="0">
              <a:effectLst/>
              <a:latin typeface="Lora" pitchFamily="2" charset="77"/>
              <a:ea typeface="Calibri" panose="020F0502020204030204" pitchFamily="34" charset="0"/>
              <a:cs typeface="Calibri" panose="020F0502020204030204" pitchFamily="34" charset="0"/>
            </a:rPr>
            <a:t>J’ignore le problème et j’espère qu’il disparaitra.</a:t>
          </a:r>
          <a:endParaRPr lang="en-CA" sz="2400" b="0" i="0" dirty="0">
            <a:latin typeface="Lora" pitchFamily="2" charset="77"/>
          </a:endParaRPr>
        </a:p>
      </dgm:t>
    </dgm:pt>
    <dgm:pt modelId="{1FF10388-0CA1-426D-BCDA-B44925594367}" type="parTrans" cxnId="{2822D658-6186-436A-B7D9-954F0000D5CB}">
      <dgm:prSet/>
      <dgm:spPr/>
      <dgm:t>
        <a:bodyPr/>
        <a:lstStyle/>
        <a:p>
          <a:pPr>
            <a:lnSpc>
              <a:spcPct val="150000"/>
            </a:lnSpc>
          </a:pPr>
          <a:endParaRPr lang="en-CA"/>
        </a:p>
      </dgm:t>
    </dgm:pt>
    <dgm:pt modelId="{D8F3CD70-9D9D-418A-B545-F607807F952A}" type="sibTrans" cxnId="{2822D658-6186-436A-B7D9-954F0000D5CB}">
      <dgm:prSet/>
      <dgm:spPr/>
      <dgm:t>
        <a:bodyPr/>
        <a:lstStyle/>
        <a:p>
          <a:pPr>
            <a:lnSpc>
              <a:spcPct val="150000"/>
            </a:lnSpc>
          </a:pPr>
          <a:endParaRPr lang="en-CA"/>
        </a:p>
      </dgm:t>
    </dgm:pt>
    <dgm:pt modelId="{3639885F-FD71-4D4F-8209-86B322CE2CF7}">
      <dgm:prSet custT="1"/>
      <dgm:spPr/>
      <dgm:t>
        <a:bodyPr anchor="ctr"/>
        <a:lstStyle/>
        <a:p>
          <a:pPr marL="719138" indent="-358775" algn="l">
            <a:lnSpc>
              <a:spcPct val="100000"/>
            </a:lnSpc>
          </a:pPr>
          <a:r>
            <a:rPr lang="en-CA" sz="2400" dirty="0">
              <a:latin typeface="Lora" pitchFamily="2" charset="77"/>
            </a:rPr>
            <a:t>C. </a:t>
          </a:r>
          <a:r>
            <a:rPr lang="fr-CA" sz="2000" noProof="0" dirty="0">
              <a:effectLst/>
              <a:latin typeface="Lora" pitchFamily="2" charset="77"/>
              <a:ea typeface="Calibri" panose="020F0502020204030204" pitchFamily="34" charset="0"/>
              <a:cs typeface="Calibri" panose="020F0502020204030204" pitchFamily="34" charset="0"/>
            </a:rPr>
            <a:t>J’aborde le problème de front</a:t>
          </a:r>
          <a:r>
            <a:rPr lang="en-CA" sz="2000" dirty="0">
              <a:latin typeface="Lora" pitchFamily="2" charset="77"/>
            </a:rPr>
            <a:t>.</a:t>
          </a:r>
          <a:endParaRPr lang="en-CA" sz="2400" dirty="0">
            <a:latin typeface="Lora" pitchFamily="2" charset="77"/>
          </a:endParaRPr>
        </a:p>
      </dgm:t>
    </dgm:pt>
    <dgm:pt modelId="{03FFA3AC-D870-4EAA-95BF-F028AD9DD3DD}" type="parTrans" cxnId="{0209987C-6CE5-4AFD-8566-296E092DE6C3}">
      <dgm:prSet/>
      <dgm:spPr/>
      <dgm:t>
        <a:bodyPr/>
        <a:lstStyle/>
        <a:p>
          <a:pPr>
            <a:lnSpc>
              <a:spcPct val="150000"/>
            </a:lnSpc>
          </a:pPr>
          <a:endParaRPr lang="en-CA"/>
        </a:p>
      </dgm:t>
    </dgm:pt>
    <dgm:pt modelId="{46131F92-42EC-4FFF-9617-56A1FC27EB6D}" type="sibTrans" cxnId="{0209987C-6CE5-4AFD-8566-296E092DE6C3}">
      <dgm:prSet/>
      <dgm:spPr/>
      <dgm:t>
        <a:bodyPr/>
        <a:lstStyle/>
        <a:p>
          <a:pPr>
            <a:lnSpc>
              <a:spcPct val="150000"/>
            </a:lnSpc>
          </a:pPr>
          <a:endParaRPr lang="en-CA"/>
        </a:p>
      </dgm:t>
    </dgm:pt>
    <dgm:pt modelId="{17826051-06FE-4FD9-A23B-2749887E706C}">
      <dgm:prSet custT="1"/>
      <dgm:spPr/>
      <dgm:t>
        <a:bodyPr anchor="t"/>
        <a:lstStyle/>
        <a:p>
          <a:pPr marL="719138" indent="-358775" algn="l">
            <a:lnSpc>
              <a:spcPct val="100000"/>
            </a:lnSpc>
            <a:tabLst>
              <a:tab pos="1435100" algn="l"/>
              <a:tab pos="2686050" algn="l"/>
            </a:tabLst>
          </a:pPr>
          <a:r>
            <a:rPr lang="en-CA" sz="2400" b="0" i="0" dirty="0">
              <a:latin typeface="Lora" pitchFamily="2" charset="77"/>
            </a:rPr>
            <a:t>E. </a:t>
          </a:r>
          <a:r>
            <a:rPr lang="fr-CA" sz="2000" b="0" i="0" noProof="0" dirty="0">
              <a:effectLst/>
              <a:latin typeface="Lora" pitchFamily="2" charset="77"/>
              <a:ea typeface="Calibri" panose="020F0502020204030204" pitchFamily="34" charset="0"/>
              <a:cs typeface="Calibri" panose="020F0502020204030204" pitchFamily="34" charset="0"/>
            </a:rPr>
            <a:t>Je fige comme un chevreuil devant les phares d’une auto.</a:t>
          </a:r>
          <a:endParaRPr lang="en-CA" sz="2400" b="0" i="0" dirty="0">
            <a:latin typeface="Lora" pitchFamily="2" charset="77"/>
          </a:endParaRPr>
        </a:p>
      </dgm:t>
    </dgm:pt>
    <dgm:pt modelId="{EF992B03-74FA-4DB7-BBFB-D95127727A9B}" type="parTrans" cxnId="{FED53589-4630-43FB-9952-121194D1A2D2}">
      <dgm:prSet/>
      <dgm:spPr/>
      <dgm:t>
        <a:bodyPr/>
        <a:lstStyle/>
        <a:p>
          <a:pPr>
            <a:lnSpc>
              <a:spcPct val="150000"/>
            </a:lnSpc>
          </a:pPr>
          <a:endParaRPr lang="en-CA"/>
        </a:p>
      </dgm:t>
    </dgm:pt>
    <dgm:pt modelId="{1FE5683B-EBF0-41FA-902D-0291E90E9F1E}" type="sibTrans" cxnId="{FED53589-4630-43FB-9952-121194D1A2D2}">
      <dgm:prSet/>
      <dgm:spPr/>
      <dgm:t>
        <a:bodyPr/>
        <a:lstStyle/>
        <a:p>
          <a:pPr>
            <a:lnSpc>
              <a:spcPct val="150000"/>
            </a:lnSpc>
          </a:pPr>
          <a:endParaRPr lang="en-CA"/>
        </a:p>
      </dgm:t>
    </dgm:pt>
    <dgm:pt modelId="{A18CBAF5-7B1D-4B58-858B-E7E9FF65B611}">
      <dgm:prSet custT="1"/>
      <dgm:spPr/>
      <dgm:t>
        <a:bodyPr anchor="ctr"/>
        <a:lstStyle/>
        <a:p>
          <a:pPr marL="719138" indent="-360363" algn="l">
            <a:lnSpc>
              <a:spcPct val="100000"/>
            </a:lnSpc>
          </a:pPr>
          <a:r>
            <a:rPr lang="en-CA" sz="2400" b="0" i="0" dirty="0">
              <a:latin typeface="Lora" pitchFamily="2" charset="77"/>
            </a:rPr>
            <a:t>F. </a:t>
          </a:r>
          <a:r>
            <a:rPr lang="fr-CA" sz="2000" b="0" i="0" noProof="0" dirty="0">
              <a:effectLst/>
              <a:latin typeface="Lora" pitchFamily="2" charset="77"/>
              <a:ea typeface="Calibri" panose="020F0502020204030204" pitchFamily="34" charset="0"/>
              <a:cs typeface="Calibri" panose="020F0502020204030204" pitchFamily="34" charset="0"/>
            </a:rPr>
            <a:t>Je me tais et me retire.</a:t>
          </a:r>
          <a:endParaRPr lang="en-CA" sz="2400" b="0" i="0" dirty="0">
            <a:latin typeface="Lora" pitchFamily="2" charset="77"/>
          </a:endParaRPr>
        </a:p>
      </dgm:t>
    </dgm:pt>
    <dgm:pt modelId="{C64CFDF4-9055-4DFA-8BED-0B08235900D1}" type="parTrans" cxnId="{D5BF043D-3582-4C24-B469-29C00FB732DC}">
      <dgm:prSet/>
      <dgm:spPr/>
      <dgm:t>
        <a:bodyPr/>
        <a:lstStyle/>
        <a:p>
          <a:pPr>
            <a:lnSpc>
              <a:spcPct val="150000"/>
            </a:lnSpc>
          </a:pPr>
          <a:endParaRPr lang="en-CA"/>
        </a:p>
      </dgm:t>
    </dgm:pt>
    <dgm:pt modelId="{C8E47684-AFA1-4177-A4E9-BF592BB853F1}" type="sibTrans" cxnId="{D5BF043D-3582-4C24-B469-29C00FB732DC}">
      <dgm:prSet/>
      <dgm:spPr/>
      <dgm:t>
        <a:bodyPr/>
        <a:lstStyle/>
        <a:p>
          <a:pPr>
            <a:lnSpc>
              <a:spcPct val="150000"/>
            </a:lnSpc>
          </a:pPr>
          <a:endParaRPr lang="en-CA"/>
        </a:p>
      </dgm:t>
    </dgm:pt>
    <dgm:pt modelId="{50B7778F-3EF8-4713-8518-36FE729D64B6}" type="pres">
      <dgm:prSet presAssocID="{4EF04E79-0185-447B-B0F7-0D02054EDE57}" presName="diagram" presStyleCnt="0">
        <dgm:presLayoutVars>
          <dgm:dir/>
          <dgm:resizeHandles val="exact"/>
        </dgm:presLayoutVars>
      </dgm:prSet>
      <dgm:spPr/>
    </dgm:pt>
    <dgm:pt modelId="{FE659A57-B5CF-47A7-9120-473CF6E5ADC9}" type="pres">
      <dgm:prSet presAssocID="{22085806-E04A-4D23-B980-B56127A508A6}" presName="node" presStyleLbl="node1" presStyleIdx="0" presStyleCnt="6" custLinFactNeighborX="79" custLinFactNeighborY="822">
        <dgm:presLayoutVars>
          <dgm:bulletEnabled val="1"/>
        </dgm:presLayoutVars>
      </dgm:prSet>
      <dgm:spPr/>
    </dgm:pt>
    <dgm:pt modelId="{FC2FF0C7-C54D-48DB-9430-C5C435B5765D}" type="pres">
      <dgm:prSet presAssocID="{69BA807F-FD27-41C4-A775-555C64E8401D}" presName="sibTrans" presStyleCnt="0"/>
      <dgm:spPr/>
    </dgm:pt>
    <dgm:pt modelId="{E6B54E76-4926-4853-84E1-1697CD9ADDE3}" type="pres">
      <dgm:prSet presAssocID="{11E33E5D-A34F-4FD0-9FFD-DFEEE1DC0F7B}" presName="node" presStyleLbl="node1" presStyleIdx="1" presStyleCnt="6">
        <dgm:presLayoutVars>
          <dgm:bulletEnabled val="1"/>
        </dgm:presLayoutVars>
      </dgm:prSet>
      <dgm:spPr/>
    </dgm:pt>
    <dgm:pt modelId="{5BF59799-54B1-4042-82DF-B613A17AFB79}" type="pres">
      <dgm:prSet presAssocID="{D8F3CD70-9D9D-418A-B545-F607807F952A}" presName="sibTrans" presStyleCnt="0"/>
      <dgm:spPr/>
    </dgm:pt>
    <dgm:pt modelId="{BF943393-4C60-49D6-8810-4F2193D5CF1C}" type="pres">
      <dgm:prSet presAssocID="{3639885F-FD71-4D4F-8209-86B322CE2CF7}" presName="node" presStyleLbl="node1" presStyleIdx="2" presStyleCnt="6">
        <dgm:presLayoutVars>
          <dgm:bulletEnabled val="1"/>
        </dgm:presLayoutVars>
      </dgm:prSet>
      <dgm:spPr/>
    </dgm:pt>
    <dgm:pt modelId="{C6327F85-83FB-41AB-B17C-23C9D516750B}" type="pres">
      <dgm:prSet presAssocID="{46131F92-42EC-4FFF-9617-56A1FC27EB6D}" presName="sibTrans" presStyleCnt="0"/>
      <dgm:spPr/>
    </dgm:pt>
    <dgm:pt modelId="{939B9DFF-21C0-4133-98A7-FCC92AA3E998}" type="pres">
      <dgm:prSet presAssocID="{9A3C4964-1546-4D6F-A948-CC3A898287CD}" presName="node" presStyleLbl="node1" presStyleIdx="3" presStyleCnt="6" custLinFactNeighborX="79" custLinFactNeighborY="822">
        <dgm:presLayoutVars>
          <dgm:bulletEnabled val="1"/>
        </dgm:presLayoutVars>
      </dgm:prSet>
      <dgm:spPr/>
    </dgm:pt>
    <dgm:pt modelId="{0CA3A4D8-55A4-4ADA-96E6-C897BA61E450}" type="pres">
      <dgm:prSet presAssocID="{FCBED558-5B0C-4D2E-A280-B57658597C84}" presName="sibTrans" presStyleCnt="0"/>
      <dgm:spPr/>
    </dgm:pt>
    <dgm:pt modelId="{07C3D761-4B46-4429-84E1-DEEED9074817}" type="pres">
      <dgm:prSet presAssocID="{17826051-06FE-4FD9-A23B-2749887E706C}" presName="node" presStyleLbl="node1" presStyleIdx="4" presStyleCnt="6" custLinFactNeighborX="79" custLinFactNeighborY="822">
        <dgm:presLayoutVars>
          <dgm:bulletEnabled val="1"/>
        </dgm:presLayoutVars>
      </dgm:prSet>
      <dgm:spPr/>
    </dgm:pt>
    <dgm:pt modelId="{DA4DEB62-F7F5-4EFE-8390-91497A483E22}" type="pres">
      <dgm:prSet presAssocID="{1FE5683B-EBF0-41FA-902D-0291E90E9F1E}" presName="sibTrans" presStyleCnt="0"/>
      <dgm:spPr/>
    </dgm:pt>
    <dgm:pt modelId="{7AA35F88-2F4D-4760-8A35-4F5193CA7D55}" type="pres">
      <dgm:prSet presAssocID="{A18CBAF5-7B1D-4B58-858B-E7E9FF65B611}" presName="node" presStyleLbl="node1" presStyleIdx="5" presStyleCnt="6" custLinFactNeighborY="195">
        <dgm:presLayoutVars>
          <dgm:bulletEnabled val="1"/>
        </dgm:presLayoutVars>
      </dgm:prSet>
      <dgm:spPr/>
    </dgm:pt>
  </dgm:ptLst>
  <dgm:cxnLst>
    <dgm:cxn modelId="{18149E32-A115-4D9D-B0C4-69DA2B745F07}" type="presOf" srcId="{3639885F-FD71-4D4F-8209-86B322CE2CF7}" destId="{BF943393-4C60-49D6-8810-4F2193D5CF1C}" srcOrd="0" destOrd="0" presId="urn:microsoft.com/office/officeart/2005/8/layout/default"/>
    <dgm:cxn modelId="{D5BF043D-3582-4C24-B469-29C00FB732DC}" srcId="{4EF04E79-0185-447B-B0F7-0D02054EDE57}" destId="{A18CBAF5-7B1D-4B58-858B-E7E9FF65B611}" srcOrd="5" destOrd="0" parTransId="{C64CFDF4-9055-4DFA-8BED-0B08235900D1}" sibTransId="{C8E47684-AFA1-4177-A4E9-BF592BB853F1}"/>
    <dgm:cxn modelId="{7F71A640-012D-402C-9BE0-68D29CB870BB}" type="presOf" srcId="{4EF04E79-0185-447B-B0F7-0D02054EDE57}" destId="{50B7778F-3EF8-4713-8518-36FE729D64B6}" srcOrd="0" destOrd="0" presId="urn:microsoft.com/office/officeart/2005/8/layout/default"/>
    <dgm:cxn modelId="{729F1D54-7BD3-4DEB-884E-B1E37FFD125C}" type="presOf" srcId="{11E33E5D-A34F-4FD0-9FFD-DFEEE1DC0F7B}" destId="{E6B54E76-4926-4853-84E1-1697CD9ADDE3}" srcOrd="0" destOrd="0" presId="urn:microsoft.com/office/officeart/2005/8/layout/default"/>
    <dgm:cxn modelId="{2822D658-6186-436A-B7D9-954F0000D5CB}" srcId="{4EF04E79-0185-447B-B0F7-0D02054EDE57}" destId="{11E33E5D-A34F-4FD0-9FFD-DFEEE1DC0F7B}" srcOrd="1" destOrd="0" parTransId="{1FF10388-0CA1-426D-BCDA-B44925594367}" sibTransId="{D8F3CD70-9D9D-418A-B545-F607807F952A}"/>
    <dgm:cxn modelId="{36A51F79-C90D-40FE-9C29-B414AF298DA9}" srcId="{4EF04E79-0185-447B-B0F7-0D02054EDE57}" destId="{22085806-E04A-4D23-B980-B56127A508A6}" srcOrd="0" destOrd="0" parTransId="{4613658C-843D-40FB-8B46-B914D179886C}" sibTransId="{69BA807F-FD27-41C4-A775-555C64E8401D}"/>
    <dgm:cxn modelId="{0209987C-6CE5-4AFD-8566-296E092DE6C3}" srcId="{4EF04E79-0185-447B-B0F7-0D02054EDE57}" destId="{3639885F-FD71-4D4F-8209-86B322CE2CF7}" srcOrd="2" destOrd="0" parTransId="{03FFA3AC-D870-4EAA-95BF-F028AD9DD3DD}" sibTransId="{46131F92-42EC-4FFF-9617-56A1FC27EB6D}"/>
    <dgm:cxn modelId="{FED53589-4630-43FB-9952-121194D1A2D2}" srcId="{4EF04E79-0185-447B-B0F7-0D02054EDE57}" destId="{17826051-06FE-4FD9-A23B-2749887E706C}" srcOrd="4" destOrd="0" parTransId="{EF992B03-74FA-4DB7-BBFB-D95127727A9B}" sibTransId="{1FE5683B-EBF0-41FA-902D-0291E90E9F1E}"/>
    <dgm:cxn modelId="{1DB0808E-72B5-452B-A96D-F8FD8B49DC1E}" type="presOf" srcId="{17826051-06FE-4FD9-A23B-2749887E706C}" destId="{07C3D761-4B46-4429-84E1-DEEED9074817}" srcOrd="0" destOrd="0" presId="urn:microsoft.com/office/officeart/2005/8/layout/default"/>
    <dgm:cxn modelId="{36193993-2114-4C36-BF97-0E81D2A52377}" srcId="{4EF04E79-0185-447B-B0F7-0D02054EDE57}" destId="{9A3C4964-1546-4D6F-A948-CC3A898287CD}" srcOrd="3" destOrd="0" parTransId="{B1CC764B-EB16-4911-8CDB-5AA2F214744B}" sibTransId="{FCBED558-5B0C-4D2E-A280-B57658597C84}"/>
    <dgm:cxn modelId="{D6D4DE9B-D1B2-4C6E-A797-0A598689E858}" type="presOf" srcId="{A18CBAF5-7B1D-4B58-858B-E7E9FF65B611}" destId="{7AA35F88-2F4D-4760-8A35-4F5193CA7D55}" srcOrd="0" destOrd="0" presId="urn:microsoft.com/office/officeart/2005/8/layout/default"/>
    <dgm:cxn modelId="{70BB43C0-43DE-44B5-9E83-83AFDEA8EE00}" type="presOf" srcId="{22085806-E04A-4D23-B980-B56127A508A6}" destId="{FE659A57-B5CF-47A7-9120-473CF6E5ADC9}" srcOrd="0" destOrd="0" presId="urn:microsoft.com/office/officeart/2005/8/layout/default"/>
    <dgm:cxn modelId="{60F92FCD-1DC7-441D-99BB-A48ECB5D742E}" type="presOf" srcId="{9A3C4964-1546-4D6F-A948-CC3A898287CD}" destId="{939B9DFF-21C0-4133-98A7-FCC92AA3E998}" srcOrd="0" destOrd="0" presId="urn:microsoft.com/office/officeart/2005/8/layout/default"/>
    <dgm:cxn modelId="{35951B0E-D4FD-4D1C-89C6-9F69A6A1B376}" type="presParOf" srcId="{50B7778F-3EF8-4713-8518-36FE729D64B6}" destId="{FE659A57-B5CF-47A7-9120-473CF6E5ADC9}" srcOrd="0" destOrd="0" presId="urn:microsoft.com/office/officeart/2005/8/layout/default"/>
    <dgm:cxn modelId="{3C4D9F68-5C63-4AE0-BAE3-C05716837927}" type="presParOf" srcId="{50B7778F-3EF8-4713-8518-36FE729D64B6}" destId="{FC2FF0C7-C54D-48DB-9430-C5C435B5765D}" srcOrd="1" destOrd="0" presId="urn:microsoft.com/office/officeart/2005/8/layout/default"/>
    <dgm:cxn modelId="{CA94B5DD-ED63-42E7-B81C-CB569BA36C91}" type="presParOf" srcId="{50B7778F-3EF8-4713-8518-36FE729D64B6}" destId="{E6B54E76-4926-4853-84E1-1697CD9ADDE3}" srcOrd="2" destOrd="0" presId="urn:microsoft.com/office/officeart/2005/8/layout/default"/>
    <dgm:cxn modelId="{63FA9D39-E3E5-4EB9-BA9D-97B184EE804C}" type="presParOf" srcId="{50B7778F-3EF8-4713-8518-36FE729D64B6}" destId="{5BF59799-54B1-4042-82DF-B613A17AFB79}" srcOrd="3" destOrd="0" presId="urn:microsoft.com/office/officeart/2005/8/layout/default"/>
    <dgm:cxn modelId="{21BEE1E1-0926-4414-9F32-EAD6C4812B07}" type="presParOf" srcId="{50B7778F-3EF8-4713-8518-36FE729D64B6}" destId="{BF943393-4C60-49D6-8810-4F2193D5CF1C}" srcOrd="4" destOrd="0" presId="urn:microsoft.com/office/officeart/2005/8/layout/default"/>
    <dgm:cxn modelId="{C3C14435-0B06-4D7E-881B-6335556B8D6E}" type="presParOf" srcId="{50B7778F-3EF8-4713-8518-36FE729D64B6}" destId="{C6327F85-83FB-41AB-B17C-23C9D516750B}" srcOrd="5" destOrd="0" presId="urn:microsoft.com/office/officeart/2005/8/layout/default"/>
    <dgm:cxn modelId="{77E0EA48-36F3-42BA-BD77-70BAB0D75FA0}" type="presParOf" srcId="{50B7778F-3EF8-4713-8518-36FE729D64B6}" destId="{939B9DFF-21C0-4133-98A7-FCC92AA3E998}" srcOrd="6" destOrd="0" presId="urn:microsoft.com/office/officeart/2005/8/layout/default"/>
    <dgm:cxn modelId="{6BFF25F3-0B30-45A4-B1D3-A0A200563FDE}" type="presParOf" srcId="{50B7778F-3EF8-4713-8518-36FE729D64B6}" destId="{0CA3A4D8-55A4-4ADA-96E6-C897BA61E450}" srcOrd="7" destOrd="0" presId="urn:microsoft.com/office/officeart/2005/8/layout/default"/>
    <dgm:cxn modelId="{F889047B-D8BD-4FF8-93BA-9595DC8439D1}" type="presParOf" srcId="{50B7778F-3EF8-4713-8518-36FE729D64B6}" destId="{07C3D761-4B46-4429-84E1-DEEED9074817}" srcOrd="8" destOrd="0" presId="urn:microsoft.com/office/officeart/2005/8/layout/default"/>
    <dgm:cxn modelId="{53F78722-7855-4103-849C-3F82B1978CC5}" type="presParOf" srcId="{50B7778F-3EF8-4713-8518-36FE729D64B6}" destId="{DA4DEB62-F7F5-4EFE-8390-91497A483E22}" srcOrd="9" destOrd="0" presId="urn:microsoft.com/office/officeart/2005/8/layout/default"/>
    <dgm:cxn modelId="{0EBC599C-0F38-4A0A-B14C-2615E2E9A9BD}" type="presParOf" srcId="{50B7778F-3EF8-4713-8518-36FE729D64B6}" destId="{7AA35F88-2F4D-4760-8A35-4F5193CA7D55}" srcOrd="10" destOrd="0" presId="urn:microsoft.com/office/officeart/2005/8/layout/default"/>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624B092-6C84-4E82-B8FD-D8F2573017F3}" type="doc">
      <dgm:prSet loTypeId="urn:microsoft.com/office/officeart/2005/8/layout/vList2" loCatId="list" qsTypeId="urn:microsoft.com/office/officeart/2005/8/quickstyle/simple2" qsCatId="simple" csTypeId="urn:microsoft.com/office/officeart/2005/8/colors/colorful4" csCatId="colorful" phldr="1"/>
      <dgm:spPr/>
      <dgm:t>
        <a:bodyPr/>
        <a:lstStyle/>
        <a:p>
          <a:endParaRPr lang="en-US"/>
        </a:p>
      </dgm:t>
    </dgm:pt>
    <dgm:pt modelId="{BA4B9634-73E1-42DE-B5D2-BD12E359B1A3}">
      <dgm:prSet custT="1"/>
      <dgm:spPr>
        <a:solidFill>
          <a:srgbClr val="78C044"/>
        </a:solidFill>
      </dgm:spPr>
      <dgm:t>
        <a:bodyPr/>
        <a:lstStyle/>
        <a:p>
          <a:pPr algn="ctr">
            <a:lnSpc>
              <a:spcPct val="100000"/>
            </a:lnSpc>
          </a:pPr>
          <a:r>
            <a:rPr lang="en-US" sz="3600" b="1" i="0" dirty="0">
              <a:latin typeface="Lora" pitchFamily="2" charset="77"/>
            </a:rPr>
            <a:t>Demandez-vous </a:t>
          </a:r>
          <a:r>
            <a:rPr lang="fr-FR" sz="3600" b="1" i="0" dirty="0">
              <a:latin typeface="Lora" pitchFamily="2" charset="77"/>
            </a:rPr>
            <a:t>:</a:t>
          </a:r>
          <a:endParaRPr lang="en-US" sz="3600" b="1" i="0" dirty="0">
            <a:latin typeface="Lora" pitchFamily="2" charset="77"/>
          </a:endParaRPr>
        </a:p>
      </dgm:t>
    </dgm:pt>
    <dgm:pt modelId="{1AFE3CBB-9C33-4DA1-87A3-759EE829B36B}" type="parTrans" cxnId="{58D86889-E243-4D91-A6DF-7462AA53F783}">
      <dgm:prSet/>
      <dgm:spPr/>
      <dgm:t>
        <a:bodyPr/>
        <a:lstStyle/>
        <a:p>
          <a:pPr>
            <a:lnSpc>
              <a:spcPct val="150000"/>
            </a:lnSpc>
          </a:pPr>
          <a:endParaRPr lang="en-US" sz="1600">
            <a:latin typeface="LORA REGULAR ROMAN" panose="020B0604020202020204" charset="0"/>
          </a:endParaRPr>
        </a:p>
      </dgm:t>
    </dgm:pt>
    <dgm:pt modelId="{3FA8C1F3-6C0A-45A2-9D2B-B4971E6D01B8}" type="sibTrans" cxnId="{58D86889-E243-4D91-A6DF-7462AA53F783}">
      <dgm:prSet/>
      <dgm:spPr/>
      <dgm:t>
        <a:bodyPr/>
        <a:lstStyle/>
        <a:p>
          <a:pPr>
            <a:lnSpc>
              <a:spcPct val="150000"/>
            </a:lnSpc>
          </a:pPr>
          <a:endParaRPr lang="en-US" sz="1600">
            <a:latin typeface="LORA REGULAR ROMAN" panose="020B0604020202020204" charset="0"/>
          </a:endParaRPr>
        </a:p>
      </dgm:t>
    </dgm:pt>
    <dgm:pt modelId="{B87D3297-96FB-411E-AC0A-5FA099D93D62}">
      <dgm:prSet custT="1"/>
      <dgm:spPr/>
      <dgm:t>
        <a:bodyPr/>
        <a:lstStyle/>
        <a:p>
          <a:pPr>
            <a:lnSpc>
              <a:spcPct val="100000"/>
            </a:lnSpc>
            <a:spcAft>
              <a:spcPts val="1800"/>
            </a:spcAft>
          </a:pPr>
          <a:r>
            <a:rPr lang="fr-FR" sz="2000" b="0" i="0" dirty="0">
              <a:latin typeface="Lora" pitchFamily="2" charset="77"/>
            </a:rPr>
            <a:t>Est-ce que je sais que c'est vrai?</a:t>
          </a:r>
          <a:endParaRPr lang="en-US" sz="2000" b="0" i="0" dirty="0">
            <a:latin typeface="Lora" pitchFamily="2" charset="77"/>
          </a:endParaRPr>
        </a:p>
      </dgm:t>
    </dgm:pt>
    <dgm:pt modelId="{719AECAB-EBE1-49A3-BC77-94B71FE6FB7F}" type="sibTrans" cxnId="{1058396E-3BC1-40AB-9B1B-376AB5BC25C0}">
      <dgm:prSet/>
      <dgm:spPr/>
      <dgm:t>
        <a:bodyPr/>
        <a:lstStyle/>
        <a:p>
          <a:pPr>
            <a:lnSpc>
              <a:spcPct val="150000"/>
            </a:lnSpc>
          </a:pPr>
          <a:endParaRPr lang="en-US" sz="1600">
            <a:latin typeface="LORA REGULAR ROMAN" panose="020B0604020202020204" charset="0"/>
          </a:endParaRPr>
        </a:p>
      </dgm:t>
    </dgm:pt>
    <dgm:pt modelId="{9C353D47-713C-4C2C-92AD-77F121DABD32}" type="parTrans" cxnId="{1058396E-3BC1-40AB-9B1B-376AB5BC25C0}">
      <dgm:prSet/>
      <dgm:spPr/>
      <dgm:t>
        <a:bodyPr/>
        <a:lstStyle/>
        <a:p>
          <a:pPr>
            <a:lnSpc>
              <a:spcPct val="150000"/>
            </a:lnSpc>
          </a:pPr>
          <a:endParaRPr lang="en-US" sz="1600">
            <a:latin typeface="LORA REGULAR ROMAN" panose="020B0604020202020204" charset="0"/>
          </a:endParaRPr>
        </a:p>
      </dgm:t>
    </dgm:pt>
    <dgm:pt modelId="{2A92950B-106E-9D4E-BA05-7D21E802B5CB}">
      <dgm:prSet custT="1"/>
      <dgm:spPr/>
      <dgm:t>
        <a:bodyPr/>
        <a:lstStyle/>
        <a:p>
          <a:pPr>
            <a:lnSpc>
              <a:spcPct val="100000"/>
            </a:lnSpc>
            <a:spcAft>
              <a:spcPts val="1800"/>
            </a:spcAft>
          </a:pPr>
          <a:r>
            <a:rPr lang="fr-FR" sz="2000" b="0" i="0" dirty="0">
              <a:latin typeface="Lora" pitchFamily="2" charset="77"/>
            </a:rPr>
            <a:t>Quelles preuves soutiennent ou s’opposent à cette pensée?</a:t>
          </a:r>
          <a:endParaRPr lang="en-US" sz="2000" b="0" i="0" dirty="0">
            <a:latin typeface="Lora" pitchFamily="2" charset="77"/>
          </a:endParaRPr>
        </a:p>
      </dgm:t>
    </dgm:pt>
    <dgm:pt modelId="{52F89AEC-295B-4444-A8D2-2F40E10C6188}" type="parTrans" cxnId="{BDFD26A0-89B8-2B41-A664-2811B06AC21F}">
      <dgm:prSet/>
      <dgm:spPr/>
      <dgm:t>
        <a:bodyPr/>
        <a:lstStyle/>
        <a:p>
          <a:endParaRPr lang="en-US"/>
        </a:p>
      </dgm:t>
    </dgm:pt>
    <dgm:pt modelId="{34565F2A-3E6F-9F47-B01D-C81891CB039F}" type="sibTrans" cxnId="{BDFD26A0-89B8-2B41-A664-2811B06AC21F}">
      <dgm:prSet/>
      <dgm:spPr/>
      <dgm:t>
        <a:bodyPr/>
        <a:lstStyle/>
        <a:p>
          <a:endParaRPr lang="en-US"/>
        </a:p>
      </dgm:t>
    </dgm:pt>
    <dgm:pt modelId="{CA27EBDF-94DE-7A40-A782-A6C738824FA6}">
      <dgm:prSet custT="1"/>
      <dgm:spPr/>
      <dgm:t>
        <a:bodyPr/>
        <a:lstStyle/>
        <a:p>
          <a:pPr>
            <a:lnSpc>
              <a:spcPct val="100000"/>
            </a:lnSpc>
            <a:spcAft>
              <a:spcPts val="1800"/>
            </a:spcAft>
          </a:pPr>
          <a:r>
            <a:rPr lang="fr-FR" sz="2000" b="0" i="0" dirty="0">
              <a:latin typeface="Lora" pitchFamily="2" charset="77"/>
            </a:rPr>
            <a:t>Quelqu'un a-t-il dit cela ou je suppose simplement?</a:t>
          </a:r>
          <a:endParaRPr lang="en-US" sz="2000" b="0" i="0" dirty="0">
            <a:latin typeface="Lora" pitchFamily="2" charset="77"/>
          </a:endParaRPr>
        </a:p>
      </dgm:t>
    </dgm:pt>
    <dgm:pt modelId="{158F3EBC-C031-984B-9D53-B4E8071F9C3F}" type="parTrans" cxnId="{B217C06C-86B4-CB49-8C94-502F4040CDB4}">
      <dgm:prSet/>
      <dgm:spPr/>
      <dgm:t>
        <a:bodyPr/>
        <a:lstStyle/>
        <a:p>
          <a:endParaRPr lang="en-US"/>
        </a:p>
      </dgm:t>
    </dgm:pt>
    <dgm:pt modelId="{D16E2FB4-3286-0D46-8B43-EDC5996D972C}" type="sibTrans" cxnId="{B217C06C-86B4-CB49-8C94-502F4040CDB4}">
      <dgm:prSet/>
      <dgm:spPr/>
      <dgm:t>
        <a:bodyPr/>
        <a:lstStyle/>
        <a:p>
          <a:endParaRPr lang="en-US"/>
        </a:p>
      </dgm:t>
    </dgm:pt>
    <dgm:pt modelId="{4BACF0DC-7B05-8242-9599-1BB81D8989E2}">
      <dgm:prSet custT="1"/>
      <dgm:spPr/>
      <dgm:t>
        <a:bodyPr/>
        <a:lstStyle/>
        <a:p>
          <a:pPr>
            <a:lnSpc>
              <a:spcPct val="100000"/>
            </a:lnSpc>
            <a:spcAft>
              <a:spcPts val="1800"/>
            </a:spcAft>
          </a:pPr>
          <a:r>
            <a:rPr lang="fr-FR" sz="2000" b="0" i="0" dirty="0">
              <a:latin typeface="Lora" pitchFamily="2" charset="77"/>
            </a:rPr>
            <a:t>Que puis-je faire en ce moment pour m’aider à sortir de cette pensée?</a:t>
          </a:r>
          <a:endParaRPr lang="en-US" sz="2000" b="0" i="0" dirty="0">
            <a:latin typeface="Lora" pitchFamily="2" charset="77"/>
          </a:endParaRPr>
        </a:p>
      </dgm:t>
    </dgm:pt>
    <dgm:pt modelId="{92D02B87-66D4-BB4F-BCEE-E7EBF1BD2A1B}" type="parTrans" cxnId="{C4AF6401-A47D-2D45-98B4-F04A8DE5B477}">
      <dgm:prSet/>
      <dgm:spPr/>
      <dgm:t>
        <a:bodyPr/>
        <a:lstStyle/>
        <a:p>
          <a:endParaRPr lang="en-US"/>
        </a:p>
      </dgm:t>
    </dgm:pt>
    <dgm:pt modelId="{C289BFF4-2489-2042-934C-58CEF5A88D0C}" type="sibTrans" cxnId="{C4AF6401-A47D-2D45-98B4-F04A8DE5B477}">
      <dgm:prSet/>
      <dgm:spPr/>
      <dgm:t>
        <a:bodyPr/>
        <a:lstStyle/>
        <a:p>
          <a:endParaRPr lang="en-US"/>
        </a:p>
      </dgm:t>
    </dgm:pt>
    <dgm:pt modelId="{6FF94B75-EB1B-004A-B618-1FD2C2180252}">
      <dgm:prSet custT="1"/>
      <dgm:spPr/>
      <dgm:t>
        <a:bodyPr/>
        <a:lstStyle/>
        <a:p>
          <a:pPr>
            <a:lnSpc>
              <a:spcPct val="100000"/>
            </a:lnSpc>
            <a:spcAft>
              <a:spcPts val="1800"/>
            </a:spcAft>
          </a:pPr>
          <a:r>
            <a:rPr lang="fr-FR" sz="2000" b="0" i="0" dirty="0">
              <a:latin typeface="Lora" pitchFamily="2" charset="77"/>
            </a:rPr>
            <a:t>Que diriez-vous à un</a:t>
          </a:r>
          <a:r>
            <a:rPr lang="fr-CA" sz="2000" noProof="0" dirty="0">
              <a:effectLst/>
              <a:latin typeface="Lora" pitchFamily="2" charset="0"/>
              <a:ea typeface="Calibri" panose="020F0502020204030204" pitchFamily="34" charset="0"/>
              <a:cs typeface="Calibri" panose="020F0502020204030204" pitchFamily="34" charset="0"/>
            </a:rPr>
            <a:t>·e</a:t>
          </a:r>
          <a:r>
            <a:rPr lang="fr-FR" sz="2000" b="0" i="0" dirty="0">
              <a:latin typeface="Lora" pitchFamily="2" charset="77"/>
            </a:rPr>
            <a:t> ami</a:t>
          </a:r>
          <a:r>
            <a:rPr lang="fr-CA" sz="2000" noProof="0" dirty="0">
              <a:effectLst/>
              <a:latin typeface="Lora" pitchFamily="2" charset="0"/>
              <a:ea typeface="Calibri" panose="020F0502020204030204" pitchFamily="34" charset="0"/>
              <a:cs typeface="Calibri" panose="020F0502020204030204" pitchFamily="34" charset="0"/>
            </a:rPr>
            <a:t>·e</a:t>
          </a:r>
          <a:r>
            <a:rPr lang="fr-FR" sz="2000" b="0" i="0" dirty="0">
              <a:latin typeface="Lora" pitchFamily="2" charset="77"/>
            </a:rPr>
            <a:t>?</a:t>
          </a:r>
          <a:endParaRPr lang="en-US" sz="2000" b="0" i="0" dirty="0">
            <a:latin typeface="Lora" pitchFamily="2" charset="77"/>
          </a:endParaRPr>
        </a:p>
      </dgm:t>
    </dgm:pt>
    <dgm:pt modelId="{AFC27D86-215C-2F4E-8716-E58811AF1E46}" type="parTrans" cxnId="{7A18E09A-3A85-FD40-8B9B-77E0D096C9A2}">
      <dgm:prSet/>
      <dgm:spPr/>
      <dgm:t>
        <a:bodyPr/>
        <a:lstStyle/>
        <a:p>
          <a:endParaRPr lang="en-US"/>
        </a:p>
      </dgm:t>
    </dgm:pt>
    <dgm:pt modelId="{3B8B1C89-9929-4D47-B300-C2AFCEABA12B}" type="sibTrans" cxnId="{7A18E09A-3A85-FD40-8B9B-77E0D096C9A2}">
      <dgm:prSet/>
      <dgm:spPr/>
      <dgm:t>
        <a:bodyPr/>
        <a:lstStyle/>
        <a:p>
          <a:endParaRPr lang="en-US"/>
        </a:p>
      </dgm:t>
    </dgm:pt>
    <dgm:pt modelId="{3FF2A4FD-C6CB-40FD-B9A6-26F0F5F807A2}" type="pres">
      <dgm:prSet presAssocID="{B624B092-6C84-4E82-B8FD-D8F2573017F3}" presName="linear" presStyleCnt="0">
        <dgm:presLayoutVars>
          <dgm:animLvl val="lvl"/>
          <dgm:resizeHandles val="exact"/>
        </dgm:presLayoutVars>
      </dgm:prSet>
      <dgm:spPr/>
    </dgm:pt>
    <dgm:pt modelId="{EBD2F329-E3B7-41C7-8912-64CD26490B1C}" type="pres">
      <dgm:prSet presAssocID="{BA4B9634-73E1-42DE-B5D2-BD12E359B1A3}" presName="parentText" presStyleLbl="node1" presStyleIdx="0" presStyleCnt="1" custScaleX="54274" custScaleY="73979" custLinFactNeighborX="-20202" custLinFactNeighborY="-5007">
        <dgm:presLayoutVars>
          <dgm:chMax val="0"/>
          <dgm:bulletEnabled val="1"/>
        </dgm:presLayoutVars>
      </dgm:prSet>
      <dgm:spPr/>
    </dgm:pt>
    <dgm:pt modelId="{793467AD-C06A-46FF-A3BC-F4B93F6AB988}" type="pres">
      <dgm:prSet presAssocID="{BA4B9634-73E1-42DE-B5D2-BD12E359B1A3}" presName="childText" presStyleLbl="revTx" presStyleIdx="0" presStyleCnt="1" custScaleX="71747" custLinFactNeighborX="-15294" custLinFactNeighborY="1623">
        <dgm:presLayoutVars>
          <dgm:bulletEnabled val="1"/>
        </dgm:presLayoutVars>
      </dgm:prSet>
      <dgm:spPr/>
    </dgm:pt>
  </dgm:ptLst>
  <dgm:cxnLst>
    <dgm:cxn modelId="{C4AF6401-A47D-2D45-98B4-F04A8DE5B477}" srcId="{BA4B9634-73E1-42DE-B5D2-BD12E359B1A3}" destId="{4BACF0DC-7B05-8242-9599-1BB81D8989E2}" srcOrd="3" destOrd="0" parTransId="{92D02B87-66D4-BB4F-BCEE-E7EBF1BD2A1B}" sibTransId="{C289BFF4-2489-2042-934C-58CEF5A88D0C}"/>
    <dgm:cxn modelId="{E4540607-B69A-CF4F-956B-109F14CC9799}" type="presOf" srcId="{2A92950B-106E-9D4E-BA05-7D21E802B5CB}" destId="{793467AD-C06A-46FF-A3BC-F4B93F6AB988}" srcOrd="0" destOrd="1" presId="urn:microsoft.com/office/officeart/2005/8/layout/vList2"/>
    <dgm:cxn modelId="{9E2A620F-16E7-43A2-B328-672219170661}" type="presOf" srcId="{B87D3297-96FB-411E-AC0A-5FA099D93D62}" destId="{793467AD-C06A-46FF-A3BC-F4B93F6AB988}" srcOrd="0" destOrd="0" presId="urn:microsoft.com/office/officeart/2005/8/layout/vList2"/>
    <dgm:cxn modelId="{6812A15E-3FAA-334D-8486-EF7616032A65}" type="presOf" srcId="{4BACF0DC-7B05-8242-9599-1BB81D8989E2}" destId="{793467AD-C06A-46FF-A3BC-F4B93F6AB988}" srcOrd="0" destOrd="3" presId="urn:microsoft.com/office/officeart/2005/8/layout/vList2"/>
    <dgm:cxn modelId="{416C4662-1376-CB4A-A58F-491074279DDA}" type="presOf" srcId="{6FF94B75-EB1B-004A-B618-1FD2C2180252}" destId="{793467AD-C06A-46FF-A3BC-F4B93F6AB988}" srcOrd="0" destOrd="4" presId="urn:microsoft.com/office/officeart/2005/8/layout/vList2"/>
    <dgm:cxn modelId="{B217C06C-86B4-CB49-8C94-502F4040CDB4}" srcId="{BA4B9634-73E1-42DE-B5D2-BD12E359B1A3}" destId="{CA27EBDF-94DE-7A40-A782-A6C738824FA6}" srcOrd="2" destOrd="0" parTransId="{158F3EBC-C031-984B-9D53-B4E8071F9C3F}" sibTransId="{D16E2FB4-3286-0D46-8B43-EDC5996D972C}"/>
    <dgm:cxn modelId="{1058396E-3BC1-40AB-9B1B-376AB5BC25C0}" srcId="{BA4B9634-73E1-42DE-B5D2-BD12E359B1A3}" destId="{B87D3297-96FB-411E-AC0A-5FA099D93D62}" srcOrd="0" destOrd="0" parTransId="{9C353D47-713C-4C2C-92AD-77F121DABD32}" sibTransId="{719AECAB-EBE1-49A3-BC77-94B71FE6FB7F}"/>
    <dgm:cxn modelId="{9A5D3085-9506-4646-B8A8-08EBFAAE0D30}" type="presOf" srcId="{B624B092-6C84-4E82-B8FD-D8F2573017F3}" destId="{3FF2A4FD-C6CB-40FD-B9A6-26F0F5F807A2}" srcOrd="0" destOrd="0" presId="urn:microsoft.com/office/officeart/2005/8/layout/vList2"/>
    <dgm:cxn modelId="{58D86889-E243-4D91-A6DF-7462AA53F783}" srcId="{B624B092-6C84-4E82-B8FD-D8F2573017F3}" destId="{BA4B9634-73E1-42DE-B5D2-BD12E359B1A3}" srcOrd="0" destOrd="0" parTransId="{1AFE3CBB-9C33-4DA1-87A3-759EE829B36B}" sibTransId="{3FA8C1F3-6C0A-45A2-9D2B-B4971E6D01B8}"/>
    <dgm:cxn modelId="{7A18E09A-3A85-FD40-8B9B-77E0D096C9A2}" srcId="{BA4B9634-73E1-42DE-B5D2-BD12E359B1A3}" destId="{6FF94B75-EB1B-004A-B618-1FD2C2180252}" srcOrd="4" destOrd="0" parTransId="{AFC27D86-215C-2F4E-8716-E58811AF1E46}" sibTransId="{3B8B1C89-9929-4D47-B300-C2AFCEABA12B}"/>
    <dgm:cxn modelId="{BDFD26A0-89B8-2B41-A664-2811B06AC21F}" srcId="{BA4B9634-73E1-42DE-B5D2-BD12E359B1A3}" destId="{2A92950B-106E-9D4E-BA05-7D21E802B5CB}" srcOrd="1" destOrd="0" parTransId="{52F89AEC-295B-4444-A8D2-2F40E10C6188}" sibTransId="{34565F2A-3E6F-9F47-B01D-C81891CB039F}"/>
    <dgm:cxn modelId="{688E7BBB-D9EA-DB43-B684-3D388DC5E22E}" type="presOf" srcId="{CA27EBDF-94DE-7A40-A782-A6C738824FA6}" destId="{793467AD-C06A-46FF-A3BC-F4B93F6AB988}" srcOrd="0" destOrd="2" presId="urn:microsoft.com/office/officeart/2005/8/layout/vList2"/>
    <dgm:cxn modelId="{AD2432FB-5AFC-404A-8BF3-9DEF02C88B15}" type="presOf" srcId="{BA4B9634-73E1-42DE-B5D2-BD12E359B1A3}" destId="{EBD2F329-E3B7-41C7-8912-64CD26490B1C}" srcOrd="0" destOrd="0" presId="urn:microsoft.com/office/officeart/2005/8/layout/vList2"/>
    <dgm:cxn modelId="{F36EDC42-BE06-4590-AC08-ADD5D7676895}" type="presParOf" srcId="{3FF2A4FD-C6CB-40FD-B9A6-26F0F5F807A2}" destId="{EBD2F329-E3B7-41C7-8912-64CD26490B1C}" srcOrd="0" destOrd="0" presId="urn:microsoft.com/office/officeart/2005/8/layout/vList2"/>
    <dgm:cxn modelId="{702089B0-9514-4979-8E7E-4523DFF350CB}" type="presParOf" srcId="{3FF2A4FD-C6CB-40FD-B9A6-26F0F5F807A2}" destId="{793467AD-C06A-46FF-A3BC-F4B93F6AB98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59B2977-7B0F-4C93-AC99-101F021F311D}" type="doc">
      <dgm:prSet loTypeId="urn:microsoft.com/office/officeart/2005/8/layout/hProcess9" loCatId="process" qsTypeId="urn:microsoft.com/office/officeart/2005/8/quickstyle/simple1" qsCatId="simple" csTypeId="urn:microsoft.com/office/officeart/2005/8/colors/accent2_1" csCatId="accent2" phldr="1"/>
      <dgm:spPr/>
    </dgm:pt>
    <dgm:pt modelId="{C7EADDB5-2CF4-4D7F-9CAF-A65AB95FE8A0}">
      <dgm:prSet phldrT="[Text]" custT="1"/>
      <dgm:spPr>
        <a:ln w="19050">
          <a:solidFill>
            <a:schemeClr val="accent3"/>
          </a:solidFill>
        </a:ln>
      </dgm:spPr>
      <dgm:t>
        <a:bodyPr/>
        <a:lstStyle/>
        <a:p>
          <a:pPr>
            <a:lnSpc>
              <a:spcPct val="100000"/>
            </a:lnSpc>
          </a:pPr>
          <a:r>
            <a:rPr lang="fr-FR" sz="2800" dirty="0">
              <a:latin typeface="Lora" pitchFamily="2" charset="0"/>
            </a:rPr>
            <a:t>Quelle est l’une des choses que-vous allez faire grâce à ce que vous avez appris dans ce cours? Quelles ressources ou soutiens allez-vous utiliser?</a:t>
          </a:r>
          <a:endParaRPr lang="en-CA" sz="2800" dirty="0">
            <a:highlight>
              <a:srgbClr val="FFFF00"/>
            </a:highlight>
            <a:latin typeface="Lora" pitchFamily="2" charset="0"/>
          </a:endParaRPr>
        </a:p>
      </dgm:t>
    </dgm:pt>
    <dgm:pt modelId="{A612782A-0E7E-435D-83E6-2EE69B29DD58}" type="parTrans" cxnId="{6F128DF4-6EEB-406B-8410-CA25FAD24B6C}">
      <dgm:prSet/>
      <dgm:spPr/>
      <dgm:t>
        <a:bodyPr/>
        <a:lstStyle/>
        <a:p>
          <a:endParaRPr lang="en-CA"/>
        </a:p>
      </dgm:t>
    </dgm:pt>
    <dgm:pt modelId="{83702361-D1B6-4551-A6F3-57879F0BFEB8}" type="sibTrans" cxnId="{6F128DF4-6EEB-406B-8410-CA25FAD24B6C}">
      <dgm:prSet/>
      <dgm:spPr/>
      <dgm:t>
        <a:bodyPr/>
        <a:lstStyle/>
        <a:p>
          <a:endParaRPr lang="en-CA"/>
        </a:p>
      </dgm:t>
    </dgm:pt>
    <dgm:pt modelId="{440F4DBC-6DD1-4DE7-B5A1-CA18B9DA9586}" type="pres">
      <dgm:prSet presAssocID="{259B2977-7B0F-4C93-AC99-101F021F311D}" presName="CompostProcess" presStyleCnt="0">
        <dgm:presLayoutVars>
          <dgm:dir/>
          <dgm:resizeHandles val="exact"/>
        </dgm:presLayoutVars>
      </dgm:prSet>
      <dgm:spPr/>
    </dgm:pt>
    <dgm:pt modelId="{ECF8621B-AB55-4801-BEE8-E1AFBD524F30}" type="pres">
      <dgm:prSet presAssocID="{259B2977-7B0F-4C93-AC99-101F021F311D}" presName="arrow" presStyleLbl="bgShp" presStyleIdx="0" presStyleCnt="1" custScaleX="112424" custLinFactNeighborX="3110"/>
      <dgm:spPr>
        <a:solidFill>
          <a:schemeClr val="accent3"/>
        </a:solidFill>
      </dgm:spPr>
    </dgm:pt>
    <dgm:pt modelId="{C3F171C7-B23B-4696-922A-3E28032CBD28}" type="pres">
      <dgm:prSet presAssocID="{259B2977-7B0F-4C93-AC99-101F021F311D}" presName="linearProcess" presStyleCnt="0"/>
      <dgm:spPr/>
    </dgm:pt>
    <dgm:pt modelId="{6C80DB1A-44FE-4E50-AD83-BE74C7CD227C}" type="pres">
      <dgm:prSet presAssocID="{C7EADDB5-2CF4-4D7F-9CAF-A65AB95FE8A0}" presName="textNode" presStyleLbl="node1" presStyleIdx="0" presStyleCnt="1" custScaleX="85668" custScaleY="102152" custLinFactNeighborX="-9022" custLinFactNeighborY="0">
        <dgm:presLayoutVars>
          <dgm:bulletEnabled val="1"/>
        </dgm:presLayoutVars>
      </dgm:prSet>
      <dgm:spPr/>
    </dgm:pt>
  </dgm:ptLst>
  <dgm:cxnLst>
    <dgm:cxn modelId="{19263913-462B-4E4A-9892-9DC0354D1CFF}" type="presOf" srcId="{259B2977-7B0F-4C93-AC99-101F021F311D}" destId="{440F4DBC-6DD1-4DE7-B5A1-CA18B9DA9586}" srcOrd="0" destOrd="0" presId="urn:microsoft.com/office/officeart/2005/8/layout/hProcess9"/>
    <dgm:cxn modelId="{ACB8F519-086F-4CD8-8010-A20C49A63EE1}" type="presOf" srcId="{C7EADDB5-2CF4-4D7F-9CAF-A65AB95FE8A0}" destId="{6C80DB1A-44FE-4E50-AD83-BE74C7CD227C}" srcOrd="0" destOrd="0" presId="urn:microsoft.com/office/officeart/2005/8/layout/hProcess9"/>
    <dgm:cxn modelId="{6F128DF4-6EEB-406B-8410-CA25FAD24B6C}" srcId="{259B2977-7B0F-4C93-AC99-101F021F311D}" destId="{C7EADDB5-2CF4-4D7F-9CAF-A65AB95FE8A0}" srcOrd="0" destOrd="0" parTransId="{A612782A-0E7E-435D-83E6-2EE69B29DD58}" sibTransId="{83702361-D1B6-4551-A6F3-57879F0BFEB8}"/>
    <dgm:cxn modelId="{EE333976-0BA9-49C5-97FD-2A1FB1FFB4FA}" type="presParOf" srcId="{440F4DBC-6DD1-4DE7-B5A1-CA18B9DA9586}" destId="{ECF8621B-AB55-4801-BEE8-E1AFBD524F30}" srcOrd="0" destOrd="0" presId="urn:microsoft.com/office/officeart/2005/8/layout/hProcess9"/>
    <dgm:cxn modelId="{7BCC5E1A-3F5B-4522-9D65-48CCCA4EF49C}" type="presParOf" srcId="{440F4DBC-6DD1-4DE7-B5A1-CA18B9DA9586}" destId="{C3F171C7-B23B-4696-922A-3E28032CBD28}" srcOrd="1" destOrd="0" presId="urn:microsoft.com/office/officeart/2005/8/layout/hProcess9"/>
    <dgm:cxn modelId="{A46758B9-08E3-48EE-BC0F-7DF40CA304DD}" type="presParOf" srcId="{C3F171C7-B23B-4696-922A-3E28032CBD28}" destId="{6C80DB1A-44FE-4E50-AD83-BE74C7CD227C}" srcOrd="0"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7E3A4BC-74E0-4C47-A33C-823DAB60CD54}" type="doc">
      <dgm:prSet loTypeId="urn:microsoft.com/office/officeart/2018/2/layout/IconVerticalSolidList" loCatId="icon" qsTypeId="urn:microsoft.com/office/officeart/2005/8/quickstyle/simple4" qsCatId="simple" csTypeId="urn:microsoft.com/office/officeart/2005/8/colors/accent2_2" csCatId="accent2" phldr="1"/>
      <dgm:spPr/>
      <dgm:t>
        <a:bodyPr/>
        <a:lstStyle/>
        <a:p>
          <a:endParaRPr lang="en-US"/>
        </a:p>
      </dgm:t>
    </dgm:pt>
    <dgm:pt modelId="{A6FC85D3-B66E-46AC-85C2-E7B6819AAEC8}">
      <dgm:prSet custT="1"/>
      <dgm:spPr/>
      <dgm:t>
        <a:bodyPr/>
        <a:lstStyle/>
        <a:p>
          <a:pPr marL="0" lvl="0" indent="0" algn="l" defTabSz="1066800">
            <a:lnSpc>
              <a:spcPct val="150000"/>
            </a:lnSpc>
            <a:spcBef>
              <a:spcPct val="0"/>
            </a:spcBef>
            <a:spcAft>
              <a:spcPct val="35000"/>
            </a:spcAft>
            <a:buNone/>
          </a:pPr>
          <a:r>
            <a:rPr lang="fr-CA" sz="2400" kern="1200" dirty="0">
              <a:solidFill>
                <a:srgbClr val="1D1C1D">
                  <a:hueOff val="0"/>
                  <a:satOff val="0"/>
                  <a:lumOff val="0"/>
                  <a:alphaOff val="0"/>
                </a:srgbClr>
              </a:solidFill>
              <a:latin typeface="Lora" pitchFamily="2" charset="0"/>
              <a:ea typeface="+mn-ea"/>
              <a:cs typeface="+mn-cs"/>
            </a:rPr>
            <a:t>Processus graduel</a:t>
          </a:r>
          <a:endParaRPr lang="fr-CA" sz="2400" kern="1200" noProof="0" dirty="0">
            <a:solidFill>
              <a:srgbClr val="1D1C1D">
                <a:hueOff val="0"/>
                <a:satOff val="0"/>
                <a:lumOff val="0"/>
                <a:alphaOff val="0"/>
              </a:srgbClr>
            </a:solidFill>
            <a:latin typeface="Lora" pitchFamily="2" charset="0"/>
            <a:ea typeface="+mn-ea"/>
            <a:cs typeface="+mn-cs"/>
          </a:endParaRPr>
        </a:p>
      </dgm:t>
    </dgm:pt>
    <dgm:pt modelId="{06FFEEBB-DAAC-46E6-9110-A9D6D7EB0D06}" type="parTrans" cxnId="{3C8B1BF3-9C4B-4E4E-8202-066872662738}">
      <dgm:prSet/>
      <dgm:spPr/>
      <dgm:t>
        <a:bodyPr/>
        <a:lstStyle/>
        <a:p>
          <a:pPr>
            <a:lnSpc>
              <a:spcPct val="150000"/>
            </a:lnSpc>
          </a:pPr>
          <a:endParaRPr lang="en-US"/>
        </a:p>
      </dgm:t>
    </dgm:pt>
    <dgm:pt modelId="{DAB8A547-9C49-4FE9-89F5-D6A34D8408C6}" type="sibTrans" cxnId="{3C8B1BF3-9C4B-4E4E-8202-066872662738}">
      <dgm:prSet/>
      <dgm:spPr/>
      <dgm:t>
        <a:bodyPr/>
        <a:lstStyle/>
        <a:p>
          <a:pPr>
            <a:lnSpc>
              <a:spcPct val="150000"/>
            </a:lnSpc>
          </a:pPr>
          <a:endParaRPr lang="en-US"/>
        </a:p>
      </dgm:t>
    </dgm:pt>
    <dgm:pt modelId="{B431DFB1-1347-4479-A9A6-26284359E110}">
      <dgm:prSet custT="1"/>
      <dgm:spPr/>
      <dgm:t>
        <a:bodyPr/>
        <a:lstStyle/>
        <a:p>
          <a:pPr marL="0" lvl="0" indent="0" algn="l" defTabSz="1066800">
            <a:lnSpc>
              <a:spcPct val="150000"/>
            </a:lnSpc>
            <a:spcBef>
              <a:spcPct val="0"/>
            </a:spcBef>
            <a:spcAft>
              <a:spcPct val="35000"/>
            </a:spcAft>
            <a:buNone/>
          </a:pPr>
          <a:r>
            <a:rPr lang="fr-CA" sz="2400" kern="1200" dirty="0">
              <a:solidFill>
                <a:srgbClr val="1D1C1D">
                  <a:hueOff val="0"/>
                  <a:satOff val="0"/>
                  <a:lumOff val="0"/>
                  <a:alphaOff val="0"/>
                </a:srgbClr>
              </a:solidFill>
              <a:latin typeface="Lora" pitchFamily="2" charset="0"/>
              <a:ea typeface="+mn-ea"/>
              <a:cs typeface="+mn-cs"/>
            </a:rPr>
            <a:t>Réorientation et formation</a:t>
          </a:r>
          <a:endParaRPr lang="fr-CA" sz="2400" kern="1200" noProof="0" dirty="0">
            <a:solidFill>
              <a:srgbClr val="1D1C1D">
                <a:hueOff val="0"/>
                <a:satOff val="0"/>
                <a:lumOff val="0"/>
                <a:alphaOff val="0"/>
              </a:srgbClr>
            </a:solidFill>
            <a:latin typeface="Lora" pitchFamily="2" charset="0"/>
            <a:ea typeface="+mn-ea"/>
            <a:cs typeface="+mn-cs"/>
          </a:endParaRPr>
        </a:p>
      </dgm:t>
    </dgm:pt>
    <dgm:pt modelId="{8AB491FE-D913-420F-AA56-DA23A7E4097F}" type="parTrans" cxnId="{B9E26259-AC99-448C-8991-AE2389860569}">
      <dgm:prSet/>
      <dgm:spPr/>
      <dgm:t>
        <a:bodyPr/>
        <a:lstStyle/>
        <a:p>
          <a:pPr>
            <a:lnSpc>
              <a:spcPct val="150000"/>
            </a:lnSpc>
          </a:pPr>
          <a:endParaRPr lang="en-US"/>
        </a:p>
      </dgm:t>
    </dgm:pt>
    <dgm:pt modelId="{B3F8AE5C-16F0-4938-974C-985AB82C2B0D}" type="sibTrans" cxnId="{B9E26259-AC99-448C-8991-AE2389860569}">
      <dgm:prSet/>
      <dgm:spPr/>
      <dgm:t>
        <a:bodyPr/>
        <a:lstStyle/>
        <a:p>
          <a:pPr>
            <a:lnSpc>
              <a:spcPct val="150000"/>
            </a:lnSpc>
          </a:pPr>
          <a:endParaRPr lang="en-US"/>
        </a:p>
      </dgm:t>
    </dgm:pt>
    <dgm:pt modelId="{E285290F-BBAC-4A62-B5AD-0D296CCF643F}">
      <dgm:prSet custT="1"/>
      <dgm:spPr/>
      <dgm:t>
        <a:bodyPr/>
        <a:lstStyle/>
        <a:p>
          <a:pPr marL="0" lvl="0" indent="0" algn="l" defTabSz="1066800">
            <a:lnSpc>
              <a:spcPct val="150000"/>
            </a:lnSpc>
            <a:spcBef>
              <a:spcPct val="0"/>
            </a:spcBef>
            <a:spcAft>
              <a:spcPct val="35000"/>
            </a:spcAft>
            <a:buNone/>
          </a:pPr>
          <a:r>
            <a:rPr lang="fr-CA" sz="2400" kern="1200" dirty="0">
              <a:solidFill>
                <a:srgbClr val="1D1C1D">
                  <a:hueOff val="0"/>
                  <a:satOff val="0"/>
                  <a:lumOff val="0"/>
                  <a:alphaOff val="0"/>
                </a:srgbClr>
              </a:solidFill>
              <a:latin typeface="Lora" pitchFamily="2" charset="0"/>
              <a:ea typeface="+mn-ea"/>
              <a:cs typeface="+mn-cs"/>
            </a:rPr>
            <a:t>  Concentration sur le rendement</a:t>
          </a:r>
          <a:endParaRPr lang="fr-CA" sz="2400" kern="1200" noProof="0" dirty="0">
            <a:solidFill>
              <a:srgbClr val="1D1C1D">
                <a:hueOff val="0"/>
                <a:satOff val="0"/>
                <a:lumOff val="0"/>
                <a:alphaOff val="0"/>
              </a:srgbClr>
            </a:solidFill>
            <a:latin typeface="Lora" pitchFamily="2" charset="0"/>
            <a:ea typeface="+mn-ea"/>
            <a:cs typeface="+mn-cs"/>
          </a:endParaRPr>
        </a:p>
      </dgm:t>
    </dgm:pt>
    <dgm:pt modelId="{33559DA5-C0BF-43EE-8651-019585E23252}" type="parTrans" cxnId="{B4D4B65C-1E20-4A2B-AC0E-1ABFE8690061}">
      <dgm:prSet/>
      <dgm:spPr/>
      <dgm:t>
        <a:bodyPr/>
        <a:lstStyle/>
        <a:p>
          <a:pPr>
            <a:lnSpc>
              <a:spcPct val="150000"/>
            </a:lnSpc>
          </a:pPr>
          <a:endParaRPr lang="en-US"/>
        </a:p>
      </dgm:t>
    </dgm:pt>
    <dgm:pt modelId="{DC018E3F-F933-48CA-AB25-15C678F763F8}" type="sibTrans" cxnId="{B4D4B65C-1E20-4A2B-AC0E-1ABFE8690061}">
      <dgm:prSet/>
      <dgm:spPr/>
      <dgm:t>
        <a:bodyPr/>
        <a:lstStyle/>
        <a:p>
          <a:pPr>
            <a:lnSpc>
              <a:spcPct val="150000"/>
            </a:lnSpc>
          </a:pPr>
          <a:endParaRPr lang="en-US"/>
        </a:p>
      </dgm:t>
    </dgm:pt>
    <dgm:pt modelId="{8B839C11-E273-46B4-A3BF-1324F09DA39B}">
      <dgm:prSet custT="1"/>
      <dgm:spPr/>
      <dgm:t>
        <a:bodyPr/>
        <a:lstStyle/>
        <a:p>
          <a:pPr>
            <a:lnSpc>
              <a:spcPct val="150000"/>
            </a:lnSpc>
          </a:pPr>
          <a:r>
            <a:rPr lang="fr-CA" sz="2400" kern="1200" dirty="0">
              <a:solidFill>
                <a:srgbClr val="1D1C1D">
                  <a:hueOff val="0"/>
                  <a:satOff val="0"/>
                  <a:lumOff val="0"/>
                  <a:alphaOff val="0"/>
                </a:srgbClr>
              </a:solidFill>
              <a:latin typeface="Lora" pitchFamily="2" charset="0"/>
              <a:ea typeface="+mn-ea"/>
              <a:cs typeface="+mn-cs"/>
            </a:rPr>
            <a:t>Expérience positive</a:t>
          </a:r>
          <a:endParaRPr lang="fr-CA" sz="2400" kern="1200" noProof="0" dirty="0">
            <a:solidFill>
              <a:srgbClr val="1D1C1D">
                <a:hueOff val="0"/>
                <a:satOff val="0"/>
                <a:lumOff val="0"/>
                <a:alphaOff val="0"/>
              </a:srgbClr>
            </a:solidFill>
            <a:latin typeface="Lora" pitchFamily="2" charset="0"/>
            <a:ea typeface="+mn-ea"/>
            <a:cs typeface="+mn-cs"/>
          </a:endParaRPr>
        </a:p>
      </dgm:t>
    </dgm:pt>
    <dgm:pt modelId="{35319030-7937-48FA-91B4-0F2FB7DC69C9}" type="parTrans" cxnId="{175FF224-4827-4A2B-A9A1-666067093FF7}">
      <dgm:prSet/>
      <dgm:spPr/>
      <dgm:t>
        <a:bodyPr/>
        <a:lstStyle/>
        <a:p>
          <a:pPr>
            <a:lnSpc>
              <a:spcPct val="150000"/>
            </a:lnSpc>
          </a:pPr>
          <a:endParaRPr lang="en-US"/>
        </a:p>
      </dgm:t>
    </dgm:pt>
    <dgm:pt modelId="{859764B6-75B6-49B3-B52F-89EBAF6C6F1D}" type="sibTrans" cxnId="{175FF224-4827-4A2B-A9A1-666067093FF7}">
      <dgm:prSet/>
      <dgm:spPr/>
      <dgm:t>
        <a:bodyPr/>
        <a:lstStyle/>
        <a:p>
          <a:pPr>
            <a:lnSpc>
              <a:spcPct val="150000"/>
            </a:lnSpc>
          </a:pPr>
          <a:endParaRPr lang="en-US"/>
        </a:p>
      </dgm:t>
    </dgm:pt>
    <dgm:pt modelId="{FD48C912-E4FD-42A3-859D-36349DB2FD7F}">
      <dgm:prSet custT="1"/>
      <dgm:spPr/>
      <dgm:t>
        <a:bodyPr/>
        <a:lstStyle/>
        <a:p>
          <a:pPr marL="0" lvl="0" indent="0" algn="l" defTabSz="1066800">
            <a:lnSpc>
              <a:spcPct val="150000"/>
            </a:lnSpc>
            <a:spcBef>
              <a:spcPct val="0"/>
            </a:spcBef>
            <a:spcAft>
              <a:spcPct val="35000"/>
            </a:spcAft>
            <a:buNone/>
          </a:pPr>
          <a:r>
            <a:rPr lang="fr-CA" sz="2400" kern="1200" dirty="0">
              <a:solidFill>
                <a:srgbClr val="1D1C1D">
                  <a:hueOff val="0"/>
                  <a:satOff val="0"/>
                  <a:lumOff val="0"/>
                  <a:alphaOff val="0"/>
                </a:srgbClr>
              </a:solidFill>
              <a:latin typeface="Lora" pitchFamily="2" charset="0"/>
              <a:ea typeface="+mn-ea"/>
              <a:cs typeface="+mn-cs"/>
            </a:rPr>
            <a:t>Accommodements</a:t>
          </a:r>
          <a:endParaRPr lang="fr-CA" sz="2400" kern="1200" noProof="0" dirty="0">
            <a:solidFill>
              <a:srgbClr val="1D1C1D">
                <a:hueOff val="0"/>
                <a:satOff val="0"/>
                <a:lumOff val="0"/>
                <a:alphaOff val="0"/>
              </a:srgbClr>
            </a:solidFill>
            <a:latin typeface="Lora" pitchFamily="2" charset="0"/>
            <a:ea typeface="+mn-ea"/>
            <a:cs typeface="+mn-cs"/>
          </a:endParaRPr>
        </a:p>
      </dgm:t>
    </dgm:pt>
    <dgm:pt modelId="{3F70FB69-31E0-4C18-8969-54DA14DCEEAC}" type="parTrans" cxnId="{212BE8C1-0DF3-4290-B10A-B1C892A904D8}">
      <dgm:prSet/>
      <dgm:spPr/>
      <dgm:t>
        <a:bodyPr/>
        <a:lstStyle/>
        <a:p>
          <a:pPr>
            <a:lnSpc>
              <a:spcPct val="150000"/>
            </a:lnSpc>
          </a:pPr>
          <a:endParaRPr lang="en-US"/>
        </a:p>
      </dgm:t>
    </dgm:pt>
    <dgm:pt modelId="{FF3C3034-E03F-4B1E-9E1F-A50B13CD2966}" type="sibTrans" cxnId="{212BE8C1-0DF3-4290-B10A-B1C892A904D8}">
      <dgm:prSet/>
      <dgm:spPr/>
      <dgm:t>
        <a:bodyPr/>
        <a:lstStyle/>
        <a:p>
          <a:pPr>
            <a:lnSpc>
              <a:spcPct val="150000"/>
            </a:lnSpc>
          </a:pPr>
          <a:endParaRPr lang="en-US"/>
        </a:p>
      </dgm:t>
    </dgm:pt>
    <dgm:pt modelId="{D2E4AF40-F10B-4B1A-A571-B947FC45A6CB}" type="pres">
      <dgm:prSet presAssocID="{B7E3A4BC-74E0-4C47-A33C-823DAB60CD54}" presName="root" presStyleCnt="0">
        <dgm:presLayoutVars>
          <dgm:dir/>
          <dgm:resizeHandles val="exact"/>
        </dgm:presLayoutVars>
      </dgm:prSet>
      <dgm:spPr/>
    </dgm:pt>
    <dgm:pt modelId="{53C8E2AD-86B7-4A03-934A-CF53F866D713}" type="pres">
      <dgm:prSet presAssocID="{A6FC85D3-B66E-46AC-85C2-E7B6819AAEC8}" presName="compNode" presStyleCnt="0"/>
      <dgm:spPr/>
    </dgm:pt>
    <dgm:pt modelId="{93DC2B8D-4D56-4D61-8186-A46F40E86248}" type="pres">
      <dgm:prSet presAssocID="{A6FC85D3-B66E-46AC-85C2-E7B6819AAEC8}" presName="bgRect" presStyleLbl="bgShp" presStyleIdx="0" presStyleCnt="5" custLinFactNeighborX="-38388" custLinFactNeighborY="8677"/>
      <dgm:spPr/>
    </dgm:pt>
    <dgm:pt modelId="{23AFC8B1-B057-41B8-A279-7BAA78B4C815}" type="pres">
      <dgm:prSet presAssocID="{A6FC85D3-B66E-46AC-85C2-E7B6819AAEC8}" presName="iconRect" presStyleLbl="node1" presStyleIdx="0" presStyleCnt="5"/>
      <dgm:spPr>
        <a:blipFill>
          <a:blip xmlns:r="http://schemas.openxmlformats.org/officeDocument/2006/relationships" r:embed="rId1"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4BBE76DB-3C63-4EA1-801A-18AF3598C842}" type="pres">
      <dgm:prSet presAssocID="{A6FC85D3-B66E-46AC-85C2-E7B6819AAEC8}" presName="spaceRect" presStyleCnt="0"/>
      <dgm:spPr/>
    </dgm:pt>
    <dgm:pt modelId="{E827BD5F-CDE1-4D86-98E7-E82C71AD78FF}" type="pres">
      <dgm:prSet presAssocID="{A6FC85D3-B66E-46AC-85C2-E7B6819AAEC8}" presName="parTx" presStyleLbl="revTx" presStyleIdx="0" presStyleCnt="5">
        <dgm:presLayoutVars>
          <dgm:chMax val="0"/>
          <dgm:chPref val="0"/>
        </dgm:presLayoutVars>
      </dgm:prSet>
      <dgm:spPr/>
    </dgm:pt>
    <dgm:pt modelId="{D0C60D71-6915-4A89-AF42-FDC784B762D8}" type="pres">
      <dgm:prSet presAssocID="{DAB8A547-9C49-4FE9-89F5-D6A34D8408C6}" presName="sibTrans" presStyleCnt="0"/>
      <dgm:spPr/>
    </dgm:pt>
    <dgm:pt modelId="{05C9694C-FCB7-4AE3-AF03-8AE9AD01B1CE}" type="pres">
      <dgm:prSet presAssocID="{B431DFB1-1347-4479-A9A6-26284359E110}" presName="compNode" presStyleCnt="0"/>
      <dgm:spPr/>
    </dgm:pt>
    <dgm:pt modelId="{1C9A8A76-40E9-4323-A63F-35DE8247644C}" type="pres">
      <dgm:prSet presAssocID="{B431DFB1-1347-4479-A9A6-26284359E110}" presName="bgRect" presStyleLbl="bgShp" presStyleIdx="1" presStyleCnt="5"/>
      <dgm:spPr/>
    </dgm:pt>
    <dgm:pt modelId="{4B87B82E-8E06-44EE-8A53-A452355C3098}" type="pres">
      <dgm:prSet presAssocID="{B431DFB1-1347-4479-A9A6-26284359E110}" presName="iconRect" presStyleLbl="node1" presStyleIdx="1" presStyleCnt="5"/>
      <dgm:spPr>
        <a:blipFill>
          <a:blip xmlns:r="http://schemas.openxmlformats.org/officeDocument/2006/relationships"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mpass"/>
        </a:ext>
      </dgm:extLst>
    </dgm:pt>
    <dgm:pt modelId="{55A67EB7-929C-4FC6-90E6-EE7539C6C63F}" type="pres">
      <dgm:prSet presAssocID="{B431DFB1-1347-4479-A9A6-26284359E110}" presName="spaceRect" presStyleCnt="0"/>
      <dgm:spPr/>
    </dgm:pt>
    <dgm:pt modelId="{C4029D57-946D-435E-8B1F-1452D8E3E52A}" type="pres">
      <dgm:prSet presAssocID="{B431DFB1-1347-4479-A9A6-26284359E110}" presName="parTx" presStyleLbl="revTx" presStyleIdx="1" presStyleCnt="5">
        <dgm:presLayoutVars>
          <dgm:chMax val="0"/>
          <dgm:chPref val="0"/>
        </dgm:presLayoutVars>
      </dgm:prSet>
      <dgm:spPr/>
    </dgm:pt>
    <dgm:pt modelId="{6D062F00-7F3C-41E7-A9C8-ECE5D6FB906E}" type="pres">
      <dgm:prSet presAssocID="{B3F8AE5C-16F0-4938-974C-985AB82C2B0D}" presName="sibTrans" presStyleCnt="0"/>
      <dgm:spPr/>
    </dgm:pt>
    <dgm:pt modelId="{2D19ABB9-755C-48BA-9A66-F3E8720A1FF3}" type="pres">
      <dgm:prSet presAssocID="{E285290F-BBAC-4A62-B5AD-0D296CCF643F}" presName="compNode" presStyleCnt="0"/>
      <dgm:spPr/>
    </dgm:pt>
    <dgm:pt modelId="{6384F054-9494-45E6-95C2-9C94919546E1}" type="pres">
      <dgm:prSet presAssocID="{E285290F-BBAC-4A62-B5AD-0D296CCF643F}" presName="bgRect" presStyleLbl="bgShp" presStyleIdx="2" presStyleCnt="5" custLinFactNeighborX="3049" custLinFactNeighborY="-5425"/>
      <dgm:spPr/>
    </dgm:pt>
    <dgm:pt modelId="{759487F5-2DD1-4628-BD89-76A4EF119EBA}" type="pres">
      <dgm:prSet presAssocID="{E285290F-BBAC-4A62-B5AD-0D296CCF643F}" presName="iconRect" presStyleLbl="node1" presStyleIdx="2" presStyleCnt="5"/>
      <dgm:spPr>
        <a:blipFill>
          <a:blip xmlns:r="http://schemas.openxmlformats.org/officeDocument/2006/relationships"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seye"/>
        </a:ext>
      </dgm:extLst>
    </dgm:pt>
    <dgm:pt modelId="{2E86BB4B-08C9-40BF-A0E1-73878DBC3353}" type="pres">
      <dgm:prSet presAssocID="{E285290F-BBAC-4A62-B5AD-0D296CCF643F}" presName="spaceRect" presStyleCnt="0"/>
      <dgm:spPr/>
    </dgm:pt>
    <dgm:pt modelId="{970E5CE8-B649-4CA3-8DC0-165F484A1B7E}" type="pres">
      <dgm:prSet presAssocID="{E285290F-BBAC-4A62-B5AD-0D296CCF643F}" presName="parTx" presStyleLbl="revTx" presStyleIdx="2" presStyleCnt="5" custScaleX="117998">
        <dgm:presLayoutVars>
          <dgm:chMax val="0"/>
          <dgm:chPref val="0"/>
        </dgm:presLayoutVars>
      </dgm:prSet>
      <dgm:spPr/>
    </dgm:pt>
    <dgm:pt modelId="{4A490E4E-AA6B-46CE-B743-D443025F6B65}" type="pres">
      <dgm:prSet presAssocID="{DC018E3F-F933-48CA-AB25-15C678F763F8}" presName="sibTrans" presStyleCnt="0"/>
      <dgm:spPr/>
    </dgm:pt>
    <dgm:pt modelId="{FD285D31-602B-4E3B-A819-A59EA6E62B63}" type="pres">
      <dgm:prSet presAssocID="{8B839C11-E273-46B4-A3BF-1324F09DA39B}" presName="compNode" presStyleCnt="0"/>
      <dgm:spPr/>
    </dgm:pt>
    <dgm:pt modelId="{3C3ADA15-3E77-4B8A-9711-23396794523D}" type="pres">
      <dgm:prSet presAssocID="{8B839C11-E273-46B4-A3BF-1324F09DA39B}" presName="bgRect" presStyleLbl="bgShp" presStyleIdx="3" presStyleCnt="5"/>
      <dgm:spPr/>
    </dgm:pt>
    <dgm:pt modelId="{403D4955-AAB0-489E-AFC6-C5184641ACC7}" type="pres">
      <dgm:prSet presAssocID="{8B839C11-E273-46B4-A3BF-1324F09DA39B}" presName="iconRect" presStyleLbl="node1" presStyleIdx="3" presStyleCnt="5"/>
      <dgm:spPr>
        <a:blipFill>
          <a:blip xmlns:r="http://schemas.openxmlformats.org/officeDocument/2006/relationships"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miling Face with No Fill"/>
        </a:ext>
      </dgm:extLst>
    </dgm:pt>
    <dgm:pt modelId="{FA88390C-1087-4BD3-96E6-59F50372EAD1}" type="pres">
      <dgm:prSet presAssocID="{8B839C11-E273-46B4-A3BF-1324F09DA39B}" presName="spaceRect" presStyleCnt="0"/>
      <dgm:spPr/>
    </dgm:pt>
    <dgm:pt modelId="{E03DC291-C89A-4328-B2B8-D84D046398A9}" type="pres">
      <dgm:prSet presAssocID="{8B839C11-E273-46B4-A3BF-1324F09DA39B}" presName="parTx" presStyleLbl="revTx" presStyleIdx="3" presStyleCnt="5">
        <dgm:presLayoutVars>
          <dgm:chMax val="0"/>
          <dgm:chPref val="0"/>
        </dgm:presLayoutVars>
      </dgm:prSet>
      <dgm:spPr/>
    </dgm:pt>
    <dgm:pt modelId="{799C16B1-1FFC-4D5B-8A45-73255714A303}" type="pres">
      <dgm:prSet presAssocID="{859764B6-75B6-49B3-B52F-89EBAF6C6F1D}" presName="sibTrans" presStyleCnt="0"/>
      <dgm:spPr/>
    </dgm:pt>
    <dgm:pt modelId="{8A0B18DE-0C63-4406-97B2-4BDEF4E4CC45}" type="pres">
      <dgm:prSet presAssocID="{FD48C912-E4FD-42A3-859D-36349DB2FD7F}" presName="compNode" presStyleCnt="0"/>
      <dgm:spPr/>
    </dgm:pt>
    <dgm:pt modelId="{DB65D6CF-D0C9-4682-8708-67119049D1C2}" type="pres">
      <dgm:prSet presAssocID="{FD48C912-E4FD-42A3-859D-36349DB2FD7F}" presName="bgRect" presStyleLbl="bgShp" presStyleIdx="4" presStyleCnt="5" custLinFactNeighborX="-38335" custLinFactNeighborY="31213"/>
      <dgm:spPr/>
    </dgm:pt>
    <dgm:pt modelId="{A37745B8-BD0A-465C-B65D-B6EF9B6392AF}" type="pres">
      <dgm:prSet presAssocID="{FD48C912-E4FD-42A3-859D-36349DB2FD7F}" presName="iconRect" presStyleLbl="node1" presStyleIdx="4" presStyleCnt="5"/>
      <dgm:spPr>
        <a:blipFill>
          <a:blip xmlns:r="http://schemas.openxmlformats.org/officeDocument/2006/relationships"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Water Polo player"/>
        </a:ext>
      </dgm:extLst>
    </dgm:pt>
    <dgm:pt modelId="{0CC02E8E-F632-4E88-AA9F-84E1A472F954}" type="pres">
      <dgm:prSet presAssocID="{FD48C912-E4FD-42A3-859D-36349DB2FD7F}" presName="spaceRect" presStyleCnt="0"/>
      <dgm:spPr/>
    </dgm:pt>
    <dgm:pt modelId="{356F409A-2723-4536-9EC7-608A10C2CE6B}" type="pres">
      <dgm:prSet presAssocID="{FD48C912-E4FD-42A3-859D-36349DB2FD7F}" presName="parTx" presStyleLbl="revTx" presStyleIdx="4" presStyleCnt="5" custScaleX="99360">
        <dgm:presLayoutVars>
          <dgm:chMax val="0"/>
          <dgm:chPref val="0"/>
        </dgm:presLayoutVars>
      </dgm:prSet>
      <dgm:spPr/>
    </dgm:pt>
  </dgm:ptLst>
  <dgm:cxnLst>
    <dgm:cxn modelId="{175FF224-4827-4A2B-A9A1-666067093FF7}" srcId="{B7E3A4BC-74E0-4C47-A33C-823DAB60CD54}" destId="{8B839C11-E273-46B4-A3BF-1324F09DA39B}" srcOrd="3" destOrd="0" parTransId="{35319030-7937-48FA-91B4-0F2FB7DC69C9}" sibTransId="{859764B6-75B6-49B3-B52F-89EBAF6C6F1D}"/>
    <dgm:cxn modelId="{11307934-7B51-4C7C-B9DB-0686B2E37D29}" type="presOf" srcId="{8B839C11-E273-46B4-A3BF-1324F09DA39B}" destId="{E03DC291-C89A-4328-B2B8-D84D046398A9}" srcOrd="0" destOrd="0" presId="urn:microsoft.com/office/officeart/2018/2/layout/IconVerticalSolidList"/>
    <dgm:cxn modelId="{B4D4B65C-1E20-4A2B-AC0E-1ABFE8690061}" srcId="{B7E3A4BC-74E0-4C47-A33C-823DAB60CD54}" destId="{E285290F-BBAC-4A62-B5AD-0D296CCF643F}" srcOrd="2" destOrd="0" parTransId="{33559DA5-C0BF-43EE-8651-019585E23252}" sibTransId="{DC018E3F-F933-48CA-AB25-15C678F763F8}"/>
    <dgm:cxn modelId="{E09E3463-4882-4AE5-99CE-A985892C93EE}" type="presOf" srcId="{A6FC85D3-B66E-46AC-85C2-E7B6819AAEC8}" destId="{E827BD5F-CDE1-4D86-98E7-E82C71AD78FF}" srcOrd="0" destOrd="0" presId="urn:microsoft.com/office/officeart/2018/2/layout/IconVerticalSolidList"/>
    <dgm:cxn modelId="{B9E26259-AC99-448C-8991-AE2389860569}" srcId="{B7E3A4BC-74E0-4C47-A33C-823DAB60CD54}" destId="{B431DFB1-1347-4479-A9A6-26284359E110}" srcOrd="1" destOrd="0" parTransId="{8AB491FE-D913-420F-AA56-DA23A7E4097F}" sibTransId="{B3F8AE5C-16F0-4938-974C-985AB82C2B0D}"/>
    <dgm:cxn modelId="{080A5E89-FB70-44AC-9E30-40F9BCA5E31F}" type="presOf" srcId="{B7E3A4BC-74E0-4C47-A33C-823DAB60CD54}" destId="{D2E4AF40-F10B-4B1A-A571-B947FC45A6CB}" srcOrd="0" destOrd="0" presId="urn:microsoft.com/office/officeart/2018/2/layout/IconVerticalSolidList"/>
    <dgm:cxn modelId="{DD28F79B-1E20-49E2-91D0-86CD41FF8EDB}" type="presOf" srcId="{E285290F-BBAC-4A62-B5AD-0D296CCF643F}" destId="{970E5CE8-B649-4CA3-8DC0-165F484A1B7E}" srcOrd="0" destOrd="0" presId="urn:microsoft.com/office/officeart/2018/2/layout/IconVerticalSolidList"/>
    <dgm:cxn modelId="{212BE8C1-0DF3-4290-B10A-B1C892A904D8}" srcId="{B7E3A4BC-74E0-4C47-A33C-823DAB60CD54}" destId="{FD48C912-E4FD-42A3-859D-36349DB2FD7F}" srcOrd="4" destOrd="0" parTransId="{3F70FB69-31E0-4C18-8969-54DA14DCEEAC}" sibTransId="{FF3C3034-E03F-4B1E-9E1F-A50B13CD2966}"/>
    <dgm:cxn modelId="{4567C4CE-F67E-4F2F-98F4-66F77484D3ED}" type="presOf" srcId="{B431DFB1-1347-4479-A9A6-26284359E110}" destId="{C4029D57-946D-435E-8B1F-1452D8E3E52A}" srcOrd="0" destOrd="0" presId="urn:microsoft.com/office/officeart/2018/2/layout/IconVerticalSolidList"/>
    <dgm:cxn modelId="{959688EF-A4A6-4605-9258-4B22121DA8F5}" type="presOf" srcId="{FD48C912-E4FD-42A3-859D-36349DB2FD7F}" destId="{356F409A-2723-4536-9EC7-608A10C2CE6B}" srcOrd="0" destOrd="0" presId="urn:microsoft.com/office/officeart/2018/2/layout/IconVerticalSolidList"/>
    <dgm:cxn modelId="{3C8B1BF3-9C4B-4E4E-8202-066872662738}" srcId="{B7E3A4BC-74E0-4C47-A33C-823DAB60CD54}" destId="{A6FC85D3-B66E-46AC-85C2-E7B6819AAEC8}" srcOrd="0" destOrd="0" parTransId="{06FFEEBB-DAAC-46E6-9110-A9D6D7EB0D06}" sibTransId="{DAB8A547-9C49-4FE9-89F5-D6A34D8408C6}"/>
    <dgm:cxn modelId="{0395E26C-A0B1-4862-AAA0-6B10EE4F950F}" type="presParOf" srcId="{D2E4AF40-F10B-4B1A-A571-B947FC45A6CB}" destId="{53C8E2AD-86B7-4A03-934A-CF53F866D713}" srcOrd="0" destOrd="0" presId="urn:microsoft.com/office/officeart/2018/2/layout/IconVerticalSolidList"/>
    <dgm:cxn modelId="{B020D79F-ECA7-48DB-BBEA-1CEEB7E7E8CC}" type="presParOf" srcId="{53C8E2AD-86B7-4A03-934A-CF53F866D713}" destId="{93DC2B8D-4D56-4D61-8186-A46F40E86248}" srcOrd="0" destOrd="0" presId="urn:microsoft.com/office/officeart/2018/2/layout/IconVerticalSolidList"/>
    <dgm:cxn modelId="{D20BE316-2BD9-4BD1-9B83-298FDA55C1B3}" type="presParOf" srcId="{53C8E2AD-86B7-4A03-934A-CF53F866D713}" destId="{23AFC8B1-B057-41B8-A279-7BAA78B4C815}" srcOrd="1" destOrd="0" presId="urn:microsoft.com/office/officeart/2018/2/layout/IconVerticalSolidList"/>
    <dgm:cxn modelId="{2982D7D5-78D3-4BBE-9A98-29BA79591165}" type="presParOf" srcId="{53C8E2AD-86B7-4A03-934A-CF53F866D713}" destId="{4BBE76DB-3C63-4EA1-801A-18AF3598C842}" srcOrd="2" destOrd="0" presId="urn:microsoft.com/office/officeart/2018/2/layout/IconVerticalSolidList"/>
    <dgm:cxn modelId="{264CD271-018E-493F-A8A3-3C677C40203F}" type="presParOf" srcId="{53C8E2AD-86B7-4A03-934A-CF53F866D713}" destId="{E827BD5F-CDE1-4D86-98E7-E82C71AD78FF}" srcOrd="3" destOrd="0" presId="urn:microsoft.com/office/officeart/2018/2/layout/IconVerticalSolidList"/>
    <dgm:cxn modelId="{3228F25A-FE0C-43E2-8974-B54720450EBD}" type="presParOf" srcId="{D2E4AF40-F10B-4B1A-A571-B947FC45A6CB}" destId="{D0C60D71-6915-4A89-AF42-FDC784B762D8}" srcOrd="1" destOrd="0" presId="urn:microsoft.com/office/officeart/2018/2/layout/IconVerticalSolidList"/>
    <dgm:cxn modelId="{0ABFC549-1D39-475C-B0F9-980D391CC66C}" type="presParOf" srcId="{D2E4AF40-F10B-4B1A-A571-B947FC45A6CB}" destId="{05C9694C-FCB7-4AE3-AF03-8AE9AD01B1CE}" srcOrd="2" destOrd="0" presId="urn:microsoft.com/office/officeart/2018/2/layout/IconVerticalSolidList"/>
    <dgm:cxn modelId="{ECBECE02-3E9A-439E-9360-54FF501FA6BE}" type="presParOf" srcId="{05C9694C-FCB7-4AE3-AF03-8AE9AD01B1CE}" destId="{1C9A8A76-40E9-4323-A63F-35DE8247644C}" srcOrd="0" destOrd="0" presId="urn:microsoft.com/office/officeart/2018/2/layout/IconVerticalSolidList"/>
    <dgm:cxn modelId="{149C75A2-3332-4D32-9552-695057E4DA5A}" type="presParOf" srcId="{05C9694C-FCB7-4AE3-AF03-8AE9AD01B1CE}" destId="{4B87B82E-8E06-44EE-8A53-A452355C3098}" srcOrd="1" destOrd="0" presId="urn:microsoft.com/office/officeart/2018/2/layout/IconVerticalSolidList"/>
    <dgm:cxn modelId="{09BA88D9-05D2-4E4E-9990-E0CCA106CFF6}" type="presParOf" srcId="{05C9694C-FCB7-4AE3-AF03-8AE9AD01B1CE}" destId="{55A67EB7-929C-4FC6-90E6-EE7539C6C63F}" srcOrd="2" destOrd="0" presId="urn:microsoft.com/office/officeart/2018/2/layout/IconVerticalSolidList"/>
    <dgm:cxn modelId="{520DAA74-8F02-4DA4-8332-42E0C951E88D}" type="presParOf" srcId="{05C9694C-FCB7-4AE3-AF03-8AE9AD01B1CE}" destId="{C4029D57-946D-435E-8B1F-1452D8E3E52A}" srcOrd="3" destOrd="0" presId="urn:microsoft.com/office/officeart/2018/2/layout/IconVerticalSolidList"/>
    <dgm:cxn modelId="{BC87CF7D-D34C-474E-83C8-5C398C1C6548}" type="presParOf" srcId="{D2E4AF40-F10B-4B1A-A571-B947FC45A6CB}" destId="{6D062F00-7F3C-41E7-A9C8-ECE5D6FB906E}" srcOrd="3" destOrd="0" presId="urn:microsoft.com/office/officeart/2018/2/layout/IconVerticalSolidList"/>
    <dgm:cxn modelId="{515E27E5-8F70-4A8F-9988-E53A1E106FAC}" type="presParOf" srcId="{D2E4AF40-F10B-4B1A-A571-B947FC45A6CB}" destId="{2D19ABB9-755C-48BA-9A66-F3E8720A1FF3}" srcOrd="4" destOrd="0" presId="urn:microsoft.com/office/officeart/2018/2/layout/IconVerticalSolidList"/>
    <dgm:cxn modelId="{B811562D-B099-4C8D-A9C4-2C027B420EAC}" type="presParOf" srcId="{2D19ABB9-755C-48BA-9A66-F3E8720A1FF3}" destId="{6384F054-9494-45E6-95C2-9C94919546E1}" srcOrd="0" destOrd="0" presId="urn:microsoft.com/office/officeart/2018/2/layout/IconVerticalSolidList"/>
    <dgm:cxn modelId="{AFCB1347-D1A2-43DF-AD71-47740738C198}" type="presParOf" srcId="{2D19ABB9-755C-48BA-9A66-F3E8720A1FF3}" destId="{759487F5-2DD1-4628-BD89-76A4EF119EBA}" srcOrd="1" destOrd="0" presId="urn:microsoft.com/office/officeart/2018/2/layout/IconVerticalSolidList"/>
    <dgm:cxn modelId="{AFAD4F1A-2750-48B1-B6CB-D4009081386B}" type="presParOf" srcId="{2D19ABB9-755C-48BA-9A66-F3E8720A1FF3}" destId="{2E86BB4B-08C9-40BF-A0E1-73878DBC3353}" srcOrd="2" destOrd="0" presId="urn:microsoft.com/office/officeart/2018/2/layout/IconVerticalSolidList"/>
    <dgm:cxn modelId="{E54F2FA6-F5BF-43C1-BA50-C03B699F10B7}" type="presParOf" srcId="{2D19ABB9-755C-48BA-9A66-F3E8720A1FF3}" destId="{970E5CE8-B649-4CA3-8DC0-165F484A1B7E}" srcOrd="3" destOrd="0" presId="urn:microsoft.com/office/officeart/2018/2/layout/IconVerticalSolidList"/>
    <dgm:cxn modelId="{3623C9A9-011A-4EF2-94E0-9A1DED60898D}" type="presParOf" srcId="{D2E4AF40-F10B-4B1A-A571-B947FC45A6CB}" destId="{4A490E4E-AA6B-46CE-B743-D443025F6B65}" srcOrd="5" destOrd="0" presId="urn:microsoft.com/office/officeart/2018/2/layout/IconVerticalSolidList"/>
    <dgm:cxn modelId="{623C43DD-1DE1-4F00-BBB1-CD2235E0798E}" type="presParOf" srcId="{D2E4AF40-F10B-4B1A-A571-B947FC45A6CB}" destId="{FD285D31-602B-4E3B-A819-A59EA6E62B63}" srcOrd="6" destOrd="0" presId="urn:microsoft.com/office/officeart/2018/2/layout/IconVerticalSolidList"/>
    <dgm:cxn modelId="{8A85DB0C-3A6F-46A2-ABF0-1C883D0707F2}" type="presParOf" srcId="{FD285D31-602B-4E3B-A819-A59EA6E62B63}" destId="{3C3ADA15-3E77-4B8A-9711-23396794523D}" srcOrd="0" destOrd="0" presId="urn:microsoft.com/office/officeart/2018/2/layout/IconVerticalSolidList"/>
    <dgm:cxn modelId="{A4950203-BEC6-4B0B-9F92-71DE890912DB}" type="presParOf" srcId="{FD285D31-602B-4E3B-A819-A59EA6E62B63}" destId="{403D4955-AAB0-489E-AFC6-C5184641ACC7}" srcOrd="1" destOrd="0" presId="urn:microsoft.com/office/officeart/2018/2/layout/IconVerticalSolidList"/>
    <dgm:cxn modelId="{3B8A5199-C7F8-473F-9C89-941BE7C93E9A}" type="presParOf" srcId="{FD285D31-602B-4E3B-A819-A59EA6E62B63}" destId="{FA88390C-1087-4BD3-96E6-59F50372EAD1}" srcOrd="2" destOrd="0" presId="urn:microsoft.com/office/officeart/2018/2/layout/IconVerticalSolidList"/>
    <dgm:cxn modelId="{DDC59CA5-BB1E-4D5D-A3E2-BBC1ED2EC547}" type="presParOf" srcId="{FD285D31-602B-4E3B-A819-A59EA6E62B63}" destId="{E03DC291-C89A-4328-B2B8-D84D046398A9}" srcOrd="3" destOrd="0" presId="urn:microsoft.com/office/officeart/2018/2/layout/IconVerticalSolidList"/>
    <dgm:cxn modelId="{12ACBA6E-1D66-43C9-8A55-E48BD238A308}" type="presParOf" srcId="{D2E4AF40-F10B-4B1A-A571-B947FC45A6CB}" destId="{799C16B1-1FFC-4D5B-8A45-73255714A303}" srcOrd="7" destOrd="0" presId="urn:microsoft.com/office/officeart/2018/2/layout/IconVerticalSolidList"/>
    <dgm:cxn modelId="{CBD26E2D-4258-4B60-8141-E52888052088}" type="presParOf" srcId="{D2E4AF40-F10B-4B1A-A571-B947FC45A6CB}" destId="{8A0B18DE-0C63-4406-97B2-4BDEF4E4CC45}" srcOrd="8" destOrd="0" presId="urn:microsoft.com/office/officeart/2018/2/layout/IconVerticalSolidList"/>
    <dgm:cxn modelId="{A2BB54E4-83B2-4769-8744-25316BFC659F}" type="presParOf" srcId="{8A0B18DE-0C63-4406-97B2-4BDEF4E4CC45}" destId="{DB65D6CF-D0C9-4682-8708-67119049D1C2}" srcOrd="0" destOrd="0" presId="urn:microsoft.com/office/officeart/2018/2/layout/IconVerticalSolidList"/>
    <dgm:cxn modelId="{3388DA1F-EB2F-47CF-91F3-BFE63A1AD71A}" type="presParOf" srcId="{8A0B18DE-0C63-4406-97B2-4BDEF4E4CC45}" destId="{A37745B8-BD0A-465C-B65D-B6EF9B6392AF}" srcOrd="1" destOrd="0" presId="urn:microsoft.com/office/officeart/2018/2/layout/IconVerticalSolidList"/>
    <dgm:cxn modelId="{6371AB4D-406C-4417-85FB-3843B458E16D}" type="presParOf" srcId="{8A0B18DE-0C63-4406-97B2-4BDEF4E4CC45}" destId="{0CC02E8E-F632-4E88-AA9F-84E1A472F954}" srcOrd="2" destOrd="0" presId="urn:microsoft.com/office/officeart/2018/2/layout/IconVerticalSolidList"/>
    <dgm:cxn modelId="{B7CA701B-B7E1-4987-918E-7ADE1644B5D6}" type="presParOf" srcId="{8A0B18DE-0C63-4406-97B2-4BDEF4E4CC45}" destId="{356F409A-2723-4536-9EC7-608A10C2CE6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600C9D4-DD98-4934-85BB-B0DD29357320}" type="doc">
      <dgm:prSet loTypeId="urn:microsoft.com/office/officeart/2005/8/layout/venn1" loCatId="relationship" qsTypeId="urn:microsoft.com/office/officeart/2005/8/quickstyle/simple1" qsCatId="simple" csTypeId="urn:microsoft.com/office/officeart/2005/8/colors/colorful2" csCatId="colorful" phldr="1"/>
      <dgm:spPr/>
      <dgm:t>
        <a:bodyPr/>
        <a:lstStyle/>
        <a:p>
          <a:endParaRPr lang="en-CA"/>
        </a:p>
      </dgm:t>
    </dgm:pt>
    <dgm:pt modelId="{5CBFF579-4BBB-4DDB-8544-A0151957258F}">
      <dgm:prSet/>
      <dgm:spPr>
        <a:xfrm>
          <a:off x="830262" y="0"/>
          <a:ext cx="4351338" cy="4351338"/>
        </a:xfrm>
        <a:prstGeom prst="ellipse">
          <a:avLst/>
        </a:prstGeom>
        <a:solidFill>
          <a:srgbClr val="92D050"/>
        </a:solidFill>
        <a:ln w="25400" cap="flat" cmpd="sng" algn="ctr">
          <a:solidFill>
            <a:sysClr val="window" lastClr="FFFFFF">
              <a:hueOff val="0"/>
              <a:satOff val="0"/>
              <a:lumOff val="0"/>
              <a:alphaOff val="0"/>
            </a:sysClr>
          </a:solidFill>
          <a:prstDash val="solid"/>
        </a:ln>
        <a:effectLst/>
      </dgm:spPr>
      <dgm:t>
        <a:bodyPr/>
        <a:lstStyle/>
        <a:p>
          <a:pPr>
            <a:lnSpc>
              <a:spcPct val="100000"/>
            </a:lnSpc>
            <a:buNone/>
          </a:pPr>
          <a:r>
            <a:rPr lang="fr-CA" b="0" i="0" dirty="0">
              <a:solidFill>
                <a:schemeClr val="bg1"/>
              </a:solidFill>
              <a:latin typeface="Lora" pitchFamily="2" charset="77"/>
            </a:rPr>
            <a:t>Votre première responsabilité est de prendre soin de vous</a:t>
          </a:r>
          <a:endParaRPr lang="en-CA" b="0" i="0" dirty="0">
            <a:solidFill>
              <a:schemeClr val="bg1"/>
            </a:solidFill>
            <a:latin typeface="Lora" pitchFamily="2" charset="77"/>
            <a:ea typeface="+mn-ea"/>
            <a:cs typeface="+mn-cs"/>
          </a:endParaRPr>
        </a:p>
      </dgm:t>
    </dgm:pt>
    <dgm:pt modelId="{2CA43E94-B36B-4BEC-BCD4-09153D237B11}" type="parTrans" cxnId="{827D17CC-299B-4365-93E9-DB7356F778DE}">
      <dgm:prSet/>
      <dgm:spPr/>
      <dgm:t>
        <a:bodyPr/>
        <a:lstStyle/>
        <a:p>
          <a:endParaRPr lang="en-CA"/>
        </a:p>
      </dgm:t>
    </dgm:pt>
    <dgm:pt modelId="{140C585D-77D2-4B85-9AC3-46220E0E664A}" type="sibTrans" cxnId="{827D17CC-299B-4365-93E9-DB7356F778DE}">
      <dgm:prSet/>
      <dgm:spPr/>
      <dgm:t>
        <a:bodyPr/>
        <a:lstStyle/>
        <a:p>
          <a:endParaRPr lang="en-CA"/>
        </a:p>
      </dgm:t>
    </dgm:pt>
    <dgm:pt modelId="{E7D1BF49-D0D0-4992-A33F-5496E848B785}" type="pres">
      <dgm:prSet presAssocID="{7600C9D4-DD98-4934-85BB-B0DD29357320}" presName="compositeShape" presStyleCnt="0">
        <dgm:presLayoutVars>
          <dgm:chMax val="7"/>
          <dgm:dir/>
          <dgm:resizeHandles val="exact"/>
        </dgm:presLayoutVars>
      </dgm:prSet>
      <dgm:spPr/>
    </dgm:pt>
    <dgm:pt modelId="{663C27C9-2FE9-4EEA-B58A-F9700A06E32B}" type="pres">
      <dgm:prSet presAssocID="{5CBFF579-4BBB-4DDB-8544-A0151957258F}" presName="circ1TxSh" presStyleLbl="vennNode1" presStyleIdx="0" presStyleCnt="1" custLinFactNeighborX="1472" custLinFactNeighborY="-1506"/>
      <dgm:spPr/>
    </dgm:pt>
  </dgm:ptLst>
  <dgm:cxnLst>
    <dgm:cxn modelId="{FBDE801A-386C-4D95-8A03-C315540F57AC}" type="presOf" srcId="{5CBFF579-4BBB-4DDB-8544-A0151957258F}" destId="{663C27C9-2FE9-4EEA-B58A-F9700A06E32B}" srcOrd="0" destOrd="0" presId="urn:microsoft.com/office/officeart/2005/8/layout/venn1"/>
    <dgm:cxn modelId="{827D17CC-299B-4365-93E9-DB7356F778DE}" srcId="{7600C9D4-DD98-4934-85BB-B0DD29357320}" destId="{5CBFF579-4BBB-4DDB-8544-A0151957258F}" srcOrd="0" destOrd="0" parTransId="{2CA43E94-B36B-4BEC-BCD4-09153D237B11}" sibTransId="{140C585D-77D2-4B85-9AC3-46220E0E664A}"/>
    <dgm:cxn modelId="{537620E4-043C-49B4-9CEE-BBCCC39985A9}" type="presOf" srcId="{7600C9D4-DD98-4934-85BB-B0DD29357320}" destId="{E7D1BF49-D0D0-4992-A33F-5496E848B785}" srcOrd="0" destOrd="0" presId="urn:microsoft.com/office/officeart/2005/8/layout/venn1"/>
    <dgm:cxn modelId="{6B2F7F9C-744E-4988-B856-41654F61943F}" type="presParOf" srcId="{E7D1BF49-D0D0-4992-A33F-5496E848B785}" destId="{663C27C9-2FE9-4EEA-B58A-F9700A06E32B}" srcOrd="0" destOrd="0" presId="urn:microsoft.com/office/officeart/2005/8/layout/ven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59B2977-7B0F-4C93-AC99-101F021F311D}" type="doc">
      <dgm:prSet loTypeId="urn:microsoft.com/office/officeart/2005/8/layout/hProcess9" loCatId="process" qsTypeId="urn:microsoft.com/office/officeart/2005/8/quickstyle/simple1" qsCatId="simple" csTypeId="urn:microsoft.com/office/officeart/2005/8/colors/accent2_1" csCatId="accent2" phldr="1"/>
      <dgm:spPr/>
    </dgm:pt>
    <dgm:pt modelId="{C7EADDB5-2CF4-4D7F-9CAF-A65AB95FE8A0}">
      <dgm:prSet phldrT="[Text]" custT="1"/>
      <dgm:spPr>
        <a:ln w="19050">
          <a:solidFill>
            <a:schemeClr val="accent3"/>
          </a:solidFill>
        </a:ln>
      </dgm:spPr>
      <dgm:t>
        <a:bodyPr/>
        <a:lstStyle/>
        <a:p>
          <a:pPr>
            <a:lnSpc>
              <a:spcPct val="100000"/>
            </a:lnSpc>
          </a:pPr>
          <a:r>
            <a:rPr lang="fr-CA" sz="2800" b="0" i="0" dirty="0">
              <a:latin typeface="Lora" pitchFamily="2" charset="77"/>
            </a:rPr>
            <a:t>Quelle est la chose que vous allez faire grâce à ce que vous avez appris dans ce cours? </a:t>
          </a:r>
        </a:p>
        <a:p>
          <a:pPr>
            <a:lnSpc>
              <a:spcPct val="100000"/>
            </a:lnSpc>
          </a:pPr>
          <a:r>
            <a:rPr lang="fr-FR" sz="2800" dirty="0">
              <a:latin typeface="Lora" pitchFamily="2" charset="0"/>
            </a:rPr>
            <a:t>Quelles ressources ou soutiens allez-vous utiliser?</a:t>
          </a:r>
          <a:endParaRPr lang="en-CA" sz="2800" b="0" i="0" dirty="0">
            <a:latin typeface="Lora" pitchFamily="2" charset="77"/>
          </a:endParaRPr>
        </a:p>
      </dgm:t>
    </dgm:pt>
    <dgm:pt modelId="{A612782A-0E7E-435D-83E6-2EE69B29DD58}" type="parTrans" cxnId="{6F128DF4-6EEB-406B-8410-CA25FAD24B6C}">
      <dgm:prSet/>
      <dgm:spPr/>
      <dgm:t>
        <a:bodyPr/>
        <a:lstStyle/>
        <a:p>
          <a:endParaRPr lang="en-CA"/>
        </a:p>
      </dgm:t>
    </dgm:pt>
    <dgm:pt modelId="{83702361-D1B6-4551-A6F3-57879F0BFEB8}" type="sibTrans" cxnId="{6F128DF4-6EEB-406B-8410-CA25FAD24B6C}">
      <dgm:prSet/>
      <dgm:spPr/>
      <dgm:t>
        <a:bodyPr/>
        <a:lstStyle/>
        <a:p>
          <a:endParaRPr lang="en-CA"/>
        </a:p>
      </dgm:t>
    </dgm:pt>
    <dgm:pt modelId="{440F4DBC-6DD1-4DE7-B5A1-CA18B9DA9586}" type="pres">
      <dgm:prSet presAssocID="{259B2977-7B0F-4C93-AC99-101F021F311D}" presName="CompostProcess" presStyleCnt="0">
        <dgm:presLayoutVars>
          <dgm:dir/>
          <dgm:resizeHandles val="exact"/>
        </dgm:presLayoutVars>
      </dgm:prSet>
      <dgm:spPr/>
    </dgm:pt>
    <dgm:pt modelId="{ECF8621B-AB55-4801-BEE8-E1AFBD524F30}" type="pres">
      <dgm:prSet presAssocID="{259B2977-7B0F-4C93-AC99-101F021F311D}" presName="arrow" presStyleLbl="bgShp" presStyleIdx="0" presStyleCnt="1" custScaleX="112424" custLinFactNeighborX="2612" custLinFactNeighborY="-675"/>
      <dgm:spPr>
        <a:solidFill>
          <a:schemeClr val="accent3"/>
        </a:solidFill>
      </dgm:spPr>
    </dgm:pt>
    <dgm:pt modelId="{C3F171C7-B23B-4696-922A-3E28032CBD28}" type="pres">
      <dgm:prSet presAssocID="{259B2977-7B0F-4C93-AC99-101F021F311D}" presName="linearProcess" presStyleCnt="0"/>
      <dgm:spPr/>
    </dgm:pt>
    <dgm:pt modelId="{6C80DB1A-44FE-4E50-AD83-BE74C7CD227C}" type="pres">
      <dgm:prSet presAssocID="{C7EADDB5-2CF4-4D7F-9CAF-A65AB95FE8A0}" presName="textNode" presStyleLbl="node1" presStyleIdx="0" presStyleCnt="1" custScaleX="84009" custScaleY="95726" custLinFactNeighborX="-3047" custLinFactNeighborY="4516">
        <dgm:presLayoutVars>
          <dgm:bulletEnabled val="1"/>
        </dgm:presLayoutVars>
      </dgm:prSet>
      <dgm:spPr/>
    </dgm:pt>
  </dgm:ptLst>
  <dgm:cxnLst>
    <dgm:cxn modelId="{19263913-462B-4E4A-9892-9DC0354D1CFF}" type="presOf" srcId="{259B2977-7B0F-4C93-AC99-101F021F311D}" destId="{440F4DBC-6DD1-4DE7-B5A1-CA18B9DA9586}" srcOrd="0" destOrd="0" presId="urn:microsoft.com/office/officeart/2005/8/layout/hProcess9"/>
    <dgm:cxn modelId="{ACB8F519-086F-4CD8-8010-A20C49A63EE1}" type="presOf" srcId="{C7EADDB5-2CF4-4D7F-9CAF-A65AB95FE8A0}" destId="{6C80DB1A-44FE-4E50-AD83-BE74C7CD227C}" srcOrd="0" destOrd="0" presId="urn:microsoft.com/office/officeart/2005/8/layout/hProcess9"/>
    <dgm:cxn modelId="{6F128DF4-6EEB-406B-8410-CA25FAD24B6C}" srcId="{259B2977-7B0F-4C93-AC99-101F021F311D}" destId="{C7EADDB5-2CF4-4D7F-9CAF-A65AB95FE8A0}" srcOrd="0" destOrd="0" parTransId="{A612782A-0E7E-435D-83E6-2EE69B29DD58}" sibTransId="{83702361-D1B6-4551-A6F3-57879F0BFEB8}"/>
    <dgm:cxn modelId="{EE333976-0BA9-49C5-97FD-2A1FB1FFB4FA}" type="presParOf" srcId="{440F4DBC-6DD1-4DE7-B5A1-CA18B9DA9586}" destId="{ECF8621B-AB55-4801-BEE8-E1AFBD524F30}" srcOrd="0" destOrd="0" presId="urn:microsoft.com/office/officeart/2005/8/layout/hProcess9"/>
    <dgm:cxn modelId="{7BCC5E1A-3F5B-4522-9D65-48CCCA4EF49C}" type="presParOf" srcId="{440F4DBC-6DD1-4DE7-B5A1-CA18B9DA9586}" destId="{C3F171C7-B23B-4696-922A-3E28032CBD28}" srcOrd="1" destOrd="0" presId="urn:microsoft.com/office/officeart/2005/8/layout/hProcess9"/>
    <dgm:cxn modelId="{A46758B9-08E3-48EE-BC0F-7DF40CA304DD}" type="presParOf" srcId="{C3F171C7-B23B-4696-922A-3E28032CBD28}" destId="{6C80DB1A-44FE-4E50-AD83-BE74C7CD227C}"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AEFBEA-BFF9-EC4A-8601-8CB4A92491F5}">
      <dsp:nvSpPr>
        <dsp:cNvPr id="0" name=""/>
        <dsp:cNvSpPr/>
      </dsp:nvSpPr>
      <dsp:spPr>
        <a:xfrm>
          <a:off x="2548472" y="1951071"/>
          <a:ext cx="5062478" cy="3115716"/>
        </a:xfrm>
        <a:prstGeom prst="ellipse">
          <a:avLst/>
        </a:prstGeom>
        <a:noFill/>
        <a:ln w="12700" cap="flat" cmpd="sng" algn="ctr">
          <a:no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rgbClr val="0074BF"/>
              </a:solidFill>
              <a:latin typeface="Lora" pitchFamily="2" charset="0"/>
            </a:rPr>
            <a:t>FACTEURS D'UN MILIEU DE TRAVAIL PSYCHOLOGIQUEMENT SAIN ET SÉCURITAIRE
</a:t>
          </a:r>
          <a:r>
            <a:rPr lang="en-US" sz="2300" i="1" kern="1200" dirty="0">
              <a:solidFill>
                <a:srgbClr val="0074BF"/>
              </a:solidFill>
              <a:latin typeface="Lora" pitchFamily="2" charset="0"/>
            </a:rPr>
            <a:t>La </a:t>
          </a:r>
          <a:r>
            <a:rPr lang="en-US" sz="2300" i="1" kern="1200" dirty="0" err="1">
              <a:solidFill>
                <a:srgbClr val="0074BF"/>
              </a:solidFill>
              <a:latin typeface="Lora" pitchFamily="2" charset="0"/>
            </a:rPr>
            <a:t>Norme</a:t>
          </a:r>
          <a:r>
            <a:rPr lang="en-US" sz="2300" i="1" kern="1200" dirty="0">
              <a:solidFill>
                <a:srgbClr val="0074BF"/>
              </a:solidFill>
              <a:latin typeface="Lora" pitchFamily="2" charset="0"/>
            </a:rPr>
            <a:t> </a:t>
          </a:r>
          <a:r>
            <a:rPr lang="en-US" sz="2300" i="1" kern="1200" dirty="0" err="1">
              <a:solidFill>
                <a:srgbClr val="0074BF"/>
              </a:solidFill>
              <a:latin typeface="Lora" pitchFamily="2" charset="0"/>
            </a:rPr>
            <a:t>nationale</a:t>
          </a:r>
          <a:endParaRPr lang="en-US" sz="2300" i="1" kern="1200" dirty="0">
            <a:solidFill>
              <a:srgbClr val="0074BF"/>
            </a:solidFill>
            <a:latin typeface="Lora" pitchFamily="2" charset="0"/>
          </a:endParaRPr>
        </a:p>
      </dsp:txBody>
      <dsp:txXfrm>
        <a:off x="3289855" y="2407357"/>
        <a:ext cx="3579712" cy="2203144"/>
      </dsp:txXfrm>
    </dsp:sp>
    <dsp:sp modelId="{9C555AB4-789F-B44C-A47C-0E26D7A9C72D}">
      <dsp:nvSpPr>
        <dsp:cNvPr id="0" name=""/>
        <dsp:cNvSpPr/>
      </dsp:nvSpPr>
      <dsp:spPr>
        <a:xfrm>
          <a:off x="4269320" y="19864"/>
          <a:ext cx="1557858" cy="1557858"/>
        </a:xfrm>
        <a:prstGeom prst="ellipse">
          <a:avLst/>
        </a:prstGeom>
        <a:solidFill>
          <a:srgbClr val="0074BF">
            <a:alpha val="86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err="1">
              <a:solidFill>
                <a:schemeClr val="bg1"/>
              </a:solidFill>
            </a:rPr>
            <a:t>Soutien</a:t>
          </a:r>
          <a:r>
            <a:rPr lang="en-US" sz="1200" kern="1200" dirty="0">
              <a:solidFill>
                <a:schemeClr val="bg1"/>
              </a:solidFill>
            </a:rPr>
            <a:t> </a:t>
          </a:r>
          <a:r>
            <a:rPr lang="en-US" sz="1200" kern="1200" dirty="0" err="1">
              <a:solidFill>
                <a:schemeClr val="bg1"/>
              </a:solidFill>
            </a:rPr>
            <a:t>psychologique</a:t>
          </a:r>
          <a:r>
            <a:rPr lang="en-US" sz="1200" kern="1200" dirty="0">
              <a:solidFill>
                <a:schemeClr val="bg1"/>
              </a:solidFill>
            </a:rPr>
            <a:t> et social</a:t>
          </a:r>
        </a:p>
      </dsp:txBody>
      <dsp:txXfrm>
        <a:off x="4497463" y="248007"/>
        <a:ext cx="1101572" cy="1101572"/>
      </dsp:txXfrm>
    </dsp:sp>
    <dsp:sp modelId="{FCC7F470-A29B-F343-894E-598551F3D2CF}">
      <dsp:nvSpPr>
        <dsp:cNvPr id="0" name=""/>
        <dsp:cNvSpPr/>
      </dsp:nvSpPr>
      <dsp:spPr>
        <a:xfrm>
          <a:off x="5479714" y="318199"/>
          <a:ext cx="1557858" cy="1557858"/>
        </a:xfrm>
        <a:prstGeom prst="ellipse">
          <a:avLst/>
        </a:prstGeom>
        <a:solidFill>
          <a:srgbClr val="0074BF">
            <a:alpha val="86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err="1">
              <a:solidFill>
                <a:schemeClr val="bg1"/>
              </a:solidFill>
            </a:rPr>
            <a:t>Civilité</a:t>
          </a:r>
          <a:r>
            <a:rPr lang="en-US" sz="1200" kern="1200" dirty="0">
              <a:solidFill>
                <a:schemeClr val="bg1"/>
              </a:solidFill>
            </a:rPr>
            <a:t> et respect</a:t>
          </a:r>
        </a:p>
      </dsp:txBody>
      <dsp:txXfrm>
        <a:off x="5707857" y="546342"/>
        <a:ext cx="1101572" cy="1101572"/>
      </dsp:txXfrm>
    </dsp:sp>
    <dsp:sp modelId="{0675B70F-3B25-5E4E-B0B7-0C56B31A5197}">
      <dsp:nvSpPr>
        <dsp:cNvPr id="0" name=""/>
        <dsp:cNvSpPr/>
      </dsp:nvSpPr>
      <dsp:spPr>
        <a:xfrm>
          <a:off x="6412821" y="1144860"/>
          <a:ext cx="1557858" cy="1557858"/>
        </a:xfrm>
        <a:prstGeom prst="ellipse">
          <a:avLst/>
        </a:prstGeom>
        <a:solidFill>
          <a:srgbClr val="0074BF">
            <a:alpha val="86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bg1"/>
              </a:solidFill>
            </a:rPr>
            <a:t>Culture de </a:t>
          </a:r>
          <a:r>
            <a:rPr lang="en-US" sz="1200" kern="1200" dirty="0" err="1">
              <a:solidFill>
                <a:schemeClr val="bg1"/>
              </a:solidFill>
            </a:rPr>
            <a:t>l'organisation</a:t>
          </a:r>
          <a:endParaRPr lang="en-US" sz="1200" kern="1200" dirty="0">
            <a:solidFill>
              <a:schemeClr val="bg1"/>
            </a:solidFill>
          </a:endParaRPr>
        </a:p>
      </dsp:txBody>
      <dsp:txXfrm>
        <a:off x="6640964" y="1373003"/>
        <a:ext cx="1101572" cy="1101572"/>
      </dsp:txXfrm>
    </dsp:sp>
    <dsp:sp modelId="{E527E499-CE19-F844-831D-E378CD36B4C3}">
      <dsp:nvSpPr>
        <dsp:cNvPr id="0" name=""/>
        <dsp:cNvSpPr/>
      </dsp:nvSpPr>
      <dsp:spPr>
        <a:xfrm>
          <a:off x="6854878" y="2310468"/>
          <a:ext cx="1557858" cy="1557858"/>
        </a:xfrm>
        <a:prstGeom prst="ellipse">
          <a:avLst/>
        </a:prstGeom>
        <a:solidFill>
          <a:srgbClr val="0074BF">
            <a:alpha val="86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bg1"/>
              </a:solidFill>
            </a:rPr>
            <a:t>Leadership et </a:t>
          </a:r>
          <a:r>
            <a:rPr lang="en-US" sz="1200" kern="1200" dirty="0" err="1">
              <a:solidFill>
                <a:schemeClr val="bg1"/>
              </a:solidFill>
            </a:rPr>
            <a:t>attentes</a:t>
          </a:r>
          <a:r>
            <a:rPr lang="en-US" sz="1200" kern="1200" dirty="0">
              <a:solidFill>
                <a:schemeClr val="bg1"/>
              </a:solidFill>
            </a:rPr>
            <a:t> </a:t>
          </a:r>
          <a:r>
            <a:rPr lang="en-US" sz="1200" kern="1200" dirty="0" err="1">
              <a:solidFill>
                <a:schemeClr val="bg1"/>
              </a:solidFill>
            </a:rPr>
            <a:t>claires</a:t>
          </a:r>
          <a:endParaRPr lang="en-US" sz="1200" kern="1200" dirty="0">
            <a:solidFill>
              <a:schemeClr val="bg1"/>
            </a:solidFill>
          </a:endParaRPr>
        </a:p>
      </dsp:txBody>
      <dsp:txXfrm>
        <a:off x="7083021" y="2538611"/>
        <a:ext cx="1101572" cy="1101572"/>
      </dsp:txXfrm>
    </dsp:sp>
    <dsp:sp modelId="{B3E40FEB-4D20-AC41-ACE2-1637D255D161}">
      <dsp:nvSpPr>
        <dsp:cNvPr id="0" name=""/>
        <dsp:cNvSpPr/>
      </dsp:nvSpPr>
      <dsp:spPr>
        <a:xfrm>
          <a:off x="6704615" y="3547998"/>
          <a:ext cx="1557858" cy="1557858"/>
        </a:xfrm>
        <a:prstGeom prst="ellipse">
          <a:avLst/>
        </a:prstGeom>
        <a:solidFill>
          <a:srgbClr val="0074BF">
            <a:alpha val="86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bg1"/>
              </a:solidFill>
            </a:rPr>
            <a:t>Exigences </a:t>
          </a:r>
          <a:r>
            <a:rPr lang="en-US" sz="1200" kern="1200" dirty="0" err="1">
              <a:solidFill>
                <a:schemeClr val="bg1"/>
              </a:solidFill>
            </a:rPr>
            <a:t>psychologiques</a:t>
          </a:r>
          <a:endParaRPr lang="en-US" sz="1200" kern="1200" dirty="0">
            <a:solidFill>
              <a:schemeClr val="bg1"/>
            </a:solidFill>
          </a:endParaRPr>
        </a:p>
      </dsp:txBody>
      <dsp:txXfrm>
        <a:off x="6932758" y="3776141"/>
        <a:ext cx="1101572" cy="1101572"/>
      </dsp:txXfrm>
    </dsp:sp>
    <dsp:sp modelId="{90FC36A4-E920-4C4D-ACCA-17AAF29F5841}">
      <dsp:nvSpPr>
        <dsp:cNvPr id="0" name=""/>
        <dsp:cNvSpPr/>
      </dsp:nvSpPr>
      <dsp:spPr>
        <a:xfrm>
          <a:off x="6257711" y="4597696"/>
          <a:ext cx="1557858" cy="1557858"/>
        </a:xfrm>
        <a:prstGeom prst="ellipse">
          <a:avLst/>
        </a:prstGeom>
        <a:solidFill>
          <a:srgbClr val="0074BF">
            <a:alpha val="86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err="1">
              <a:solidFill>
                <a:schemeClr val="bg1"/>
              </a:solidFill>
            </a:rPr>
            <a:t>Croissance</a:t>
          </a:r>
          <a:br>
            <a:rPr lang="en-US" sz="1200" kern="1200" dirty="0">
              <a:solidFill>
                <a:schemeClr val="bg1"/>
              </a:solidFill>
            </a:rPr>
          </a:br>
          <a:r>
            <a:rPr lang="en-US" sz="1200" kern="1200" dirty="0">
              <a:solidFill>
                <a:schemeClr val="bg1"/>
              </a:solidFill>
            </a:rPr>
            <a:t>et </a:t>
          </a:r>
          <a:r>
            <a:rPr lang="en-US" sz="1200" kern="1200" dirty="0" err="1">
              <a:solidFill>
                <a:schemeClr val="bg1"/>
              </a:solidFill>
            </a:rPr>
            <a:t>développement</a:t>
          </a:r>
          <a:endParaRPr lang="en-US" sz="1200" kern="1200" dirty="0">
            <a:solidFill>
              <a:schemeClr val="bg1"/>
            </a:solidFill>
          </a:endParaRPr>
        </a:p>
      </dsp:txBody>
      <dsp:txXfrm>
        <a:off x="6485854" y="4825839"/>
        <a:ext cx="1101572" cy="1101572"/>
      </dsp:txXfrm>
    </dsp:sp>
    <dsp:sp modelId="{9B139347-0038-E548-BEC5-2BAFB383E917}">
      <dsp:nvSpPr>
        <dsp:cNvPr id="0" name=""/>
        <dsp:cNvSpPr/>
      </dsp:nvSpPr>
      <dsp:spPr>
        <a:xfrm>
          <a:off x="5011384" y="5153275"/>
          <a:ext cx="1557858" cy="1557858"/>
        </a:xfrm>
        <a:prstGeom prst="ellipse">
          <a:avLst/>
        </a:prstGeom>
        <a:solidFill>
          <a:srgbClr val="0074BF">
            <a:alpha val="86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bg1"/>
              </a:solidFill>
            </a:rPr>
            <a:t>Reconnaissance et</a:t>
          </a:r>
          <a:br>
            <a:rPr lang="en-US" sz="1200" kern="1200" dirty="0">
              <a:solidFill>
                <a:schemeClr val="bg1"/>
              </a:solidFill>
            </a:rPr>
          </a:br>
          <a:r>
            <a:rPr lang="en-US" sz="1200" kern="1200" dirty="0" err="1">
              <a:solidFill>
                <a:schemeClr val="bg1"/>
              </a:solidFill>
            </a:rPr>
            <a:t>récompenses</a:t>
          </a:r>
          <a:endParaRPr lang="en-US" sz="1200" kern="1200" dirty="0">
            <a:solidFill>
              <a:schemeClr val="bg1"/>
            </a:solidFill>
          </a:endParaRPr>
        </a:p>
      </dsp:txBody>
      <dsp:txXfrm>
        <a:off x="5239527" y="5381418"/>
        <a:ext cx="1101572" cy="1101572"/>
      </dsp:txXfrm>
    </dsp:sp>
    <dsp:sp modelId="{11CCE3F0-9E0C-2C45-AC26-99970EBF22DC}">
      <dsp:nvSpPr>
        <dsp:cNvPr id="0" name=""/>
        <dsp:cNvSpPr/>
      </dsp:nvSpPr>
      <dsp:spPr>
        <a:xfrm>
          <a:off x="3646011" y="5153277"/>
          <a:ext cx="1557858" cy="1557858"/>
        </a:xfrm>
        <a:prstGeom prst="ellipse">
          <a:avLst/>
        </a:prstGeom>
        <a:solidFill>
          <a:srgbClr val="0074BF">
            <a:alpha val="86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bg1"/>
              </a:solidFill>
            </a:rPr>
            <a:t>Participation</a:t>
          </a:r>
          <a:br>
            <a:rPr lang="en-US" sz="1200" kern="1200" dirty="0">
              <a:solidFill>
                <a:schemeClr val="bg1"/>
              </a:solidFill>
            </a:rPr>
          </a:br>
          <a:r>
            <a:rPr lang="en-US" sz="1200" kern="1200" dirty="0">
              <a:solidFill>
                <a:schemeClr val="bg1"/>
              </a:solidFill>
            </a:rPr>
            <a:t>et</a:t>
          </a:r>
          <a:br>
            <a:rPr lang="en-US" sz="1200" kern="1200" dirty="0">
              <a:solidFill>
                <a:schemeClr val="bg1"/>
              </a:solidFill>
            </a:rPr>
          </a:br>
          <a:r>
            <a:rPr lang="en-US" sz="1200" kern="1200" dirty="0">
              <a:solidFill>
                <a:schemeClr val="bg1"/>
              </a:solidFill>
            </a:rPr>
            <a:t>influence</a:t>
          </a:r>
        </a:p>
      </dsp:txBody>
      <dsp:txXfrm>
        <a:off x="3874154" y="5381420"/>
        <a:ext cx="1101572" cy="1101572"/>
      </dsp:txXfrm>
    </dsp:sp>
    <dsp:sp modelId="{212C2CCE-68E3-A145-BA65-C496039718C5}">
      <dsp:nvSpPr>
        <dsp:cNvPr id="0" name=""/>
        <dsp:cNvSpPr/>
      </dsp:nvSpPr>
      <dsp:spPr>
        <a:xfrm>
          <a:off x="2542185" y="4573944"/>
          <a:ext cx="1557858" cy="1557858"/>
        </a:xfrm>
        <a:prstGeom prst="ellipse">
          <a:avLst/>
        </a:prstGeom>
        <a:solidFill>
          <a:srgbClr val="0074BF">
            <a:alpha val="86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bg1"/>
              </a:solidFill>
            </a:rPr>
            <a:t>Gestion de la charge de travail</a:t>
          </a:r>
        </a:p>
      </dsp:txBody>
      <dsp:txXfrm>
        <a:off x="2770328" y="4802087"/>
        <a:ext cx="1101572" cy="1101572"/>
      </dsp:txXfrm>
    </dsp:sp>
    <dsp:sp modelId="{947D2304-747B-FF44-B58A-E21BA845A9D3}">
      <dsp:nvSpPr>
        <dsp:cNvPr id="0" name=""/>
        <dsp:cNvSpPr/>
      </dsp:nvSpPr>
      <dsp:spPr>
        <a:xfrm>
          <a:off x="1834025" y="3547998"/>
          <a:ext cx="1557858" cy="1557858"/>
        </a:xfrm>
        <a:prstGeom prst="ellipse">
          <a:avLst/>
        </a:prstGeom>
        <a:solidFill>
          <a:srgbClr val="0074BF">
            <a:alpha val="86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bg1"/>
              </a:solidFill>
            </a:rPr>
            <a:t>Intervention</a:t>
          </a:r>
        </a:p>
      </dsp:txBody>
      <dsp:txXfrm>
        <a:off x="2062168" y="3776141"/>
        <a:ext cx="1101572" cy="1101572"/>
      </dsp:txXfrm>
    </dsp:sp>
    <dsp:sp modelId="{F647A162-5ADA-BD4E-A179-1F2863F2E793}">
      <dsp:nvSpPr>
        <dsp:cNvPr id="0" name=""/>
        <dsp:cNvSpPr/>
      </dsp:nvSpPr>
      <dsp:spPr>
        <a:xfrm>
          <a:off x="1683762" y="2310468"/>
          <a:ext cx="1557858" cy="1557858"/>
        </a:xfrm>
        <a:prstGeom prst="ellipse">
          <a:avLst/>
        </a:prstGeom>
        <a:solidFill>
          <a:srgbClr val="0074BF">
            <a:alpha val="86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err="1">
              <a:solidFill>
                <a:schemeClr val="bg1"/>
              </a:solidFill>
            </a:rPr>
            <a:t>Équilibre</a:t>
          </a:r>
          <a:endParaRPr lang="en-US" sz="1200" kern="1200" dirty="0">
            <a:solidFill>
              <a:schemeClr val="bg1"/>
            </a:solidFill>
          </a:endParaRPr>
        </a:p>
      </dsp:txBody>
      <dsp:txXfrm>
        <a:off x="1911905" y="2538611"/>
        <a:ext cx="1101572" cy="1101572"/>
      </dsp:txXfrm>
    </dsp:sp>
    <dsp:sp modelId="{9F9F7139-8D8F-5945-AB40-05B5E1BEEF92}">
      <dsp:nvSpPr>
        <dsp:cNvPr id="0" name=""/>
        <dsp:cNvSpPr/>
      </dsp:nvSpPr>
      <dsp:spPr>
        <a:xfrm>
          <a:off x="2125819" y="1144860"/>
          <a:ext cx="1557858" cy="1557858"/>
        </a:xfrm>
        <a:prstGeom prst="ellipse">
          <a:avLst/>
        </a:prstGeom>
        <a:solidFill>
          <a:srgbClr val="0074BF">
            <a:alpha val="86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bg1"/>
              </a:solidFill>
            </a:rPr>
            <a:t>Protection de </a:t>
          </a:r>
          <a:r>
            <a:rPr lang="en-US" sz="1200" kern="1200" dirty="0" err="1">
              <a:solidFill>
                <a:schemeClr val="bg1"/>
              </a:solidFill>
            </a:rPr>
            <a:t>l'intégrité</a:t>
          </a:r>
          <a:r>
            <a:rPr lang="en-US" sz="1200" kern="1200" dirty="0">
              <a:solidFill>
                <a:schemeClr val="bg1"/>
              </a:solidFill>
            </a:rPr>
            <a:t> physique</a:t>
          </a:r>
        </a:p>
      </dsp:txBody>
      <dsp:txXfrm>
        <a:off x="2353962" y="1373003"/>
        <a:ext cx="1101572" cy="1101572"/>
      </dsp:txXfrm>
    </dsp:sp>
    <dsp:sp modelId="{4DDAB659-A436-224D-9A04-8FFA7645B97B}">
      <dsp:nvSpPr>
        <dsp:cNvPr id="0" name=""/>
        <dsp:cNvSpPr/>
      </dsp:nvSpPr>
      <dsp:spPr>
        <a:xfrm>
          <a:off x="3058926" y="318199"/>
          <a:ext cx="1557858" cy="1557858"/>
        </a:xfrm>
        <a:prstGeom prst="ellipse">
          <a:avLst/>
        </a:prstGeom>
        <a:solidFill>
          <a:srgbClr val="0074BF">
            <a:alpha val="86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solidFill>
                <a:schemeClr val="bg1"/>
              </a:solidFill>
            </a:rPr>
            <a:t>Protection psychologique</a:t>
          </a:r>
          <a:endParaRPr lang="en-US" sz="1200" kern="1200" dirty="0">
            <a:solidFill>
              <a:schemeClr val="bg1"/>
            </a:solidFill>
          </a:endParaRPr>
        </a:p>
      </dsp:txBody>
      <dsp:txXfrm>
        <a:off x="3287069" y="546342"/>
        <a:ext cx="1101572" cy="11015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D92887-50BC-40F2-B52D-EB350DFDF91E}">
      <dsp:nvSpPr>
        <dsp:cNvPr id="0" name=""/>
        <dsp:cNvSpPr/>
      </dsp:nvSpPr>
      <dsp:spPr>
        <a:xfrm>
          <a:off x="4527946" y="858567"/>
          <a:ext cx="1246156" cy="124615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195D1F9D-550E-4D41-AAFC-610188BAC12E}">
      <dsp:nvSpPr>
        <dsp:cNvPr id="0" name=""/>
        <dsp:cNvSpPr/>
      </dsp:nvSpPr>
      <dsp:spPr>
        <a:xfrm>
          <a:off x="4372176" y="-71604"/>
          <a:ext cx="1557696" cy="84855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rtl="0">
            <a:lnSpc>
              <a:spcPct val="150000"/>
            </a:lnSpc>
            <a:spcBef>
              <a:spcPct val="0"/>
            </a:spcBef>
            <a:spcAft>
              <a:spcPct val="35000"/>
            </a:spcAft>
            <a:buNone/>
          </a:pPr>
          <a:endParaRPr lang="en-US" sz="2000" b="0" kern="1200" dirty="0">
            <a:latin typeface="Lora Regular Roman" pitchFamily="2" charset="0"/>
          </a:endParaRPr>
        </a:p>
      </dsp:txBody>
      <dsp:txXfrm>
        <a:off x="4372176" y="-71604"/>
        <a:ext cx="1557696" cy="848550"/>
      </dsp:txXfrm>
    </dsp:sp>
    <dsp:sp modelId="{17131C2D-8F78-4A53-8D98-D2A1CE449A86}">
      <dsp:nvSpPr>
        <dsp:cNvPr id="0" name=""/>
        <dsp:cNvSpPr/>
      </dsp:nvSpPr>
      <dsp:spPr>
        <a:xfrm>
          <a:off x="4932428" y="1092121"/>
          <a:ext cx="1246156" cy="124615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B0B765E3-3787-4880-AECC-170075ECBEC8}">
      <dsp:nvSpPr>
        <dsp:cNvPr id="0" name=""/>
        <dsp:cNvSpPr/>
      </dsp:nvSpPr>
      <dsp:spPr>
        <a:xfrm>
          <a:off x="5750906" y="113905"/>
          <a:ext cx="3390216" cy="95653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rtl="0">
            <a:lnSpc>
              <a:spcPts val="2400"/>
            </a:lnSpc>
            <a:spcBef>
              <a:spcPct val="0"/>
            </a:spcBef>
            <a:spcAft>
              <a:spcPct val="35000"/>
            </a:spcAft>
            <a:buNone/>
          </a:pPr>
          <a:r>
            <a:rPr lang="en-US" sz="2000" b="0" i="0" kern="1200" dirty="0" err="1">
              <a:latin typeface="Lora" pitchFamily="2" charset="77"/>
            </a:rPr>
            <a:t>Changements</a:t>
          </a:r>
          <a:r>
            <a:rPr lang="en-US" sz="2000" b="0" i="0" kern="1200" dirty="0">
              <a:latin typeface="Lora" pitchFamily="2" charset="77"/>
            </a:rPr>
            <a:t> dans </a:t>
          </a:r>
          <a:r>
            <a:rPr lang="en-US" sz="2000" b="0" i="0" kern="1200" dirty="0" err="1">
              <a:latin typeface="Lora" pitchFamily="2" charset="77"/>
            </a:rPr>
            <a:t>l’absentéisme</a:t>
          </a:r>
          <a:r>
            <a:rPr lang="en-US" sz="2000" b="0" i="0" kern="1200" dirty="0">
              <a:latin typeface="Lora" pitchFamily="2" charset="77"/>
            </a:rPr>
            <a:t>/</a:t>
          </a:r>
          <a:r>
            <a:rPr lang="en-US" sz="2000" b="0" i="0" kern="1200" dirty="0" err="1">
              <a:latin typeface="Lora" pitchFamily="2" charset="77"/>
            </a:rPr>
            <a:t>rendement</a:t>
          </a:r>
          <a:r>
            <a:rPr lang="en-US" sz="2000" b="0" i="0" kern="1200" dirty="0">
              <a:latin typeface="Lora" pitchFamily="2" charset="77"/>
            </a:rPr>
            <a:t> au travail </a:t>
          </a:r>
        </a:p>
      </dsp:txBody>
      <dsp:txXfrm>
        <a:off x="5750906" y="113905"/>
        <a:ext cx="3390216" cy="956530"/>
      </dsp:txXfrm>
    </dsp:sp>
    <dsp:sp modelId="{79B7397F-52C2-4394-83BF-A986D2A1A399}">
      <dsp:nvSpPr>
        <dsp:cNvPr id="0" name=""/>
        <dsp:cNvSpPr/>
      </dsp:nvSpPr>
      <dsp:spPr>
        <a:xfrm>
          <a:off x="4932428" y="1559228"/>
          <a:ext cx="1246156" cy="124615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87E232C3-06F9-4386-8706-8C3AD5BD8C05}">
      <dsp:nvSpPr>
        <dsp:cNvPr id="0" name=""/>
        <dsp:cNvSpPr/>
      </dsp:nvSpPr>
      <dsp:spPr>
        <a:xfrm>
          <a:off x="6215540" y="2428720"/>
          <a:ext cx="3333900" cy="84887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rtl="0">
            <a:lnSpc>
              <a:spcPts val="2400"/>
            </a:lnSpc>
            <a:spcBef>
              <a:spcPct val="0"/>
            </a:spcBef>
            <a:spcAft>
              <a:spcPct val="35000"/>
            </a:spcAft>
            <a:buNone/>
          </a:pPr>
          <a:r>
            <a:rPr lang="fr-CA" sz="2000" b="0" i="0" kern="1200" dirty="0">
              <a:latin typeface="Lora" pitchFamily="2" charset="77"/>
            </a:rPr>
            <a:t>Manque d’intérêt ou retrait</a:t>
          </a:r>
          <a:endParaRPr lang="en-US" sz="2000" b="0" i="0" kern="1200" dirty="0">
            <a:latin typeface="Lora" pitchFamily="2" charset="77"/>
          </a:endParaRPr>
        </a:p>
      </dsp:txBody>
      <dsp:txXfrm>
        <a:off x="6215540" y="2428720"/>
        <a:ext cx="3333900" cy="848871"/>
      </dsp:txXfrm>
    </dsp:sp>
    <dsp:sp modelId="{30075B9D-8558-427F-8FD0-E6D0502C53CD}">
      <dsp:nvSpPr>
        <dsp:cNvPr id="0" name=""/>
        <dsp:cNvSpPr/>
      </dsp:nvSpPr>
      <dsp:spPr>
        <a:xfrm>
          <a:off x="4527946" y="1793185"/>
          <a:ext cx="1246156" cy="124615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F80C79DC-53E3-45B8-B635-A7E481E8ED35}">
      <dsp:nvSpPr>
        <dsp:cNvPr id="0" name=""/>
        <dsp:cNvSpPr/>
      </dsp:nvSpPr>
      <dsp:spPr>
        <a:xfrm>
          <a:off x="3565523" y="2977350"/>
          <a:ext cx="3395465" cy="113497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rtl="0">
            <a:lnSpc>
              <a:spcPts val="2400"/>
            </a:lnSpc>
            <a:spcBef>
              <a:spcPct val="0"/>
            </a:spcBef>
            <a:spcAft>
              <a:spcPct val="35000"/>
            </a:spcAft>
            <a:buNone/>
          </a:pPr>
          <a:r>
            <a:rPr lang="fr-CA" sz="2000" b="0" i="0" kern="1200" dirty="0">
              <a:latin typeface="Lora" pitchFamily="2" charset="77"/>
            </a:rPr>
            <a:t>Augmentation de la colère ou de la tristesse</a:t>
          </a:r>
          <a:endParaRPr lang="en-US" sz="2000" b="0" i="0" kern="1200" dirty="0">
            <a:latin typeface="Lora" pitchFamily="2" charset="77"/>
          </a:endParaRPr>
        </a:p>
      </dsp:txBody>
      <dsp:txXfrm>
        <a:off x="3565523" y="2977350"/>
        <a:ext cx="3395465" cy="1134970"/>
      </dsp:txXfrm>
    </dsp:sp>
    <dsp:sp modelId="{997C1D70-B24E-4B6B-84FE-D1A27CF5E60D}">
      <dsp:nvSpPr>
        <dsp:cNvPr id="0" name=""/>
        <dsp:cNvSpPr/>
      </dsp:nvSpPr>
      <dsp:spPr>
        <a:xfrm>
          <a:off x="4123464" y="1559228"/>
          <a:ext cx="1246156" cy="124615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AC2271F-EBF0-46C5-9EB3-A88586A45BA9}">
      <dsp:nvSpPr>
        <dsp:cNvPr id="0" name=""/>
        <dsp:cNvSpPr/>
      </dsp:nvSpPr>
      <dsp:spPr>
        <a:xfrm>
          <a:off x="88313" y="2027120"/>
          <a:ext cx="4216181" cy="138898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rtl="0">
            <a:lnSpc>
              <a:spcPts val="2400"/>
            </a:lnSpc>
            <a:spcBef>
              <a:spcPct val="0"/>
            </a:spcBef>
            <a:spcAft>
              <a:spcPct val="35000"/>
            </a:spcAft>
            <a:buNone/>
          </a:pPr>
          <a:r>
            <a:rPr lang="fr-FR" sz="2000" b="0" i="0" kern="1200" dirty="0">
              <a:latin typeface="Lora" pitchFamily="2" charset="77"/>
            </a:rPr>
            <a:t>Augmentation de la consommation de substances ou de comportements addictifs</a:t>
          </a:r>
          <a:endParaRPr lang="en-US" sz="2000" b="0" i="0" kern="1200" dirty="0">
            <a:latin typeface="Lora" pitchFamily="2" charset="77"/>
          </a:endParaRPr>
        </a:p>
      </dsp:txBody>
      <dsp:txXfrm>
        <a:off x="88313" y="2027120"/>
        <a:ext cx="4216181" cy="1388987"/>
      </dsp:txXfrm>
    </dsp:sp>
    <dsp:sp modelId="{E7A29A60-2AB4-4D16-AE97-90C23F653230}">
      <dsp:nvSpPr>
        <dsp:cNvPr id="0" name=""/>
        <dsp:cNvSpPr/>
      </dsp:nvSpPr>
      <dsp:spPr>
        <a:xfrm>
          <a:off x="4123464" y="1092121"/>
          <a:ext cx="1246156" cy="124615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39F3D054-B014-4806-A112-1111E678FC37}">
      <dsp:nvSpPr>
        <dsp:cNvPr id="0" name=""/>
        <dsp:cNvSpPr/>
      </dsp:nvSpPr>
      <dsp:spPr>
        <a:xfrm>
          <a:off x="1596508" y="174698"/>
          <a:ext cx="3177809" cy="55294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rtl="0">
            <a:lnSpc>
              <a:spcPct val="150000"/>
            </a:lnSpc>
            <a:spcBef>
              <a:spcPct val="0"/>
            </a:spcBef>
            <a:spcAft>
              <a:spcPct val="35000"/>
            </a:spcAft>
            <a:buNone/>
          </a:pPr>
          <a:r>
            <a:rPr lang="en-US" sz="2000" b="0" i="0" kern="1200" dirty="0" err="1">
              <a:latin typeface="Lora" pitchFamily="2" charset="77"/>
            </a:rPr>
            <a:t>Prise</a:t>
          </a:r>
          <a:r>
            <a:rPr lang="en-US" sz="2000" b="0" i="0" kern="1200" dirty="0">
              <a:latin typeface="Lora" pitchFamily="2" charset="77"/>
            </a:rPr>
            <a:t> de </a:t>
          </a:r>
          <a:r>
            <a:rPr lang="en-US" sz="2000" b="0" i="0" kern="1200" dirty="0" err="1">
              <a:latin typeface="Lora" pitchFamily="2" charset="77"/>
            </a:rPr>
            <a:t>risques</a:t>
          </a:r>
          <a:r>
            <a:rPr lang="en-US" sz="2000" b="0" i="0" kern="1200" dirty="0">
              <a:latin typeface="Lora" pitchFamily="2" charset="77"/>
            </a:rPr>
            <a:t> accrue</a:t>
          </a:r>
        </a:p>
      </dsp:txBody>
      <dsp:txXfrm>
        <a:off x="1596508" y="174698"/>
        <a:ext cx="3177809" cy="5529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9513F3-6254-40C6-830A-141880F69D6E}">
      <dsp:nvSpPr>
        <dsp:cNvPr id="0" name=""/>
        <dsp:cNvSpPr/>
      </dsp:nvSpPr>
      <dsp:spPr>
        <a:xfrm rot="5400000">
          <a:off x="6693072" y="-2760057"/>
          <a:ext cx="994953" cy="6767575"/>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111250">
            <a:lnSpc>
              <a:spcPct val="90000"/>
            </a:lnSpc>
            <a:spcBef>
              <a:spcPct val="0"/>
            </a:spcBef>
            <a:spcAft>
              <a:spcPct val="15000"/>
            </a:spcAft>
            <a:buChar char="•"/>
          </a:pPr>
          <a:r>
            <a:rPr lang="fr-FR" sz="2500" b="0" i="0" kern="1200" dirty="0">
              <a:latin typeface="Lora" pitchFamily="2" charset="77"/>
            </a:rPr>
            <a:t>Obligations financières</a:t>
          </a:r>
          <a:endParaRPr lang="en-CA" sz="2500" b="0" i="0" kern="1200" dirty="0">
            <a:latin typeface="Lora" pitchFamily="2" charset="77"/>
          </a:endParaRPr>
        </a:p>
        <a:p>
          <a:pPr marL="228600" lvl="1" indent="-228600" algn="l" defTabSz="1111250">
            <a:lnSpc>
              <a:spcPct val="90000"/>
            </a:lnSpc>
            <a:spcBef>
              <a:spcPct val="0"/>
            </a:spcBef>
            <a:spcAft>
              <a:spcPct val="15000"/>
            </a:spcAft>
            <a:buChar char="•"/>
          </a:pPr>
          <a:r>
            <a:rPr lang="fr-FR" sz="2500" b="0" i="0" kern="1200" dirty="0">
              <a:latin typeface="Lora" pitchFamily="2" charset="77"/>
            </a:rPr>
            <a:t>Problèmes de santé familiale</a:t>
          </a:r>
          <a:endParaRPr lang="en-CA" sz="2500" b="0" i="0" kern="1200" dirty="0">
            <a:latin typeface="Lora" pitchFamily="2" charset="77"/>
          </a:endParaRPr>
        </a:p>
      </dsp:txBody>
      <dsp:txXfrm rot="-5400000">
        <a:off x="3806761" y="174824"/>
        <a:ext cx="6719005" cy="897813"/>
      </dsp:txXfrm>
    </dsp:sp>
    <dsp:sp modelId="{1A6991EA-647A-4FC8-A1E8-151705249AFC}">
      <dsp:nvSpPr>
        <dsp:cNvPr id="0" name=""/>
        <dsp:cNvSpPr/>
      </dsp:nvSpPr>
      <dsp:spPr>
        <a:xfrm>
          <a:off x="0" y="1884"/>
          <a:ext cx="3806761" cy="124369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CA" sz="2500" b="0" i="0" kern="1200" dirty="0">
              <a:latin typeface="Lora" pitchFamily="2" charset="77"/>
            </a:rPr>
            <a:t>Personnel</a:t>
          </a:r>
          <a:r>
            <a:rPr lang="fr-CA" sz="2500" b="0" i="0" kern="1200" noProof="0" dirty="0">
              <a:effectLst/>
              <a:latin typeface="Lora" pitchFamily="2" charset="77"/>
              <a:ea typeface="Calibri" panose="020F0502020204030204" pitchFamily="34" charset="0"/>
              <a:cs typeface="Calibri" panose="020F0502020204030204" pitchFamily="34" charset="0"/>
            </a:rPr>
            <a:t>le</a:t>
          </a:r>
          <a:endParaRPr lang="en-CA" sz="2500" b="0" i="0" kern="1200" dirty="0">
            <a:latin typeface="Lora" pitchFamily="2" charset="77"/>
          </a:endParaRPr>
        </a:p>
      </dsp:txBody>
      <dsp:txXfrm>
        <a:off x="60712" y="62596"/>
        <a:ext cx="3685337" cy="1122267"/>
      </dsp:txXfrm>
    </dsp:sp>
    <dsp:sp modelId="{ABF60245-28E3-40BA-B5FC-3B229E4562A2}">
      <dsp:nvSpPr>
        <dsp:cNvPr id="0" name=""/>
        <dsp:cNvSpPr/>
      </dsp:nvSpPr>
      <dsp:spPr>
        <a:xfrm rot="5400000">
          <a:off x="6693072" y="-1454181"/>
          <a:ext cx="994953" cy="6767575"/>
        </a:xfrm>
        <a:prstGeom prst="round2Same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111250">
            <a:lnSpc>
              <a:spcPct val="90000"/>
            </a:lnSpc>
            <a:spcBef>
              <a:spcPct val="0"/>
            </a:spcBef>
            <a:spcAft>
              <a:spcPct val="15000"/>
            </a:spcAft>
            <a:buFont typeface="Arial" panose="020B0604020202020204" pitchFamily="34" charset="0"/>
            <a:buChar char="•"/>
          </a:pPr>
          <a:r>
            <a:rPr lang="fr-FR" sz="2500" b="0" i="0" kern="1200" dirty="0">
              <a:latin typeface="Lora" pitchFamily="2" charset="77"/>
            </a:rPr>
            <a:t>Augmentation de la charge de travail</a:t>
          </a:r>
          <a:endParaRPr lang="en-CA" sz="2500" b="0" i="0" kern="1200" dirty="0">
            <a:latin typeface="Lora" pitchFamily="2" charset="77"/>
          </a:endParaRPr>
        </a:p>
        <a:p>
          <a:pPr marL="228600" lvl="1" indent="-228600" algn="l" defTabSz="1111250">
            <a:lnSpc>
              <a:spcPct val="90000"/>
            </a:lnSpc>
            <a:spcBef>
              <a:spcPct val="0"/>
            </a:spcBef>
            <a:spcAft>
              <a:spcPct val="15000"/>
            </a:spcAft>
            <a:buFont typeface="Arial" panose="020B0604020202020204" pitchFamily="34" charset="0"/>
            <a:buChar char="•"/>
          </a:pPr>
          <a:r>
            <a:rPr lang="fr-FR" sz="2500" b="0" i="0" kern="1200" dirty="0">
              <a:latin typeface="Lora" pitchFamily="2" charset="77"/>
            </a:rPr>
            <a:t>Inquiétudes liées à la perte d'emploi</a:t>
          </a:r>
          <a:endParaRPr lang="en-CA" sz="2500" b="0" i="0" kern="1200" dirty="0">
            <a:latin typeface="Lora" pitchFamily="2" charset="77"/>
          </a:endParaRPr>
        </a:p>
      </dsp:txBody>
      <dsp:txXfrm rot="-5400000">
        <a:off x="3806761" y="1480700"/>
        <a:ext cx="6719005" cy="897813"/>
      </dsp:txXfrm>
    </dsp:sp>
    <dsp:sp modelId="{649D59A4-7C3F-4FE0-9B6E-C8871CA0C365}">
      <dsp:nvSpPr>
        <dsp:cNvPr id="0" name=""/>
        <dsp:cNvSpPr/>
      </dsp:nvSpPr>
      <dsp:spPr>
        <a:xfrm>
          <a:off x="0" y="1307760"/>
          <a:ext cx="3806761" cy="124369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fr-FR" sz="2500" b="0" i="0" kern="1200" dirty="0">
              <a:latin typeface="Lora" pitchFamily="2" charset="77"/>
            </a:rPr>
            <a:t>Facteurs de stress organisationnels ou liés au travail</a:t>
          </a:r>
          <a:endParaRPr lang="en-CA" sz="2500" b="0" i="0" kern="1200" dirty="0">
            <a:latin typeface="Lora" pitchFamily="2" charset="77"/>
          </a:endParaRPr>
        </a:p>
      </dsp:txBody>
      <dsp:txXfrm>
        <a:off x="60712" y="1368472"/>
        <a:ext cx="3685337" cy="1122267"/>
      </dsp:txXfrm>
    </dsp:sp>
    <dsp:sp modelId="{EF2DE6D5-BB8B-4F93-B3EE-D2842F12C3F0}">
      <dsp:nvSpPr>
        <dsp:cNvPr id="0" name=""/>
        <dsp:cNvSpPr/>
      </dsp:nvSpPr>
      <dsp:spPr>
        <a:xfrm rot="5400000">
          <a:off x="6693072" y="-148305"/>
          <a:ext cx="994953" cy="6767575"/>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111250">
            <a:lnSpc>
              <a:spcPct val="90000"/>
            </a:lnSpc>
            <a:spcBef>
              <a:spcPct val="0"/>
            </a:spcBef>
            <a:spcAft>
              <a:spcPct val="15000"/>
            </a:spcAft>
            <a:buFont typeface="Arial" panose="020B0604020202020204" pitchFamily="34" charset="0"/>
            <a:buChar char="•"/>
          </a:pPr>
          <a:r>
            <a:rPr lang="fr-FR" sz="2500" b="0" i="0" kern="1200" dirty="0">
              <a:latin typeface="Lora" pitchFamily="2" charset="77"/>
            </a:rPr>
            <a:t>Réseaux sociaux</a:t>
          </a:r>
          <a:endParaRPr lang="en-CA" sz="2500" b="0" i="0" kern="1200" dirty="0">
            <a:latin typeface="Lora" pitchFamily="2" charset="77"/>
          </a:endParaRPr>
        </a:p>
        <a:p>
          <a:pPr marL="228600" lvl="1" indent="-228600" algn="l" defTabSz="1111250">
            <a:lnSpc>
              <a:spcPct val="90000"/>
            </a:lnSpc>
            <a:spcBef>
              <a:spcPct val="0"/>
            </a:spcBef>
            <a:spcAft>
              <a:spcPct val="15000"/>
            </a:spcAft>
            <a:buFont typeface="Arial" panose="020B0604020202020204" pitchFamily="34" charset="0"/>
            <a:buChar char="•"/>
          </a:pPr>
          <a:r>
            <a:rPr lang="fr-FR" sz="2500" b="0" i="0" kern="1200" dirty="0">
              <a:latin typeface="Lora" pitchFamily="2" charset="77"/>
            </a:rPr>
            <a:t>Facteurs environnementaux</a:t>
          </a:r>
          <a:r>
            <a:rPr lang="fr-FR" sz="2500" b="0" i="0" u="none" strike="noStrike" kern="1200" baseline="0" dirty="0">
              <a:latin typeface="Lora" pitchFamily="2" charset="77"/>
              <a:ea typeface="+mn-ea"/>
              <a:cs typeface="+mn-cs"/>
            </a:rPr>
            <a:t> </a:t>
          </a:r>
          <a:endParaRPr lang="en-CA" sz="2500" b="0" i="0" kern="1200" dirty="0">
            <a:latin typeface="Lora" pitchFamily="2" charset="77"/>
          </a:endParaRPr>
        </a:p>
      </dsp:txBody>
      <dsp:txXfrm rot="-5400000">
        <a:off x="3806761" y="2786576"/>
        <a:ext cx="6719005" cy="897813"/>
      </dsp:txXfrm>
    </dsp:sp>
    <dsp:sp modelId="{56A6A39C-74D3-4B8C-9C33-DF84838B88BC}">
      <dsp:nvSpPr>
        <dsp:cNvPr id="0" name=""/>
        <dsp:cNvSpPr/>
      </dsp:nvSpPr>
      <dsp:spPr>
        <a:xfrm>
          <a:off x="0" y="2613636"/>
          <a:ext cx="3806761" cy="124369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CA" sz="2500" b="0" i="0" kern="1200" dirty="0">
              <a:latin typeface="Lora" pitchFamily="2" charset="77"/>
            </a:rPr>
            <a:t>Autre</a:t>
          </a:r>
        </a:p>
      </dsp:txBody>
      <dsp:txXfrm>
        <a:off x="60712" y="2674348"/>
        <a:ext cx="3685337" cy="11222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659A57-B5CF-47A7-9120-473CF6E5ADC9}">
      <dsp:nvSpPr>
        <dsp:cNvPr id="0" name=""/>
        <dsp:cNvSpPr/>
      </dsp:nvSpPr>
      <dsp:spPr>
        <a:xfrm>
          <a:off x="315131" y="16148"/>
          <a:ext cx="3012241" cy="18073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719138" lvl="0" indent="-358775" algn="l" defTabSz="1066800">
            <a:lnSpc>
              <a:spcPct val="100000"/>
            </a:lnSpc>
            <a:spcBef>
              <a:spcPct val="0"/>
            </a:spcBef>
            <a:spcAft>
              <a:spcPct val="35000"/>
            </a:spcAft>
            <a:buFont typeface="+mj-lt"/>
            <a:buNone/>
          </a:pPr>
          <a:r>
            <a:rPr lang="en-CA" sz="2400" kern="1200" dirty="0"/>
            <a:t>A</a:t>
          </a:r>
          <a:r>
            <a:rPr lang="en-CA" sz="2400" b="0" i="0" kern="1200" dirty="0">
              <a:latin typeface="Lora" pitchFamily="2" charset="77"/>
            </a:rPr>
            <a:t>. </a:t>
          </a:r>
          <a:r>
            <a:rPr lang="fr-CA" sz="2000" b="0" i="0" kern="1200" noProof="0" dirty="0">
              <a:effectLst/>
              <a:latin typeface="Lora" pitchFamily="2" charset="77"/>
              <a:ea typeface="Calibri" panose="020F0502020204030204" pitchFamily="34" charset="0"/>
              <a:cs typeface="Calibri" panose="020F0502020204030204" pitchFamily="34" charset="0"/>
            </a:rPr>
            <a:t>Je trouve des façons de me distraire.</a:t>
          </a:r>
          <a:endParaRPr lang="en-CA" sz="2400" b="0" i="0" kern="1200" dirty="0">
            <a:latin typeface="Lora" pitchFamily="2" charset="77"/>
          </a:endParaRPr>
        </a:p>
      </dsp:txBody>
      <dsp:txXfrm>
        <a:off x="315131" y="16148"/>
        <a:ext cx="3012241" cy="1807344"/>
      </dsp:txXfrm>
    </dsp:sp>
    <dsp:sp modelId="{E6B54E76-4926-4853-84E1-1697CD9ADDE3}">
      <dsp:nvSpPr>
        <dsp:cNvPr id="0" name=""/>
        <dsp:cNvSpPr/>
      </dsp:nvSpPr>
      <dsp:spPr>
        <a:xfrm>
          <a:off x="3626217" y="1292"/>
          <a:ext cx="3012241" cy="18073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719138" lvl="0" indent="-358775" algn="l" defTabSz="1066800">
            <a:lnSpc>
              <a:spcPct val="100000"/>
            </a:lnSpc>
            <a:spcBef>
              <a:spcPct val="0"/>
            </a:spcBef>
            <a:spcAft>
              <a:spcPct val="35000"/>
            </a:spcAft>
            <a:buNone/>
          </a:pPr>
          <a:r>
            <a:rPr lang="en-CA" sz="2400" b="0" i="0" kern="1200" dirty="0">
              <a:latin typeface="Lora" pitchFamily="2" charset="77"/>
            </a:rPr>
            <a:t>B. </a:t>
          </a:r>
          <a:r>
            <a:rPr lang="fr-CA" sz="2000" b="0" i="0" kern="1200" noProof="0" dirty="0">
              <a:effectLst/>
              <a:latin typeface="Lora" pitchFamily="2" charset="77"/>
              <a:ea typeface="Calibri" panose="020F0502020204030204" pitchFamily="34" charset="0"/>
              <a:cs typeface="Calibri" panose="020F0502020204030204" pitchFamily="34" charset="0"/>
            </a:rPr>
            <a:t>J’ignore le problème et j’espère qu’il disparaitra.</a:t>
          </a:r>
          <a:endParaRPr lang="en-CA" sz="2400" b="0" i="0" kern="1200" dirty="0">
            <a:latin typeface="Lora" pitchFamily="2" charset="77"/>
          </a:endParaRPr>
        </a:p>
      </dsp:txBody>
      <dsp:txXfrm>
        <a:off x="3626217" y="1292"/>
        <a:ext cx="3012241" cy="1807344"/>
      </dsp:txXfrm>
    </dsp:sp>
    <dsp:sp modelId="{BF943393-4C60-49D6-8810-4F2193D5CF1C}">
      <dsp:nvSpPr>
        <dsp:cNvPr id="0" name=""/>
        <dsp:cNvSpPr/>
      </dsp:nvSpPr>
      <dsp:spPr>
        <a:xfrm>
          <a:off x="6939682" y="1292"/>
          <a:ext cx="3012241" cy="18073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719138" lvl="0" indent="-358775" algn="l" defTabSz="1066800">
            <a:lnSpc>
              <a:spcPct val="100000"/>
            </a:lnSpc>
            <a:spcBef>
              <a:spcPct val="0"/>
            </a:spcBef>
            <a:spcAft>
              <a:spcPct val="35000"/>
            </a:spcAft>
            <a:buNone/>
          </a:pPr>
          <a:r>
            <a:rPr lang="en-CA" sz="2400" kern="1200" dirty="0">
              <a:latin typeface="Lora" pitchFamily="2" charset="77"/>
            </a:rPr>
            <a:t>C. </a:t>
          </a:r>
          <a:r>
            <a:rPr lang="fr-CA" sz="2000" kern="1200" noProof="0" dirty="0">
              <a:effectLst/>
              <a:latin typeface="Lora" pitchFamily="2" charset="77"/>
              <a:ea typeface="Calibri" panose="020F0502020204030204" pitchFamily="34" charset="0"/>
              <a:cs typeface="Calibri" panose="020F0502020204030204" pitchFamily="34" charset="0"/>
            </a:rPr>
            <a:t>J’aborde le problème de front</a:t>
          </a:r>
          <a:r>
            <a:rPr lang="en-CA" sz="2000" kern="1200" dirty="0">
              <a:latin typeface="Lora" pitchFamily="2" charset="77"/>
            </a:rPr>
            <a:t>.</a:t>
          </a:r>
          <a:endParaRPr lang="en-CA" sz="2400" kern="1200" dirty="0">
            <a:latin typeface="Lora" pitchFamily="2" charset="77"/>
          </a:endParaRPr>
        </a:p>
      </dsp:txBody>
      <dsp:txXfrm>
        <a:off x="6939682" y="1292"/>
        <a:ext cx="3012241" cy="1807344"/>
      </dsp:txXfrm>
    </dsp:sp>
    <dsp:sp modelId="{939B9DFF-21C0-4133-98A7-FCC92AA3E998}">
      <dsp:nvSpPr>
        <dsp:cNvPr id="0" name=""/>
        <dsp:cNvSpPr/>
      </dsp:nvSpPr>
      <dsp:spPr>
        <a:xfrm>
          <a:off x="315131" y="2111154"/>
          <a:ext cx="3012241" cy="18073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719138" lvl="0" indent="-358775" algn="l" defTabSz="1066800">
            <a:lnSpc>
              <a:spcPct val="100000"/>
            </a:lnSpc>
            <a:spcBef>
              <a:spcPct val="0"/>
            </a:spcBef>
            <a:spcAft>
              <a:spcPct val="35000"/>
            </a:spcAft>
            <a:buClr>
              <a:srgbClr val="0D6CBA"/>
            </a:buClr>
            <a:buSzPct val="100000"/>
            <a:buFont typeface="+mj-lt"/>
            <a:buNone/>
          </a:pPr>
          <a:r>
            <a:rPr lang="en-CA" sz="2400" b="0" i="0" kern="1200" dirty="0">
              <a:latin typeface="Lora" pitchFamily="2" charset="77"/>
            </a:rPr>
            <a:t>D. </a:t>
          </a:r>
          <a:r>
            <a:rPr lang="fr-CA" sz="2000" b="0" i="0" kern="1200" noProof="0" dirty="0">
              <a:effectLst/>
              <a:latin typeface="Lora" pitchFamily="2" charset="77"/>
              <a:ea typeface="Calibri" panose="020F0502020204030204" pitchFamily="34" charset="0"/>
              <a:cs typeface="Calibri" panose="020F0502020204030204" pitchFamily="34" charset="0"/>
            </a:rPr>
            <a:t>J’apprécie la montée d’adrénaline.</a:t>
          </a:r>
          <a:r>
            <a:rPr lang="en-CA" sz="2000" b="0" i="0" kern="1200" dirty="0">
              <a:latin typeface="Lora" pitchFamily="2" charset="77"/>
            </a:rPr>
            <a:t> </a:t>
          </a:r>
          <a:endParaRPr lang="en-CA" sz="2400" b="0" i="0" kern="1200" dirty="0">
            <a:latin typeface="Lora" pitchFamily="2" charset="77"/>
          </a:endParaRPr>
        </a:p>
      </dsp:txBody>
      <dsp:txXfrm>
        <a:off x="315131" y="2111154"/>
        <a:ext cx="3012241" cy="1807344"/>
      </dsp:txXfrm>
    </dsp:sp>
    <dsp:sp modelId="{07C3D761-4B46-4429-84E1-DEEED9074817}">
      <dsp:nvSpPr>
        <dsp:cNvPr id="0" name=""/>
        <dsp:cNvSpPr/>
      </dsp:nvSpPr>
      <dsp:spPr>
        <a:xfrm>
          <a:off x="3628596" y="2111154"/>
          <a:ext cx="3012241" cy="18073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t" anchorCtr="0">
          <a:noAutofit/>
        </a:bodyPr>
        <a:lstStyle/>
        <a:p>
          <a:pPr marL="719138" lvl="0" indent="-358775" algn="l" defTabSz="1066800">
            <a:lnSpc>
              <a:spcPct val="100000"/>
            </a:lnSpc>
            <a:spcBef>
              <a:spcPct val="0"/>
            </a:spcBef>
            <a:spcAft>
              <a:spcPct val="35000"/>
            </a:spcAft>
            <a:buNone/>
            <a:tabLst>
              <a:tab pos="1435100" algn="l"/>
              <a:tab pos="2686050" algn="l"/>
            </a:tabLst>
          </a:pPr>
          <a:r>
            <a:rPr lang="en-CA" sz="2400" b="0" i="0" kern="1200" dirty="0">
              <a:latin typeface="Lora" pitchFamily="2" charset="77"/>
            </a:rPr>
            <a:t>E. </a:t>
          </a:r>
          <a:r>
            <a:rPr lang="fr-CA" sz="2000" b="0" i="0" kern="1200" noProof="0" dirty="0">
              <a:effectLst/>
              <a:latin typeface="Lora" pitchFamily="2" charset="77"/>
              <a:ea typeface="Calibri" panose="020F0502020204030204" pitchFamily="34" charset="0"/>
              <a:cs typeface="Calibri" panose="020F0502020204030204" pitchFamily="34" charset="0"/>
            </a:rPr>
            <a:t>Je fige comme un chevreuil devant les phares d’une auto.</a:t>
          </a:r>
          <a:endParaRPr lang="en-CA" sz="2400" b="0" i="0" kern="1200" dirty="0">
            <a:latin typeface="Lora" pitchFamily="2" charset="77"/>
          </a:endParaRPr>
        </a:p>
      </dsp:txBody>
      <dsp:txXfrm>
        <a:off x="3628596" y="2111154"/>
        <a:ext cx="3012241" cy="1807344"/>
      </dsp:txXfrm>
    </dsp:sp>
    <dsp:sp modelId="{7AA35F88-2F4D-4760-8A35-4F5193CA7D55}">
      <dsp:nvSpPr>
        <dsp:cNvPr id="0" name=""/>
        <dsp:cNvSpPr/>
      </dsp:nvSpPr>
      <dsp:spPr>
        <a:xfrm>
          <a:off x="6939682" y="2111154"/>
          <a:ext cx="3012241" cy="18073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719138" lvl="0" indent="-360363" algn="l" defTabSz="1066800">
            <a:lnSpc>
              <a:spcPct val="100000"/>
            </a:lnSpc>
            <a:spcBef>
              <a:spcPct val="0"/>
            </a:spcBef>
            <a:spcAft>
              <a:spcPct val="35000"/>
            </a:spcAft>
            <a:buNone/>
          </a:pPr>
          <a:r>
            <a:rPr lang="en-CA" sz="2400" b="0" i="0" kern="1200" dirty="0">
              <a:latin typeface="Lora" pitchFamily="2" charset="77"/>
            </a:rPr>
            <a:t>F. </a:t>
          </a:r>
          <a:r>
            <a:rPr lang="fr-CA" sz="2000" b="0" i="0" kern="1200" noProof="0" dirty="0">
              <a:effectLst/>
              <a:latin typeface="Lora" pitchFamily="2" charset="77"/>
              <a:ea typeface="Calibri" panose="020F0502020204030204" pitchFamily="34" charset="0"/>
              <a:cs typeface="Calibri" panose="020F0502020204030204" pitchFamily="34" charset="0"/>
            </a:rPr>
            <a:t>Je me tais et me retire.</a:t>
          </a:r>
          <a:endParaRPr lang="en-CA" sz="2400" b="0" i="0" kern="1200" dirty="0">
            <a:latin typeface="Lora" pitchFamily="2" charset="77"/>
          </a:endParaRPr>
        </a:p>
      </dsp:txBody>
      <dsp:txXfrm>
        <a:off x="6939682" y="2111154"/>
        <a:ext cx="3012241" cy="18073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D2F329-E3B7-41C7-8912-64CD26490B1C}">
      <dsp:nvSpPr>
        <dsp:cNvPr id="0" name=""/>
        <dsp:cNvSpPr/>
      </dsp:nvSpPr>
      <dsp:spPr>
        <a:xfrm>
          <a:off x="207161" y="274059"/>
          <a:ext cx="4225281" cy="885462"/>
        </a:xfrm>
        <a:prstGeom prst="roundRect">
          <a:avLst/>
        </a:prstGeom>
        <a:solidFill>
          <a:srgbClr val="78C044"/>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100000"/>
            </a:lnSpc>
            <a:spcBef>
              <a:spcPct val="0"/>
            </a:spcBef>
            <a:spcAft>
              <a:spcPct val="35000"/>
            </a:spcAft>
            <a:buNone/>
          </a:pPr>
          <a:r>
            <a:rPr lang="en-US" sz="3600" b="1" i="0" kern="1200" dirty="0">
              <a:latin typeface="Lora" pitchFamily="2" charset="77"/>
            </a:rPr>
            <a:t>Demandez-vous </a:t>
          </a:r>
          <a:r>
            <a:rPr lang="fr-FR" sz="3600" b="1" i="0" kern="1200" dirty="0">
              <a:latin typeface="Lora" pitchFamily="2" charset="77"/>
            </a:rPr>
            <a:t>:</a:t>
          </a:r>
          <a:endParaRPr lang="en-US" sz="3600" b="1" i="0" kern="1200" dirty="0">
            <a:latin typeface="Lora" pitchFamily="2" charset="77"/>
          </a:endParaRPr>
        </a:p>
      </dsp:txBody>
      <dsp:txXfrm>
        <a:off x="250386" y="317284"/>
        <a:ext cx="4138831" cy="799012"/>
      </dsp:txXfrm>
    </dsp:sp>
    <dsp:sp modelId="{793467AD-C06A-46FF-A3BC-F4B93F6AB988}">
      <dsp:nvSpPr>
        <dsp:cNvPr id="0" name=""/>
        <dsp:cNvSpPr/>
      </dsp:nvSpPr>
      <dsp:spPr>
        <a:xfrm>
          <a:off x="0" y="1328049"/>
          <a:ext cx="5585571" cy="2977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177" tIns="25400" rIns="142240" bIns="25400" numCol="1" spcCol="1270" anchor="t" anchorCtr="0">
          <a:noAutofit/>
        </a:bodyPr>
        <a:lstStyle/>
        <a:p>
          <a:pPr marL="228600" lvl="1" indent="-228600" algn="l" defTabSz="889000">
            <a:lnSpc>
              <a:spcPct val="100000"/>
            </a:lnSpc>
            <a:spcBef>
              <a:spcPct val="0"/>
            </a:spcBef>
            <a:spcAft>
              <a:spcPts val="1800"/>
            </a:spcAft>
            <a:buChar char="•"/>
          </a:pPr>
          <a:r>
            <a:rPr lang="fr-FR" sz="2000" b="0" i="0" kern="1200" dirty="0">
              <a:latin typeface="Lora" pitchFamily="2" charset="77"/>
            </a:rPr>
            <a:t>Est-ce que je sais que c'est vrai?</a:t>
          </a:r>
          <a:endParaRPr lang="en-US" sz="2000" b="0" i="0" kern="1200" dirty="0">
            <a:latin typeface="Lora" pitchFamily="2" charset="77"/>
          </a:endParaRPr>
        </a:p>
        <a:p>
          <a:pPr marL="228600" lvl="1" indent="-228600" algn="l" defTabSz="889000">
            <a:lnSpc>
              <a:spcPct val="100000"/>
            </a:lnSpc>
            <a:spcBef>
              <a:spcPct val="0"/>
            </a:spcBef>
            <a:spcAft>
              <a:spcPts val="1800"/>
            </a:spcAft>
            <a:buChar char="•"/>
          </a:pPr>
          <a:r>
            <a:rPr lang="fr-FR" sz="2000" b="0" i="0" kern="1200" dirty="0">
              <a:latin typeface="Lora" pitchFamily="2" charset="77"/>
            </a:rPr>
            <a:t>Quelles preuves soutiennent ou s’opposent à cette pensée?</a:t>
          </a:r>
          <a:endParaRPr lang="en-US" sz="2000" b="0" i="0" kern="1200" dirty="0">
            <a:latin typeface="Lora" pitchFamily="2" charset="77"/>
          </a:endParaRPr>
        </a:p>
        <a:p>
          <a:pPr marL="228600" lvl="1" indent="-228600" algn="l" defTabSz="889000">
            <a:lnSpc>
              <a:spcPct val="100000"/>
            </a:lnSpc>
            <a:spcBef>
              <a:spcPct val="0"/>
            </a:spcBef>
            <a:spcAft>
              <a:spcPts val="1800"/>
            </a:spcAft>
            <a:buChar char="•"/>
          </a:pPr>
          <a:r>
            <a:rPr lang="fr-FR" sz="2000" b="0" i="0" kern="1200" dirty="0">
              <a:latin typeface="Lora" pitchFamily="2" charset="77"/>
            </a:rPr>
            <a:t>Quelqu'un a-t-il dit cela ou je suppose simplement?</a:t>
          </a:r>
          <a:endParaRPr lang="en-US" sz="2000" b="0" i="0" kern="1200" dirty="0">
            <a:latin typeface="Lora" pitchFamily="2" charset="77"/>
          </a:endParaRPr>
        </a:p>
        <a:p>
          <a:pPr marL="228600" lvl="1" indent="-228600" algn="l" defTabSz="889000">
            <a:lnSpc>
              <a:spcPct val="100000"/>
            </a:lnSpc>
            <a:spcBef>
              <a:spcPct val="0"/>
            </a:spcBef>
            <a:spcAft>
              <a:spcPts val="1800"/>
            </a:spcAft>
            <a:buChar char="•"/>
          </a:pPr>
          <a:r>
            <a:rPr lang="fr-FR" sz="2000" b="0" i="0" kern="1200" dirty="0">
              <a:latin typeface="Lora" pitchFamily="2" charset="77"/>
            </a:rPr>
            <a:t>Que puis-je faire en ce moment pour m’aider à sortir de cette pensée?</a:t>
          </a:r>
          <a:endParaRPr lang="en-US" sz="2000" b="0" i="0" kern="1200" dirty="0">
            <a:latin typeface="Lora" pitchFamily="2" charset="77"/>
          </a:endParaRPr>
        </a:p>
        <a:p>
          <a:pPr marL="228600" lvl="1" indent="-228600" algn="l" defTabSz="889000">
            <a:lnSpc>
              <a:spcPct val="100000"/>
            </a:lnSpc>
            <a:spcBef>
              <a:spcPct val="0"/>
            </a:spcBef>
            <a:spcAft>
              <a:spcPts val="1800"/>
            </a:spcAft>
            <a:buChar char="•"/>
          </a:pPr>
          <a:r>
            <a:rPr lang="fr-FR" sz="2000" b="0" i="0" kern="1200" dirty="0">
              <a:latin typeface="Lora" pitchFamily="2" charset="77"/>
            </a:rPr>
            <a:t>Que diriez-vous à un</a:t>
          </a:r>
          <a:r>
            <a:rPr lang="fr-CA" sz="2000" kern="1200" noProof="0" dirty="0">
              <a:effectLst/>
              <a:latin typeface="Lora" pitchFamily="2" charset="0"/>
              <a:ea typeface="Calibri" panose="020F0502020204030204" pitchFamily="34" charset="0"/>
              <a:cs typeface="Calibri" panose="020F0502020204030204" pitchFamily="34" charset="0"/>
            </a:rPr>
            <a:t>·e</a:t>
          </a:r>
          <a:r>
            <a:rPr lang="fr-FR" sz="2000" b="0" i="0" kern="1200" dirty="0">
              <a:latin typeface="Lora" pitchFamily="2" charset="77"/>
            </a:rPr>
            <a:t> ami</a:t>
          </a:r>
          <a:r>
            <a:rPr lang="fr-CA" sz="2000" kern="1200" noProof="0" dirty="0">
              <a:effectLst/>
              <a:latin typeface="Lora" pitchFamily="2" charset="0"/>
              <a:ea typeface="Calibri" panose="020F0502020204030204" pitchFamily="34" charset="0"/>
              <a:cs typeface="Calibri" panose="020F0502020204030204" pitchFamily="34" charset="0"/>
            </a:rPr>
            <a:t>·e</a:t>
          </a:r>
          <a:r>
            <a:rPr lang="fr-FR" sz="2000" b="0" i="0" kern="1200" dirty="0">
              <a:latin typeface="Lora" pitchFamily="2" charset="77"/>
            </a:rPr>
            <a:t>?</a:t>
          </a:r>
          <a:endParaRPr lang="en-US" sz="2000" b="0" i="0" kern="1200" dirty="0">
            <a:latin typeface="Lora" pitchFamily="2" charset="77"/>
          </a:endParaRPr>
        </a:p>
      </dsp:txBody>
      <dsp:txXfrm>
        <a:off x="0" y="1328049"/>
        <a:ext cx="5585571" cy="29778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F8621B-AB55-4801-BEE8-E1AFBD524F30}">
      <dsp:nvSpPr>
        <dsp:cNvPr id="0" name=""/>
        <dsp:cNvSpPr/>
      </dsp:nvSpPr>
      <dsp:spPr>
        <a:xfrm>
          <a:off x="464184" y="0"/>
          <a:ext cx="9991370" cy="4951479"/>
        </a:xfrm>
        <a:prstGeom prst="rightArrow">
          <a:avLst/>
        </a:prstGeom>
        <a:solidFill>
          <a:schemeClr val="accent3"/>
        </a:solidFill>
        <a:ln>
          <a:noFill/>
        </a:ln>
        <a:effectLst/>
      </dsp:spPr>
      <dsp:style>
        <a:lnRef idx="0">
          <a:scrgbClr r="0" g="0" b="0"/>
        </a:lnRef>
        <a:fillRef idx="1">
          <a:scrgbClr r="0" g="0" b="0"/>
        </a:fillRef>
        <a:effectRef idx="0">
          <a:scrgbClr r="0" g="0" b="0"/>
        </a:effectRef>
        <a:fontRef idx="minor"/>
      </dsp:style>
    </dsp:sp>
    <dsp:sp modelId="{6C80DB1A-44FE-4E50-AD83-BE74C7CD227C}">
      <dsp:nvSpPr>
        <dsp:cNvPr id="0" name=""/>
        <dsp:cNvSpPr/>
      </dsp:nvSpPr>
      <dsp:spPr>
        <a:xfrm>
          <a:off x="610218" y="1464132"/>
          <a:ext cx="7628375" cy="2023213"/>
        </a:xfrm>
        <a:prstGeom prst="roundRect">
          <a:avLst/>
        </a:prstGeom>
        <a:solidFill>
          <a:schemeClr val="lt1">
            <a:hueOff val="0"/>
            <a:satOff val="0"/>
            <a:lumOff val="0"/>
            <a:alphaOff val="0"/>
          </a:schemeClr>
        </a:solidFill>
        <a:ln w="19050" cap="flat" cmpd="sng" algn="ctr">
          <a:solidFill>
            <a:schemeClr val="accent3"/>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100000"/>
            </a:lnSpc>
            <a:spcBef>
              <a:spcPct val="0"/>
            </a:spcBef>
            <a:spcAft>
              <a:spcPct val="35000"/>
            </a:spcAft>
            <a:buNone/>
          </a:pPr>
          <a:r>
            <a:rPr lang="fr-FR" sz="2800" kern="1200" dirty="0">
              <a:latin typeface="Lora" pitchFamily="2" charset="0"/>
            </a:rPr>
            <a:t>Quelle est l’une des choses que-vous allez faire grâce à ce que vous avez appris dans ce cours? Quelles ressources ou soutiens allez-vous utiliser?</a:t>
          </a:r>
          <a:endParaRPr lang="en-CA" sz="2800" kern="1200" dirty="0">
            <a:highlight>
              <a:srgbClr val="FFFF00"/>
            </a:highlight>
            <a:latin typeface="Lora" pitchFamily="2" charset="0"/>
          </a:endParaRPr>
        </a:p>
      </dsp:txBody>
      <dsp:txXfrm>
        <a:off x="708983" y="1562897"/>
        <a:ext cx="7430845" cy="182568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DC2B8D-4D56-4D61-8186-A46F40E86248}">
      <dsp:nvSpPr>
        <dsp:cNvPr id="0" name=""/>
        <dsp:cNvSpPr/>
      </dsp:nvSpPr>
      <dsp:spPr>
        <a:xfrm>
          <a:off x="-2941" y="72612"/>
          <a:ext cx="5553323" cy="73194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3AFC8B1-B057-41B8-A279-7BAA78B4C815}">
      <dsp:nvSpPr>
        <dsp:cNvPr id="0" name=""/>
        <dsp:cNvSpPr/>
      </dsp:nvSpPr>
      <dsp:spPr>
        <a:xfrm>
          <a:off x="218470" y="173788"/>
          <a:ext cx="403354" cy="402567"/>
        </a:xfrm>
        <a:prstGeom prst="rect">
          <a:avLst/>
        </a:prstGeom>
        <a:blipFill>
          <a:blip xmlns:r="http://schemas.openxmlformats.org/officeDocument/2006/relationships" r:embed="rId1"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E827BD5F-CDE1-4D86-98E7-E82C71AD78FF}">
      <dsp:nvSpPr>
        <dsp:cNvPr id="0" name=""/>
        <dsp:cNvSpPr/>
      </dsp:nvSpPr>
      <dsp:spPr>
        <a:xfrm>
          <a:off x="843236" y="9101"/>
          <a:ext cx="4323919" cy="732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539" tIns="77539" rIns="77539" bIns="77539" numCol="1" spcCol="1270" anchor="ctr" anchorCtr="0">
          <a:noAutofit/>
        </a:bodyPr>
        <a:lstStyle/>
        <a:p>
          <a:pPr marL="0" lvl="0" indent="0" algn="l" defTabSz="1066800">
            <a:lnSpc>
              <a:spcPct val="150000"/>
            </a:lnSpc>
            <a:spcBef>
              <a:spcPct val="0"/>
            </a:spcBef>
            <a:spcAft>
              <a:spcPct val="35000"/>
            </a:spcAft>
            <a:buNone/>
          </a:pPr>
          <a:r>
            <a:rPr lang="fr-CA" sz="2400" kern="1200" dirty="0">
              <a:solidFill>
                <a:srgbClr val="1D1C1D">
                  <a:hueOff val="0"/>
                  <a:satOff val="0"/>
                  <a:lumOff val="0"/>
                  <a:alphaOff val="0"/>
                </a:srgbClr>
              </a:solidFill>
              <a:latin typeface="Lora" pitchFamily="2" charset="0"/>
              <a:ea typeface="+mn-ea"/>
              <a:cs typeface="+mn-cs"/>
            </a:rPr>
            <a:t>Processus graduel</a:t>
          </a:r>
          <a:endParaRPr lang="fr-CA" sz="2400" kern="1200" noProof="0" dirty="0">
            <a:solidFill>
              <a:srgbClr val="1D1C1D">
                <a:hueOff val="0"/>
                <a:satOff val="0"/>
                <a:lumOff val="0"/>
                <a:alphaOff val="0"/>
              </a:srgbClr>
            </a:solidFill>
            <a:latin typeface="Lora" pitchFamily="2" charset="0"/>
            <a:ea typeface="+mn-ea"/>
            <a:cs typeface="+mn-cs"/>
          </a:endParaRPr>
        </a:p>
      </dsp:txBody>
      <dsp:txXfrm>
        <a:off x="843236" y="9101"/>
        <a:ext cx="4323919" cy="732655"/>
      </dsp:txXfrm>
    </dsp:sp>
    <dsp:sp modelId="{1C9A8A76-40E9-4323-A63F-35DE8247644C}">
      <dsp:nvSpPr>
        <dsp:cNvPr id="0" name=""/>
        <dsp:cNvSpPr/>
      </dsp:nvSpPr>
      <dsp:spPr>
        <a:xfrm>
          <a:off x="-2941" y="909221"/>
          <a:ext cx="5553323" cy="73194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B87B82E-8E06-44EE-8A53-A452355C3098}">
      <dsp:nvSpPr>
        <dsp:cNvPr id="0" name=""/>
        <dsp:cNvSpPr/>
      </dsp:nvSpPr>
      <dsp:spPr>
        <a:xfrm>
          <a:off x="218470" y="1073908"/>
          <a:ext cx="403354" cy="402567"/>
        </a:xfrm>
        <a:prstGeom prst="rect">
          <a:avLst/>
        </a:prstGeom>
        <a:blipFill>
          <a:blip xmlns:r="http://schemas.openxmlformats.org/officeDocument/2006/relationships"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C4029D57-946D-435E-8B1F-1452D8E3E52A}">
      <dsp:nvSpPr>
        <dsp:cNvPr id="0" name=""/>
        <dsp:cNvSpPr/>
      </dsp:nvSpPr>
      <dsp:spPr>
        <a:xfrm>
          <a:off x="843236" y="909221"/>
          <a:ext cx="4323919" cy="732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539" tIns="77539" rIns="77539" bIns="77539" numCol="1" spcCol="1270" anchor="ctr" anchorCtr="0">
          <a:noAutofit/>
        </a:bodyPr>
        <a:lstStyle/>
        <a:p>
          <a:pPr marL="0" lvl="0" indent="0" algn="l" defTabSz="1066800">
            <a:lnSpc>
              <a:spcPct val="150000"/>
            </a:lnSpc>
            <a:spcBef>
              <a:spcPct val="0"/>
            </a:spcBef>
            <a:spcAft>
              <a:spcPct val="35000"/>
            </a:spcAft>
            <a:buNone/>
          </a:pPr>
          <a:r>
            <a:rPr lang="fr-CA" sz="2400" kern="1200" dirty="0">
              <a:solidFill>
                <a:srgbClr val="1D1C1D">
                  <a:hueOff val="0"/>
                  <a:satOff val="0"/>
                  <a:lumOff val="0"/>
                  <a:alphaOff val="0"/>
                </a:srgbClr>
              </a:solidFill>
              <a:latin typeface="Lora" pitchFamily="2" charset="0"/>
              <a:ea typeface="+mn-ea"/>
              <a:cs typeface="+mn-cs"/>
            </a:rPr>
            <a:t>Réorientation et formation</a:t>
          </a:r>
          <a:endParaRPr lang="fr-CA" sz="2400" kern="1200" noProof="0" dirty="0">
            <a:solidFill>
              <a:srgbClr val="1D1C1D">
                <a:hueOff val="0"/>
                <a:satOff val="0"/>
                <a:lumOff val="0"/>
                <a:alphaOff val="0"/>
              </a:srgbClr>
            </a:solidFill>
            <a:latin typeface="Lora" pitchFamily="2" charset="0"/>
            <a:ea typeface="+mn-ea"/>
            <a:cs typeface="+mn-cs"/>
          </a:endParaRPr>
        </a:p>
      </dsp:txBody>
      <dsp:txXfrm>
        <a:off x="843236" y="909221"/>
        <a:ext cx="4323919" cy="732655"/>
      </dsp:txXfrm>
    </dsp:sp>
    <dsp:sp modelId="{6384F054-9494-45E6-95C2-9C94919546E1}">
      <dsp:nvSpPr>
        <dsp:cNvPr id="0" name=""/>
        <dsp:cNvSpPr/>
      </dsp:nvSpPr>
      <dsp:spPr>
        <a:xfrm>
          <a:off x="0" y="1769633"/>
          <a:ext cx="5553323" cy="73194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59487F5-2DD1-4628-BD89-76A4EF119EBA}">
      <dsp:nvSpPr>
        <dsp:cNvPr id="0" name=""/>
        <dsp:cNvSpPr/>
      </dsp:nvSpPr>
      <dsp:spPr>
        <a:xfrm>
          <a:off x="218470" y="1974027"/>
          <a:ext cx="403354" cy="402567"/>
        </a:xfrm>
        <a:prstGeom prst="rect">
          <a:avLst/>
        </a:prstGeom>
        <a:blipFill>
          <a:blip xmlns:r="http://schemas.openxmlformats.org/officeDocument/2006/relationships"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70E5CE8-B649-4CA3-8DC0-165F484A1B7E}">
      <dsp:nvSpPr>
        <dsp:cNvPr id="0" name=""/>
        <dsp:cNvSpPr/>
      </dsp:nvSpPr>
      <dsp:spPr>
        <a:xfrm>
          <a:off x="454126" y="1809341"/>
          <a:ext cx="5102138" cy="732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539" tIns="77539" rIns="77539" bIns="77539" numCol="1" spcCol="1270" anchor="ctr" anchorCtr="0">
          <a:noAutofit/>
        </a:bodyPr>
        <a:lstStyle/>
        <a:p>
          <a:pPr marL="0" lvl="0" indent="0" algn="l" defTabSz="1066800">
            <a:lnSpc>
              <a:spcPct val="150000"/>
            </a:lnSpc>
            <a:spcBef>
              <a:spcPct val="0"/>
            </a:spcBef>
            <a:spcAft>
              <a:spcPct val="35000"/>
            </a:spcAft>
            <a:buNone/>
          </a:pPr>
          <a:r>
            <a:rPr lang="fr-CA" sz="2400" kern="1200" dirty="0">
              <a:solidFill>
                <a:srgbClr val="1D1C1D">
                  <a:hueOff val="0"/>
                  <a:satOff val="0"/>
                  <a:lumOff val="0"/>
                  <a:alphaOff val="0"/>
                </a:srgbClr>
              </a:solidFill>
              <a:latin typeface="Lora" pitchFamily="2" charset="0"/>
              <a:ea typeface="+mn-ea"/>
              <a:cs typeface="+mn-cs"/>
            </a:rPr>
            <a:t>  Concentration sur le rendement</a:t>
          </a:r>
          <a:endParaRPr lang="fr-CA" sz="2400" kern="1200" noProof="0" dirty="0">
            <a:solidFill>
              <a:srgbClr val="1D1C1D">
                <a:hueOff val="0"/>
                <a:satOff val="0"/>
                <a:lumOff val="0"/>
                <a:alphaOff val="0"/>
              </a:srgbClr>
            </a:solidFill>
            <a:latin typeface="Lora" pitchFamily="2" charset="0"/>
            <a:ea typeface="+mn-ea"/>
            <a:cs typeface="+mn-cs"/>
          </a:endParaRPr>
        </a:p>
      </dsp:txBody>
      <dsp:txXfrm>
        <a:off x="454126" y="1809341"/>
        <a:ext cx="5102138" cy="732655"/>
      </dsp:txXfrm>
    </dsp:sp>
    <dsp:sp modelId="{3C3ADA15-3E77-4B8A-9711-23396794523D}">
      <dsp:nvSpPr>
        <dsp:cNvPr id="0" name=""/>
        <dsp:cNvSpPr/>
      </dsp:nvSpPr>
      <dsp:spPr>
        <a:xfrm>
          <a:off x="-2941" y="2709460"/>
          <a:ext cx="5553323" cy="73194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03D4955-AAB0-489E-AFC6-C5184641ACC7}">
      <dsp:nvSpPr>
        <dsp:cNvPr id="0" name=""/>
        <dsp:cNvSpPr/>
      </dsp:nvSpPr>
      <dsp:spPr>
        <a:xfrm>
          <a:off x="218470" y="2874147"/>
          <a:ext cx="403354" cy="402567"/>
        </a:xfrm>
        <a:prstGeom prst="rect">
          <a:avLst/>
        </a:prstGeom>
        <a:blipFill>
          <a:blip xmlns:r="http://schemas.openxmlformats.org/officeDocument/2006/relationships"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E03DC291-C89A-4328-B2B8-D84D046398A9}">
      <dsp:nvSpPr>
        <dsp:cNvPr id="0" name=""/>
        <dsp:cNvSpPr/>
      </dsp:nvSpPr>
      <dsp:spPr>
        <a:xfrm>
          <a:off x="843236" y="2709460"/>
          <a:ext cx="4323919" cy="732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539" tIns="77539" rIns="77539" bIns="77539" numCol="1" spcCol="1270" anchor="ctr" anchorCtr="0">
          <a:noAutofit/>
        </a:bodyPr>
        <a:lstStyle/>
        <a:p>
          <a:pPr marL="0" lvl="0" indent="0" algn="l" defTabSz="1066800">
            <a:lnSpc>
              <a:spcPct val="150000"/>
            </a:lnSpc>
            <a:spcBef>
              <a:spcPct val="0"/>
            </a:spcBef>
            <a:spcAft>
              <a:spcPct val="35000"/>
            </a:spcAft>
            <a:buNone/>
          </a:pPr>
          <a:r>
            <a:rPr lang="fr-CA" sz="2400" kern="1200" dirty="0">
              <a:solidFill>
                <a:srgbClr val="1D1C1D">
                  <a:hueOff val="0"/>
                  <a:satOff val="0"/>
                  <a:lumOff val="0"/>
                  <a:alphaOff val="0"/>
                </a:srgbClr>
              </a:solidFill>
              <a:latin typeface="Lora" pitchFamily="2" charset="0"/>
              <a:ea typeface="+mn-ea"/>
              <a:cs typeface="+mn-cs"/>
            </a:rPr>
            <a:t>Expérience positive</a:t>
          </a:r>
          <a:endParaRPr lang="fr-CA" sz="2400" kern="1200" noProof="0" dirty="0">
            <a:solidFill>
              <a:srgbClr val="1D1C1D">
                <a:hueOff val="0"/>
                <a:satOff val="0"/>
                <a:lumOff val="0"/>
                <a:alphaOff val="0"/>
              </a:srgbClr>
            </a:solidFill>
            <a:latin typeface="Lora" pitchFamily="2" charset="0"/>
            <a:ea typeface="+mn-ea"/>
            <a:cs typeface="+mn-cs"/>
          </a:endParaRPr>
        </a:p>
      </dsp:txBody>
      <dsp:txXfrm>
        <a:off x="843236" y="2709460"/>
        <a:ext cx="4323919" cy="732655"/>
      </dsp:txXfrm>
    </dsp:sp>
    <dsp:sp modelId="{DB65D6CF-D0C9-4682-8708-67119049D1C2}">
      <dsp:nvSpPr>
        <dsp:cNvPr id="0" name=""/>
        <dsp:cNvSpPr/>
      </dsp:nvSpPr>
      <dsp:spPr>
        <a:xfrm>
          <a:off x="-2941" y="3619397"/>
          <a:ext cx="5553323" cy="73194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37745B8-BD0A-465C-B65D-B6EF9B6392AF}">
      <dsp:nvSpPr>
        <dsp:cNvPr id="0" name=""/>
        <dsp:cNvSpPr/>
      </dsp:nvSpPr>
      <dsp:spPr>
        <a:xfrm>
          <a:off x="218470" y="3774267"/>
          <a:ext cx="403354" cy="402567"/>
        </a:xfrm>
        <a:prstGeom prst="rect">
          <a:avLst/>
        </a:prstGeom>
        <a:blipFill>
          <a:blip xmlns:r="http://schemas.openxmlformats.org/officeDocument/2006/relationships"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356F409A-2723-4536-9EC7-608A10C2CE6B}">
      <dsp:nvSpPr>
        <dsp:cNvPr id="0" name=""/>
        <dsp:cNvSpPr/>
      </dsp:nvSpPr>
      <dsp:spPr>
        <a:xfrm>
          <a:off x="857072" y="3609580"/>
          <a:ext cx="4296246" cy="732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539" tIns="77539" rIns="77539" bIns="77539" numCol="1" spcCol="1270" anchor="ctr" anchorCtr="0">
          <a:noAutofit/>
        </a:bodyPr>
        <a:lstStyle/>
        <a:p>
          <a:pPr marL="0" lvl="0" indent="0" algn="l" defTabSz="1066800">
            <a:lnSpc>
              <a:spcPct val="150000"/>
            </a:lnSpc>
            <a:spcBef>
              <a:spcPct val="0"/>
            </a:spcBef>
            <a:spcAft>
              <a:spcPct val="35000"/>
            </a:spcAft>
            <a:buNone/>
          </a:pPr>
          <a:r>
            <a:rPr lang="fr-CA" sz="2400" kern="1200" dirty="0">
              <a:solidFill>
                <a:srgbClr val="1D1C1D">
                  <a:hueOff val="0"/>
                  <a:satOff val="0"/>
                  <a:lumOff val="0"/>
                  <a:alphaOff val="0"/>
                </a:srgbClr>
              </a:solidFill>
              <a:latin typeface="Lora" pitchFamily="2" charset="0"/>
              <a:ea typeface="+mn-ea"/>
              <a:cs typeface="+mn-cs"/>
            </a:rPr>
            <a:t>Accommodements</a:t>
          </a:r>
          <a:endParaRPr lang="fr-CA" sz="2400" kern="1200" noProof="0" dirty="0">
            <a:solidFill>
              <a:srgbClr val="1D1C1D">
                <a:hueOff val="0"/>
                <a:satOff val="0"/>
                <a:lumOff val="0"/>
                <a:alphaOff val="0"/>
              </a:srgbClr>
            </a:solidFill>
            <a:latin typeface="Lora" pitchFamily="2" charset="0"/>
            <a:ea typeface="+mn-ea"/>
            <a:cs typeface="+mn-cs"/>
          </a:endParaRPr>
        </a:p>
      </dsp:txBody>
      <dsp:txXfrm>
        <a:off x="857072" y="3609580"/>
        <a:ext cx="4296246" cy="73265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3C27C9-2FE9-4EEA-B58A-F9700A06E32B}">
      <dsp:nvSpPr>
        <dsp:cNvPr id="0" name=""/>
        <dsp:cNvSpPr/>
      </dsp:nvSpPr>
      <dsp:spPr>
        <a:xfrm>
          <a:off x="616390" y="0"/>
          <a:ext cx="4583206" cy="4583206"/>
        </a:xfrm>
        <a:prstGeom prst="ellipse">
          <a:avLst/>
        </a:prstGeom>
        <a:solidFill>
          <a:srgbClr val="92D050"/>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644650">
            <a:lnSpc>
              <a:spcPct val="100000"/>
            </a:lnSpc>
            <a:spcBef>
              <a:spcPct val="0"/>
            </a:spcBef>
            <a:spcAft>
              <a:spcPct val="35000"/>
            </a:spcAft>
            <a:buNone/>
          </a:pPr>
          <a:r>
            <a:rPr lang="fr-CA" sz="3700" b="0" i="0" kern="1200" dirty="0">
              <a:solidFill>
                <a:schemeClr val="bg1"/>
              </a:solidFill>
              <a:latin typeface="Lora" pitchFamily="2" charset="77"/>
            </a:rPr>
            <a:t>Votre première responsabilité est de prendre soin de vous</a:t>
          </a:r>
          <a:endParaRPr lang="en-CA" sz="3700" b="0" i="0" kern="1200" dirty="0">
            <a:solidFill>
              <a:schemeClr val="bg1"/>
            </a:solidFill>
            <a:latin typeface="Lora" pitchFamily="2" charset="77"/>
            <a:ea typeface="+mn-ea"/>
            <a:cs typeface="+mn-cs"/>
          </a:endParaRPr>
        </a:p>
      </dsp:txBody>
      <dsp:txXfrm>
        <a:off x="1287585" y="671195"/>
        <a:ext cx="3240816" cy="324081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F8621B-AB55-4801-BEE8-E1AFBD524F30}">
      <dsp:nvSpPr>
        <dsp:cNvPr id="0" name=""/>
        <dsp:cNvSpPr/>
      </dsp:nvSpPr>
      <dsp:spPr>
        <a:xfrm>
          <a:off x="464184" y="0"/>
          <a:ext cx="9991370" cy="4951479"/>
        </a:xfrm>
        <a:prstGeom prst="rightArrow">
          <a:avLst/>
        </a:prstGeom>
        <a:solidFill>
          <a:schemeClr val="accent3"/>
        </a:solidFill>
        <a:ln>
          <a:noFill/>
        </a:ln>
        <a:effectLst/>
      </dsp:spPr>
      <dsp:style>
        <a:lnRef idx="0">
          <a:scrgbClr r="0" g="0" b="0"/>
        </a:lnRef>
        <a:fillRef idx="1">
          <a:scrgbClr r="0" g="0" b="0"/>
        </a:fillRef>
        <a:effectRef idx="0">
          <a:scrgbClr r="0" g="0" b="0"/>
        </a:effectRef>
        <a:fontRef idx="minor"/>
      </dsp:style>
    </dsp:sp>
    <dsp:sp modelId="{6C80DB1A-44FE-4E50-AD83-BE74C7CD227C}">
      <dsp:nvSpPr>
        <dsp:cNvPr id="0" name=""/>
        <dsp:cNvSpPr/>
      </dsp:nvSpPr>
      <dsp:spPr>
        <a:xfrm>
          <a:off x="517393" y="1617212"/>
          <a:ext cx="8783607" cy="1895941"/>
        </a:xfrm>
        <a:prstGeom prst="roundRect">
          <a:avLst/>
        </a:prstGeom>
        <a:solidFill>
          <a:schemeClr val="lt1">
            <a:hueOff val="0"/>
            <a:satOff val="0"/>
            <a:lumOff val="0"/>
            <a:alphaOff val="0"/>
          </a:schemeClr>
        </a:solidFill>
        <a:ln w="19050" cap="flat" cmpd="sng" algn="ctr">
          <a:solidFill>
            <a:schemeClr val="accent3"/>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100000"/>
            </a:lnSpc>
            <a:spcBef>
              <a:spcPct val="0"/>
            </a:spcBef>
            <a:spcAft>
              <a:spcPct val="35000"/>
            </a:spcAft>
            <a:buNone/>
          </a:pPr>
          <a:r>
            <a:rPr lang="fr-CA" sz="2800" b="0" i="0" kern="1200" dirty="0">
              <a:latin typeface="Lora" pitchFamily="2" charset="77"/>
            </a:rPr>
            <a:t>Quelle est la chose que vous allez faire grâce à ce que vous avez appris dans ce cours? </a:t>
          </a:r>
        </a:p>
        <a:p>
          <a:pPr marL="0" lvl="0" indent="0" algn="ctr" defTabSz="1244600">
            <a:lnSpc>
              <a:spcPct val="100000"/>
            </a:lnSpc>
            <a:spcBef>
              <a:spcPct val="0"/>
            </a:spcBef>
            <a:spcAft>
              <a:spcPct val="35000"/>
            </a:spcAft>
            <a:buNone/>
          </a:pPr>
          <a:r>
            <a:rPr lang="fr-FR" sz="2800" kern="1200" dirty="0">
              <a:latin typeface="Lora" pitchFamily="2" charset="0"/>
            </a:rPr>
            <a:t>Quelles ressources ou soutiens allez-vous utiliser?</a:t>
          </a:r>
          <a:endParaRPr lang="en-CA" sz="2800" b="0" i="0" kern="1200" dirty="0">
            <a:latin typeface="Lora" pitchFamily="2" charset="77"/>
          </a:endParaRPr>
        </a:p>
      </dsp:txBody>
      <dsp:txXfrm>
        <a:off x="609945" y="1709764"/>
        <a:ext cx="8598503" cy="171083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drawing1.xml.rels><?xml version="1.0" encoding="UTF-8" standalone="yes"?>
<Relationships xmlns="http://schemas.openxmlformats.org/package/2006/relationships"><Relationship Id="rId1" Type="http://schemas.openxmlformats.org/officeDocument/2006/relationships/image" Target="../media/image77.png"/></Relationships>
</file>

<file path=ppt/drawings/drawing1.xml><?xml version="1.0" encoding="utf-8"?>
<c:userShapes xmlns:c="http://schemas.openxmlformats.org/drawingml/2006/chart">
  <cdr:relSizeAnchor xmlns:cdr="http://schemas.openxmlformats.org/drawingml/2006/chartDrawing">
    <cdr:from>
      <cdr:x>0</cdr:x>
      <cdr:y>0.04617</cdr:y>
    </cdr:from>
    <cdr:to>
      <cdr:x>1</cdr:x>
      <cdr:y>0.91929</cdr:y>
    </cdr:to>
    <cdr:pic>
      <cdr:nvPicPr>
        <cdr:cNvPr id="2" name="chart">
          <a:extLst xmlns:a="http://schemas.openxmlformats.org/drawingml/2006/main">
            <a:ext uri="{FF2B5EF4-FFF2-40B4-BE49-F238E27FC236}">
              <a16:creationId xmlns:a16="http://schemas.microsoft.com/office/drawing/2014/main" id="{241770D4-534E-4DBA-8E69-06F6EA70E1F4}"/>
            </a:ext>
          </a:extLst>
        </cdr:cNvPr>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13644"/>
          <a:ext cx="10972800" cy="4039955"/>
        </a:xfrm>
        <a:prstGeom xmlns:a="http://schemas.openxmlformats.org/drawingml/2006/main" prst="rect">
          <a:avLst/>
        </a:prstGeom>
      </cdr:spPr>
    </cdr:pic>
  </cdr:relSizeAnchor>
  <cdr:relSizeAnchor xmlns:cdr="http://schemas.openxmlformats.org/drawingml/2006/chartDrawing">
    <cdr:from>
      <cdr:x>0.771</cdr:x>
      <cdr:y>0.31944</cdr:y>
    </cdr:from>
    <cdr:to>
      <cdr:x>0.98869</cdr:x>
      <cdr:y>0.52568</cdr:y>
    </cdr:to>
    <cdr:sp macro="" textlink="">
      <cdr:nvSpPr>
        <cdr:cNvPr id="4" name="TextBox 12">
          <a:extLst xmlns:a="http://schemas.openxmlformats.org/drawingml/2006/main">
            <a:ext uri="{FF2B5EF4-FFF2-40B4-BE49-F238E27FC236}">
              <a16:creationId xmlns:a16="http://schemas.microsoft.com/office/drawing/2014/main" id="{3CA32158-AE2A-44E4-9A8E-248E7DA5D070}"/>
            </a:ext>
          </a:extLst>
        </cdr:cNvPr>
        <cdr:cNvSpPr txBox="1"/>
      </cdr:nvSpPr>
      <cdr:spPr>
        <a:xfrm xmlns:a="http://schemas.openxmlformats.org/drawingml/2006/main">
          <a:off x="8460029" y="1478059"/>
          <a:ext cx="2388669" cy="954300"/>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pPr algn="ctr"/>
          <a:r>
            <a:rPr lang="fr-CA" sz="1867" b="1" dirty="0">
              <a:solidFill>
                <a:srgbClr val="006498"/>
              </a:solidFill>
              <a:latin typeface="Lora Bold Roman" pitchFamily="2" charset="0"/>
              <a:cs typeface="Calibri"/>
            </a:rPr>
            <a:t>Trop de stress =</a:t>
          </a:r>
        </a:p>
        <a:p xmlns:a="http://schemas.openxmlformats.org/drawingml/2006/main">
          <a:pPr algn="ctr"/>
          <a:r>
            <a:rPr lang="fr-CA" sz="1867" b="1" dirty="0">
              <a:solidFill>
                <a:srgbClr val="006498"/>
              </a:solidFill>
              <a:latin typeface="Lora" pitchFamily="2" charset="77"/>
              <a:cs typeface="Calibri"/>
            </a:rPr>
            <a:t>Épuisement mental</a:t>
          </a:r>
          <a:r>
            <a:rPr lang="en-US" sz="1867" b="1" dirty="0">
              <a:solidFill>
                <a:srgbClr val="006498"/>
              </a:solidFill>
              <a:latin typeface="Lora" pitchFamily="2" charset="77"/>
              <a:cs typeface="Calibri"/>
            </a:rPr>
            <a:t>/</a:t>
          </a:r>
          <a:r>
            <a:rPr lang="fr-CA" sz="1867" b="1" dirty="0">
              <a:solidFill>
                <a:srgbClr val="006498"/>
              </a:solidFill>
              <a:latin typeface="Lora" pitchFamily="2" charset="77"/>
              <a:cs typeface="Calibri"/>
            </a:rPr>
            <a:t>physique</a:t>
          </a:r>
        </a:p>
      </cdr:txBody>
    </cdr:sp>
  </cdr:relSizeAnchor>
  <cdr:relSizeAnchor xmlns:cdr="http://schemas.openxmlformats.org/drawingml/2006/chartDrawing">
    <cdr:from>
      <cdr:x>0.06387</cdr:x>
      <cdr:y>0.31944</cdr:y>
    </cdr:from>
    <cdr:to>
      <cdr:x>0.3538</cdr:x>
      <cdr:y>0.52568</cdr:y>
    </cdr:to>
    <cdr:sp macro="" textlink="">
      <cdr:nvSpPr>
        <cdr:cNvPr id="5" name="TextBox 11">
          <a:extLst xmlns:a="http://schemas.openxmlformats.org/drawingml/2006/main">
            <a:ext uri="{FF2B5EF4-FFF2-40B4-BE49-F238E27FC236}">
              <a16:creationId xmlns:a16="http://schemas.microsoft.com/office/drawing/2014/main" id="{DF3EA0C5-9F55-4FCD-8D4A-B9931A6EC273}"/>
            </a:ext>
          </a:extLst>
        </cdr:cNvPr>
        <cdr:cNvSpPr txBox="1"/>
      </cdr:nvSpPr>
      <cdr:spPr>
        <a:xfrm xmlns:a="http://schemas.openxmlformats.org/drawingml/2006/main">
          <a:off x="700833" y="1478059"/>
          <a:ext cx="3181344" cy="954300"/>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pPr algn="ctr"/>
          <a:r>
            <a:rPr lang="fr-CA" sz="1867" b="1" dirty="0">
              <a:solidFill>
                <a:srgbClr val="006498"/>
              </a:solidFill>
              <a:latin typeface="Lora Bold Roman" pitchFamily="2" charset="0"/>
              <a:cs typeface="Calibri"/>
            </a:rPr>
            <a:t>Trop peu de stress =</a:t>
          </a:r>
        </a:p>
        <a:p xmlns:a="http://schemas.openxmlformats.org/drawingml/2006/main">
          <a:pPr algn="ctr"/>
          <a:r>
            <a:rPr lang="fr-CA" sz="1867" b="1" dirty="0">
              <a:solidFill>
                <a:srgbClr val="006498"/>
              </a:solidFill>
              <a:latin typeface="Lora" pitchFamily="2" charset="77"/>
              <a:cs typeface="Calibri"/>
            </a:rPr>
            <a:t>Faible croissance</a:t>
          </a:r>
          <a:br>
            <a:rPr lang="fr-CA" sz="1867" dirty="0">
              <a:solidFill>
                <a:srgbClr val="006498"/>
              </a:solidFill>
              <a:latin typeface="Lora" pitchFamily="2" charset="77"/>
              <a:cs typeface="Calibri"/>
            </a:rPr>
          </a:br>
          <a:endParaRPr lang="fr-CA" sz="1867" dirty="0">
            <a:solidFill>
              <a:srgbClr val="006498"/>
            </a:solidFill>
            <a:latin typeface="Lora" pitchFamily="2" charset="77"/>
            <a:cs typeface="Calibri"/>
          </a:endParaRPr>
        </a:p>
      </cdr:txBody>
    </cdr:sp>
  </cdr:relSizeAnchor>
  <cdr:relSizeAnchor xmlns:cdr="http://schemas.openxmlformats.org/drawingml/2006/chartDrawing">
    <cdr:from>
      <cdr:x>0.90808</cdr:x>
      <cdr:y>0.82538</cdr:y>
    </cdr:from>
    <cdr:to>
      <cdr:x>0.98493</cdr:x>
      <cdr:y>0.90743</cdr:y>
    </cdr:to>
    <cdr:sp macro="" textlink="">
      <cdr:nvSpPr>
        <cdr:cNvPr id="6" name="TextBox 9">
          <a:extLst xmlns:a="http://schemas.openxmlformats.org/drawingml/2006/main">
            <a:ext uri="{FF2B5EF4-FFF2-40B4-BE49-F238E27FC236}">
              <a16:creationId xmlns:a16="http://schemas.microsoft.com/office/drawing/2014/main" id="{B584F6E6-822B-4DBF-892D-AEE350288E96}"/>
            </a:ext>
          </a:extLst>
        </cdr:cNvPr>
        <cdr:cNvSpPr txBox="1"/>
      </cdr:nvSpPr>
      <cdr:spPr>
        <a:xfrm xmlns:a="http://schemas.openxmlformats.org/drawingml/2006/main">
          <a:off x="9964190" y="3819060"/>
          <a:ext cx="843250" cy="379656"/>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pPr algn="r"/>
          <a:r>
            <a:rPr lang="fr-CA" sz="1867" dirty="0">
              <a:solidFill>
                <a:srgbClr val="006498"/>
              </a:solidFill>
              <a:latin typeface="Lora Regular Roman" pitchFamily="2" charset="0"/>
              <a:cs typeface="Calibri"/>
            </a:rPr>
            <a:t>Élevé</a:t>
          </a:r>
        </a:p>
      </cdr:txBody>
    </cdr:sp>
  </cdr:relSizeAnchor>
  <cdr:relSizeAnchor xmlns:cdr="http://schemas.openxmlformats.org/drawingml/2006/chartDrawing">
    <cdr:from>
      <cdr:x>0.057</cdr:x>
      <cdr:y>0.82538</cdr:y>
    </cdr:from>
    <cdr:to>
      <cdr:x>0.13373</cdr:x>
      <cdr:y>0.90743</cdr:y>
    </cdr:to>
    <cdr:sp macro="" textlink="">
      <cdr:nvSpPr>
        <cdr:cNvPr id="7" name="TextBox 9">
          <a:extLst xmlns:a="http://schemas.openxmlformats.org/drawingml/2006/main">
            <a:ext uri="{FF2B5EF4-FFF2-40B4-BE49-F238E27FC236}">
              <a16:creationId xmlns:a16="http://schemas.microsoft.com/office/drawing/2014/main" id="{8973D570-19E0-4323-B447-8E2CCB19F3E7}"/>
            </a:ext>
          </a:extLst>
        </cdr:cNvPr>
        <cdr:cNvSpPr txBox="1"/>
      </cdr:nvSpPr>
      <cdr:spPr>
        <a:xfrm xmlns:a="http://schemas.openxmlformats.org/drawingml/2006/main">
          <a:off x="625450" y="3819060"/>
          <a:ext cx="841897" cy="379656"/>
        </a:xfrm>
        <a:prstGeom xmlns:a="http://schemas.openxmlformats.org/drawingml/2006/main" prst="rect">
          <a:avLst/>
        </a:prstGeom>
        <a:noFill xmlns:a="http://schemas.openxmlformats.org/drawingml/2006/main"/>
      </cdr:spPr>
      <cdr:txBody>
        <a:bodyPr xmlns:a="http://schemas.openxmlformats.org/drawingml/2006/main" wrap="none" rtlCol="0">
          <a:spAutoFit/>
        </a:bodyPr>
        <a:lstStyle xmlns:a="http://schemas.openxmlformats.org/drawingml/2006/main">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pPr marL="0" marR="0" lvl="0" indent="0" algn="l" defTabSz="914400" rtl="0" eaLnBrk="1" fontAlgn="auto" latinLnBrk="0" hangingPunct="1">
            <a:lnSpc>
              <a:spcPct val="100000"/>
            </a:lnSpc>
            <a:spcBef>
              <a:spcPts val="0"/>
            </a:spcBef>
            <a:spcAft>
              <a:spcPts val="0"/>
            </a:spcAft>
            <a:buClrTx/>
            <a:buSzTx/>
            <a:buFontTx/>
            <a:buNone/>
            <a:tabLst/>
            <a:defRPr/>
          </a:pPr>
          <a:r>
            <a:rPr lang="fr-CA" sz="1867" dirty="0">
              <a:solidFill>
                <a:srgbClr val="006498"/>
              </a:solidFill>
              <a:latin typeface="Lora Regular Roman" pitchFamily="2" charset="0"/>
              <a:cs typeface="Calibri"/>
            </a:rPr>
            <a:t>Faible</a:t>
          </a:r>
          <a:endParaRPr kumimoji="0" lang="fr-CA" sz="1867" b="0" i="0" u="none" strike="noStrike" kern="1200" cap="none" spc="0" normalizeH="0" baseline="0" dirty="0">
            <a:ln>
              <a:noFill/>
            </a:ln>
            <a:solidFill>
              <a:srgbClr val="006498"/>
            </a:solidFill>
            <a:effectLst/>
            <a:uLnTx/>
            <a:uFillTx/>
            <a:latin typeface="Lora Regular Roman" pitchFamily="2" charset="0"/>
            <a:cs typeface="Calibri"/>
          </a:endParaRPr>
        </a:p>
      </cdr:txBody>
    </cdr:sp>
  </cdr:relSizeAnchor>
  <cdr:relSizeAnchor xmlns:cdr="http://schemas.openxmlformats.org/drawingml/2006/chartDrawing">
    <cdr:from>
      <cdr:x>0.35444</cdr:x>
      <cdr:y>0.40674</cdr:y>
    </cdr:from>
    <cdr:to>
      <cdr:x>0.68502</cdr:x>
      <cdr:y>0.57968</cdr:y>
    </cdr:to>
    <cdr:sp macro="" textlink="">
      <cdr:nvSpPr>
        <cdr:cNvPr id="8" name="TextBox 10">
          <a:extLst xmlns:a="http://schemas.openxmlformats.org/drawingml/2006/main">
            <a:ext uri="{FF2B5EF4-FFF2-40B4-BE49-F238E27FC236}">
              <a16:creationId xmlns:a16="http://schemas.microsoft.com/office/drawing/2014/main" id="{09C94F36-B205-A4A5-7FF9-55A00623C131}"/>
            </a:ext>
          </a:extLst>
        </cdr:cNvPr>
        <cdr:cNvSpPr txBox="1"/>
      </cdr:nvSpPr>
      <cdr:spPr>
        <a:xfrm xmlns:a="http://schemas.openxmlformats.org/drawingml/2006/main">
          <a:off x="3889156" y="1881991"/>
          <a:ext cx="3627388" cy="800219"/>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pPr algn="ctr"/>
          <a:r>
            <a:rPr lang="en-CA" sz="2200" b="1" dirty="0">
              <a:solidFill>
                <a:schemeClr val="bg1"/>
              </a:solidFill>
              <a:latin typeface="Lora" pitchFamily="2" charset="77"/>
              <a:cs typeface="Calibri"/>
            </a:rPr>
            <a:t>Rendement optimal</a:t>
          </a:r>
        </a:p>
        <a:p xmlns:a="http://schemas.openxmlformats.org/drawingml/2006/main">
          <a:pPr algn="ctr"/>
          <a:r>
            <a:rPr lang="fr-CA" sz="2400" b="1" kern="1200" noProof="0" dirty="0">
              <a:solidFill>
                <a:schemeClr val="bg1"/>
              </a:solidFill>
              <a:effectLst/>
              <a:latin typeface="Lora" pitchFamily="2" charset="77"/>
              <a:ea typeface="Calibri" panose="020F0502020204030204" pitchFamily="34" charset="0"/>
              <a:cs typeface="Calibri" panose="020F0502020204030204" pitchFamily="34" charset="0"/>
            </a:rPr>
            <a:t>« dans la zone »</a:t>
          </a:r>
          <a:endParaRPr lang="en-CA" sz="2200" b="1" dirty="0">
            <a:solidFill>
              <a:schemeClr val="bg1"/>
            </a:solidFill>
            <a:latin typeface="Lora" pitchFamily="2" charset="77"/>
            <a:cs typeface="Calibri"/>
          </a:endParaRPr>
        </a:p>
      </cdr:txBody>
    </cdr:sp>
  </cdr:relSizeAnchor>
  <cdr:relSizeAnchor xmlns:cdr="http://schemas.openxmlformats.org/drawingml/2006/chartDrawing">
    <cdr:from>
      <cdr:x>0.00636</cdr:x>
      <cdr:y>0.20437</cdr:y>
    </cdr:from>
    <cdr:to>
      <cdr:x>0.04208</cdr:x>
      <cdr:y>0.64444</cdr:y>
    </cdr:to>
    <cdr:sp macro="" textlink="">
      <cdr:nvSpPr>
        <cdr:cNvPr id="3" name="TextBox 2">
          <a:extLst xmlns:a="http://schemas.openxmlformats.org/drawingml/2006/main">
            <a:ext uri="{FF2B5EF4-FFF2-40B4-BE49-F238E27FC236}">
              <a16:creationId xmlns:a16="http://schemas.microsoft.com/office/drawing/2014/main" id="{EEC84974-945F-90D2-68C2-C08B32A300D9}"/>
            </a:ext>
          </a:extLst>
        </cdr:cNvPr>
        <cdr:cNvSpPr txBox="1"/>
      </cdr:nvSpPr>
      <cdr:spPr>
        <a:xfrm xmlns:a="http://schemas.openxmlformats.org/drawingml/2006/main" rot="16200000">
          <a:off x="-752329" y="1767752"/>
          <a:ext cx="2036225" cy="391977"/>
        </a:xfrm>
        <a:prstGeom xmlns:a="http://schemas.openxmlformats.org/drawingml/2006/main" prst="rect">
          <a:avLst/>
        </a:prstGeom>
        <a:solidFill xmlns:a="http://schemas.openxmlformats.org/drawingml/2006/main">
          <a:schemeClr val="bg1"/>
        </a:solidFill>
      </cdr:spPr>
      <cdr:txBody>
        <a:bodyPr xmlns:a="http://schemas.openxmlformats.org/drawingml/2006/main" vertOverflow="clip" wrap="square" rtlCol="0"/>
        <a:lstStyle xmlns:a="http://schemas.openxmlformats.org/drawingml/2006/main"/>
        <a:p xmlns:a="http://schemas.openxmlformats.org/drawingml/2006/main">
          <a:r>
            <a:rPr lang="fr-CA" sz="2400" b="1" dirty="0">
              <a:solidFill>
                <a:schemeClr val="tx1"/>
              </a:solidFill>
            </a:rPr>
            <a:t>Rendement</a:t>
          </a:r>
          <a:endParaRPr lang="en-US" sz="2400" b="1" dirty="0">
            <a:solidFill>
              <a:schemeClr val="tx1"/>
            </a:solidFill>
          </a:endParaRPr>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7CBCB5C-4F02-DB40-3B02-9147BB18004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A"/>
          </a:p>
        </p:txBody>
      </p:sp>
      <p:sp>
        <p:nvSpPr>
          <p:cNvPr id="3" name="Date Placeholder 2">
            <a:extLst>
              <a:ext uri="{FF2B5EF4-FFF2-40B4-BE49-F238E27FC236}">
                <a16:creationId xmlns:a16="http://schemas.microsoft.com/office/drawing/2014/main" id="{80BA3C5D-75CF-15F7-9ED8-1D343516425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3BBFDD2-B452-499D-AB26-D4D2ACD104BB}" type="datetimeFigureOut">
              <a:rPr lang="en-CA" smtClean="0"/>
              <a:t>2025-01-29</a:t>
            </a:fld>
            <a:endParaRPr lang="en-CA"/>
          </a:p>
        </p:txBody>
      </p:sp>
      <p:sp>
        <p:nvSpPr>
          <p:cNvPr id="4" name="Footer Placeholder 3">
            <a:extLst>
              <a:ext uri="{FF2B5EF4-FFF2-40B4-BE49-F238E27FC236}">
                <a16:creationId xmlns:a16="http://schemas.microsoft.com/office/drawing/2014/main" id="{F1FA2E43-2BFB-9009-6EBE-E34D5D5F938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CA"/>
          </a:p>
        </p:txBody>
      </p:sp>
      <p:sp>
        <p:nvSpPr>
          <p:cNvPr id="5" name="Slide Number Placeholder 4">
            <a:extLst>
              <a:ext uri="{FF2B5EF4-FFF2-40B4-BE49-F238E27FC236}">
                <a16:creationId xmlns:a16="http://schemas.microsoft.com/office/drawing/2014/main" id="{B716CC4C-C9D7-7439-1DDB-26614C47C75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4EB7DF7-5D77-41DC-9B5E-A981E3631ACC}" type="slidenum">
              <a:rPr lang="en-CA" smtClean="0"/>
              <a:t>‹#›</a:t>
            </a:fld>
            <a:endParaRPr lang="en-CA"/>
          </a:p>
        </p:txBody>
      </p:sp>
    </p:spTree>
    <p:extLst>
      <p:ext uri="{BB962C8B-B14F-4D97-AF65-F5344CB8AC3E}">
        <p14:creationId xmlns:p14="http://schemas.microsoft.com/office/powerpoint/2010/main" val="30636220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2F978E-50E4-5A43-AD2C-DBE9CC9CAD71}" type="datetimeFigureOut">
              <a:rPr lang="en-CA" smtClean="0"/>
              <a:t>2025-01-29</a:t>
            </a:fld>
            <a:endParaRPr lang="en-C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ACB425-3581-7A47-AA0E-D9AA6F44DBA9}" type="slidenum">
              <a:rPr lang="en-CA" smtClean="0"/>
              <a:t>‹#›</a:t>
            </a:fld>
            <a:endParaRPr lang="en-CA"/>
          </a:p>
        </p:txBody>
      </p:sp>
    </p:spTree>
    <p:extLst>
      <p:ext uri="{BB962C8B-B14F-4D97-AF65-F5344CB8AC3E}">
        <p14:creationId xmlns:p14="http://schemas.microsoft.com/office/powerpoint/2010/main" val="4000246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who.int/publications/m/item/risks-to-mental-health"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psycnet.apa.org/doi/10.1521/jscp.2006.25.8.875"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mentalstateoftheworld.report/wp-content/uploads/2021/05/Rapid-Report-2021-Help-Seeking.pdf"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benefitscanada.com/benefits/health-benefits/60-of-canadians-with-mental-health-concerns-not-using-workplace-support-tools/" TargetMode="External"/><Relationship Id="rId2" Type="http://schemas.openxmlformats.org/officeDocument/2006/relationships/slide" Target="../slides/slide31.xml"/><Relationship Id="rId1" Type="http://schemas.openxmlformats.org/officeDocument/2006/relationships/notesMaster" Target="../notesMasters/notesMaster1.xml"/><Relationship Id="rId5" Type="http://schemas.openxmlformats.org/officeDocument/2006/relationships/hyperlink" Target="https://www.mentalhealthcommission.ca/wp-content/uploads/drupal/2017-01/Issue_Brief_workplace_mental_health_fr.pdf" TargetMode="External"/><Relationship Id="rId4" Type="http://schemas.openxmlformats.org/officeDocument/2006/relationships/hyperlink" Target="https://www.camh.ca/-/media/files/workplace-mental-health/workplacementalhealth-a-review-and-recommendations-pdf.pdf" TargetMode="Externa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doi.org/10.1007/s00406-022-01443-3"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mentalhealthcommission.ca/Francais/ce-que-nous-faisons/sante-mentale-en-milieu-de-travail/norme-nationale"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3" Type="http://schemas.openxmlformats.org/officeDocument/2006/relationships/hyperlink" Target="https://www.espoirpourlemieuxetre.ca/"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3" Type="http://schemas.openxmlformats.org/officeDocument/2006/relationships/hyperlink" Target="https://psychologistsassociation.ab.ca/wp-content/uploads/2022/04/Stress_and_Resilience_Fall_2016.pdf" TargetMode="External"/><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3" Type="http://schemas.openxmlformats.org/officeDocument/2006/relationships/hyperlink" Target="https://www.betterhealth.vic.gov.au/health/healthyliving/breathing-to-reduce-stress#bhc-content" TargetMode="External"/><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3" Type="http://schemas.openxmlformats.org/officeDocument/2006/relationships/hyperlink" Target="https://theathletemind.blog/2020/11/05/challenge-the-challenger/" TargetMode="External"/><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3" Type="http://schemas.openxmlformats.org/officeDocument/2006/relationships/hyperlink" Target="https://www.who.int/news-room/fact-sheets/detail/self-care-health-interventions" TargetMode="External"/><Relationship Id="rId2" Type="http://schemas.openxmlformats.org/officeDocument/2006/relationships/slide" Target="../slides/slide89.xml"/><Relationship Id="rId1" Type="http://schemas.openxmlformats.org/officeDocument/2006/relationships/notesMaster" Target="../notesMasters/notesMaster1.xml"/><Relationship Id="rId4" Type="http://schemas.openxmlformats.org/officeDocument/2006/relationships/hyperlink" Target="https://isfglobal.org/what-is-self-care/" TargetMode="External"/></Relationships>
</file>

<file path=ppt/notesSlides/_rels/notesSlide90.xml.rels><?xml version="1.0" encoding="UTF-8" standalone="yes"?>
<Relationships xmlns="http://schemas.openxmlformats.org/package/2006/relationships"><Relationship Id="rId3" Type="http://schemas.openxmlformats.org/officeDocument/2006/relationships/hyperlink" Target="http://www.eleanorbrownn.com/" TargetMode="External"/><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3" Type="http://schemas.openxmlformats.org/officeDocument/2006/relationships/hyperlink" Target="https://www.cdc.gov/sleep/about_sleep/sleep_hygiene.html" TargetMode="External"/><Relationship Id="rId2" Type="http://schemas.openxmlformats.org/officeDocument/2006/relationships/slide" Target="../slides/slide91.xml"/><Relationship Id="rId1" Type="http://schemas.openxmlformats.org/officeDocument/2006/relationships/notesMaster" Target="../notesMasters/notesMaster1.xml"/><Relationship Id="rId4" Type="http://schemas.openxmlformats.org/officeDocument/2006/relationships/hyperlink" Target="https://www.perlego.com/book/1830042/sleep-and-health-pdf" TargetMode="Externa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200" noProof="0" dirty="0">
                <a:solidFill>
                  <a:srgbClr val="1F3763"/>
                </a:solidFill>
                <a:effectLst/>
                <a:latin typeface="Lora" pitchFamily="2" charset="0"/>
                <a:ea typeface="DengXian Light" panose="02010600030101010101" pitchFamily="2" charset="-122"/>
                <a:cs typeface="Calibri" panose="020F0502020204030204" pitchFamily="34" charset="0"/>
              </a:rPr>
              <a:t>Introduction du cours et mot de bienvenue </a:t>
            </a: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Préparez votre installation et commencez à partager le diaporama.</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Souhaitez la bienvenue aux </a:t>
            </a:r>
            <a:r>
              <a:rPr lang="fr-CA" sz="1200" kern="1200" noProof="0" dirty="0" err="1">
                <a:effectLst/>
                <a:latin typeface="Lora" pitchFamily="2" charset="0"/>
                <a:ea typeface="Calibri" panose="020F0502020204030204" pitchFamily="34" charset="0"/>
                <a:cs typeface="Calibri" panose="020F0502020204030204" pitchFamily="34" charset="0"/>
              </a:rPr>
              <a:t>participant·e·s</a:t>
            </a: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Bonjour/Bon après-midi tout le monde et bienvenue au cours de l’Esprit au travail sur la santé mentale et le bien-être mental au travail offert par </a:t>
            </a:r>
            <a:r>
              <a:rPr lang="fr-CA" sz="1200" i="1" kern="1200" noProof="0" dirty="0">
                <a:effectLst/>
                <a:latin typeface="Lora" pitchFamily="2" charset="0"/>
                <a:ea typeface="Calibri" panose="020F0502020204030204" pitchFamily="34" charset="0"/>
                <a:cs typeface="Calibri" panose="020F0502020204030204" pitchFamily="34" charset="0"/>
              </a:rPr>
              <a:t>Changer les mentalités</a:t>
            </a:r>
            <a:r>
              <a:rPr lang="fr-CA" sz="1200" kern="1200" noProof="0" dirty="0">
                <a:effectLst/>
                <a:latin typeface="Lora" pitchFamily="2" charset="0"/>
                <a:ea typeface="Calibri" panose="020F0502020204030204" pitchFamily="34" charset="0"/>
                <a:cs typeface="Calibri" panose="020F0502020204030204" pitchFamily="34" charset="0"/>
              </a:rPr>
              <a:t> et la Commission de la santé mentale du Canada.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L’Esprit au travail est un programme fondé sur des données probantes conçu pour augmenter la sensibilisation à la santé mentale et réduire la stigmatisation qui l’entoure.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 cours s’appuie sur les données probantes actuelles </a:t>
            </a:r>
            <a:r>
              <a:rPr lang="fr-CA" sz="1200" kern="100" noProof="0" dirty="0">
                <a:effectLst/>
                <a:latin typeface="Lora" pitchFamily="2" charset="0"/>
                <a:ea typeface="Calibri" panose="020F0502020204030204" pitchFamily="34" charset="0"/>
                <a:cs typeface="Arial" panose="020B0604020202020204" pitchFamily="34" charset="0"/>
              </a:rPr>
              <a:t>dans les domaines de la neuroscience, de la psychologie sportive et de la résilience</a:t>
            </a:r>
            <a:r>
              <a:rPr lang="fr-CA" sz="120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a originalement été adapté d’un programme élaboré et mis en place pour les militaires.</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 cours est offert à des gens provenant de différents domaines, dont le secteur de la santé, le secteur juridique, le secteur des soins dentaires et le secteur de l’énergie.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Times New Roman" panose="02020603050405020304" pitchFamily="18" charset="0"/>
                <a:cs typeface="Calibri" panose="020F0502020204030204" pitchFamily="34" charset="0"/>
              </a:rPr>
              <a:t>Prenez le temps de vous présenter et d’expliquer votre rôle, et invitez votre </a:t>
            </a:r>
            <a:r>
              <a:rPr lang="fr-CA" sz="1200" kern="1200" noProof="0" dirty="0" err="1">
                <a:effectLst/>
                <a:latin typeface="Lora" pitchFamily="2" charset="0"/>
                <a:ea typeface="Times New Roman" panose="02020603050405020304" pitchFamily="18" charset="0"/>
                <a:cs typeface="Calibri" panose="020F0502020204030204" pitchFamily="34" charset="0"/>
              </a:rPr>
              <a:t>co-animateur·rice</a:t>
            </a:r>
            <a:r>
              <a:rPr lang="fr-CA" sz="1200" kern="1200" noProof="0" dirty="0">
                <a:effectLst/>
                <a:latin typeface="Lora" pitchFamily="2" charset="0"/>
                <a:ea typeface="Times New Roman" panose="02020603050405020304" pitchFamily="18" charset="0"/>
                <a:cs typeface="Calibri" panose="020F0502020204030204" pitchFamily="34" charset="0"/>
              </a:rPr>
              <a:t> ou </a:t>
            </a:r>
            <a:r>
              <a:rPr lang="fr-CA" sz="1200" kern="1200" noProof="0" dirty="0" err="1">
                <a:effectLst/>
                <a:latin typeface="Lora" pitchFamily="2" charset="0"/>
                <a:ea typeface="Times New Roman" panose="02020603050405020304" pitchFamily="18" charset="0"/>
                <a:cs typeface="Calibri" panose="020F0502020204030204" pitchFamily="34" charset="0"/>
              </a:rPr>
              <a:t>modérateur·rice</a:t>
            </a:r>
            <a:r>
              <a:rPr lang="fr-CA" sz="1200" kern="1200" noProof="0" dirty="0">
                <a:effectLst/>
                <a:latin typeface="Lora" pitchFamily="2" charset="0"/>
                <a:ea typeface="Times New Roman" panose="02020603050405020304" pitchFamily="18" charset="0"/>
                <a:cs typeface="Calibri" panose="020F0502020204030204" pitchFamily="34" charset="0"/>
              </a:rPr>
              <a:t> (le cas échéant) à se présenter également.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Par exemple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indent="-171450">
              <a:lnSpc>
                <a:spcPct val="107000"/>
              </a:lnSpc>
              <a:spcAft>
                <a:spcPts val="800"/>
              </a:spcAft>
              <a:buFont typeface="Arial" panose="020B0604020202020204" pitchFamily="34" charset="0"/>
              <a:buChar char="•"/>
            </a:pPr>
            <a:r>
              <a:rPr lang="fr-CA" sz="1200" kern="1200" noProof="0" dirty="0">
                <a:solidFill>
                  <a:schemeClr val="tx1"/>
                </a:solidFill>
                <a:effectLst/>
                <a:latin typeface="Lora" pitchFamily="2" charset="0"/>
                <a:ea typeface="Calibri" panose="020F0502020204030204" pitchFamily="34" charset="0"/>
                <a:cs typeface="Calibri" panose="020F0502020204030204" pitchFamily="34" charset="0"/>
              </a:rPr>
              <a:t>Je vais animer cette séance. Mon nom est ________ et </a:t>
            </a:r>
            <a:r>
              <a:rPr lang="en-US" sz="1200" kern="1200" noProof="0" dirty="0">
                <a:solidFill>
                  <a:schemeClr val="tx1"/>
                </a:solidFill>
                <a:effectLst/>
                <a:latin typeface="Lora" pitchFamily="2" charset="0"/>
                <a:ea typeface="Calibri" panose="020F0502020204030204" pitchFamily="34" charset="0"/>
                <a:cs typeface="Calibri" panose="020F0502020204030204" pitchFamily="34" charset="0"/>
              </a:rPr>
              <a:t>j</a:t>
            </a:r>
            <a:r>
              <a:rPr lang="en-US" sz="1200" dirty="0">
                <a:solidFill>
                  <a:schemeClr val="tx1"/>
                </a:solidFill>
                <a:effectLst/>
                <a:latin typeface="Lora" pitchFamily="2" charset="0"/>
                <a:ea typeface="Aptos" panose="020B0004020202020204" pitchFamily="34" charset="0"/>
              </a:rPr>
              <a:t>'</a:t>
            </a:r>
            <a:r>
              <a:rPr lang="en-US" sz="1200" dirty="0" err="1">
                <a:solidFill>
                  <a:schemeClr val="tx1"/>
                </a:solidFill>
                <a:effectLst/>
                <a:latin typeface="Lora" pitchFamily="2" charset="0"/>
                <a:ea typeface="Aptos" panose="020B0004020202020204" pitchFamily="34" charset="0"/>
              </a:rPr>
              <a:t>utilise</a:t>
            </a:r>
            <a:r>
              <a:rPr lang="en-US" sz="1200" dirty="0">
                <a:solidFill>
                  <a:schemeClr val="tx1"/>
                </a:solidFill>
                <a:effectLst/>
                <a:latin typeface="Lora" pitchFamily="2" charset="0"/>
                <a:ea typeface="Aptos" panose="020B0004020202020204" pitchFamily="34" charset="0"/>
              </a:rPr>
              <a:t> le </a:t>
            </a:r>
            <a:r>
              <a:rPr lang="en-US" sz="1200" dirty="0" err="1">
                <a:solidFill>
                  <a:schemeClr val="tx1"/>
                </a:solidFill>
                <a:effectLst/>
                <a:latin typeface="Lora" pitchFamily="2" charset="0"/>
                <a:ea typeface="Aptos" panose="020B0004020202020204" pitchFamily="34" charset="0"/>
              </a:rPr>
              <a:t>pronom</a:t>
            </a:r>
            <a:r>
              <a:rPr lang="en-US" sz="1200" dirty="0">
                <a:solidFill>
                  <a:schemeClr val="tx1"/>
                </a:solidFill>
                <a:effectLst/>
                <a:latin typeface="Lora" pitchFamily="2" charset="0"/>
                <a:ea typeface="Aptos" panose="020B0004020202020204" pitchFamily="34" charset="0"/>
              </a:rPr>
              <a:t> (</a:t>
            </a:r>
            <a:r>
              <a:rPr lang="en-US" sz="1200" dirty="0" err="1">
                <a:solidFill>
                  <a:schemeClr val="tx1"/>
                </a:solidFill>
                <a:effectLst/>
                <a:latin typeface="Lora" pitchFamily="2" charset="0"/>
                <a:ea typeface="Aptos" panose="020B0004020202020204" pitchFamily="34" charset="0"/>
              </a:rPr>
              <a:t>insérez</a:t>
            </a:r>
            <a:r>
              <a:rPr lang="en-US" sz="1200" dirty="0">
                <a:solidFill>
                  <a:schemeClr val="tx1"/>
                </a:solidFill>
                <a:effectLst/>
                <a:latin typeface="Lora" pitchFamily="2" charset="0"/>
                <a:ea typeface="Aptos" panose="020B0004020202020204" pitchFamily="34" charset="0"/>
              </a:rPr>
              <a:t> le </a:t>
            </a:r>
            <a:r>
              <a:rPr lang="en-US" sz="1200" dirty="0" err="1">
                <a:solidFill>
                  <a:schemeClr val="tx1"/>
                </a:solidFill>
                <a:effectLst/>
                <a:latin typeface="Lora" pitchFamily="2" charset="0"/>
                <a:ea typeface="Aptos" panose="020B0004020202020204" pitchFamily="34" charset="0"/>
              </a:rPr>
              <a:t>pronom</a:t>
            </a:r>
            <a:r>
              <a:rPr lang="en-US" sz="1200" dirty="0">
                <a:solidFill>
                  <a:schemeClr val="tx1"/>
                </a:solidFill>
                <a:effectLst/>
                <a:latin typeface="Lora" pitchFamily="2" charset="0"/>
                <a:ea typeface="Aptos" panose="020B0004020202020204" pitchFamily="34" charset="0"/>
              </a:rPr>
              <a:t> que </a:t>
            </a:r>
            <a:r>
              <a:rPr lang="en-US" sz="1200" dirty="0" err="1">
                <a:solidFill>
                  <a:schemeClr val="tx1"/>
                </a:solidFill>
                <a:effectLst/>
                <a:latin typeface="Lora" pitchFamily="2" charset="0"/>
                <a:ea typeface="Aptos" panose="020B0004020202020204" pitchFamily="34" charset="0"/>
              </a:rPr>
              <a:t>vous</a:t>
            </a:r>
            <a:r>
              <a:rPr lang="en-US" sz="1200" dirty="0">
                <a:solidFill>
                  <a:schemeClr val="tx1"/>
                </a:solidFill>
                <a:effectLst/>
                <a:latin typeface="Lora" pitchFamily="2" charset="0"/>
                <a:ea typeface="Aptos" panose="020B0004020202020204" pitchFamily="34" charset="0"/>
              </a:rPr>
              <a:t> </a:t>
            </a:r>
            <a:r>
              <a:rPr lang="en-US" sz="1200" dirty="0" err="1">
                <a:solidFill>
                  <a:schemeClr val="tx1"/>
                </a:solidFill>
                <a:effectLst/>
                <a:latin typeface="Lora" pitchFamily="2" charset="0"/>
                <a:ea typeface="Aptos" panose="020B0004020202020204" pitchFamily="34" charset="0"/>
              </a:rPr>
              <a:t>utilisez</a:t>
            </a:r>
            <a:r>
              <a:rPr lang="en-US" sz="1200" dirty="0">
                <a:solidFill>
                  <a:schemeClr val="tx1"/>
                </a:solidFill>
                <a:effectLst/>
                <a:latin typeface="Lora" pitchFamily="2" charset="0"/>
                <a:ea typeface="Aptos" panose="020B0004020202020204" pitchFamily="34" charset="0"/>
              </a:rPr>
              <a:t>). J</a:t>
            </a:r>
            <a:r>
              <a:rPr lang="fr-CA" sz="1200" kern="1200" noProof="0" dirty="0">
                <a:solidFill>
                  <a:schemeClr val="tx1"/>
                </a:solidFill>
                <a:effectLst/>
                <a:latin typeface="Lora" pitchFamily="2" charset="0"/>
                <a:ea typeface="Calibri" panose="020F0502020204030204" pitchFamily="34" charset="0"/>
                <a:cs typeface="Calibri" panose="020F0502020204030204" pitchFamily="34" charset="0"/>
              </a:rPr>
              <a:t>e donne ce cours au nom de la Commission de la santé mentale du Canada. </a:t>
            </a:r>
          </a:p>
          <a:p>
            <a:pPr marL="17145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Mon expérience dans le domaine de la santé mentale est ______ (p. ex. inclure votre expertise professionnelle ou votre savoir et vécu expérientiel du trouble de santé mentale). Mon rôle aujourd’hui sera de vous guider dans le cours et de vous soutenir dans votre apprentissage.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Si le cours se déroule en ligne, présentez </a:t>
            </a:r>
            <a:r>
              <a:rPr lang="fr-CA" sz="1200" kern="1200" noProof="0" dirty="0" err="1">
                <a:effectLst/>
                <a:latin typeface="Lora" pitchFamily="2" charset="0"/>
                <a:ea typeface="Calibri" panose="020F0502020204030204" pitchFamily="34" charset="0"/>
                <a:cs typeface="Calibri" panose="020F0502020204030204" pitchFamily="34" charset="0"/>
              </a:rPr>
              <a:t>le·la</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modérateur·rice</a:t>
            </a:r>
            <a:r>
              <a:rPr lang="fr-CA" sz="1200" kern="1200" noProof="0" dirty="0">
                <a:effectLst/>
                <a:latin typeface="Lora" pitchFamily="2" charset="0"/>
                <a:ea typeface="Calibri" panose="020F0502020204030204" pitchFamily="34" charset="0"/>
                <a:cs typeface="Calibri" panose="020F0502020204030204" pitchFamily="34" charset="0"/>
              </a:rPr>
              <a:t> et expliquez son rôle.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Aujourd’hui, notre </a:t>
            </a:r>
            <a:r>
              <a:rPr lang="fr-CA" sz="1200" kern="1200" noProof="0" dirty="0" err="1">
                <a:effectLst/>
                <a:latin typeface="Lora" pitchFamily="2" charset="0"/>
                <a:ea typeface="Calibri" panose="020F0502020204030204" pitchFamily="34" charset="0"/>
                <a:cs typeface="Calibri" panose="020F0502020204030204" pitchFamily="34" charset="0"/>
              </a:rPr>
              <a:t>modérateur·rice</a:t>
            </a:r>
            <a:r>
              <a:rPr lang="fr-CA" sz="1200" kern="1200" noProof="0" dirty="0">
                <a:effectLst/>
                <a:latin typeface="Lora" pitchFamily="2" charset="0"/>
                <a:ea typeface="Calibri" panose="020F0502020204030204" pitchFamily="34" charset="0"/>
                <a:cs typeface="Calibri" panose="020F0502020204030204" pitchFamily="34" charset="0"/>
              </a:rPr>
              <a:t> est [dites son nom]. Son rôle pendant ce cours sera de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Gérer l’aspect technologique du cours.</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Suivre le clavardage pour recueillir les questions et commentaires.</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Gérer les sondages.</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Vous aider à vous rendre dans les salles de réunion, si nécessaire.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a:t>
            </a:r>
            <a:r>
              <a:rPr lang="fr-CA" sz="1200" i="1" kern="1200" noProof="0" dirty="0">
                <a:effectLst/>
                <a:latin typeface="Lora" pitchFamily="2" charset="0"/>
                <a:ea typeface="Times New Roman" panose="02020603050405020304" pitchFamily="18" charset="0"/>
                <a:cs typeface="Calibri" panose="020F0502020204030204" pitchFamily="34" charset="0"/>
              </a:rPr>
              <a:t>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1</a:t>
            </a:fld>
            <a:endParaRPr lang="en-CA"/>
          </a:p>
        </p:txBody>
      </p:sp>
    </p:spTree>
    <p:extLst>
      <p:ext uri="{BB962C8B-B14F-4D97-AF65-F5344CB8AC3E}">
        <p14:creationId xmlns:p14="http://schemas.microsoft.com/office/powerpoint/2010/main" val="2982018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Avant de commencer…</a:t>
            </a:r>
            <a:endParaRPr lang="en-CA" sz="1200" b="0" dirty="0">
              <a:effectLst/>
              <a:latin typeface="Lora" pitchFamily="2" charset="0"/>
              <a:ea typeface="Times New Roman" panose="02020603050405020304" pitchFamily="18"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FR" sz="1200" b="1" kern="1200" noProof="0" dirty="0">
                <a:effectLst/>
                <a:latin typeface="Lora" pitchFamily="2" charset="0"/>
                <a:ea typeface="Times New Roman" panose="02020603050405020304" pitchFamily="18" charset="0"/>
                <a:cs typeface="Calibri" panose="020F0502020204030204" pitchFamily="34" charset="0"/>
              </a:rPr>
              <a:t>REMARQUE </a:t>
            </a: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Les participant</a:t>
            </a:r>
            <a:r>
              <a:rPr lang="fr-CA" sz="1200" i="0" kern="1200" noProof="0" dirty="0">
                <a:effectLst/>
                <a:latin typeface="Lora" pitchFamily="2" charset="0"/>
                <a:ea typeface="Times New Roman" panose="02020603050405020304" pitchFamily="18" charset="0"/>
                <a:cs typeface="Calibri" panose="020F0502020204030204" pitchFamily="34" charset="0"/>
              </a:rPr>
              <a:t>·</a:t>
            </a:r>
            <a:r>
              <a:rPr lang="fr-CA" sz="1200" i="0" kern="1200" noProof="0" dirty="0" err="1">
                <a:effectLst/>
                <a:latin typeface="Lora" pitchFamily="2" charset="0"/>
                <a:ea typeface="Times New Roman" panose="02020603050405020304" pitchFamily="18" charset="0"/>
                <a:cs typeface="Calibri" panose="020F0502020204030204" pitchFamily="34" charset="0"/>
              </a:rPr>
              <a:t>e·s</a:t>
            </a:r>
            <a:r>
              <a:rPr lang="fr-FR" sz="1200" i="0" kern="1200" noProof="0" dirty="0">
                <a:effectLst/>
                <a:latin typeface="Lora" pitchFamily="2" charset="0"/>
                <a:ea typeface="Times New Roman" panose="02020603050405020304" pitchFamily="18" charset="0"/>
                <a:cs typeface="Calibri" panose="020F0502020204030204" pitchFamily="34" charset="0"/>
              </a:rPr>
              <a:t> </a:t>
            </a:r>
            <a:r>
              <a:rPr lang="fr-FR" sz="1200" kern="1200" noProof="0" dirty="0">
                <a:effectLst/>
                <a:latin typeface="Lora" pitchFamily="2" charset="0"/>
                <a:ea typeface="Times New Roman" panose="02020603050405020304" pitchFamily="18" charset="0"/>
                <a:cs typeface="Calibri" panose="020F0502020204030204" pitchFamily="34" charset="0"/>
              </a:rPr>
              <a:t>font cette évaluation de l'apprentissage au début et à la fin du cours pour aider à évaluer dans quelle mesure le cours répond à ses objectifs d'apprentissage.</a:t>
            </a: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Cette courte activité individuelle est recommandée lorsque vous savez que les </a:t>
            </a:r>
            <a:r>
              <a:rPr lang="fr-CA" sz="1200" i="0" kern="1200" noProof="0" dirty="0" err="1">
                <a:effectLst/>
                <a:latin typeface="Lora" pitchFamily="2" charset="0"/>
                <a:ea typeface="Times New Roman" panose="02020603050405020304" pitchFamily="18" charset="0"/>
                <a:cs typeface="Calibri" panose="020F0502020204030204" pitchFamily="34" charset="0"/>
              </a:rPr>
              <a:t>participant·e·s</a:t>
            </a:r>
            <a:r>
              <a:rPr lang="fr-FR" sz="1200" kern="1200" noProof="0" dirty="0">
                <a:effectLst/>
                <a:latin typeface="Lora" pitchFamily="2" charset="0"/>
                <a:ea typeface="Times New Roman" panose="02020603050405020304" pitchFamily="18" charset="0"/>
                <a:cs typeface="Calibri" panose="020F0502020204030204" pitchFamily="34" charset="0"/>
              </a:rPr>
              <a:t> ont accès à un appareil mobile, au WIFI et qu'ils savent comment scanner un code QR. </a:t>
            </a: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Lorsque les </a:t>
            </a:r>
            <a:r>
              <a:rPr lang="fr-CA" sz="1200" i="0" kern="1200" noProof="0" dirty="0">
                <a:effectLst/>
                <a:latin typeface="Lora" pitchFamily="2" charset="0"/>
                <a:ea typeface="Times New Roman" panose="02020603050405020304" pitchFamily="18" charset="0"/>
                <a:cs typeface="Calibri" panose="020F0502020204030204" pitchFamily="34" charset="0"/>
              </a:rPr>
              <a:t>participant·e·s</a:t>
            </a:r>
            <a:r>
              <a:rPr lang="fr-FR" sz="1200" kern="1200" noProof="0" dirty="0">
                <a:effectLst/>
                <a:latin typeface="Lora" pitchFamily="2" charset="0"/>
                <a:ea typeface="Times New Roman" panose="02020603050405020304" pitchFamily="18" charset="0"/>
                <a:cs typeface="Calibri" panose="020F0502020204030204" pitchFamily="34" charset="0"/>
              </a:rPr>
              <a:t> ouvrent le questionnaire, demandez-leur de sélectionner employé</a:t>
            </a:r>
            <a:r>
              <a:rPr lang="fr-CA" sz="1200" i="0" kern="1200" noProof="0" dirty="0">
                <a:effectLst/>
                <a:latin typeface="Lora" pitchFamily="2" charset="0"/>
                <a:ea typeface="Times New Roman" panose="02020603050405020304" pitchFamily="18" charset="0"/>
                <a:cs typeface="Calibri" panose="020F0502020204030204" pitchFamily="34" charset="0"/>
              </a:rPr>
              <a:t>·e</a:t>
            </a:r>
            <a:r>
              <a:rPr lang="fr-FR" sz="1200" kern="1200" noProof="0" dirty="0">
                <a:effectLst/>
                <a:latin typeface="Lora" pitchFamily="2" charset="0"/>
                <a:ea typeface="Times New Roman" panose="02020603050405020304" pitchFamily="18" charset="0"/>
                <a:cs typeface="Calibri" panose="020F0502020204030204" pitchFamily="34" charset="0"/>
              </a:rPr>
              <a:t> ou gestionnaire, en fonction du type de cours auquel il</a:t>
            </a:r>
            <a:r>
              <a:rPr lang="fr-CA" sz="1200" i="0" kern="1200" noProof="0" dirty="0">
                <a:effectLst/>
                <a:latin typeface="Lora" pitchFamily="2" charset="0"/>
                <a:ea typeface="Times New Roman" panose="02020603050405020304" pitchFamily="18" charset="0"/>
                <a:cs typeface="Calibri" panose="020F0502020204030204" pitchFamily="34" charset="0"/>
              </a:rPr>
              <a:t>·</a:t>
            </a:r>
            <a:r>
              <a:rPr lang="fr-CA" sz="1200" i="0" kern="1200" noProof="0" dirty="0" err="1">
                <a:effectLst/>
                <a:latin typeface="Lora" pitchFamily="2" charset="0"/>
                <a:ea typeface="Times New Roman" panose="02020603050405020304" pitchFamily="18" charset="0"/>
                <a:cs typeface="Calibri" panose="020F0502020204030204" pitchFamily="34" charset="0"/>
              </a:rPr>
              <a:t>elle·s</a:t>
            </a:r>
            <a:r>
              <a:rPr lang="fr-FR" sz="1200" kern="1200" noProof="0" dirty="0">
                <a:effectLst/>
                <a:latin typeface="Lora" pitchFamily="2" charset="0"/>
                <a:ea typeface="Times New Roman" panose="02020603050405020304" pitchFamily="18" charset="0"/>
                <a:cs typeface="Calibri" panose="020F0502020204030204" pitchFamily="34" charset="0"/>
              </a:rPr>
              <a:t> participent.</a:t>
            </a: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Toutes les réponses sont anonymes et les données seront utilisées par </a:t>
            </a:r>
            <a:r>
              <a:rPr lang="fr-FR" sz="1200" i="1" kern="1200" noProof="0" dirty="0">
                <a:effectLst/>
                <a:latin typeface="Lora" pitchFamily="2" charset="0"/>
                <a:ea typeface="Times New Roman" panose="02020603050405020304" pitchFamily="18" charset="0"/>
                <a:cs typeface="Calibri" panose="020F0502020204030204" pitchFamily="34" charset="0"/>
              </a:rPr>
              <a:t>Changer les </a:t>
            </a:r>
            <a:r>
              <a:rPr lang="fr-FR" sz="1200" i="1" kern="1200" noProof="0" dirty="0" err="1">
                <a:effectLst/>
                <a:latin typeface="Lora" pitchFamily="2" charset="0"/>
                <a:ea typeface="Times New Roman" panose="02020603050405020304" pitchFamily="18" charset="0"/>
                <a:cs typeface="Calibri" panose="020F0502020204030204" pitchFamily="34" charset="0"/>
              </a:rPr>
              <a:t>mentalit</a:t>
            </a:r>
            <a:r>
              <a:rPr lang="fr-CA" sz="1200" i="1" kern="1200" noProof="0" dirty="0" err="1">
                <a:effectLst/>
                <a:latin typeface="Lora" pitchFamily="2" charset="0"/>
                <a:ea typeface="Times New Roman" panose="02020603050405020304" pitchFamily="18" charset="0"/>
                <a:cs typeface="Calibri" panose="020F0502020204030204" pitchFamily="34" charset="0"/>
              </a:rPr>
              <a:t>és</a:t>
            </a:r>
            <a:r>
              <a:rPr lang="fr-FR" sz="1200" kern="1200" noProof="0" dirty="0">
                <a:effectLst/>
                <a:latin typeface="Lora" pitchFamily="2" charset="0"/>
                <a:ea typeface="Times New Roman" panose="02020603050405020304" pitchFamily="18" charset="0"/>
                <a:cs typeface="Calibri" panose="020F0502020204030204" pitchFamily="34" charset="0"/>
              </a:rPr>
              <a:t> pour évaluer dans quelle mesure le cours répond aux objectifs d'apprentissage.</a:t>
            </a: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Il est important de répondre à cette enquête avant de commencer l’introduction du cours.</a:t>
            </a: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Dans les rares cas où les participant</a:t>
            </a:r>
            <a:r>
              <a:rPr lang="fr-CA" sz="1200" i="0" kern="1200" noProof="0" dirty="0">
                <a:effectLst/>
                <a:latin typeface="Lora" pitchFamily="2" charset="0"/>
                <a:ea typeface="Times New Roman" panose="02020603050405020304" pitchFamily="18" charset="0"/>
                <a:cs typeface="Calibri" panose="020F0502020204030204" pitchFamily="34" charset="0"/>
              </a:rPr>
              <a:t>·</a:t>
            </a:r>
            <a:r>
              <a:rPr lang="fr-CA" sz="1200" i="0" kern="1200" noProof="0" dirty="0" err="1">
                <a:effectLst/>
                <a:latin typeface="Lora" pitchFamily="2" charset="0"/>
                <a:ea typeface="Times New Roman" panose="02020603050405020304" pitchFamily="18" charset="0"/>
                <a:cs typeface="Calibri" panose="020F0502020204030204" pitchFamily="34" charset="0"/>
              </a:rPr>
              <a:t>e·s</a:t>
            </a:r>
            <a:r>
              <a:rPr lang="fr-FR" sz="1200" kern="1200" noProof="0" dirty="0">
                <a:effectLst/>
                <a:latin typeface="Lora" pitchFamily="2" charset="0"/>
                <a:ea typeface="Times New Roman" panose="02020603050405020304" pitchFamily="18" charset="0"/>
                <a:cs typeface="Calibri" panose="020F0502020204030204" pitchFamily="34" charset="0"/>
              </a:rPr>
              <a:t> n'ont pas accès au WIFI ou à un appareil mobile, vous pouvez sauter cette diapositive.</a:t>
            </a:r>
          </a:p>
          <a:p>
            <a:pPr>
              <a:lnSpc>
                <a:spcPct val="107000"/>
              </a:lnSpc>
              <a:spcAft>
                <a:spcPts val="800"/>
              </a:spcAft>
            </a:pPr>
            <a:endParaRPr lang="fr-FR" sz="1200" kern="1200" noProof="0" dirty="0">
              <a:effectLst/>
              <a:latin typeface="Lora" pitchFamily="2" charset="0"/>
              <a:ea typeface="Times New Roman" panose="02020603050405020304" pitchFamily="18" charset="0"/>
              <a:cs typeface="Calibri" panose="020F0502020204030204" pitchFamily="34" charset="0"/>
            </a:endParaRPr>
          </a:p>
          <a:p>
            <a:pPr marL="0" indent="0">
              <a:lnSpc>
                <a:spcPct val="107000"/>
              </a:lnSpc>
              <a:spcAft>
                <a:spcPts val="800"/>
              </a:spcAft>
              <a:buFont typeface="Arial" panose="020B0604020202020204" pitchFamily="34" charset="0"/>
              <a:buNone/>
            </a:pPr>
            <a:r>
              <a:rPr lang="fr-FR" sz="1200" b="1" kern="1200" noProof="0" dirty="0">
                <a:effectLst/>
                <a:latin typeface="Lora" pitchFamily="2" charset="0"/>
                <a:ea typeface="Times New Roman" panose="02020603050405020304" pitchFamily="18" charset="0"/>
                <a:cs typeface="Calibri" panose="020F0502020204030204" pitchFamily="34" charset="0"/>
              </a:rPr>
              <a:t>À DIRE </a:t>
            </a: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Avant de commencer, prenez une minute pour scanner ce code QR et répondre à quelques questions sur la santé mentale. </a:t>
            </a:r>
          </a:p>
          <a:p>
            <a:pPr marL="171450" indent="-171450">
              <a:lnSpc>
                <a:spcPct val="107000"/>
              </a:lnSpc>
              <a:spcAft>
                <a:spcPts val="800"/>
              </a:spcAft>
              <a:buFont typeface="Arial" panose="020B0604020202020204" pitchFamily="34" charset="0"/>
              <a:buChar char="•"/>
            </a:pPr>
            <a:endParaRPr lang="fr-FR" sz="1200" kern="1200" noProof="0" dirty="0">
              <a:effectLst/>
              <a:latin typeface="Lora" pitchFamily="2" charset="0"/>
              <a:ea typeface="Times New Roman" panose="02020603050405020304" pitchFamily="18"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Vos réponses sont anonymes et il ne vous sera pas demandé de communiquer des informations personnelles, votre nom ou votre adresse électronique.</a:t>
            </a:r>
          </a:p>
          <a:p>
            <a:pPr marL="171450" indent="-171450">
              <a:lnSpc>
                <a:spcPct val="107000"/>
              </a:lnSpc>
              <a:spcAft>
                <a:spcPts val="800"/>
              </a:spcAft>
              <a:buFont typeface="Arial" panose="020B0604020202020204" pitchFamily="34" charset="0"/>
              <a:buChar char="•"/>
            </a:pPr>
            <a:endParaRPr lang="fr-FR" sz="1200" kern="1200" noProof="0" dirty="0">
              <a:effectLst/>
              <a:latin typeface="Lora" pitchFamily="2" charset="0"/>
              <a:ea typeface="Times New Roman" panose="02020603050405020304" pitchFamily="18"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Nous procéderons également à une évaluation similaire à la fin du cours. Ces informations aideront </a:t>
            </a:r>
            <a:r>
              <a:rPr lang="fr-FR" sz="1200" i="1" kern="1200" noProof="0" dirty="0">
                <a:effectLst/>
                <a:latin typeface="Lora" pitchFamily="2" charset="0"/>
                <a:ea typeface="Times New Roman" panose="02020603050405020304" pitchFamily="18" charset="0"/>
                <a:cs typeface="Calibri" panose="020F0502020204030204" pitchFamily="34" charset="0"/>
              </a:rPr>
              <a:t>Changer les mentalités</a:t>
            </a:r>
            <a:r>
              <a:rPr lang="fr-FR" sz="1200" kern="1200" noProof="0" dirty="0">
                <a:effectLst/>
                <a:latin typeface="Lora" pitchFamily="2" charset="0"/>
                <a:ea typeface="Times New Roman" panose="02020603050405020304" pitchFamily="18" charset="0"/>
                <a:cs typeface="Calibri" panose="020F0502020204030204" pitchFamily="34" charset="0"/>
              </a:rPr>
              <a:t> à déterminer dans quelle mesure le cours répond à ses objectifs d'apprentissage.</a:t>
            </a:r>
          </a:p>
          <a:p>
            <a:pPr marL="0" indent="0">
              <a:lnSpc>
                <a:spcPct val="107000"/>
              </a:lnSpc>
              <a:spcAft>
                <a:spcPts val="800"/>
              </a:spcAft>
              <a:buFont typeface="Arial" panose="020B0604020202020204" pitchFamily="34" charset="0"/>
              <a:buNone/>
            </a:pPr>
            <a:endParaRPr lang="fr-CA" sz="1200" i="1" kern="1200" noProof="0" dirty="0">
              <a:effectLst/>
              <a:latin typeface="Lora" pitchFamily="2" charset="0"/>
              <a:ea typeface="Times New Roman" panose="02020603050405020304" pitchFamily="18" charset="0"/>
              <a:cs typeface="Calibri" panose="020F050202020403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B267835-0E47-4489-B375-E70B63D82C6C}" type="slidenum">
              <a:rPr lang="en-CA" smtClean="0"/>
              <a:t>2</a:t>
            </a:fld>
            <a:endParaRPr lang="en-CA"/>
          </a:p>
        </p:txBody>
      </p:sp>
    </p:spTree>
    <p:extLst>
      <p:ext uri="{BB962C8B-B14F-4D97-AF65-F5344CB8AC3E}">
        <p14:creationId xmlns:p14="http://schemas.microsoft.com/office/powerpoint/2010/main" val="2765862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b="1" i="0" u="none" strike="noStrike" baseline="0" dirty="0" err="1">
                <a:latin typeface="Lora" pitchFamily="2" charset="0"/>
              </a:rPr>
              <a:t>Consignes</a:t>
            </a:r>
            <a:r>
              <a:rPr lang="en-CA" b="1" i="0" u="none" strike="noStrike" baseline="0" dirty="0">
                <a:latin typeface="Lora" pitchFamily="2" charset="0"/>
              </a:rPr>
              <a:t> pour un </a:t>
            </a:r>
            <a:r>
              <a:rPr lang="en-CA" b="1" i="0" u="none" strike="noStrike" baseline="0" dirty="0" err="1">
                <a:latin typeface="Lora" pitchFamily="2" charset="0"/>
              </a:rPr>
              <a:t>espace</a:t>
            </a:r>
            <a:r>
              <a:rPr lang="en-CA" b="1" i="0" u="none" strike="noStrike" baseline="0" dirty="0">
                <a:latin typeface="Lora" pitchFamily="2" charset="0"/>
              </a:rPr>
              <a:t> </a:t>
            </a:r>
            <a:r>
              <a:rPr lang="en-CA" b="1" i="0" u="none" strike="noStrike" baseline="0" dirty="0" err="1">
                <a:latin typeface="Lora" pitchFamily="2" charset="0"/>
              </a:rPr>
              <a:t>sécuritaire</a:t>
            </a:r>
            <a:endParaRPr lang="en-CA" b="1" i="0" u="none" strike="noStrike" baseline="0" dirty="0">
              <a:latin typeface="Lora" pitchFamily="2" charset="0"/>
            </a:endParaRPr>
          </a:p>
          <a:p>
            <a:endParaRPr lang="en-CA" b="0" i="0" u="none" strike="noStrike" baseline="0" dirty="0">
              <a:latin typeface="Lora" pitchFamily="2" charset="0"/>
            </a:endParaRPr>
          </a:p>
          <a:p>
            <a:r>
              <a:rPr lang="en-CA" b="0" i="1" u="none" strike="noStrike" baseline="0" dirty="0">
                <a:latin typeface="Lora" pitchFamily="2" charset="0"/>
              </a:rPr>
              <a:t>DIAPO ANIMÉE</a:t>
            </a:r>
          </a:p>
          <a:p>
            <a:endParaRPr lang="en-US" b="1" i="0" u="none" strike="noStrike" baseline="0" dirty="0">
              <a:latin typeface="Lora" pitchFamily="2" charset="0"/>
            </a:endParaRPr>
          </a:p>
          <a:p>
            <a:r>
              <a:rPr lang="fr-FR" b="1" i="0" u="none" strike="noStrike" baseline="0" dirty="0">
                <a:latin typeface="Lora" pitchFamily="2" charset="0"/>
              </a:rPr>
              <a:t>À DIRE</a:t>
            </a:r>
            <a:endParaRPr lang="fr-FR" b="0" i="0" u="none" strike="noStrike" baseline="0" dirty="0">
              <a:latin typeface="Lora" pitchFamily="2" charset="0"/>
            </a:endParaRPr>
          </a:p>
          <a:p>
            <a:pPr marL="171450" indent="-171450">
              <a:buFont typeface="Arial" panose="020B0604020202020204" pitchFamily="34" charset="0"/>
              <a:buChar char="•"/>
            </a:pPr>
            <a:r>
              <a:rPr lang="fr-FR" b="0" i="0" u="none" strike="noStrike" baseline="0" dirty="0">
                <a:latin typeface="Lora" pitchFamily="2" charset="0"/>
              </a:rPr>
              <a:t>Avant de commencer, voici un rappel des directives à suivre pour que </a:t>
            </a:r>
            <a:r>
              <a:rPr lang="fr-FR" b="0" i="0" u="none" strike="noStrike" baseline="0" dirty="0" err="1">
                <a:latin typeface="Lora" pitchFamily="2" charset="0"/>
              </a:rPr>
              <a:t>chacun·e</a:t>
            </a:r>
            <a:r>
              <a:rPr lang="fr-FR" b="0" i="0" u="none" strike="noStrike" baseline="0" dirty="0">
                <a:latin typeface="Lora" pitchFamily="2" charset="0"/>
              </a:rPr>
              <a:t> se sente à l'aise et respecté tout au long de la journée, et que </a:t>
            </a:r>
            <a:r>
              <a:rPr lang="fr-FR" b="0" i="0" u="none" strike="noStrike" baseline="0" dirty="0" err="1">
                <a:latin typeface="Lora" pitchFamily="2" charset="0"/>
              </a:rPr>
              <a:t>chacun·e</a:t>
            </a:r>
            <a:r>
              <a:rPr lang="fr-FR" b="0" i="0" u="none" strike="noStrike" baseline="0" dirty="0">
                <a:latin typeface="Lora" pitchFamily="2" charset="0"/>
              </a:rPr>
              <a:t> puisse se concentrer sur le cours. </a:t>
            </a:r>
          </a:p>
          <a:p>
            <a:pPr marL="171450" indent="-171450" algn="l">
              <a:buFont typeface="Arial" panose="020B0604020202020204" pitchFamily="34" charset="0"/>
              <a:buChar char="•"/>
            </a:pPr>
            <a:endParaRPr lang="fr-FR" b="0" i="0" u="none" strike="noStrike" baseline="0" dirty="0">
              <a:latin typeface="Lora" pitchFamily="2" charset="0"/>
            </a:endParaRPr>
          </a:p>
          <a:p>
            <a:pPr marL="171450" indent="-171450" algn="l">
              <a:buFont typeface="Arial" panose="020B0604020202020204" pitchFamily="34" charset="0"/>
              <a:buChar char="•"/>
            </a:pPr>
            <a:r>
              <a:rPr lang="fr-FR" b="0" i="0" u="none" strike="noStrike" baseline="0" dirty="0">
                <a:latin typeface="Lora" pitchFamily="2" charset="0"/>
              </a:rPr>
              <a:t>Étant donné que nos </a:t>
            </a:r>
            <a:r>
              <a:rPr lang="fr-CA" sz="1200" i="0" kern="1200" noProof="0" dirty="0" err="1">
                <a:effectLst/>
                <a:latin typeface="Lora" pitchFamily="2" charset="0"/>
                <a:ea typeface="Times New Roman" panose="02020603050405020304" pitchFamily="18" charset="0"/>
                <a:cs typeface="Calibri" panose="020F0502020204030204" pitchFamily="34" charset="0"/>
              </a:rPr>
              <a:t>participant·e·s</a:t>
            </a:r>
            <a:r>
              <a:rPr lang="fr-FR" b="0" i="0" u="none" strike="noStrike" baseline="0" dirty="0">
                <a:latin typeface="Lora" pitchFamily="2" charset="0"/>
              </a:rPr>
              <a:t> sont invité</a:t>
            </a:r>
            <a:r>
              <a:rPr lang="fr-CA" sz="1200" i="0" kern="1200" noProof="0" dirty="0">
                <a:effectLst/>
                <a:latin typeface="Lora" pitchFamily="2" charset="0"/>
                <a:ea typeface="Times New Roman" panose="02020603050405020304" pitchFamily="18" charset="0"/>
                <a:cs typeface="Calibri" panose="020F0502020204030204" pitchFamily="34" charset="0"/>
              </a:rPr>
              <a:t>·</a:t>
            </a:r>
            <a:r>
              <a:rPr lang="fr-FR" sz="1200" b="0" i="0" u="none" strike="noStrike" kern="1200" baseline="0" noProof="0" dirty="0">
                <a:effectLst/>
                <a:latin typeface="Lora" pitchFamily="2" charset="0"/>
                <a:ea typeface="Times New Roman" panose="02020603050405020304" pitchFamily="18" charset="0"/>
                <a:cs typeface="Calibri" panose="020F0502020204030204" pitchFamily="34" charset="0"/>
              </a:rPr>
              <a:t>e</a:t>
            </a:r>
            <a:r>
              <a:rPr lang="fr-CA" sz="1200" i="0" kern="1200" noProof="0" dirty="0">
                <a:effectLst/>
                <a:latin typeface="Lora" pitchFamily="2" charset="0"/>
                <a:ea typeface="Times New Roman" panose="02020603050405020304" pitchFamily="18" charset="0"/>
                <a:cs typeface="Calibri" panose="020F0502020204030204" pitchFamily="34" charset="0"/>
              </a:rPr>
              <a:t>·</a:t>
            </a:r>
            <a:r>
              <a:rPr lang="fr-FR" b="0" i="0" u="none" strike="noStrike" baseline="0" dirty="0">
                <a:latin typeface="Lora" pitchFamily="2" charset="0"/>
              </a:rPr>
              <a:t>s à discuter de sujets sensibles liés aux troubles de santé mentale et liés à l'utilisation de substances, il est important de veiller à ce qu’il</a:t>
            </a:r>
            <a:r>
              <a:rPr lang="fr-CA" sz="1200" i="0" kern="1200" noProof="0" dirty="0">
                <a:effectLst/>
                <a:latin typeface="Lora" pitchFamily="2" charset="0"/>
                <a:ea typeface="Times New Roman" panose="02020603050405020304" pitchFamily="18" charset="0"/>
                <a:cs typeface="Calibri" panose="020F0502020204030204" pitchFamily="34" charset="0"/>
              </a:rPr>
              <a:t>·elle·</a:t>
            </a:r>
            <a:r>
              <a:rPr lang="fr-FR" b="0" i="0" u="none" strike="noStrike" baseline="0" dirty="0">
                <a:latin typeface="Lora" pitchFamily="2" charset="0"/>
              </a:rPr>
              <a:t>s respectent les consignes de sécurité afin de favoriser un espace psychologiquement sain et sécuritaire et de réduire au minimum le risque de commentaires et de comportements désobligeants.</a:t>
            </a:r>
          </a:p>
          <a:p>
            <a:endParaRPr lang="fr-FR" b="0" i="0" u="none" strike="noStrike" baseline="0" dirty="0">
              <a:latin typeface="Lora" pitchFamily="2" charset="0"/>
            </a:endParaRPr>
          </a:p>
          <a:p>
            <a:pPr marL="171450" indent="-171450">
              <a:buFont typeface="Arial" panose="020B0604020202020204" pitchFamily="34" charset="0"/>
              <a:buChar char="•"/>
            </a:pPr>
            <a:r>
              <a:rPr lang="fr-FR" b="0" i="0" u="none" strike="noStrike" baseline="0" dirty="0">
                <a:latin typeface="Lora" pitchFamily="2" charset="0"/>
              </a:rPr>
              <a:t>Rappelez-vous que :</a:t>
            </a:r>
          </a:p>
          <a:p>
            <a:endParaRPr lang="fr-FR" b="0" i="0" u="none" strike="noStrike" baseline="0" dirty="0">
              <a:latin typeface="Lora" pitchFamily="2" charset="0"/>
            </a:endParaRPr>
          </a:p>
          <a:p>
            <a:r>
              <a:rPr lang="fr-FR" b="0" i="1" u="none" strike="noStrike" baseline="0" dirty="0">
                <a:latin typeface="Lora" pitchFamily="2" charset="0"/>
              </a:rPr>
              <a:t>Cliquez pour révéler : Confidentialité.</a:t>
            </a:r>
          </a:p>
          <a:p>
            <a:endParaRPr lang="fr-FR" b="0" i="0" u="none" strike="noStrike" baseline="0" dirty="0">
              <a:latin typeface="Lora" pitchFamily="2" charset="0"/>
            </a:endParaRPr>
          </a:p>
          <a:p>
            <a:pPr marL="171450" indent="-171450">
              <a:buFont typeface="Arial" panose="020B0604020202020204" pitchFamily="34" charset="0"/>
              <a:buChar char="•"/>
            </a:pPr>
            <a:r>
              <a:rPr lang="fr-FR" b="0" i="0" u="none" strike="noStrike" baseline="0" dirty="0">
                <a:latin typeface="Lora" pitchFamily="2" charset="0"/>
              </a:rPr>
              <a:t>Les informations personnelles partagées pendant le cours doivent rester confidentielles. Bien que nous ne soyons pas en mesure de garantir la confidentialité, nous vous demandons de ne pas partager ce que vous avez entendu aujourd'hui avec des personnes extérieures à la salle. En règle générale, ce qui se passe dans ce cours reste dans ce cours.</a:t>
            </a:r>
          </a:p>
          <a:p>
            <a:endParaRPr lang="fr-FR" b="0" i="0" u="none" strike="noStrike" baseline="0" dirty="0">
              <a:latin typeface="Lora"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r-FR" b="0" i="1" u="none" strike="noStrike" baseline="0" dirty="0">
                <a:latin typeface="Lora" pitchFamily="2" charset="0"/>
              </a:rPr>
              <a:t>Cliquez pour révéler : Un langage respectueux et inclusif.</a:t>
            </a:r>
          </a:p>
          <a:p>
            <a:r>
              <a:rPr lang="fr-FR" b="0" i="0" u="none" strike="noStrike" baseline="0" dirty="0">
                <a:latin typeface="Lora" pitchFamily="2" charset="0"/>
              </a:rPr>
              <a:t> </a:t>
            </a:r>
          </a:p>
          <a:p>
            <a:pPr marL="171450" indent="-171450">
              <a:buFont typeface="Arial" panose="020B0604020202020204" pitchFamily="34" charset="0"/>
              <a:buChar char="•"/>
            </a:pPr>
            <a:r>
              <a:rPr lang="fr-FR" b="0" i="0" u="none" strike="noStrike" baseline="0" dirty="0">
                <a:latin typeface="Lora" pitchFamily="2" charset="0"/>
              </a:rPr>
              <a:t>N'oubliez pas d'utiliser un langage respectueux et inclusif. Ce langage évolue au fur et à mesure que la société prend conscience des effets négatifs d'un langage obsolète. Si ce langage est nouveau pour vous, ce cours vous donne l'occasion de le pratiquer. Si je remarque que quelqu'un utilise un langage dépassé, je lui rappellerai gentiment.</a:t>
            </a:r>
          </a:p>
          <a:p>
            <a:endParaRPr lang="fr-FR" b="0" i="0" u="none" strike="noStrike" baseline="0" dirty="0">
              <a:latin typeface="Lora"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r-FR" b="0" i="1" u="none" strike="noStrike" baseline="0" dirty="0">
                <a:latin typeface="Lora" pitchFamily="2" charset="0"/>
              </a:rPr>
              <a:t>Cliquez </a:t>
            </a:r>
            <a:r>
              <a:rPr lang="fr-CA" b="0" i="1" u="none" strike="noStrike" baseline="0" dirty="0">
                <a:latin typeface="Lora" pitchFamily="2" charset="0"/>
              </a:rPr>
              <a:t>pour révéler : </a:t>
            </a:r>
            <a:r>
              <a:rPr lang="fr-FR" b="0" i="1" u="none" strike="noStrike" baseline="0" dirty="0">
                <a:latin typeface="Lora" pitchFamily="2" charset="0"/>
              </a:rPr>
              <a:t>Espace sans jugement.</a:t>
            </a:r>
          </a:p>
          <a:p>
            <a:endParaRPr lang="en-US" b="0" i="1" u="none" strike="noStrike" baseline="0" dirty="0">
              <a:latin typeface="Lora" pitchFamily="2" charset="0"/>
            </a:endParaRPr>
          </a:p>
          <a:p>
            <a:pPr marL="171450" marR="52600" indent="-171450">
              <a:buFont typeface="Arial" panose="020B0604020202020204" pitchFamily="34" charset="0"/>
              <a:buChar char="•"/>
            </a:pPr>
            <a:r>
              <a:rPr lang="fr-FR" b="0" i="0" u="none" strike="noStrike" baseline="0" dirty="0">
                <a:latin typeface="Lora" pitchFamily="2" charset="0"/>
              </a:rPr>
              <a:t>Il s'agit d’un espace sans jugement. J'accueille toutes les questions, pensées et commentaires respectueux de </a:t>
            </a:r>
            <a:r>
              <a:rPr lang="fr-FR" b="0" i="0" u="none" strike="noStrike" baseline="0" dirty="0" err="1">
                <a:latin typeface="Lora" pitchFamily="2" charset="0"/>
              </a:rPr>
              <a:t>chacun·e</a:t>
            </a:r>
            <a:r>
              <a:rPr lang="fr-FR" b="0" i="0" u="none" strike="noStrike" baseline="0" dirty="0">
                <a:latin typeface="Lora" pitchFamily="2" charset="0"/>
              </a:rPr>
              <a:t>. Nous pourrons ainsi avoir des discussions sérieuses sur la santé mentale. </a:t>
            </a:r>
          </a:p>
          <a:p>
            <a:pPr marL="171450" marR="52600" indent="-171450">
              <a:buFont typeface="Arial" panose="020B0604020202020204" pitchFamily="34" charset="0"/>
              <a:buChar char="•"/>
            </a:pPr>
            <a:endParaRPr lang="fr-FR" b="0" i="0" u="none" strike="noStrike" baseline="0" dirty="0">
              <a:latin typeface="Lora" pitchFamily="2" charset="0"/>
            </a:endParaRPr>
          </a:p>
          <a:p>
            <a:pPr marL="171450" marR="52600" indent="-171450">
              <a:buFont typeface="Arial" panose="020B0604020202020204" pitchFamily="34" charset="0"/>
              <a:buChar char="•"/>
            </a:pPr>
            <a:r>
              <a:rPr lang="fr-FR" b="0" i="0" u="none" strike="noStrike" baseline="0" dirty="0">
                <a:latin typeface="Lora" pitchFamily="2" charset="0"/>
              </a:rPr>
              <a:t>Vous êtes ici pour développer vos compétences, ce qui implique d'essayer de nouvelles stratégies et de les mettre en pratique. Veillez à ne pas vous juger ni à juger les autres. Cet espace est un forum pour pratiquer, pas pour juger.</a:t>
            </a:r>
          </a:p>
          <a:p>
            <a:pPr marR="52600"/>
            <a:endParaRPr lang="fr-FR" b="0" i="0" u="none" strike="noStrike" baseline="0" dirty="0">
              <a:latin typeface="Lora" pitchFamily="2" charset="0"/>
            </a:endParaRPr>
          </a:p>
          <a:p>
            <a:pPr marL="0" marR="52600" lvl="0" indent="0" algn="l" defTabSz="914400" rtl="0" eaLnBrk="1" fontAlgn="auto" latinLnBrk="0" hangingPunct="1">
              <a:lnSpc>
                <a:spcPct val="100000"/>
              </a:lnSpc>
              <a:spcBef>
                <a:spcPts val="0"/>
              </a:spcBef>
              <a:spcAft>
                <a:spcPts val="0"/>
              </a:spcAft>
              <a:buClrTx/>
              <a:buSzTx/>
              <a:buFontTx/>
              <a:buNone/>
              <a:tabLst/>
              <a:defRPr/>
            </a:pPr>
            <a:r>
              <a:rPr lang="fr-FR" b="0" i="1" u="none" strike="noStrike" baseline="0" dirty="0">
                <a:latin typeface="Lora" pitchFamily="2" charset="0"/>
              </a:rPr>
              <a:t>Cliquez pour révéler : Pouce levé et prendre soin de soi.</a:t>
            </a:r>
          </a:p>
          <a:p>
            <a:pPr marR="52600"/>
            <a:endParaRPr lang="fr-FR" b="0" i="1" u="none" strike="noStrike" baseline="0" dirty="0">
              <a:latin typeface="Lora" pitchFamily="2" charset="0"/>
            </a:endParaRPr>
          </a:p>
          <a:p>
            <a:pPr marL="171450" marR="52600" indent="-171450">
              <a:buFont typeface="Arial" panose="020B0604020202020204" pitchFamily="34" charset="0"/>
              <a:buChar char="•"/>
            </a:pPr>
            <a:r>
              <a:rPr lang="fr-FR" b="0" i="0" u="none" strike="noStrike" baseline="0" dirty="0">
                <a:latin typeface="Lora" pitchFamily="2" charset="0"/>
              </a:rPr>
              <a:t>Ce cours aborde des sujets qui peuvent susciter des sentiments difficiles.</a:t>
            </a:r>
          </a:p>
          <a:p>
            <a:pPr marL="171450" marR="52600" indent="-171450">
              <a:buFont typeface="Arial" panose="020B0604020202020204" pitchFamily="34" charset="0"/>
              <a:buChar char="•"/>
            </a:pPr>
            <a:endParaRPr lang="fr-FR" b="0" i="0" u="none" strike="noStrike" baseline="0" dirty="0">
              <a:latin typeface="Lora" pitchFamily="2" charset="0"/>
            </a:endParaRPr>
          </a:p>
          <a:p>
            <a:pPr marL="171450" marR="52600" indent="-171450">
              <a:buFont typeface="Arial" panose="020B0604020202020204" pitchFamily="34" charset="0"/>
              <a:buChar char="•"/>
            </a:pPr>
            <a:r>
              <a:rPr lang="fr-FR" b="0" i="0" u="none" strike="noStrike" baseline="0" dirty="0">
                <a:latin typeface="Lora" pitchFamily="2" charset="0"/>
              </a:rPr>
              <a:t>Si vous avez besoin de faire une pause, n'hésitez pas à nous communiquer. Si nécessaire, faites appel à des ressources ou à un professionnel de la santé, un</a:t>
            </a:r>
            <a:r>
              <a:rPr lang="fr-CA" sz="1200" i="0" kern="1200" noProof="0" dirty="0">
                <a:effectLst/>
                <a:latin typeface="Lora" pitchFamily="2" charset="0"/>
                <a:ea typeface="Times New Roman" panose="02020603050405020304" pitchFamily="18" charset="0"/>
                <a:cs typeface="Calibri" panose="020F0502020204030204" pitchFamily="34" charset="0"/>
              </a:rPr>
              <a:t>·e</a:t>
            </a:r>
            <a:r>
              <a:rPr lang="fr-FR" b="0" i="0" u="none" strike="noStrike" baseline="0" dirty="0">
                <a:latin typeface="Lora" pitchFamily="2" charset="0"/>
              </a:rPr>
              <a:t> collègue, un</a:t>
            </a:r>
            <a:r>
              <a:rPr lang="fr-CA" sz="1200" i="0" kern="1200" noProof="0" dirty="0">
                <a:effectLst/>
                <a:latin typeface="Lora" pitchFamily="2" charset="0"/>
                <a:ea typeface="Times New Roman" panose="02020603050405020304" pitchFamily="18" charset="0"/>
                <a:cs typeface="Calibri" panose="020F0502020204030204" pitchFamily="34" charset="0"/>
              </a:rPr>
              <a:t>·e</a:t>
            </a:r>
            <a:r>
              <a:rPr lang="fr-FR" b="0" i="0" u="none" strike="noStrike" baseline="0" dirty="0">
                <a:latin typeface="Lora" pitchFamily="2" charset="0"/>
              </a:rPr>
              <a:t> ami</a:t>
            </a:r>
            <a:r>
              <a:rPr lang="fr-CA" sz="1200" i="0" kern="1200" noProof="0" dirty="0">
                <a:effectLst/>
                <a:latin typeface="Lora" pitchFamily="2" charset="0"/>
                <a:ea typeface="Times New Roman" panose="02020603050405020304" pitchFamily="18" charset="0"/>
                <a:cs typeface="Calibri" panose="020F0502020204030204" pitchFamily="34" charset="0"/>
              </a:rPr>
              <a:t>·e</a:t>
            </a:r>
            <a:r>
              <a:rPr lang="fr-FR" b="0" i="0" u="none" strike="noStrike" baseline="0" dirty="0">
                <a:latin typeface="Lora" pitchFamily="2" charset="0"/>
              </a:rPr>
              <a:t>, un</a:t>
            </a:r>
            <a:r>
              <a:rPr lang="fr-CA" sz="1200" i="0" kern="1200" noProof="0" dirty="0">
                <a:effectLst/>
                <a:latin typeface="Lora" pitchFamily="2" charset="0"/>
                <a:ea typeface="Times New Roman" panose="02020603050405020304" pitchFamily="18" charset="0"/>
                <a:cs typeface="Calibri" panose="020F0502020204030204" pitchFamily="34" charset="0"/>
              </a:rPr>
              <a:t>·e</a:t>
            </a:r>
            <a:r>
              <a:rPr lang="fr-FR" b="0" i="0" u="none" strike="noStrike" baseline="0" dirty="0">
                <a:latin typeface="Lora" pitchFamily="2" charset="0"/>
              </a:rPr>
              <a:t> membre de la famille ou un</a:t>
            </a:r>
            <a:r>
              <a:rPr lang="fr-CA" sz="1200" i="0" kern="1200" noProof="0" dirty="0">
                <a:effectLst/>
                <a:latin typeface="Lora" pitchFamily="2" charset="0"/>
                <a:ea typeface="Times New Roman" panose="02020603050405020304" pitchFamily="18" charset="0"/>
                <a:cs typeface="Calibri" panose="020F0502020204030204" pitchFamily="34" charset="0"/>
              </a:rPr>
              <a:t>·e</a:t>
            </a:r>
            <a:r>
              <a:rPr lang="fr-FR" b="0" i="0" u="none" strike="noStrike" baseline="0" dirty="0">
                <a:latin typeface="Lora" pitchFamily="2" charset="0"/>
              </a:rPr>
              <a:t> membre de l'équipe en qui vous avez confiance. Si nécessaire, prenez le temps de prendre soin de vous tout au long du cours.</a:t>
            </a:r>
          </a:p>
          <a:p>
            <a:pPr marL="171450" marR="52600" indent="-171450">
              <a:buFont typeface="Arial" panose="020B0604020202020204" pitchFamily="34" charset="0"/>
              <a:buChar char="•"/>
            </a:pPr>
            <a:endParaRPr lang="fr-FR" b="0" i="0" u="none" strike="noStrike" baseline="0" dirty="0">
              <a:latin typeface="Lora" pitchFamily="2" charset="0"/>
            </a:endParaRPr>
          </a:p>
          <a:p>
            <a:pPr marL="171450" marR="52600" indent="-171450">
              <a:buFont typeface="Arial" panose="020B0604020202020204" pitchFamily="34" charset="0"/>
              <a:buChar char="•"/>
            </a:pPr>
            <a:r>
              <a:rPr lang="fr-FR" b="0" i="0" u="none" strike="noStrike" baseline="0" dirty="0">
                <a:latin typeface="Lora" pitchFamily="2" charset="0"/>
              </a:rPr>
              <a:t>Si vous avez besoin de prendre un moment et de sortir de la session, veuillez me donner un pouce levé pour communiquer que vous allez bien (s'il s'agit d'un cours virtuel, veuillez en informer le</a:t>
            </a:r>
            <a:r>
              <a:rPr lang="fr-CA" sz="1200" i="0" kern="1200" noProof="0" dirty="0">
                <a:effectLst/>
                <a:latin typeface="Lora" pitchFamily="2" charset="0"/>
                <a:ea typeface="Times New Roman" panose="02020603050405020304" pitchFamily="18" charset="0"/>
                <a:cs typeface="Calibri" panose="020F0502020204030204" pitchFamily="34" charset="0"/>
              </a:rPr>
              <a:t>·la</a:t>
            </a:r>
            <a:r>
              <a:rPr lang="fr-FR" b="0" i="0" u="none" strike="noStrike" baseline="0" dirty="0">
                <a:latin typeface="Lora" pitchFamily="2" charset="0"/>
              </a:rPr>
              <a:t> modérateur</a:t>
            </a:r>
            <a:r>
              <a:rPr lang="fr-CA" sz="1200" i="0" kern="1200" noProof="0" dirty="0">
                <a:effectLst/>
                <a:latin typeface="Lora" pitchFamily="2" charset="0"/>
                <a:ea typeface="Times New Roman" panose="02020603050405020304" pitchFamily="18" charset="0"/>
                <a:cs typeface="Calibri" panose="020F0502020204030204" pitchFamily="34" charset="0"/>
              </a:rPr>
              <a:t>·</a:t>
            </a:r>
            <a:r>
              <a:rPr lang="fr-CA" sz="1200" i="0" kern="1200" noProof="0" dirty="0" err="1">
                <a:effectLst/>
                <a:latin typeface="Lora" pitchFamily="2" charset="0"/>
                <a:ea typeface="Times New Roman" panose="02020603050405020304" pitchFamily="18" charset="0"/>
                <a:cs typeface="Calibri" panose="020F0502020204030204" pitchFamily="34" charset="0"/>
              </a:rPr>
              <a:t>rice</a:t>
            </a:r>
            <a:r>
              <a:rPr lang="fr-FR" b="0" i="0" u="none" strike="noStrike" baseline="0" dirty="0">
                <a:latin typeface="Lora" pitchFamily="2" charset="0"/>
              </a:rPr>
              <a:t>).</a:t>
            </a:r>
            <a:endParaRPr lang="en-CA" b="0" i="0" u="none" strike="noStrike" baseline="0" dirty="0">
              <a:latin typeface="Lora" pitchFamily="2" charset="0"/>
            </a:endParaRPr>
          </a:p>
          <a:p>
            <a:pPr marR="52600"/>
            <a:endParaRPr lang="en-CA" b="0" i="1" u="none" strike="noStrike" baseline="0" dirty="0">
              <a:latin typeface="Lora" pitchFamily="2" charset="0"/>
            </a:endParaRPr>
          </a:p>
          <a:p>
            <a:pPr marL="171450" indent="-171450">
              <a:buFont typeface="Arial" panose="020B0604020202020204" pitchFamily="34" charset="0"/>
              <a:buChar char="•"/>
            </a:pPr>
            <a:r>
              <a:rPr lang="fr-FR" b="0" i="0" u="none" strike="noStrike" baseline="0" dirty="0">
                <a:latin typeface="Lora" pitchFamily="2" charset="0"/>
              </a:rPr>
              <a:t>Rappel : vous pouvez obtenir de l'aide sur le site internet d’assistance de Services Canada ou en appelant ou en envoyant un message texte au 9-8-8.</a:t>
            </a:r>
          </a:p>
          <a:p>
            <a:pPr marL="171450" indent="-171450">
              <a:buFont typeface="Arial" panose="020B0604020202020204" pitchFamily="34" charset="0"/>
              <a:buChar char="•"/>
            </a:pPr>
            <a:endParaRPr lang="fr-FR" b="0" i="0" u="none" strike="noStrike" baseline="0" dirty="0">
              <a:latin typeface="Lora" pitchFamily="2" charset="0"/>
            </a:endParaRPr>
          </a:p>
          <a:p>
            <a:r>
              <a:rPr lang="fr-FR" b="1" i="0" u="none" strike="noStrike" baseline="0" dirty="0">
                <a:latin typeface="Lora" pitchFamily="2" charset="0"/>
              </a:rPr>
              <a:t>REMARQUE</a:t>
            </a:r>
          </a:p>
          <a:p>
            <a:r>
              <a:rPr lang="fr-FR" b="0" i="0" u="none" strike="noStrike" baseline="0" dirty="0">
                <a:latin typeface="Lora" pitchFamily="2" charset="0"/>
              </a:rPr>
              <a:t>Si un</a:t>
            </a:r>
            <a:r>
              <a:rPr lang="fr-CA" sz="1200" i="0" kern="1200" noProof="0" dirty="0">
                <a:effectLst/>
                <a:latin typeface="Lora" pitchFamily="2" charset="0"/>
                <a:ea typeface="Times New Roman" panose="02020603050405020304" pitchFamily="18" charset="0"/>
                <a:cs typeface="Calibri" panose="020F0502020204030204" pitchFamily="34" charset="0"/>
              </a:rPr>
              <a:t>·e</a:t>
            </a:r>
            <a:r>
              <a:rPr lang="fr-FR" b="0" i="0" u="none" strike="noStrike" baseline="0" dirty="0">
                <a:latin typeface="Lora" pitchFamily="2" charset="0"/>
              </a:rPr>
              <a:t> </a:t>
            </a:r>
            <a:r>
              <a:rPr lang="fr-CA" sz="1200" i="0" kern="1200" noProof="0" dirty="0" err="1">
                <a:effectLst/>
                <a:latin typeface="Lora" pitchFamily="2" charset="0"/>
                <a:ea typeface="Times New Roman" panose="02020603050405020304" pitchFamily="18" charset="0"/>
                <a:cs typeface="Calibri" panose="020F0502020204030204" pitchFamily="34" charset="0"/>
              </a:rPr>
              <a:t>participant·e</a:t>
            </a:r>
            <a:r>
              <a:rPr lang="fr-FR" b="0" i="0" u="none" strike="noStrike" baseline="0" dirty="0">
                <a:latin typeface="Lora" pitchFamily="2" charset="0"/>
              </a:rPr>
              <a:t> indique qu'il est en détresse, demandez-lui de parler en privé et </a:t>
            </a:r>
            <a:r>
              <a:rPr lang="fr-FR" b="0" i="0" u="none" strike="noStrike" baseline="0" dirty="0" err="1">
                <a:latin typeface="Lora" pitchFamily="2" charset="0"/>
              </a:rPr>
              <a:t>renvoyez-le·la</a:t>
            </a:r>
            <a:r>
              <a:rPr lang="fr-FR" b="0" i="0" u="none" strike="noStrike" baseline="0" dirty="0">
                <a:latin typeface="Lora" pitchFamily="2" charset="0"/>
              </a:rPr>
              <a:t> à la ligne d'assistance téléphonique en cas de crise.</a:t>
            </a:r>
          </a:p>
          <a:p>
            <a:endParaRPr lang="fr-FR" b="0" i="0" u="none" strike="noStrike" baseline="0" dirty="0">
              <a:latin typeface="Lora" pitchFamily="2" charset="0"/>
            </a:endParaRPr>
          </a:p>
          <a:p>
            <a:r>
              <a:rPr lang="fr-FR" b="1" i="0" u="none" strike="noStrike" baseline="0" dirty="0">
                <a:latin typeface="Lora" pitchFamily="2" charset="0"/>
              </a:rPr>
              <a:t>À DEMANDER</a:t>
            </a:r>
          </a:p>
          <a:p>
            <a:r>
              <a:rPr lang="fr-FR" b="0" i="0" u="none" strike="noStrike" baseline="0" dirty="0">
                <a:latin typeface="Lora" pitchFamily="2" charset="0"/>
              </a:rPr>
              <a:t>Y a-t-il autre chose que vous aimeriez ajouter à nos consignes pour le temps que nous passerons ensemble dans le cadre de ce cours?</a:t>
            </a:r>
          </a:p>
          <a:p>
            <a:endParaRPr lang="fr-FR" b="0" i="0" u="none" strike="noStrike" baseline="0" dirty="0">
              <a:latin typeface="Lora" pitchFamily="2" charset="0"/>
            </a:endParaRPr>
          </a:p>
          <a:p>
            <a:r>
              <a:rPr lang="fr-FR" b="1" i="0" u="none" strike="noStrike" baseline="0" dirty="0">
                <a:latin typeface="Lora" pitchFamily="2" charset="0"/>
              </a:rPr>
              <a:t>À FAIRE </a:t>
            </a:r>
          </a:p>
          <a:p>
            <a:r>
              <a:rPr lang="fr-FR" b="0" i="0" u="none" strike="noStrike" baseline="0" dirty="0">
                <a:latin typeface="Lora" pitchFamily="2" charset="0"/>
              </a:rPr>
              <a:t>Recevoir les réponses.</a:t>
            </a:r>
          </a:p>
          <a:p>
            <a:endParaRPr lang="fr-FR" b="0" i="0" u="none" strike="noStrike" baseline="0" dirty="0">
              <a:latin typeface="Lora" pitchFamily="2" charset="0"/>
            </a:endParaRPr>
          </a:p>
          <a:p>
            <a:r>
              <a:rPr lang="fr-FR" b="0" i="1" u="none" strike="noStrike" baseline="0" dirty="0">
                <a:latin typeface="Lora" pitchFamily="2" charset="0"/>
              </a:rPr>
              <a:t>Cliquez pour afficher la diapositive suivante.</a:t>
            </a:r>
            <a:endParaRPr lang="en-US" b="0" i="0" u="none" strike="noStrike" baseline="0" dirty="0">
              <a:latin typeface="Lora" pitchFamily="2" charset="0"/>
            </a:endParaRPr>
          </a:p>
          <a:p>
            <a:endParaRPr lang="en-US" dirty="0">
              <a:latin typeface="Lora" pitchFamily="2"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3</a:t>
            </a:fld>
            <a:endParaRPr lang="en-CA"/>
          </a:p>
        </p:txBody>
      </p:sp>
    </p:spTree>
    <p:extLst>
      <p:ext uri="{BB962C8B-B14F-4D97-AF65-F5344CB8AC3E}">
        <p14:creationId xmlns:p14="http://schemas.microsoft.com/office/powerpoint/2010/main" val="5345638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b="1" dirty="0" err="1">
                <a:effectLst/>
                <a:latin typeface="Lora" pitchFamily="2" charset="0"/>
              </a:rPr>
              <a:t>Consignes</a:t>
            </a:r>
            <a:r>
              <a:rPr lang="en-CA" b="1" dirty="0">
                <a:effectLst/>
                <a:latin typeface="Lora" pitchFamily="2" charset="0"/>
              </a:rPr>
              <a:t> de </a:t>
            </a:r>
            <a:r>
              <a:rPr lang="en-CA" b="1" dirty="0" err="1">
                <a:effectLst/>
                <a:latin typeface="Lora" pitchFamily="2" charset="0"/>
              </a:rPr>
              <a:t>groupe</a:t>
            </a:r>
            <a:endParaRPr lang="en-CA" b="1" dirty="0">
              <a:effectLst/>
              <a:latin typeface="Lora" pitchFamily="2" charset="0"/>
            </a:endParaRPr>
          </a:p>
          <a:p>
            <a:endParaRPr lang="en-CA" b="1" dirty="0">
              <a:effectLst/>
              <a:latin typeface="Lora" pitchFamily="2" charset="0"/>
            </a:endParaRPr>
          </a:p>
          <a:p>
            <a:pPr marR="52600"/>
            <a:r>
              <a:rPr lang="en-CA" b="0" i="1" u="none" strike="noStrike" baseline="0" dirty="0">
                <a:latin typeface="Lora" pitchFamily="2" charset="0"/>
              </a:rPr>
              <a:t>DIAPO ANIMÉE</a:t>
            </a:r>
            <a:endParaRPr lang="en-CA" b="0" i="0" u="none" strike="noStrike" baseline="0" dirty="0">
              <a:latin typeface="Lora" pitchFamily="2" charset="0"/>
            </a:endParaRPr>
          </a:p>
          <a:p>
            <a:endParaRPr lang="en-US" b="1" i="0" u="none" strike="noStrike" baseline="0" dirty="0">
              <a:latin typeface="Lora" pitchFamily="2" charset="0"/>
            </a:endParaRPr>
          </a:p>
          <a:p>
            <a:r>
              <a:rPr lang="en-US" b="1" dirty="0">
                <a:latin typeface="Lora" pitchFamily="2" charset="0"/>
              </a:rPr>
              <a:t>À DIRE</a:t>
            </a:r>
          </a:p>
          <a:p>
            <a:pPr marL="171450" indent="-171450">
              <a:buFont typeface="Arial" panose="020B0604020202020204" pitchFamily="34" charset="0"/>
              <a:buChar char="•"/>
            </a:pPr>
            <a:r>
              <a:rPr lang="fr-FR" b="0" i="0" u="none" strike="noStrike" baseline="0" dirty="0">
                <a:latin typeface="Lora" pitchFamily="2" charset="0"/>
              </a:rPr>
              <a:t>Voici les consignes de groupe qui visent à aider </a:t>
            </a:r>
            <a:r>
              <a:rPr lang="fr-FR" b="0" i="0" u="none" strike="noStrike" baseline="0" dirty="0" err="1">
                <a:latin typeface="Lora" pitchFamily="2" charset="0"/>
              </a:rPr>
              <a:t>chacun·e</a:t>
            </a:r>
            <a:r>
              <a:rPr lang="fr-FR" b="0" i="0" u="none" strike="noStrike" baseline="0" dirty="0">
                <a:latin typeface="Lora" pitchFamily="2" charset="0"/>
              </a:rPr>
              <a:t> à rester concentré tout au long du cours.</a:t>
            </a:r>
            <a:endParaRPr lang="en-CA" b="0" i="1" u="none" strike="noStrike" baseline="0" dirty="0">
              <a:latin typeface="Lora" pitchFamily="2" charset="0"/>
            </a:endParaRPr>
          </a:p>
          <a:p>
            <a:pPr marR="52600"/>
            <a:endParaRPr lang="en-CA" b="0" i="1" u="none" strike="noStrike" baseline="0" dirty="0">
              <a:latin typeface="Lora" pitchFamily="2" charset="0"/>
            </a:endParaRPr>
          </a:p>
          <a:p>
            <a:pPr marL="0" marR="52600" lvl="0" indent="0" algn="l" defTabSz="914400" rtl="0" eaLnBrk="1" fontAlgn="auto" latinLnBrk="0" hangingPunct="1">
              <a:lnSpc>
                <a:spcPct val="100000"/>
              </a:lnSpc>
              <a:spcBef>
                <a:spcPts val="0"/>
              </a:spcBef>
              <a:spcAft>
                <a:spcPts val="0"/>
              </a:spcAft>
              <a:buClrTx/>
              <a:buSzTx/>
              <a:buFontTx/>
              <a:buNone/>
              <a:tabLst/>
              <a:defRPr/>
            </a:pPr>
            <a:r>
              <a:rPr lang="en-CA" b="0" i="1" u="none" strike="noStrike" baseline="0" dirty="0" err="1">
                <a:latin typeface="Lora" pitchFamily="2" charset="0"/>
              </a:rPr>
              <a:t>Cliquez</a:t>
            </a:r>
            <a:r>
              <a:rPr lang="en-CA" b="0" i="1" u="none" strike="noStrike" baseline="0" dirty="0">
                <a:latin typeface="Lora" pitchFamily="2" charset="0"/>
              </a:rPr>
              <a:t> pour </a:t>
            </a:r>
            <a:r>
              <a:rPr lang="en-CA" b="0" i="1" u="none" strike="noStrike" baseline="0" dirty="0" err="1">
                <a:latin typeface="Lora" pitchFamily="2" charset="0"/>
              </a:rPr>
              <a:t>révéler</a:t>
            </a:r>
            <a:r>
              <a:rPr lang="en-CA" b="0" i="1" u="none" strike="noStrike" baseline="0" dirty="0">
                <a:latin typeface="Lora" pitchFamily="2" charset="0"/>
              </a:rPr>
              <a:t>.</a:t>
            </a:r>
          </a:p>
          <a:p>
            <a:pPr marL="0" marR="52600" lvl="0" indent="0" algn="l" defTabSz="914400" rtl="0" eaLnBrk="1" fontAlgn="auto" latinLnBrk="0" hangingPunct="1">
              <a:lnSpc>
                <a:spcPct val="100000"/>
              </a:lnSpc>
              <a:spcBef>
                <a:spcPts val="0"/>
              </a:spcBef>
              <a:spcAft>
                <a:spcPts val="0"/>
              </a:spcAft>
              <a:buClrTx/>
              <a:buSzTx/>
              <a:buFontTx/>
              <a:buNone/>
              <a:tabLst/>
              <a:defRPr/>
            </a:pPr>
            <a:endParaRPr lang="en-CA" b="0" i="1" u="none" strike="noStrike" baseline="0" dirty="0">
              <a:latin typeface="Lora" pitchFamily="2" charset="0"/>
            </a:endParaRPr>
          </a:p>
          <a:p>
            <a:pPr marL="0" marR="52600" lvl="0" indent="0" algn="l" defTabSz="914400" rtl="0" eaLnBrk="1" fontAlgn="auto" latinLnBrk="0" hangingPunct="1">
              <a:lnSpc>
                <a:spcPct val="100000"/>
              </a:lnSpc>
              <a:spcBef>
                <a:spcPts val="0"/>
              </a:spcBef>
              <a:spcAft>
                <a:spcPts val="0"/>
              </a:spcAft>
              <a:buClrTx/>
              <a:buSzTx/>
              <a:buFontTx/>
              <a:buNone/>
              <a:tabLst/>
              <a:defRPr/>
            </a:pPr>
            <a:r>
              <a:rPr lang="en-CA" b="0" i="1" u="none" strike="noStrike" baseline="0" dirty="0" err="1">
                <a:latin typeface="Lora" pitchFamily="2" charset="0"/>
              </a:rPr>
              <a:t>Soyez</a:t>
            </a:r>
            <a:r>
              <a:rPr lang="en-CA" b="0" i="1" u="none" strike="noStrike" baseline="0" dirty="0">
                <a:latin typeface="Lora" pitchFamily="2" charset="0"/>
              </a:rPr>
              <a:t> à </a:t>
            </a:r>
            <a:r>
              <a:rPr lang="en-CA" b="0" i="1" u="none" strike="noStrike" baseline="0" dirty="0" err="1">
                <a:latin typeface="Lora" pitchFamily="2" charset="0"/>
              </a:rPr>
              <a:t>l’heure</a:t>
            </a:r>
            <a:r>
              <a:rPr lang="en-CA" b="0" i="1" u="none" strike="noStrike" baseline="0" dirty="0">
                <a:latin typeface="Lora" pitchFamily="2" charset="0"/>
              </a:rPr>
              <a:t>.</a:t>
            </a:r>
          </a:p>
          <a:p>
            <a:pPr marL="0" marR="52600" lvl="0" indent="0" algn="l" defTabSz="914400" rtl="0" eaLnBrk="1" fontAlgn="auto" latinLnBrk="0" hangingPunct="1">
              <a:lnSpc>
                <a:spcPct val="100000"/>
              </a:lnSpc>
              <a:spcBef>
                <a:spcPts val="0"/>
              </a:spcBef>
              <a:spcAft>
                <a:spcPts val="0"/>
              </a:spcAft>
              <a:buClrTx/>
              <a:buSzTx/>
              <a:buFontTx/>
              <a:buNone/>
              <a:tabLst/>
              <a:defRPr/>
            </a:pPr>
            <a:endParaRPr lang="en-CA" b="0" i="1" u="none" strike="noStrike" baseline="0" dirty="0">
              <a:latin typeface="Lora" pitchFamily="2" charset="0"/>
            </a:endParaRPr>
          </a:p>
          <a:p>
            <a:pPr marL="171450" indent="-171450">
              <a:buFont typeface="Arial" panose="020B0604020202020204" pitchFamily="34" charset="0"/>
              <a:buChar char="•"/>
            </a:pPr>
            <a:r>
              <a:rPr lang="fr-FR" b="0" i="0" u="none" strike="noStrike" baseline="0" dirty="0">
                <a:latin typeface="Lora" pitchFamily="2" charset="0"/>
              </a:rPr>
              <a:t>Soyez </a:t>
            </a:r>
            <a:r>
              <a:rPr lang="fr-FR" b="0" i="0" u="none" strike="noStrike" baseline="0" dirty="0" err="1">
                <a:latin typeface="Lora" pitchFamily="2" charset="0"/>
              </a:rPr>
              <a:t>prêt·e</a:t>
            </a:r>
            <a:r>
              <a:rPr lang="fr-FR" b="0" i="0" u="none" strike="noStrike" baseline="0" dirty="0">
                <a:latin typeface="Lora" pitchFamily="2" charset="0"/>
              </a:rPr>
              <a:t> à commencer à temps : Il s'agit d'être </a:t>
            </a:r>
            <a:r>
              <a:rPr lang="fr-FR" b="0" i="0" u="none" strike="noStrike" baseline="0" dirty="0" err="1">
                <a:latin typeface="Lora" pitchFamily="2" charset="0"/>
              </a:rPr>
              <a:t>prêt·e</a:t>
            </a:r>
            <a:r>
              <a:rPr lang="fr-FR" b="0" i="0" u="none" strike="noStrike" baseline="0" dirty="0">
                <a:latin typeface="Lora" pitchFamily="2" charset="0"/>
              </a:rPr>
              <a:t> à commencer au début de la journée et de revenir à l'heure après les pauses.</a:t>
            </a:r>
            <a:endParaRPr lang="en-CA" b="0" i="0" u="none" strike="noStrike" baseline="0" dirty="0">
              <a:latin typeface="Lora" pitchFamily="2" charset="0"/>
            </a:endParaRPr>
          </a:p>
          <a:p>
            <a:pPr marR="52600"/>
            <a:endParaRPr lang="en-CA" b="0" i="1" u="none" strike="noStrike" baseline="0" dirty="0">
              <a:latin typeface="Lora" pitchFamily="2" charset="0"/>
            </a:endParaRPr>
          </a:p>
          <a:p>
            <a:pPr marL="0" marR="52600" lvl="0" indent="0" algn="l" defTabSz="914400" rtl="0" eaLnBrk="1" fontAlgn="auto" latinLnBrk="0" hangingPunct="1">
              <a:lnSpc>
                <a:spcPct val="100000"/>
              </a:lnSpc>
              <a:spcBef>
                <a:spcPts val="0"/>
              </a:spcBef>
              <a:spcAft>
                <a:spcPts val="0"/>
              </a:spcAft>
              <a:buClrTx/>
              <a:buSzTx/>
              <a:buFontTx/>
              <a:buNone/>
              <a:tabLst/>
              <a:defRPr/>
            </a:pPr>
            <a:r>
              <a:rPr lang="en-CA" b="0" i="1" u="none" strike="noStrike" baseline="0" dirty="0" err="1">
                <a:latin typeface="Lora" pitchFamily="2" charset="0"/>
              </a:rPr>
              <a:t>Cliquez</a:t>
            </a:r>
            <a:r>
              <a:rPr lang="en-CA" b="0" i="1" u="none" strike="noStrike" baseline="0" dirty="0">
                <a:latin typeface="Lora" pitchFamily="2" charset="0"/>
              </a:rPr>
              <a:t> pour </a:t>
            </a:r>
            <a:r>
              <a:rPr lang="en-CA" b="0" i="1" u="none" strike="noStrike" baseline="0" dirty="0" err="1">
                <a:latin typeface="Lora" pitchFamily="2" charset="0"/>
              </a:rPr>
              <a:t>révéler</a:t>
            </a:r>
            <a:r>
              <a:rPr lang="en-CA" b="0" i="1" u="none" strike="noStrike" baseline="0" dirty="0">
                <a:latin typeface="Lora" pitchFamily="2" charset="0"/>
              </a:rPr>
              <a:t>.</a:t>
            </a:r>
          </a:p>
          <a:p>
            <a:pPr marL="0" marR="52600" lvl="0" indent="0" algn="l" defTabSz="914400" rtl="0" eaLnBrk="1" fontAlgn="auto" latinLnBrk="0" hangingPunct="1">
              <a:lnSpc>
                <a:spcPct val="100000"/>
              </a:lnSpc>
              <a:spcBef>
                <a:spcPts val="0"/>
              </a:spcBef>
              <a:spcAft>
                <a:spcPts val="0"/>
              </a:spcAft>
              <a:buClrTx/>
              <a:buSzTx/>
              <a:buFontTx/>
              <a:buNone/>
              <a:tabLst/>
              <a:defRPr/>
            </a:pPr>
            <a:endParaRPr lang="en-CA" b="0" i="1" u="none" strike="noStrike" baseline="0" dirty="0">
              <a:latin typeface="Lora" pitchFamily="2" charset="0"/>
            </a:endParaRPr>
          </a:p>
          <a:p>
            <a:pPr marL="0" marR="52600" lvl="0" indent="0" algn="l" defTabSz="914400" rtl="0" eaLnBrk="1" fontAlgn="auto" latinLnBrk="0" hangingPunct="1">
              <a:lnSpc>
                <a:spcPct val="100000"/>
              </a:lnSpc>
              <a:spcBef>
                <a:spcPts val="0"/>
              </a:spcBef>
              <a:spcAft>
                <a:spcPts val="0"/>
              </a:spcAft>
              <a:buClrTx/>
              <a:buSzTx/>
              <a:buFontTx/>
              <a:buNone/>
              <a:tabLst/>
              <a:defRPr/>
            </a:pPr>
            <a:r>
              <a:rPr lang="en-CA" b="0" i="1" u="none" strike="noStrike" baseline="0" dirty="0" err="1">
                <a:latin typeface="Lora" pitchFamily="2" charset="0"/>
              </a:rPr>
              <a:t>Restez</a:t>
            </a:r>
            <a:r>
              <a:rPr lang="en-CA" b="0" i="1" u="none" strike="noStrike" baseline="0" dirty="0">
                <a:latin typeface="Lora" pitchFamily="2" charset="0"/>
              </a:rPr>
              <a:t> </a:t>
            </a:r>
            <a:r>
              <a:rPr lang="en-CA" b="0" i="1" u="none" strike="noStrike" baseline="0" dirty="0" err="1">
                <a:latin typeface="Lora" pitchFamily="2" charset="0"/>
              </a:rPr>
              <a:t>attentif</a:t>
            </a:r>
            <a:r>
              <a:rPr lang="fr-CA" sz="1200" i="1" kern="1200" noProof="0" dirty="0">
                <a:effectLst/>
                <a:latin typeface="Lora" pitchFamily="2" charset="0"/>
                <a:ea typeface="Times New Roman" panose="02020603050405020304" pitchFamily="18" charset="0"/>
                <a:cs typeface="Calibri" panose="020F0502020204030204" pitchFamily="34" charset="0"/>
              </a:rPr>
              <a:t>·v</a:t>
            </a:r>
            <a:r>
              <a:rPr lang="en-CA" sz="1200" b="0" i="1" u="none" strike="noStrike" kern="1200" baseline="0" noProof="0" dirty="0">
                <a:effectLst/>
                <a:latin typeface="Lora" pitchFamily="2" charset="0"/>
                <a:ea typeface="Times New Roman" panose="02020603050405020304" pitchFamily="18" charset="0"/>
                <a:cs typeface="Calibri" panose="020F0502020204030204" pitchFamily="34" charset="0"/>
              </a:rPr>
              <a:t>e.</a:t>
            </a:r>
            <a:endParaRPr lang="en-CA" b="0" i="1" u="none" strike="noStrike" baseline="0" dirty="0">
              <a:latin typeface="Lora" pitchFamily="2" charset="0"/>
            </a:endParaRPr>
          </a:p>
          <a:p>
            <a:pPr marR="52600"/>
            <a:endParaRPr lang="en-CA" b="0" i="1" u="none" strike="noStrike" baseline="0" dirty="0">
              <a:latin typeface="Lora" pitchFamily="2" charset="0"/>
            </a:endParaRPr>
          </a:p>
          <a:p>
            <a:pPr marL="171450" indent="-171450">
              <a:buFont typeface="Arial" panose="020B0604020202020204" pitchFamily="34" charset="0"/>
              <a:buChar char="•"/>
            </a:pPr>
            <a:r>
              <a:rPr lang="fr-FR" b="0" i="0" u="none" strike="noStrike" baseline="0" dirty="0">
                <a:latin typeface="Lora" pitchFamily="2" charset="0"/>
              </a:rPr>
              <a:t>Il est facile de se laisser distraire par tout ce qui nous entoure. Évitez les distractions et concentrez votre attention sur ce qui se passe dans la salle.</a:t>
            </a:r>
          </a:p>
          <a:p>
            <a:pPr marL="171450" indent="-171450">
              <a:buFont typeface="Arial" panose="020B0604020202020204" pitchFamily="34" charset="0"/>
              <a:buChar char="•"/>
            </a:pPr>
            <a:endParaRPr lang="fr-FR" b="0" i="0" u="none" strike="noStrike" baseline="0" dirty="0">
              <a:latin typeface="Lora" pitchFamily="2" charset="0"/>
            </a:endParaRPr>
          </a:p>
          <a:p>
            <a:pPr marL="171450" indent="-171450">
              <a:buFont typeface="Arial" panose="020B0604020202020204" pitchFamily="34" charset="0"/>
              <a:buChar char="•"/>
            </a:pPr>
            <a:r>
              <a:rPr lang="fr-FR" b="0" i="0" u="none" strike="noStrike" baseline="0" dirty="0">
                <a:latin typeface="Lora" pitchFamily="2" charset="0"/>
              </a:rPr>
              <a:t>Si possible, mettez vos appareils mobiles en mode silencieux et, si vous suivez un cours virtuel, installez-vous dans un endroit calme, à l'abri des distractions.</a:t>
            </a:r>
            <a:endParaRPr lang="en-CA" b="0" i="0" u="none" strike="noStrike" baseline="0" dirty="0">
              <a:latin typeface="Lora" pitchFamily="2" charset="0"/>
            </a:endParaRPr>
          </a:p>
          <a:p>
            <a:pPr marR="52600"/>
            <a:endParaRPr lang="en-CA" b="0" i="1" u="none" strike="noStrike" baseline="0" dirty="0">
              <a:latin typeface="Lora" pitchFamily="2" charset="0"/>
            </a:endParaRPr>
          </a:p>
          <a:p>
            <a:pPr marL="0" marR="52600" lvl="0" indent="0" algn="l" defTabSz="914400" rtl="0" eaLnBrk="1" fontAlgn="auto" latinLnBrk="0" hangingPunct="1">
              <a:lnSpc>
                <a:spcPct val="100000"/>
              </a:lnSpc>
              <a:spcBef>
                <a:spcPts val="0"/>
              </a:spcBef>
              <a:spcAft>
                <a:spcPts val="0"/>
              </a:spcAft>
              <a:buClrTx/>
              <a:buSzTx/>
              <a:buFontTx/>
              <a:buNone/>
              <a:tabLst/>
              <a:defRPr/>
            </a:pPr>
            <a:r>
              <a:rPr lang="en-CA" b="0" i="1" u="none" strike="noStrike" baseline="0" dirty="0" err="1">
                <a:latin typeface="Lora" pitchFamily="2" charset="0"/>
              </a:rPr>
              <a:t>Cliquez</a:t>
            </a:r>
            <a:r>
              <a:rPr lang="en-CA" b="0" i="1" u="none" strike="noStrike" baseline="0" dirty="0">
                <a:latin typeface="Lora" pitchFamily="2" charset="0"/>
              </a:rPr>
              <a:t> pour </a:t>
            </a:r>
            <a:r>
              <a:rPr lang="en-CA" b="0" i="1" u="none" strike="noStrike" baseline="0" dirty="0" err="1">
                <a:latin typeface="Lora" pitchFamily="2" charset="0"/>
              </a:rPr>
              <a:t>révéler</a:t>
            </a:r>
            <a:r>
              <a:rPr lang="en-CA" b="0" i="1" u="none" strike="noStrike" baseline="0" dirty="0">
                <a:latin typeface="Lora" pitchFamily="2" charset="0"/>
              </a:rPr>
              <a:t>. </a:t>
            </a:r>
          </a:p>
          <a:p>
            <a:pPr marL="0" marR="52600" lvl="0" indent="0" algn="l" defTabSz="914400" rtl="0" eaLnBrk="1" fontAlgn="auto" latinLnBrk="0" hangingPunct="1">
              <a:lnSpc>
                <a:spcPct val="100000"/>
              </a:lnSpc>
              <a:spcBef>
                <a:spcPts val="0"/>
              </a:spcBef>
              <a:spcAft>
                <a:spcPts val="0"/>
              </a:spcAft>
              <a:buClrTx/>
              <a:buSzTx/>
              <a:buFontTx/>
              <a:buNone/>
              <a:tabLst/>
              <a:defRPr/>
            </a:pPr>
            <a:endParaRPr lang="en-CA" b="0" i="1" u="none" strike="noStrike" baseline="0" dirty="0">
              <a:latin typeface="Lora" pitchFamily="2" charset="0"/>
            </a:endParaRPr>
          </a:p>
          <a:p>
            <a:pPr marL="0" marR="52600" lvl="0" indent="0" algn="l" defTabSz="914400" rtl="0" eaLnBrk="1" fontAlgn="auto" latinLnBrk="0" hangingPunct="1">
              <a:lnSpc>
                <a:spcPct val="100000"/>
              </a:lnSpc>
              <a:spcBef>
                <a:spcPts val="0"/>
              </a:spcBef>
              <a:spcAft>
                <a:spcPts val="0"/>
              </a:spcAft>
              <a:buClrTx/>
              <a:buSzTx/>
              <a:buFontTx/>
              <a:buNone/>
              <a:tabLst/>
              <a:defRPr/>
            </a:pPr>
            <a:r>
              <a:rPr lang="en-US" b="0" i="1" u="none" strike="noStrike" baseline="0" dirty="0" err="1">
                <a:latin typeface="Lora" pitchFamily="2" charset="0"/>
              </a:rPr>
              <a:t>Parlez</a:t>
            </a:r>
            <a:r>
              <a:rPr lang="en-US" b="0" i="1" u="none" strike="noStrike" baseline="0" dirty="0">
                <a:latin typeface="Lora" pitchFamily="2" charset="0"/>
              </a:rPr>
              <a:t> </a:t>
            </a:r>
            <a:r>
              <a:rPr lang="en-US" b="0" i="1" u="none" strike="noStrike" baseline="0" dirty="0" err="1">
                <a:latin typeface="Lora" pitchFamily="2" charset="0"/>
              </a:rPr>
              <a:t>une</a:t>
            </a:r>
            <a:r>
              <a:rPr lang="en-US" b="0" i="1" u="none" strike="noStrike" baseline="0" dirty="0">
                <a:latin typeface="Lora" pitchFamily="2" charset="0"/>
              </a:rPr>
              <a:t> </a:t>
            </a:r>
            <a:r>
              <a:rPr lang="en-US" b="0" i="1" u="none" strike="noStrike" baseline="0" dirty="0" err="1">
                <a:latin typeface="Lora" pitchFamily="2" charset="0"/>
              </a:rPr>
              <a:t>personne</a:t>
            </a:r>
            <a:r>
              <a:rPr lang="en-US" b="0" i="1" u="none" strike="noStrike" baseline="0" dirty="0">
                <a:latin typeface="Lora" pitchFamily="2" charset="0"/>
              </a:rPr>
              <a:t> à la </a:t>
            </a:r>
            <a:r>
              <a:rPr lang="en-US" b="0" i="1" u="none" strike="noStrike" baseline="0" dirty="0" err="1">
                <a:latin typeface="Lora" pitchFamily="2" charset="0"/>
              </a:rPr>
              <a:t>fois</a:t>
            </a:r>
            <a:r>
              <a:rPr lang="en-US" b="0" i="1" u="none" strike="noStrike" baseline="0" dirty="0">
                <a:latin typeface="Lora" pitchFamily="2" charset="0"/>
              </a:rPr>
              <a:t>.</a:t>
            </a:r>
          </a:p>
          <a:p>
            <a:pPr marR="52600"/>
            <a:endParaRPr lang="en-CA" b="0" i="1" u="none" strike="noStrike" baseline="0" dirty="0">
              <a:latin typeface="Lora" pitchFamily="2" charset="0"/>
            </a:endParaRPr>
          </a:p>
          <a:p>
            <a:pPr marL="171450" indent="-171450">
              <a:buFont typeface="Arial" panose="020B0604020202020204" pitchFamily="34" charset="0"/>
              <a:buChar char="•"/>
            </a:pPr>
            <a:r>
              <a:rPr lang="fr-FR" b="0" i="0" u="none" strike="noStrike" baseline="0" dirty="0">
                <a:latin typeface="Lora" pitchFamily="2" charset="0"/>
              </a:rPr>
              <a:t>Évitez les conversations parallèles, que ce soit en personne ou dans des environnements virtuels, car elles sont source de distraction.</a:t>
            </a:r>
          </a:p>
          <a:p>
            <a:pPr marL="171450" indent="-171450">
              <a:buFont typeface="Arial" panose="020B0604020202020204" pitchFamily="34" charset="0"/>
              <a:buChar char="•"/>
            </a:pPr>
            <a:endParaRPr lang="fr-FR" b="0" i="0" u="none" strike="noStrike" baseline="0" dirty="0">
              <a:latin typeface="Lora" pitchFamily="2" charset="0"/>
            </a:endParaRPr>
          </a:p>
          <a:p>
            <a:pPr marL="171450" indent="-171450">
              <a:buFont typeface="Arial" panose="020B0604020202020204" pitchFamily="34" charset="0"/>
              <a:buChar char="•"/>
            </a:pPr>
            <a:r>
              <a:rPr lang="fr-FR" b="0" i="0" u="none" strike="noStrike" baseline="0" dirty="0">
                <a:latin typeface="Lora" pitchFamily="2" charset="0"/>
              </a:rPr>
              <a:t>En petits groupes, donnez à </a:t>
            </a:r>
            <a:r>
              <a:rPr lang="fr-FR" b="0" i="0" u="none" strike="noStrike" baseline="0" dirty="0" err="1">
                <a:latin typeface="Lora" pitchFamily="2" charset="0"/>
              </a:rPr>
              <a:t>chacun·e</a:t>
            </a:r>
            <a:r>
              <a:rPr lang="fr-FR" b="0" i="0" u="none" strike="noStrike" baseline="0" dirty="0">
                <a:latin typeface="Lora" pitchFamily="2" charset="0"/>
              </a:rPr>
              <a:t> la possibilité de s'exprimer et encouragez tout le monde à faire part de ses commentaires.</a:t>
            </a:r>
            <a:endParaRPr lang="en-CA" b="0" i="0" u="none" strike="noStrike" baseline="0" dirty="0">
              <a:latin typeface="Lora" pitchFamily="2" charset="0"/>
            </a:endParaRPr>
          </a:p>
          <a:p>
            <a:pPr marR="52600"/>
            <a:endParaRPr lang="en-CA" b="0" i="1" u="none" strike="noStrike" baseline="0" dirty="0">
              <a:latin typeface="Lora" pitchFamily="2" charset="0"/>
            </a:endParaRPr>
          </a:p>
          <a:p>
            <a:pPr marL="0" marR="52600" lvl="0" indent="0" algn="l" defTabSz="914400" rtl="0" eaLnBrk="1" fontAlgn="auto" latinLnBrk="0" hangingPunct="1">
              <a:lnSpc>
                <a:spcPct val="100000"/>
              </a:lnSpc>
              <a:spcBef>
                <a:spcPts val="0"/>
              </a:spcBef>
              <a:spcAft>
                <a:spcPts val="0"/>
              </a:spcAft>
              <a:buClrTx/>
              <a:buSzTx/>
              <a:buFontTx/>
              <a:buNone/>
              <a:tabLst/>
              <a:defRPr/>
            </a:pPr>
            <a:r>
              <a:rPr lang="en-CA" b="0" i="1" u="none" strike="noStrike" baseline="0" dirty="0" err="1">
                <a:latin typeface="Lora" pitchFamily="2" charset="0"/>
              </a:rPr>
              <a:t>Cliquez</a:t>
            </a:r>
            <a:r>
              <a:rPr lang="en-CA" b="0" i="1" u="none" strike="noStrike" baseline="0" dirty="0">
                <a:latin typeface="Lora" pitchFamily="2" charset="0"/>
              </a:rPr>
              <a:t> pour </a:t>
            </a:r>
            <a:r>
              <a:rPr lang="en-CA" b="0" i="1" u="none" strike="noStrike" baseline="0" dirty="0" err="1">
                <a:latin typeface="Lora" pitchFamily="2" charset="0"/>
              </a:rPr>
              <a:t>révéler</a:t>
            </a:r>
            <a:r>
              <a:rPr lang="en-CA" b="0" i="1" u="none" strike="noStrike" baseline="0" dirty="0">
                <a:latin typeface="Lora" pitchFamily="2" charset="0"/>
              </a:rPr>
              <a:t>. </a:t>
            </a:r>
          </a:p>
          <a:p>
            <a:pPr marL="0" marR="52600" lvl="0" indent="0" algn="l" defTabSz="914400" rtl="0" eaLnBrk="1" fontAlgn="auto" latinLnBrk="0" hangingPunct="1">
              <a:lnSpc>
                <a:spcPct val="100000"/>
              </a:lnSpc>
              <a:spcBef>
                <a:spcPts val="0"/>
              </a:spcBef>
              <a:spcAft>
                <a:spcPts val="0"/>
              </a:spcAft>
              <a:buClrTx/>
              <a:buSzTx/>
              <a:buFontTx/>
              <a:buNone/>
              <a:tabLst/>
              <a:defRPr/>
            </a:pPr>
            <a:endParaRPr lang="en-CA" b="0" i="1" u="none" strike="noStrike" baseline="0" dirty="0">
              <a:latin typeface="Lora" pitchFamily="2" charset="0"/>
            </a:endParaRPr>
          </a:p>
          <a:p>
            <a:pPr marL="0" marR="52600" lvl="0" indent="0" algn="l" defTabSz="914400" rtl="0" eaLnBrk="1" fontAlgn="auto" latinLnBrk="0" hangingPunct="1">
              <a:lnSpc>
                <a:spcPct val="100000"/>
              </a:lnSpc>
              <a:spcBef>
                <a:spcPts val="0"/>
              </a:spcBef>
              <a:spcAft>
                <a:spcPts val="0"/>
              </a:spcAft>
              <a:buClrTx/>
              <a:buSzTx/>
              <a:buFontTx/>
              <a:buNone/>
              <a:tabLst/>
              <a:defRPr/>
            </a:pPr>
            <a:r>
              <a:rPr lang="en-CA" b="0" i="1" u="none" strike="noStrike" baseline="0" dirty="0" err="1">
                <a:latin typeface="Lora" pitchFamily="2" charset="0"/>
              </a:rPr>
              <a:t>Logistiques</a:t>
            </a:r>
            <a:r>
              <a:rPr lang="en-CA" b="0" i="1" u="none" strike="noStrike" baseline="0" dirty="0">
                <a:latin typeface="Lora" pitchFamily="2" charset="0"/>
              </a:rPr>
              <a:t>.</a:t>
            </a:r>
          </a:p>
          <a:p>
            <a:pPr marR="52600"/>
            <a:endParaRPr lang="en-CA" b="0" i="1" u="none" strike="noStrike" baseline="0" dirty="0">
              <a:latin typeface="Lora" pitchFamily="2" charset="0"/>
            </a:endParaRPr>
          </a:p>
          <a:p>
            <a:pPr marL="171450" indent="-171450">
              <a:buFont typeface="Arial" panose="020B0604020202020204" pitchFamily="34" charset="0"/>
              <a:buChar char="•"/>
            </a:pPr>
            <a:r>
              <a:rPr lang="fr-FR" b="0" i="0" u="none" strike="noStrike" baseline="0" dirty="0">
                <a:latin typeface="Lora" pitchFamily="2" charset="0"/>
              </a:rPr>
              <a:t>Enfin, nous aborderons certains aspects logistiques importants du cours afin que vous puissiez participer pleinement aux activités et au contenu.</a:t>
            </a:r>
          </a:p>
          <a:p>
            <a:pPr marL="171450" indent="-171450">
              <a:buFont typeface="Arial" panose="020B0604020202020204" pitchFamily="34" charset="0"/>
              <a:buChar char="•"/>
            </a:pPr>
            <a:endParaRPr lang="fr-FR" b="0" i="0" u="none" strike="noStrike" baseline="0" dirty="0">
              <a:latin typeface="Lora" pitchFamily="2" charset="0"/>
            </a:endParaRPr>
          </a:p>
          <a:p>
            <a:pPr marL="0" indent="0">
              <a:buFont typeface="Arial" panose="020B0604020202020204" pitchFamily="34" charset="0"/>
              <a:buNone/>
            </a:pPr>
            <a:r>
              <a:rPr lang="fr-FR" b="1" i="0" u="none" strike="noStrike" baseline="0" dirty="0">
                <a:latin typeface="Lora" pitchFamily="2" charset="0"/>
              </a:rPr>
              <a:t>À FAIRE</a:t>
            </a:r>
          </a:p>
          <a:p>
            <a:pPr marL="0" indent="0">
              <a:buFont typeface="Arial" panose="020B0604020202020204" pitchFamily="34" charset="0"/>
              <a:buNone/>
            </a:pPr>
            <a:r>
              <a:rPr lang="fr-FR" b="0" i="0" u="none" strike="noStrike" baseline="0" dirty="0">
                <a:latin typeface="Lora" pitchFamily="2" charset="0"/>
              </a:rPr>
              <a:t>Partager des lignes directrices supplémentaires pour les cours en face à face</a:t>
            </a:r>
            <a:endParaRPr lang="en-US" b="1" i="0" u="none" strike="noStrike" baseline="0" dirty="0">
              <a:latin typeface="Lora" pitchFamily="2" charset="0"/>
            </a:endParaRPr>
          </a:p>
          <a:p>
            <a:pPr marL="628650" lvl="1" indent="-171450">
              <a:buFont typeface="Courier New" panose="02070309020205020404" pitchFamily="49" charset="0"/>
              <a:buChar char="o"/>
            </a:pPr>
            <a:r>
              <a:rPr lang="fr-FR" b="0" i="0" u="none" strike="noStrike" baseline="0" dirty="0">
                <a:latin typeface="Lora" pitchFamily="2" charset="0"/>
              </a:rPr>
              <a:t>Toilettes : Les toilettes de ce bâtiment sont situées [insérer l'emplacement].</a:t>
            </a:r>
          </a:p>
          <a:p>
            <a:pPr marL="628650" lvl="1" indent="-171450">
              <a:buFont typeface="Courier New" panose="02070309020205020404" pitchFamily="49" charset="0"/>
              <a:buChar char="o"/>
            </a:pPr>
            <a:r>
              <a:rPr lang="fr-FR" b="0" i="0" u="none" strike="noStrike" baseline="0" dirty="0">
                <a:latin typeface="Lora" pitchFamily="2" charset="0"/>
              </a:rPr>
              <a:t>Rafraîchissements : Vous trouverez de l'eau, du café et une collation au [insérer l'emplacement].</a:t>
            </a:r>
          </a:p>
          <a:p>
            <a:pPr marL="628650" lvl="1" indent="-171450">
              <a:buFont typeface="Courier New" panose="02070309020205020404" pitchFamily="49" charset="0"/>
              <a:buChar char="o"/>
            </a:pPr>
            <a:r>
              <a:rPr lang="fr-FR" b="0" i="0" u="none" strike="noStrike" baseline="0" dirty="0">
                <a:latin typeface="Lora" pitchFamily="2" charset="0"/>
              </a:rPr>
              <a:t>Sorties de secours : Si nous devons quitter le bâtiment, veuillez utiliser les sorties de secours. Elles sont situées [insérer l'emplacement].</a:t>
            </a:r>
            <a:endParaRPr lang="en-CA" b="0" i="0" u="none" strike="noStrike" baseline="0" dirty="0">
              <a:latin typeface="Lora" pitchFamily="2" charset="0"/>
            </a:endParaRPr>
          </a:p>
          <a:p>
            <a:endParaRPr lang="en-US" b="1" i="0" u="none" strike="noStrike" baseline="0" dirty="0">
              <a:latin typeface="Lora" pitchFamily="2" charset="0"/>
            </a:endParaRPr>
          </a:p>
          <a:p>
            <a:r>
              <a:rPr lang="en-US" b="1" i="0" u="none" strike="noStrike" baseline="0" dirty="0">
                <a:latin typeface="Lora" pitchFamily="2" charset="0"/>
              </a:rPr>
              <a:t>À FAIRE</a:t>
            </a:r>
          </a:p>
          <a:p>
            <a:r>
              <a:rPr lang="fr-FR" b="0" i="0" u="none" strike="noStrike" baseline="0" dirty="0">
                <a:latin typeface="Lora" pitchFamily="2" charset="0"/>
              </a:rPr>
              <a:t>Partager des lignes directrices supplémentaires pour les cours en virtuel.</a:t>
            </a:r>
            <a:endParaRPr lang="en-US" b="0" i="0" u="none" strike="noStrike" baseline="0" dirty="0">
              <a:latin typeface="Lora" pitchFamily="2" charset="0"/>
            </a:endParaRPr>
          </a:p>
          <a:p>
            <a:pPr marL="628650" lvl="1" indent="-171450">
              <a:buFont typeface="Courier New" panose="02070309020205020404" pitchFamily="49" charset="0"/>
              <a:buChar char="o"/>
            </a:pPr>
            <a:r>
              <a:rPr lang="fr-FR" b="0" i="0" u="none" strike="noStrike" baseline="0" dirty="0">
                <a:latin typeface="Lora" pitchFamily="2" charset="0"/>
              </a:rPr>
              <a:t>Microphone : Gardez votre microphone éteint sauf si vous voulez répondre à une question ou parler.</a:t>
            </a:r>
          </a:p>
          <a:p>
            <a:pPr marL="628650" lvl="1" indent="-171450">
              <a:buFont typeface="Courier New" panose="02070309020205020404" pitchFamily="49" charset="0"/>
              <a:buChar char="o"/>
            </a:pPr>
            <a:r>
              <a:rPr lang="fr-FR" b="0" i="0" u="none" strike="noStrike" baseline="0" dirty="0">
                <a:latin typeface="Lora" pitchFamily="2" charset="0"/>
              </a:rPr>
              <a:t>Caméra vidéo : Nous vous recommandons vivement de laisser votre caméra allumée pendant toute la durée du cours. Toutefois, si vous devez partir, faire une pause ou éteindre votre caméra pour une raison quelconque, veuillez en informer </a:t>
            </a:r>
            <a:r>
              <a:rPr lang="fr-CA" sz="1200" b="0" kern="100" noProof="0" dirty="0">
                <a:effectLst/>
                <a:latin typeface="Lora" pitchFamily="2" charset="0"/>
                <a:ea typeface="Times New Roman" panose="02020603050405020304" pitchFamily="18" charset="0"/>
                <a:cs typeface="Calibri" panose="020F0502020204030204" pitchFamily="34" charset="0"/>
              </a:rPr>
              <a:t>l’</a:t>
            </a:r>
            <a:r>
              <a:rPr lang="fr-CA" sz="1200" b="0" kern="100" noProof="0" dirty="0" err="1">
                <a:effectLst/>
                <a:latin typeface="Lora" pitchFamily="2" charset="0"/>
                <a:ea typeface="Times New Roman" panose="02020603050405020304" pitchFamily="18" charset="0"/>
                <a:cs typeface="Calibri" panose="020F0502020204030204" pitchFamily="34" charset="0"/>
              </a:rPr>
              <a:t>animateur·rice</a:t>
            </a:r>
            <a:r>
              <a:rPr lang="fr-CA" sz="1200" b="0" kern="100" noProof="0" dirty="0">
                <a:effectLst/>
                <a:latin typeface="Lora" pitchFamily="2" charset="0"/>
                <a:ea typeface="Times New Roman" panose="02020603050405020304" pitchFamily="18" charset="0"/>
                <a:cs typeface="Calibri" panose="020F0502020204030204" pitchFamily="34" charset="0"/>
              </a:rPr>
              <a:t> </a:t>
            </a:r>
            <a:r>
              <a:rPr lang="fr-FR" b="0" i="0" u="none" strike="noStrike" baseline="0" dirty="0">
                <a:latin typeface="Lora" pitchFamily="2" charset="0"/>
              </a:rPr>
              <a:t>/</a:t>
            </a:r>
            <a:r>
              <a:rPr lang="fr-CA" sz="1200" b="0" kern="100" noProof="0" dirty="0" err="1">
                <a:effectLst/>
                <a:latin typeface="Lora" pitchFamily="2" charset="0"/>
                <a:ea typeface="Times New Roman" panose="02020603050405020304" pitchFamily="18" charset="0"/>
                <a:cs typeface="Calibri" panose="020F0502020204030204" pitchFamily="34" charset="0"/>
              </a:rPr>
              <a:t>le·la</a:t>
            </a:r>
            <a:r>
              <a:rPr lang="fr-CA" sz="1200" b="0" kern="100" noProof="0" dirty="0">
                <a:effectLst/>
                <a:latin typeface="Lora" pitchFamily="2" charset="0"/>
                <a:ea typeface="Times New Roman" panose="02020603050405020304" pitchFamily="18" charset="0"/>
                <a:cs typeface="Calibri" panose="020F0502020204030204" pitchFamily="34" charset="0"/>
              </a:rPr>
              <a:t> </a:t>
            </a:r>
            <a:r>
              <a:rPr lang="fr-CA" sz="1200" b="0" kern="100" noProof="0" dirty="0" err="1">
                <a:effectLst/>
                <a:latin typeface="Lora" pitchFamily="2" charset="0"/>
                <a:ea typeface="Times New Roman" panose="02020603050405020304" pitchFamily="18" charset="0"/>
                <a:cs typeface="Calibri" panose="020F0502020204030204" pitchFamily="34" charset="0"/>
              </a:rPr>
              <a:t>modérateur·rice</a:t>
            </a:r>
            <a:r>
              <a:rPr lang="fr-FR" b="0" i="0" u="none" strike="noStrike" baseline="0" dirty="0">
                <a:latin typeface="Lora" pitchFamily="2" charset="0"/>
              </a:rPr>
              <a:t> par clavardage.</a:t>
            </a:r>
          </a:p>
          <a:p>
            <a:pPr marL="628650" lvl="1" indent="-171450">
              <a:buFont typeface="Courier New" panose="02070309020205020404" pitchFamily="49" charset="0"/>
              <a:buChar char="o"/>
            </a:pPr>
            <a:r>
              <a:rPr lang="fr-FR" b="0" i="0" u="none" strike="noStrike" baseline="0" dirty="0">
                <a:latin typeface="Lora" pitchFamily="2" charset="0"/>
              </a:rPr>
              <a:t>Questions pour </a:t>
            </a:r>
            <a:r>
              <a:rPr lang="fr-CA" sz="1200" b="0" kern="100" noProof="0" dirty="0">
                <a:effectLst/>
                <a:latin typeface="Lora" pitchFamily="2" charset="0"/>
                <a:ea typeface="Times New Roman" panose="02020603050405020304" pitchFamily="18" charset="0"/>
                <a:cs typeface="Calibri" panose="020F0502020204030204" pitchFamily="34" charset="0"/>
              </a:rPr>
              <a:t>l’</a:t>
            </a:r>
            <a:r>
              <a:rPr lang="fr-CA" sz="1200" b="0" kern="100" noProof="0" dirty="0" err="1">
                <a:effectLst/>
                <a:latin typeface="Lora" pitchFamily="2" charset="0"/>
                <a:ea typeface="Times New Roman" panose="02020603050405020304" pitchFamily="18" charset="0"/>
                <a:cs typeface="Calibri" panose="020F0502020204030204" pitchFamily="34" charset="0"/>
              </a:rPr>
              <a:t>animateur·rice</a:t>
            </a:r>
            <a:r>
              <a:rPr lang="fr-FR" b="0" i="0" u="none" strike="noStrike" baseline="0" dirty="0">
                <a:latin typeface="Lora" pitchFamily="2" charset="0"/>
              </a:rPr>
              <a:t> : Adressez vos questions sur le contenu du cours à </a:t>
            </a:r>
            <a:r>
              <a:rPr lang="fr-CA" sz="1200" b="0" kern="100" noProof="0" dirty="0">
                <a:effectLst/>
                <a:latin typeface="Lora" pitchFamily="2" charset="0"/>
                <a:ea typeface="Times New Roman" panose="02020603050405020304" pitchFamily="18" charset="0"/>
                <a:cs typeface="Calibri" panose="020F0502020204030204" pitchFamily="34" charset="0"/>
              </a:rPr>
              <a:t>l’</a:t>
            </a:r>
            <a:r>
              <a:rPr lang="fr-CA" sz="1200" b="0" kern="100" noProof="0" dirty="0" err="1">
                <a:effectLst/>
                <a:latin typeface="Lora" pitchFamily="2" charset="0"/>
                <a:ea typeface="Times New Roman" panose="02020603050405020304" pitchFamily="18" charset="0"/>
                <a:cs typeface="Calibri" panose="020F0502020204030204" pitchFamily="34" charset="0"/>
              </a:rPr>
              <a:t>animateur·rice</a:t>
            </a:r>
            <a:r>
              <a:rPr lang="fr-CA" sz="1200" b="0" kern="100" noProof="0" dirty="0">
                <a:effectLst/>
                <a:latin typeface="Lora" pitchFamily="2" charset="0"/>
                <a:ea typeface="Times New Roman" panose="02020603050405020304" pitchFamily="18" charset="0"/>
                <a:cs typeface="Calibri" panose="020F0502020204030204" pitchFamily="34" charset="0"/>
              </a:rPr>
              <a:t> </a:t>
            </a:r>
            <a:r>
              <a:rPr lang="fr-FR" b="0" i="0" u="none" strike="noStrike" baseline="0" dirty="0">
                <a:latin typeface="Lora" pitchFamily="2" charset="0"/>
              </a:rPr>
              <a:t>.</a:t>
            </a:r>
          </a:p>
          <a:p>
            <a:pPr marL="628650" lvl="1" indent="-171450">
              <a:buFont typeface="Courier New" panose="02070309020205020404" pitchFamily="49" charset="0"/>
              <a:buChar char="o"/>
            </a:pPr>
            <a:r>
              <a:rPr lang="fr-FR" b="0" i="0" u="none" strike="noStrike" baseline="0" dirty="0">
                <a:latin typeface="Lora" pitchFamily="2" charset="0"/>
              </a:rPr>
              <a:t>Questions pour </a:t>
            </a:r>
            <a:r>
              <a:rPr lang="fr-CA" sz="1200" b="0" kern="100" noProof="0" dirty="0" err="1">
                <a:effectLst/>
                <a:latin typeface="Lora" pitchFamily="2" charset="0"/>
                <a:ea typeface="Times New Roman" panose="02020603050405020304" pitchFamily="18" charset="0"/>
                <a:cs typeface="Calibri" panose="020F0502020204030204" pitchFamily="34" charset="0"/>
              </a:rPr>
              <a:t>le·la</a:t>
            </a:r>
            <a:r>
              <a:rPr lang="fr-CA" sz="1200" b="0" kern="100" noProof="0" dirty="0">
                <a:effectLst/>
                <a:latin typeface="Lora" pitchFamily="2" charset="0"/>
                <a:ea typeface="Times New Roman" panose="02020603050405020304" pitchFamily="18" charset="0"/>
                <a:cs typeface="Calibri" panose="020F0502020204030204" pitchFamily="34" charset="0"/>
              </a:rPr>
              <a:t> </a:t>
            </a:r>
            <a:r>
              <a:rPr lang="fr-CA" sz="1200" b="0" kern="100" noProof="0" dirty="0" err="1">
                <a:effectLst/>
                <a:latin typeface="Lora" pitchFamily="2" charset="0"/>
                <a:ea typeface="Times New Roman" panose="02020603050405020304" pitchFamily="18" charset="0"/>
                <a:cs typeface="Calibri" panose="020F0502020204030204" pitchFamily="34" charset="0"/>
              </a:rPr>
              <a:t>modérateur·rice</a:t>
            </a:r>
            <a:r>
              <a:rPr lang="fr-CA" sz="1200" b="0" kern="100" noProof="0" dirty="0">
                <a:effectLst/>
                <a:latin typeface="Lora" pitchFamily="2" charset="0"/>
                <a:ea typeface="Times New Roman" panose="02020603050405020304" pitchFamily="18" charset="0"/>
                <a:cs typeface="Calibri" panose="020F0502020204030204" pitchFamily="34" charset="0"/>
              </a:rPr>
              <a:t> </a:t>
            </a:r>
            <a:r>
              <a:rPr lang="fr-FR" b="0" i="0" u="none" strike="noStrike" baseline="0" dirty="0">
                <a:latin typeface="Lora" pitchFamily="2" charset="0"/>
              </a:rPr>
              <a:t>: Adressez vos questions d'ordre technologique à </a:t>
            </a:r>
            <a:r>
              <a:rPr lang="fr-CA" sz="1200" b="0" kern="100" noProof="0" dirty="0">
                <a:effectLst/>
                <a:latin typeface="Lora" pitchFamily="2" charset="0"/>
                <a:ea typeface="Times New Roman" panose="02020603050405020304" pitchFamily="18" charset="0"/>
                <a:cs typeface="Calibri" panose="020F0502020204030204" pitchFamily="34" charset="0"/>
              </a:rPr>
              <a:t>l’</a:t>
            </a:r>
            <a:r>
              <a:rPr lang="fr-CA" sz="1200" b="0" kern="100" noProof="0" dirty="0" err="1">
                <a:effectLst/>
                <a:latin typeface="Lora" pitchFamily="2" charset="0"/>
                <a:ea typeface="Times New Roman" panose="02020603050405020304" pitchFamily="18" charset="0"/>
                <a:cs typeface="Calibri" panose="020F0502020204030204" pitchFamily="34" charset="0"/>
              </a:rPr>
              <a:t>animateur·rice</a:t>
            </a:r>
            <a:r>
              <a:rPr lang="fr-CA" sz="1200" b="0" kern="100" noProof="0" dirty="0">
                <a:effectLst/>
                <a:latin typeface="Lora" pitchFamily="2" charset="0"/>
                <a:ea typeface="Times New Roman" panose="02020603050405020304" pitchFamily="18" charset="0"/>
                <a:cs typeface="Calibri" panose="020F0502020204030204" pitchFamily="34" charset="0"/>
              </a:rPr>
              <a:t> </a:t>
            </a:r>
            <a:r>
              <a:rPr lang="fr-FR" b="0" i="0" u="none" strike="noStrike" baseline="0" dirty="0">
                <a:latin typeface="Lora" pitchFamily="2" charset="0"/>
              </a:rPr>
              <a:t>par clavardage. </a:t>
            </a:r>
          </a:p>
          <a:p>
            <a:pPr marL="628650" marR="0" lvl="1" indent="-1714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fr-FR" b="0" i="0" u="none" strike="noStrike" baseline="0" dirty="0">
                <a:latin typeface="Lora" pitchFamily="2" charset="0"/>
              </a:rPr>
              <a:t>Matériel de cours : </a:t>
            </a:r>
            <a:r>
              <a:rPr lang="fr-CA" sz="1200" b="0" kern="100" noProof="0" dirty="0">
                <a:effectLst/>
                <a:latin typeface="Lora" pitchFamily="2" charset="0"/>
                <a:ea typeface="Times New Roman" panose="02020603050405020304" pitchFamily="18" charset="0"/>
                <a:cs typeface="Calibri" panose="020F0502020204030204" pitchFamily="34" charset="0"/>
              </a:rPr>
              <a:t>Veuillez m’informer (ou informer </a:t>
            </a:r>
            <a:r>
              <a:rPr lang="fr-CA" sz="1200" b="0" kern="100" noProof="0" dirty="0" err="1">
                <a:effectLst/>
                <a:latin typeface="Lora" pitchFamily="2" charset="0"/>
                <a:ea typeface="Times New Roman" panose="02020603050405020304" pitchFamily="18" charset="0"/>
                <a:cs typeface="Calibri" panose="020F0502020204030204" pitchFamily="34" charset="0"/>
              </a:rPr>
              <a:t>le·la</a:t>
            </a:r>
            <a:r>
              <a:rPr lang="fr-CA" sz="1200" b="0" kern="100" noProof="0" dirty="0">
                <a:effectLst/>
                <a:latin typeface="Lora" pitchFamily="2" charset="0"/>
                <a:ea typeface="Times New Roman" panose="02020603050405020304" pitchFamily="18" charset="0"/>
                <a:cs typeface="Calibri" panose="020F0502020204030204" pitchFamily="34" charset="0"/>
              </a:rPr>
              <a:t> </a:t>
            </a:r>
            <a:r>
              <a:rPr lang="fr-CA" sz="1200" b="0" kern="100" noProof="0" dirty="0" err="1">
                <a:effectLst/>
                <a:latin typeface="Lora" pitchFamily="2" charset="0"/>
                <a:ea typeface="Times New Roman" panose="02020603050405020304" pitchFamily="18" charset="0"/>
                <a:cs typeface="Calibri" panose="020F0502020204030204" pitchFamily="34" charset="0"/>
              </a:rPr>
              <a:t>modérateur·rice</a:t>
            </a:r>
            <a:r>
              <a:rPr lang="fr-CA" sz="1200" b="0" kern="100" noProof="0" dirty="0">
                <a:effectLst/>
                <a:latin typeface="Lora" pitchFamily="2" charset="0"/>
                <a:ea typeface="Times New Roman" panose="02020603050405020304" pitchFamily="18" charset="0"/>
                <a:cs typeface="Calibri" panose="020F0502020204030204" pitchFamily="34" charset="0"/>
              </a:rPr>
              <a:t>) si vous n’avez pas encore le matériel de cours.</a:t>
            </a:r>
            <a:endParaRPr lang="fr-CA" sz="1200" b="0" kern="100" noProof="0" dirty="0">
              <a:effectLst/>
              <a:latin typeface="Lora" pitchFamily="2" charset="0"/>
              <a:ea typeface="Calibri" panose="020F0502020204030204" pitchFamily="34" charset="0"/>
              <a:cs typeface="Arial" panose="020B0604020202020204" pitchFamily="34" charset="0"/>
            </a:endParaRPr>
          </a:p>
          <a:p>
            <a:pPr marL="457200" lvl="1" indent="0">
              <a:buFont typeface="Courier New" panose="02070309020205020404" pitchFamily="49" charset="0"/>
              <a:buNone/>
            </a:pPr>
            <a:endParaRPr lang="en-US" b="0" i="0" u="none" strike="noStrike" baseline="0" dirty="0">
              <a:latin typeface="Lora" pitchFamily="2" charset="0"/>
            </a:endParaRPr>
          </a:p>
          <a:p>
            <a:pPr algn="l"/>
            <a:endParaRPr lang="en-CA" b="0" i="0" u="none" strike="noStrike" baseline="0" dirty="0">
              <a:latin typeface="Lora" pitchFamily="2" charset="0"/>
            </a:endParaRPr>
          </a:p>
          <a:p>
            <a:r>
              <a:rPr lang="en-US" b="1" i="0" u="none" strike="noStrike" baseline="0" dirty="0">
                <a:latin typeface="Lora" pitchFamily="2" charset="0"/>
              </a:rPr>
              <a:t>À DEMANDER</a:t>
            </a:r>
          </a:p>
          <a:p>
            <a:pPr marL="0" indent="0">
              <a:buFont typeface="Arial" panose="020B0604020202020204" pitchFamily="34" charset="0"/>
              <a:buNone/>
            </a:pPr>
            <a:r>
              <a:rPr lang="fr-FR" b="0" i="0" u="none" strike="noStrike" baseline="0" dirty="0">
                <a:latin typeface="Lora" pitchFamily="2" charset="0"/>
              </a:rPr>
              <a:t>Y a-t-il des questions ou des commentaires sur les consignes groupe?</a:t>
            </a:r>
          </a:p>
          <a:p>
            <a:pPr marL="0" indent="0">
              <a:buFont typeface="Arial" panose="020B0604020202020204" pitchFamily="34" charset="0"/>
              <a:buNone/>
            </a:pPr>
            <a:endParaRPr lang="en-US" b="0" i="0" u="none" strike="noStrike" baseline="0" dirty="0">
              <a:latin typeface="Lora" pitchFamily="2" charset="0"/>
            </a:endParaRPr>
          </a:p>
          <a:p>
            <a:r>
              <a:rPr lang="en-US" b="1" dirty="0">
                <a:latin typeface="Lora" pitchFamily="2" charset="0"/>
              </a:rPr>
              <a:t>À DIRE </a:t>
            </a:r>
          </a:p>
          <a:p>
            <a:pPr marL="0" indent="0">
              <a:buFont typeface="Arial" panose="020B0604020202020204" pitchFamily="34" charset="0"/>
              <a:buNone/>
            </a:pPr>
            <a:r>
              <a:rPr lang="fr-FR" b="0" i="0" u="none" strike="noStrike" baseline="0" dirty="0">
                <a:latin typeface="Lora" pitchFamily="2" charset="0"/>
              </a:rPr>
              <a:t>Au fur et à mesure que nous nous impliquerons dans des discussions et des activités, je ferai un rappel de temps en temps, ainsi qu'au début de chaque journée.</a:t>
            </a:r>
            <a:endParaRPr lang="en-CA" b="1" kern="100" dirty="0">
              <a:effectLst/>
              <a:latin typeface="Lora" pitchFamily="2" charset="0"/>
              <a:ea typeface="Calibri" panose="020F0502020204030204" pitchFamily="34" charset="0"/>
              <a:cs typeface="Times New Roman" panose="02020603050405020304" pitchFamily="18" charset="0"/>
            </a:endParaRPr>
          </a:p>
          <a:p>
            <a:pPr marR="52600"/>
            <a:endParaRPr lang="en-US" b="0" i="1" u="none" strike="noStrike" baseline="0" dirty="0">
              <a:latin typeface="Lora" pitchFamily="2"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endParaRPr lang="en-US" dirty="0">
              <a:latin typeface="Lora" pitchFamily="2"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4</a:t>
            </a:fld>
            <a:endParaRPr lang="en-CA"/>
          </a:p>
        </p:txBody>
      </p:sp>
    </p:spTree>
    <p:extLst>
      <p:ext uri="{BB962C8B-B14F-4D97-AF65-F5344CB8AC3E}">
        <p14:creationId xmlns:p14="http://schemas.microsoft.com/office/powerpoint/2010/main" val="1320385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chemeClr val="tx1"/>
                </a:solidFill>
                <a:effectLst/>
                <a:latin typeface="Lora" pitchFamily="2" charset="0"/>
                <a:ea typeface="DengXian Light" panose="02010600030101010101" pitchFamily="2" charset="-122"/>
                <a:cs typeface="Times New Roman" panose="02020603050405020304" pitchFamily="18" charset="0"/>
              </a:rPr>
              <a:t>Activité brise-glace : Quelle images correspondent le plus à votre humeur?</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BUT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Avoir un aperçu de l’humeur générale des </a:t>
            </a:r>
            <a:r>
              <a:rPr lang="fr-CA" sz="1200" kern="1200" noProof="0" dirty="0" err="1">
                <a:effectLst/>
                <a:latin typeface="Lora" pitchFamily="2" charset="0"/>
                <a:ea typeface="Calibri" panose="020F0502020204030204" pitchFamily="34" charset="0"/>
                <a:cs typeface="Calibri" panose="020F0502020204030204" pitchFamily="34" charset="0"/>
              </a:rPr>
              <a:t>participant·e·s</a:t>
            </a:r>
            <a:r>
              <a:rPr lang="fr-CA" sz="1200" kern="1200" noProof="0" dirty="0">
                <a:effectLst/>
                <a:latin typeface="Lora" pitchFamily="2" charset="0"/>
                <a:ea typeface="Calibri" panose="020F0502020204030204" pitchFamily="34" charset="0"/>
                <a:cs typeface="Calibri" panose="020F0502020204030204" pitchFamily="34" charset="0"/>
              </a:rPr>
              <a:t> au début du cours. Cela créera un espace sécuritaire où les </a:t>
            </a:r>
            <a:r>
              <a:rPr lang="fr-CA" sz="1200" kern="1200" noProof="0" dirty="0" err="1">
                <a:effectLst/>
                <a:latin typeface="Lora" pitchFamily="2" charset="0"/>
                <a:ea typeface="Calibri" panose="020F0502020204030204" pitchFamily="34" charset="0"/>
                <a:cs typeface="Calibri" panose="020F0502020204030204" pitchFamily="34" charset="0"/>
              </a:rPr>
              <a:t>participant·e·s</a:t>
            </a:r>
            <a:r>
              <a:rPr lang="fr-CA" sz="1200" kern="1200" noProof="0" dirty="0">
                <a:effectLst/>
                <a:latin typeface="Lora" pitchFamily="2" charset="0"/>
                <a:ea typeface="Calibri" panose="020F0502020204030204" pitchFamily="34" charset="0"/>
                <a:cs typeface="Calibri" panose="020F0502020204030204" pitchFamily="34" charset="0"/>
              </a:rPr>
              <a:t> pourront partager leurs pensées et leurs sentiments avec les autres. C’est une excellente façon de ramener les gens dans le moment présent et de les mettre en contact avec leurs émotions actuelles.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REMARQUE</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Il s’agit d’un exercice très subjectif et les </a:t>
            </a:r>
            <a:r>
              <a:rPr lang="fr-CA" sz="1200" kern="1200" noProof="0" dirty="0" err="1">
                <a:effectLst/>
                <a:latin typeface="Lora" pitchFamily="2" charset="0"/>
                <a:ea typeface="Calibri" panose="020F0502020204030204" pitchFamily="34" charset="0"/>
                <a:cs typeface="Calibri" panose="020F0502020204030204" pitchFamily="34" charset="0"/>
              </a:rPr>
              <a:t>participant·e·s</a:t>
            </a:r>
            <a:r>
              <a:rPr lang="fr-CA" sz="1200" kern="1200" noProof="0" dirty="0">
                <a:effectLst/>
                <a:latin typeface="Lora" pitchFamily="2" charset="0"/>
                <a:ea typeface="Calibri" panose="020F0502020204030204" pitchFamily="34" charset="0"/>
                <a:cs typeface="Calibri" panose="020F0502020204030204" pitchFamily="34" charset="0"/>
              </a:rPr>
              <a:t> donneront différentes significations aux images en fonction de leur humeur, ce qui est tout à fait normal. </a:t>
            </a:r>
            <a:r>
              <a:rPr lang="fr-CA" sz="1200" kern="100" noProof="0" dirty="0">
                <a:effectLst/>
                <a:latin typeface="Lora" pitchFamily="2" charset="0"/>
                <a:ea typeface="Calibri" panose="020F0502020204030204" pitchFamily="34" charset="0"/>
                <a:cs typeface="Arial" panose="020B0604020202020204" pitchFamily="34" charset="0"/>
              </a:rPr>
              <a:t>Il n’y a pas de mauvaise réponse ou interprétation. En tant qu’</a:t>
            </a:r>
            <a:r>
              <a:rPr lang="fr-CA" sz="1200" kern="100" noProof="0" dirty="0" err="1">
                <a:effectLst/>
                <a:latin typeface="Lora" pitchFamily="2" charset="0"/>
                <a:ea typeface="Calibri" panose="020F0502020204030204" pitchFamily="34" charset="0"/>
                <a:cs typeface="Arial" panose="020B0604020202020204" pitchFamily="34" charset="0"/>
              </a:rPr>
              <a:t>animateur·rice</a:t>
            </a:r>
            <a:r>
              <a:rPr lang="fr-CA" sz="1200" kern="100" noProof="0" dirty="0">
                <a:effectLst/>
                <a:latin typeface="Lora" pitchFamily="2" charset="0"/>
                <a:ea typeface="Calibri" panose="020F0502020204030204" pitchFamily="34" charset="0"/>
                <a:cs typeface="Arial" panose="020B0604020202020204" pitchFamily="34" charset="0"/>
              </a:rPr>
              <a:t>, il n’est pas nécessaire d’interpréter ou d’expliquer les images; cela pourrait influencer les réponses des </a:t>
            </a:r>
            <a:r>
              <a:rPr lang="fr-CA" sz="1200" kern="100" noProof="0" dirty="0" err="1">
                <a:effectLst/>
                <a:latin typeface="Lora" pitchFamily="2" charset="0"/>
                <a:ea typeface="Calibri" panose="020F0502020204030204" pitchFamily="34" charset="0"/>
                <a:cs typeface="Arial" panose="020B0604020202020204" pitchFamily="34" charset="0"/>
              </a:rPr>
              <a:t>participant·e·s</a:t>
            </a:r>
            <a:r>
              <a:rPr lang="fr-CA" sz="1200" kern="100" noProof="0" dirty="0">
                <a:effectLst/>
                <a:latin typeface="Lora" pitchFamily="2" charset="0"/>
                <a:ea typeface="Calibri" panose="020F0502020204030204" pitchFamily="34" charset="0"/>
                <a:cs typeface="Arial" panose="020B0604020202020204" pitchFamily="34" charset="0"/>
              </a:rPr>
              <a:t>. Cette activité doit se passer rapidement et ne pas prendre plus de 10 minutes</a:t>
            </a:r>
            <a:r>
              <a:rPr lang="fr-CA" sz="1200" kern="1200" noProof="0" dirty="0">
                <a:effectLst/>
                <a:latin typeface="Lora" pitchFamily="2" charset="0"/>
                <a:ea typeface="Calibri" panose="020F0502020204030204" pitchFamily="34" charset="0"/>
                <a:cs typeface="Calibri" panose="020F0502020204030204" pitchFamily="34" charset="0"/>
              </a:rPr>
              <a:t>. Vous avez ci-dessous certaines options pour faciliter l’animation.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Options pour l’animation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Discussion en grand groupe : demandez aux gens de se présenter et de choisir l’image ou les images qui illustrent leur humeur actuelle (ils peuvent aussi suggérer une image de leur choix). Cette option s’applique bien aux petits groupes.</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À main levée. Demandez : Combien de personnes pensent que le chien, l’aigle ou autre illustre leur humeur aujourd’hui? Cette option est bonne pour les plus grands groupes parce qu’elle sauve du temps.</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Clavardage (option virtuelle) : </a:t>
            </a:r>
            <a:r>
              <a:rPr lang="fr-CA" sz="1200" b="0" kern="100" noProof="0" dirty="0">
                <a:effectLst/>
                <a:latin typeface="Lora" pitchFamily="2" charset="0"/>
                <a:ea typeface="Times New Roman" panose="02020603050405020304" pitchFamily="18" charset="0"/>
                <a:cs typeface="Calibri" panose="020F0502020204030204" pitchFamily="34" charset="0"/>
              </a:rPr>
              <a:t>Les </a:t>
            </a:r>
            <a:r>
              <a:rPr lang="fr-CA" sz="1200" b="0" kern="100" noProof="0" dirty="0" err="1">
                <a:effectLst/>
                <a:latin typeface="Lora" pitchFamily="2" charset="0"/>
                <a:ea typeface="Times New Roman" panose="02020603050405020304" pitchFamily="18" charset="0"/>
                <a:cs typeface="Calibri" panose="020F0502020204030204" pitchFamily="34" charset="0"/>
              </a:rPr>
              <a:t>participant·e·s</a:t>
            </a:r>
            <a:r>
              <a:rPr lang="fr-CA" sz="1200" b="0" kern="100" noProof="0" dirty="0">
                <a:effectLst/>
                <a:latin typeface="Lora" pitchFamily="2" charset="0"/>
                <a:ea typeface="Times New Roman" panose="02020603050405020304" pitchFamily="18" charset="0"/>
                <a:cs typeface="Calibri" panose="020F0502020204030204" pitchFamily="34" charset="0"/>
              </a:rPr>
              <a:t> écrivent leur réponse dans la boîte de clavardage. </a:t>
            </a:r>
            <a:r>
              <a:rPr lang="fr-CA" sz="1200" b="0" kern="1200" noProof="0" dirty="0">
                <a:effectLst/>
                <a:latin typeface="Lora" pitchFamily="2" charset="0"/>
                <a:ea typeface="Calibri" panose="020F0502020204030204" pitchFamily="34" charset="0"/>
                <a:cs typeface="Calibri" panose="020F0502020204030204" pitchFamily="34" charset="0"/>
              </a:rPr>
              <a:t>Cette option est bonne pour les plus grands groupes parce qu’elle sauve du temps</a:t>
            </a:r>
            <a:r>
              <a:rPr lang="fr-CA" sz="1200" b="0" kern="100" noProof="0" dirty="0">
                <a:effectLst/>
                <a:latin typeface="Lora" pitchFamily="2" charset="0"/>
                <a:ea typeface="Times New Roman" panose="02020603050405020304" pitchFamily="18" charset="0"/>
                <a:cs typeface="Calibri" panose="020F0502020204030204" pitchFamily="34" charset="0"/>
              </a:rPr>
              <a:t>.</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Sondage (option virtuelle) : Si </a:t>
            </a:r>
            <a:r>
              <a:rPr lang="fr-CA" sz="1200" kern="1200" noProof="0" dirty="0">
                <a:effectLst/>
                <a:latin typeface="Lora" pitchFamily="2" charset="0"/>
                <a:ea typeface="Calibri" panose="020F0502020204030204" pitchFamily="34" charset="0"/>
                <a:cs typeface="Calibri" panose="020F0502020204030204" pitchFamily="34" charset="0"/>
              </a:rPr>
              <a:t>vous avez accès à une fonctionnalité de sondage, vous pouvez faire cette activité sous forme de sondage OU choisir l’option 1 ou 2.</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Prenons quelques instants pour nous présenter et voir comment tout le monde se sent aujourd’hui. Regardez les images sur cette diapositive et choisissez l’image ou les images qui illustrent votre humeur ou état d’esprit actuel en ce début de séance</a:t>
            </a: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Si vous ne voyez pas une image sur cette diapositive qui illustre bien votre humeur actuelle, choisissez une ou des </a:t>
            </a:r>
            <a:r>
              <a:rPr lang="fr-CA" sz="1200" kern="1200" noProof="0" dirty="0" err="1">
                <a:effectLst/>
                <a:latin typeface="Lora" pitchFamily="2" charset="0"/>
                <a:ea typeface="Calibri" panose="020F0502020204030204" pitchFamily="34" charset="0"/>
                <a:cs typeface="Calibri" panose="020F0502020204030204" pitchFamily="34" charset="0"/>
              </a:rPr>
              <a:t>image·s</a:t>
            </a:r>
            <a:r>
              <a:rPr lang="fr-CA" sz="1200" kern="1200" noProof="0" dirty="0">
                <a:effectLst/>
                <a:latin typeface="Lora" pitchFamily="2" charset="0"/>
                <a:ea typeface="Calibri" panose="020F0502020204030204" pitchFamily="34" charset="0"/>
                <a:cs typeface="Calibri" panose="020F0502020204030204" pitchFamily="34" charset="0"/>
              </a:rPr>
              <a:t> à votre gré. </a:t>
            </a:r>
            <a:r>
              <a:rPr lang="fr-CA" sz="1200" kern="100" noProof="0" dirty="0">
                <a:effectLst/>
                <a:latin typeface="Lora" pitchFamily="2" charset="0"/>
                <a:ea typeface="Calibri" panose="020F0502020204030204" pitchFamily="34" charset="0"/>
                <a:cs typeface="Arial" panose="020B0604020202020204" pitchFamily="34" charset="0"/>
              </a:rPr>
              <a:t>Lorsque je vous nommerai, présentez-vous</a:t>
            </a:r>
            <a:r>
              <a:rPr lang="fr-CA" sz="1200" kern="1200" noProof="0" dirty="0">
                <a:effectLst/>
                <a:latin typeface="Lora" pitchFamily="2" charset="0"/>
                <a:ea typeface="Calibri" panose="020F0502020204030204" pitchFamily="34" charset="0"/>
                <a:cs typeface="Calibri" panose="020F0502020204030204" pitchFamily="34" charset="0"/>
              </a:rPr>
              <a:t>, dites-nous quel est votre type d’emploi et quel est votre choix d’</a:t>
            </a:r>
            <a:r>
              <a:rPr lang="fr-CA" sz="1200" kern="1200" noProof="0" dirty="0" err="1">
                <a:effectLst/>
                <a:latin typeface="Lora" pitchFamily="2" charset="0"/>
                <a:ea typeface="Calibri" panose="020F0502020204030204" pitchFamily="34" charset="0"/>
                <a:cs typeface="Calibri" panose="020F0502020204030204" pitchFamily="34" charset="0"/>
              </a:rPr>
              <a:t>image·s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00" noProof="0" dirty="0">
                <a:effectLst/>
                <a:latin typeface="Lora" pitchFamily="2" charset="0"/>
                <a:ea typeface="Times New Roman" panose="02020603050405020304" pitchFamily="18" charset="0"/>
                <a:cs typeface="Calibri" panose="020F0502020204030204" pitchFamily="34" charset="0"/>
              </a:rPr>
              <a:t>À FAIRE </a:t>
            </a:r>
          </a:p>
          <a:p>
            <a:pPr>
              <a:lnSpc>
                <a:spcPct val="107000"/>
              </a:lnSpc>
              <a:spcAft>
                <a:spcPts val="800"/>
              </a:spcAft>
            </a:pPr>
            <a:r>
              <a:rPr lang="fr-CA" sz="1200" kern="100" noProof="0" dirty="0">
                <a:effectLst/>
                <a:latin typeface="Lora" pitchFamily="2" charset="0"/>
                <a:ea typeface="Times New Roman" panose="02020603050405020304" pitchFamily="18" charset="0"/>
                <a:cs typeface="Calibri" panose="020F0502020204030204" pitchFamily="34" charset="0"/>
              </a:rPr>
              <a:t>Lisez </a:t>
            </a:r>
            <a:r>
              <a:rPr lang="fr-CA" sz="1200" kern="100" noProof="0" dirty="0" err="1">
                <a:effectLst/>
                <a:latin typeface="Lora" pitchFamily="2" charset="0"/>
                <a:ea typeface="Times New Roman" panose="02020603050405020304" pitchFamily="18" charset="0"/>
                <a:cs typeface="Calibri" panose="020F0502020204030204" pitchFamily="34" charset="0"/>
              </a:rPr>
              <a:t>la·les</a:t>
            </a:r>
            <a:r>
              <a:rPr lang="fr-CA" sz="1200" kern="100" noProof="0" dirty="0">
                <a:effectLst/>
                <a:latin typeface="Lora" pitchFamily="2" charset="0"/>
                <a:ea typeface="Times New Roman" panose="02020603050405020304" pitchFamily="18" charset="0"/>
                <a:cs typeface="Calibri" panose="020F0502020204030204" pitchFamily="34" charset="0"/>
              </a:rPr>
              <a:t> </a:t>
            </a:r>
            <a:r>
              <a:rPr lang="fr-CA" sz="1200" kern="100" noProof="0" dirty="0" err="1">
                <a:effectLst/>
                <a:latin typeface="Lora" pitchFamily="2" charset="0"/>
                <a:ea typeface="Times New Roman" panose="02020603050405020304" pitchFamily="18" charset="0"/>
                <a:cs typeface="Calibri" panose="020F0502020204030204" pitchFamily="34" charset="0"/>
              </a:rPr>
              <a:t>question·s</a:t>
            </a:r>
            <a:r>
              <a:rPr lang="fr-CA" sz="1200" kern="100" noProof="0" dirty="0">
                <a:effectLst/>
                <a:latin typeface="Lora" pitchFamily="2" charset="0"/>
                <a:ea typeface="Times New Roman" panose="02020603050405020304" pitchFamily="18" charset="0"/>
                <a:cs typeface="Calibri" panose="020F0502020204030204" pitchFamily="34" charset="0"/>
              </a:rPr>
              <a:t>. Cela donne le temps aux </a:t>
            </a:r>
            <a:r>
              <a:rPr lang="fr-CA" sz="1200" kern="100" noProof="0" dirty="0" err="1">
                <a:effectLst/>
                <a:latin typeface="Lora" pitchFamily="2" charset="0"/>
                <a:ea typeface="Times New Roman" panose="02020603050405020304" pitchFamily="18" charset="0"/>
                <a:cs typeface="Calibri" panose="020F0502020204030204" pitchFamily="34" charset="0"/>
              </a:rPr>
              <a:t>participant·e·s</a:t>
            </a:r>
            <a:r>
              <a:rPr lang="fr-CA" sz="1200" kern="100" noProof="0" dirty="0">
                <a:effectLst/>
                <a:latin typeface="Lora" pitchFamily="2" charset="0"/>
                <a:ea typeface="Times New Roman" panose="02020603050405020304" pitchFamily="18" charset="0"/>
                <a:cs typeface="Calibri" panose="020F0502020204030204" pitchFamily="34" charset="0"/>
              </a:rPr>
              <a:t> de répondre. Poursuivez avec une séance-bilan (c.-à-d. un bilan en groupe).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Quelle image illustre votre humeur actuelle?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Route ouverte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Montagnes russes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Canot sur un lac</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Bébé surpris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Chien malade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Quelqu’un qui se ronge les ongles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Enfants qui sautent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Aigle en vol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Bilan :</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Ce cours est conçu pour créer un espace sécuritaire où nous pouvons parler de santé mentale et de troubles de santé mentale et donner des stratégies et soutiens pour que vous puissiez demeurer en santé et faire preuve de résilience</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Comme nous le verrons un peu plus tard dans ce cours, notre humeur n’est pas statique. Elle change constamment en fonction de ce qui se passe dans notre vie quotidienne. Donc, ce que vous ressentez en ce moment est parfaitement acceptable, et vous remarquerez même peut-être des changements de votre humeur tout au long du cours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b="1" noProof="0" dirty="0">
              <a:solidFill>
                <a:schemeClr val="tx1"/>
              </a:solidFill>
              <a:latin typeface="Lora" pitchFamily="2" charset="0"/>
            </a:endParaRPr>
          </a:p>
        </p:txBody>
      </p:sp>
    </p:spTree>
    <p:extLst>
      <p:ext uri="{BB962C8B-B14F-4D97-AF65-F5344CB8AC3E}">
        <p14:creationId xmlns:p14="http://schemas.microsoft.com/office/powerpoint/2010/main" val="1326607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Survol du cours : Ce cours fondé sur des données probantes et est conçu pour: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 cours fondé sur des données probantes est conçu pour amorcer un changement dans </a:t>
            </a:r>
            <a:r>
              <a:rPr lang="fr-CA" sz="1200" kern="100" noProof="0" dirty="0">
                <a:effectLst/>
                <a:latin typeface="Lora" pitchFamily="2" charset="0"/>
                <a:ea typeface="Calibri" panose="020F0502020204030204" pitchFamily="34" charset="0"/>
                <a:cs typeface="Arial" panose="020B0604020202020204" pitchFamily="34" charset="0"/>
              </a:rPr>
              <a:t>la façon dont vous ressentez, pensez et agissez envers la santé mentale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en vous sensibilisant davantage à la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en réduisant la stigmatisation et les autres barrières à l’accès aux soins dans votre secteur, milieu de travail ou communauté</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en encourageant les conversations sur la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en renforçant votre résilience afin de pouvoir préserver votre mieux-être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en vous aidant à vous soutenir </a:t>
            </a:r>
            <a:r>
              <a:rPr lang="fr-FR" sz="1200" dirty="0">
                <a:solidFill>
                  <a:srgbClr val="000000"/>
                </a:solidFill>
                <a:latin typeface="Lora" pitchFamily="2" charset="0"/>
              </a:rPr>
              <a:t>et soutenir toute autre personne vivant avec un problème ou un trouble de santé mentale </a:t>
            </a:r>
            <a:r>
              <a:rPr lang="fr-CA" sz="1200" kern="1200" noProof="0" dirty="0">
                <a:effectLst/>
                <a:latin typeface="Lora" pitchFamily="2" charset="0"/>
                <a:ea typeface="Calibri" panose="020F0502020204030204" pitchFamily="34" charset="0"/>
                <a:cs typeface="Calibri" panose="020F0502020204030204" pitchFamily="34" charset="0"/>
              </a:rPr>
              <a:t>(gestionnaires). </a:t>
            </a:r>
          </a:p>
          <a:p>
            <a:pPr marL="800100" lvl="1" indent="-342900">
              <a:lnSpc>
                <a:spcPct val="107000"/>
              </a:lnSpc>
              <a:spcAft>
                <a:spcPts val="800"/>
              </a:spcAft>
              <a:buFont typeface="Courier New" panose="02070309020205020404" pitchFamily="49" charset="0"/>
              <a:buChar char="o"/>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 cours est conçu pour être interactif, et nous vous encourageons à participer activement aux discussions et aux activités de groupe.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Vous avez peut-être déjà de l’expérience ou vous avez suivi un cours en santé mentale; l’objectif de ce cours est donc de s’appuyer sur l’expérience, les connaissances et les aptitudes que vous avez déjà en partageant et en échangeant avec les autres membres du groupe pendant la journée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1781684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Modules du cours et objectifs d’apprentissage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texte se rapportant à chacun des modules.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 cours se compose de quatre modules distincts :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b="0" kern="1200" noProof="0" dirty="0">
                <a:effectLst/>
                <a:latin typeface="Lora" pitchFamily="2" charset="0"/>
                <a:ea typeface="Calibri" panose="020F0502020204030204" pitchFamily="34" charset="0"/>
                <a:cs typeface="Calibri" panose="020F0502020204030204" pitchFamily="34" charset="0"/>
              </a:rPr>
              <a:t>Les modules 1, 2 et 3 sont les modules de base </a:t>
            </a:r>
            <a:r>
              <a:rPr lang="fr-CA" sz="1200" b="0" kern="100" noProof="0" dirty="0">
                <a:effectLst/>
                <a:latin typeface="Lora" pitchFamily="2" charset="0"/>
                <a:ea typeface="Calibri" panose="020F0502020204030204" pitchFamily="34" charset="0"/>
                <a:cs typeface="Arial" panose="020B0604020202020204" pitchFamily="34" charset="0"/>
              </a:rPr>
              <a:t>qui offrent le même contenu fondamental à l’ensemble des </a:t>
            </a:r>
            <a:r>
              <a:rPr lang="fr-CA" sz="1200" b="0" kern="100" noProof="0" dirty="0" err="1">
                <a:effectLst/>
                <a:latin typeface="Lora" pitchFamily="2" charset="0"/>
                <a:ea typeface="Calibri" panose="020F0502020204030204" pitchFamily="34" charset="0"/>
                <a:cs typeface="Arial" panose="020B0604020202020204" pitchFamily="34" charset="0"/>
              </a:rPr>
              <a:t>participant·e·s</a:t>
            </a:r>
            <a:r>
              <a:rPr lang="fr-CA" sz="1200" b="0" kern="1200" noProof="0" dirty="0">
                <a:effectLst/>
                <a:latin typeface="Lora" pitchFamily="2" charset="0"/>
                <a:ea typeface="Calibri" panose="020F0502020204030204" pitchFamily="34" charset="0"/>
                <a:cs typeface="Calibri" panose="020F0502020204030204" pitchFamily="34" charset="0"/>
              </a:rPr>
              <a:t> (</a:t>
            </a:r>
            <a:r>
              <a:rPr lang="fr-CA" sz="1200" b="0" kern="1200" noProof="0" dirty="0" err="1">
                <a:effectLst/>
                <a:latin typeface="Lora" pitchFamily="2" charset="0"/>
                <a:ea typeface="Calibri" panose="020F0502020204030204" pitchFamily="34" charset="0"/>
                <a:cs typeface="Calibri" panose="020F0502020204030204" pitchFamily="34" charset="0"/>
              </a:rPr>
              <a:t>employé·e·s</a:t>
            </a:r>
            <a:r>
              <a:rPr lang="fr-CA" sz="1200" b="0" kern="1200" noProof="0" dirty="0">
                <a:effectLst/>
                <a:latin typeface="Lora" pitchFamily="2" charset="0"/>
                <a:ea typeface="Calibri" panose="020F0502020204030204" pitchFamily="34" charset="0"/>
                <a:cs typeface="Calibri" panose="020F0502020204030204" pitchFamily="34" charset="0"/>
              </a:rPr>
              <a:t>/gestionnaires) et qui visent à augmenter la conscience de soi et à prendre davantage soin de sa propre santé mentale.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b="0" kern="1200" noProof="0" dirty="0">
                <a:effectLst/>
                <a:latin typeface="Lora" pitchFamily="2" charset="0"/>
                <a:ea typeface="Calibri" panose="020F0502020204030204" pitchFamily="34" charset="0"/>
                <a:cs typeface="Calibri" panose="020F0502020204030204" pitchFamily="34" charset="0"/>
              </a:rPr>
              <a:t>Le module 4 offre </a:t>
            </a:r>
            <a:r>
              <a:rPr lang="fr-CA" sz="1200" kern="1200" noProof="0" dirty="0">
                <a:effectLst/>
                <a:latin typeface="Lora" pitchFamily="2" charset="0"/>
                <a:ea typeface="Calibri" panose="020F0502020204030204" pitchFamily="34" charset="0"/>
                <a:cs typeface="Calibri" panose="020F0502020204030204" pitchFamily="34" charset="0"/>
              </a:rPr>
              <a:t>un contenu spécifique en vue d’aider les gestionnaires et les à soutenir la santé mentale de leur équipe.</a:t>
            </a:r>
          </a:p>
          <a:p>
            <a:pPr marL="800100" lvl="1" indent="-342900">
              <a:lnSpc>
                <a:spcPct val="107000"/>
              </a:lnSpc>
              <a:spcAft>
                <a:spcPts val="800"/>
              </a:spcAft>
              <a:buFont typeface="Courier New" panose="02070309020205020404" pitchFamily="49" charset="0"/>
              <a:buChar char="o"/>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objectifs de ce cours sont également décrits dans le document de cours (PDF), et des objectifs d’apprentissage spécifiques seront présentés au début de chaque module.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Remarque : Pour recevoir un certificat d’achèvement, vous devrez suivre les modules de base (les modules 1, 2 et 3) – pour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/gestionnaires.</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gestionnaires doivent aussi suivre le module 4 (contenu destiné aux gestionnaires).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Que croyez-vous que vous allez apprendre dans ce cours?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Prenez une pause 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capacité à reconnaître ma propre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Des outils pour aider les autres.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Approfondir ma compréhension de ce sujet.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Savoir quand quelqu’un vit des problèmes de santé mentale.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Savoir comment aider les autres.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Amener les autres à parler de leur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Gestionnaires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Au fil de votre parcours d’un module à l’autre, </a:t>
            </a:r>
            <a:r>
              <a:rPr lang="fr-CA" sz="1200" kern="1200" noProof="0" dirty="0" err="1">
                <a:effectLst/>
                <a:latin typeface="Lora" pitchFamily="2" charset="0"/>
                <a:ea typeface="Times New Roman" panose="02020603050405020304" pitchFamily="18" charset="0"/>
                <a:cs typeface="Calibri" panose="020F0502020204030204" pitchFamily="34" charset="0"/>
              </a:rPr>
              <a:t>posez-vous</a:t>
            </a:r>
            <a:r>
              <a:rPr lang="fr-CA" sz="1200" kern="1200" noProof="0" dirty="0">
                <a:effectLst/>
                <a:latin typeface="Lora" pitchFamily="2" charset="0"/>
                <a:ea typeface="Times New Roman" panose="02020603050405020304" pitchFamily="18" charset="0"/>
                <a:cs typeface="Calibri" panose="020F0502020204030204" pitchFamily="34" charset="0"/>
              </a:rPr>
              <a:t> la question suivante : « Comment ces idées s’appliquent-elles à moi, en tant que gestionnaire? Rappelez-vous que l’un des rôles les plus importants d’</a:t>
            </a:r>
            <a:r>
              <a:rPr lang="fr-CA" sz="1200" kern="1200" noProof="0" dirty="0" err="1">
                <a:effectLst/>
                <a:latin typeface="Lora" pitchFamily="2" charset="0"/>
                <a:ea typeface="Times New Roman" panose="02020603050405020304" pitchFamily="18" charset="0"/>
                <a:cs typeface="Calibri" panose="020F0502020204030204" pitchFamily="34" charset="0"/>
              </a:rPr>
              <a:t>un·e</a:t>
            </a:r>
            <a:r>
              <a:rPr lang="fr-CA" sz="1200" kern="1200" noProof="0" dirty="0">
                <a:effectLst/>
                <a:latin typeface="Lora" pitchFamily="2" charset="0"/>
                <a:ea typeface="Times New Roman" panose="02020603050405020304" pitchFamily="18" charset="0"/>
                <a:cs typeface="Calibri" panose="020F0502020204030204" pitchFamily="34" charset="0"/>
              </a:rPr>
              <a:t> gestionnaire est de donner la priorité à sa propre santé mentale. Nous vous encourageons à essayer de prendre soin de vous en déterminant les étapes et les stratégies importantes que vous pouvez mettre en œuvre pour votre propre santé mentale.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Prendre soin de vous-même est essentiel pour avoir une influence positive et pour soutenir la santé mentale de votre équipe. Alors, merci de prendre le temps de participer à ce cours, malgré votre horaire chargé.</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C3085B09-9A5B-866E-DCBA-8481490ADE3D}"/>
              </a:ext>
            </a:extLst>
          </p:cNvPr>
          <p:cNvSpPr>
            <a:spLocks noGrp="1"/>
          </p:cNvSpPr>
          <p:nvPr>
            <p:ph type="sldNum" sz="quarter" idx="5"/>
          </p:nvPr>
        </p:nvSpPr>
        <p:spPr/>
        <p:txBody>
          <a:bodyPr/>
          <a:lstStyle/>
          <a:p>
            <a:fld id="{FB267835-0E47-4489-B375-E70B63D82C6C}" type="slidenum">
              <a:rPr lang="en-CA" smtClean="0"/>
              <a:t>7</a:t>
            </a:fld>
            <a:endParaRPr lang="en-CA"/>
          </a:p>
        </p:txBody>
      </p:sp>
    </p:spTree>
    <p:extLst>
      <p:ext uri="{BB962C8B-B14F-4D97-AF65-F5344CB8AC3E}">
        <p14:creationId xmlns:p14="http://schemas.microsoft.com/office/powerpoint/2010/main" val="3645188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Module 1 : Objectifs d’apprentissage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 module vous présentera les concepts de santé mentale, de troubles de santé mentale et de stigmatisation, et traitera des répercussions de la stigmatisation sur les personnes vivant avec des problèmes et des troubles de santé mentale.</a:t>
            </a:r>
          </a:p>
          <a:p>
            <a:pPr marL="342900" lvl="0" indent="-34290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tabLst>
                <a:tab pos="457200" algn="l"/>
              </a:tabLst>
            </a:pPr>
            <a:r>
              <a:rPr lang="fr-CA" sz="1200" kern="1200" noProof="0" dirty="0">
                <a:effectLst/>
                <a:latin typeface="Lora" pitchFamily="2" charset="0"/>
                <a:ea typeface="Calibri" panose="020F0502020204030204" pitchFamily="34" charset="0"/>
                <a:cs typeface="Calibri" panose="020F0502020204030204" pitchFamily="34" charset="0"/>
              </a:rPr>
              <a:t>Ce module a pour but de vous aider à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spcBef>
                <a:spcPts val="1770"/>
              </a:spcBef>
              <a:spcAft>
                <a:spcPts val="0"/>
              </a:spcAft>
              <a:buClr>
                <a:srgbClr val="FFFFFF"/>
              </a:buClr>
              <a:buSzPts val="1800"/>
              <a:buFont typeface="Courier New" panose="02070309020205020404" pitchFamily="49" charset="0"/>
              <a:buChar char="o"/>
              <a:tabLst>
                <a:tab pos="372110" algn="l"/>
              </a:tabLst>
            </a:pPr>
            <a:r>
              <a:rPr lang="fr-FR" sz="1200" spc="0" dirty="0">
                <a:solidFill>
                  <a:schemeClr val="tx1"/>
                </a:solidFill>
                <a:effectLst/>
                <a:latin typeface="Lora" pitchFamily="2" charset="77"/>
                <a:ea typeface="Wingdings" pitchFamily="2" charset="2"/>
                <a:cs typeface="Wingdings" pitchFamily="2" charset="2"/>
              </a:rPr>
              <a:t>Augmenter votre connaissance et reconnaissance des signes d’une bonne santé mentale</a:t>
            </a:r>
            <a:r>
              <a:rPr lang="fr-FR" sz="1200" spc="0" dirty="0">
                <a:solidFill>
                  <a:schemeClr val="tx1"/>
                </a:solidFill>
                <a:effectLst/>
                <a:latin typeface="Lora" pitchFamily="2" charset="0"/>
                <a:ea typeface="Wingdings" pitchFamily="2" charset="2"/>
                <a:cs typeface="Wingdings" pitchFamily="2" charset="2"/>
              </a:rPr>
              <a:t>, </a:t>
            </a:r>
            <a:r>
              <a:rPr lang="fr-FR" sz="1200" dirty="0">
                <a:solidFill>
                  <a:srgbClr val="1A191A"/>
                </a:solidFill>
                <a:latin typeface="Lora" pitchFamily="2" charset="0"/>
              </a:rPr>
              <a:t>d'un déclin et d’un trouble de santé mentale</a:t>
            </a:r>
            <a:r>
              <a:rPr lang="fr-FR" sz="1200" spc="0" dirty="0">
                <a:solidFill>
                  <a:schemeClr val="tx1"/>
                </a:solidFill>
                <a:effectLst/>
                <a:latin typeface="Lora" pitchFamily="2" charset="0"/>
                <a:ea typeface="Wingdings" pitchFamily="2" charset="2"/>
                <a:cs typeface="Wingdings" pitchFamily="2" charset="2"/>
              </a:rPr>
              <a:t>. </a:t>
            </a:r>
          </a:p>
          <a:p>
            <a:pPr marL="628650" lvl="1" indent="-171450">
              <a:spcBef>
                <a:spcPts val="1770"/>
              </a:spcBef>
              <a:spcAft>
                <a:spcPts val="0"/>
              </a:spcAft>
              <a:buClr>
                <a:srgbClr val="FFFFFF"/>
              </a:buClr>
              <a:buSzPts val="1800"/>
              <a:buFont typeface="Courier New" panose="02070309020205020404" pitchFamily="49" charset="0"/>
              <a:buChar char="o"/>
              <a:tabLst>
                <a:tab pos="372110" algn="l"/>
              </a:tabLst>
            </a:pPr>
            <a:r>
              <a:rPr lang="fr-FR" sz="1200" spc="0" dirty="0">
                <a:solidFill>
                  <a:schemeClr val="tx1"/>
                </a:solidFill>
                <a:effectLst/>
                <a:latin typeface="Lora" pitchFamily="2" charset="77"/>
                <a:ea typeface="Wingdings" pitchFamily="2" charset="2"/>
                <a:cs typeface="Wingdings" pitchFamily="2" charset="2"/>
              </a:rPr>
              <a:t>Reconnaître les répercussions de la stigmatisation entourant la santé mentale.</a:t>
            </a:r>
          </a:p>
          <a:p>
            <a:pPr marL="628650" lvl="1" indent="-171450">
              <a:spcBef>
                <a:spcPts val="1770"/>
              </a:spcBef>
              <a:spcAft>
                <a:spcPts val="0"/>
              </a:spcAft>
              <a:buClr>
                <a:srgbClr val="FFFFFF"/>
              </a:buClr>
              <a:buSzPts val="1800"/>
              <a:buFont typeface="Courier New" panose="02070309020205020404" pitchFamily="49" charset="0"/>
              <a:buChar char="o"/>
              <a:tabLst>
                <a:tab pos="372110" algn="l"/>
              </a:tabLst>
            </a:pPr>
            <a:r>
              <a:rPr lang="fr-FR" sz="1200" spc="0" dirty="0">
                <a:solidFill>
                  <a:schemeClr val="tx1"/>
                </a:solidFill>
                <a:effectLst/>
                <a:latin typeface="Lora" pitchFamily="2" charset="77"/>
                <a:ea typeface="Wingdings" pitchFamily="2" charset="2"/>
                <a:cs typeface="Wingdings" pitchFamily="2" charset="2"/>
              </a:rPr>
              <a:t>Réduire la stigmatisation et les autres barrières à l’accès aux soins dans le lieu de travail.</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064739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u="none"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Remue-méninges – Comment définiriez-vous la santé mentale?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Commençons par discuter de ce que nous entendons par « santé mentale » et « maladie mentale » (ou « trouble de santé mentale diagnosticable »), afin d’avoir une compréhension commune de la signification de ces termes.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Qu’est-ce que la santé mentale? Qu’est-ce que cela signifie pour vous?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Prenez une pause 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stabilité.</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Comment je perçois ma journée (attitude, état d’esprit).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Comment je me sens.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 état d’esprit.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Se sentir </a:t>
            </a:r>
            <a:r>
              <a:rPr lang="fr-CA" sz="1200" kern="1200" noProof="0" dirty="0" err="1">
                <a:effectLst/>
                <a:latin typeface="Lora" pitchFamily="2" charset="0"/>
                <a:ea typeface="Calibri" panose="020F0502020204030204" pitchFamily="34" charset="0"/>
                <a:cs typeface="Calibri" panose="020F0502020204030204" pitchFamily="34" charset="0"/>
              </a:rPr>
              <a:t>satisfait·e</a:t>
            </a:r>
            <a:r>
              <a:rPr lang="fr-CA" sz="1200" kern="1200" noProof="0" dirty="0">
                <a:effectLst/>
                <a:latin typeface="Lora" pitchFamily="2" charset="0"/>
                <a:ea typeface="Calibri" panose="020F0502020204030204" pitchFamily="34" charset="0"/>
                <a:cs typeface="Calibri" panose="020F0502020204030204" pitchFamily="34" charset="0"/>
              </a:rPr>
              <a:t>, paisible et confortable.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Entretenir de saines relations.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 sentiment de calme.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 bien-être émotionnel.</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 équilibre.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Se sentir </a:t>
            </a:r>
            <a:r>
              <a:rPr lang="fr-CA" sz="1200" kern="1200" noProof="0" dirty="0" err="1">
                <a:effectLst/>
                <a:latin typeface="Lora" pitchFamily="2" charset="0"/>
                <a:ea typeface="Calibri" panose="020F0502020204030204" pitchFamily="34" charset="0"/>
                <a:cs typeface="Calibri" panose="020F0502020204030204" pitchFamily="34" charset="0"/>
              </a:rPr>
              <a:t>ancré·e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spectre du mieux-être.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Comment je sens et gère les situations et les personnes stressantes.</a:t>
            </a: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capacité de s’adapter au stress et de gérer le stress quotidien.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Garder l’esprit clair.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santé et la maladie mentale sont des concepts apparentés mais distincts : </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La santé mentale désigne l’état général de bien-être psychologique et émotionnel d’une personne.</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b="0" kern="1200" noProof="0" dirty="0">
                <a:effectLst/>
                <a:latin typeface="Lora" pitchFamily="2" charset="0"/>
                <a:ea typeface="Times New Roman" panose="02020603050405020304" pitchFamily="18" charset="0"/>
                <a:cs typeface="Calibri" panose="020F0502020204030204" pitchFamily="34" charset="0"/>
              </a:rPr>
              <a:t>Elle se situe sur un continuum qui s’étend entre être en santé jusqu’à la maladie (tout comme la santé physique).</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b="0" kern="1200" noProof="0" dirty="0">
                <a:effectLst/>
                <a:latin typeface="Lora" pitchFamily="2" charset="0"/>
                <a:ea typeface="Times New Roman" panose="02020603050405020304" pitchFamily="18" charset="0"/>
                <a:cs typeface="Calibri" panose="020F0502020204030204" pitchFamily="34" charset="0"/>
              </a:rPr>
              <a:t>Elle peut fluctuer en fonction de nombreux facteurs.</a:t>
            </a:r>
          </a:p>
          <a:p>
            <a:pPr marL="800100" lvl="1" indent="-342900">
              <a:lnSpc>
                <a:spcPct val="107000"/>
              </a:lnSpc>
              <a:spcAft>
                <a:spcPts val="800"/>
              </a:spcAft>
              <a:buFont typeface="Courier New" panose="02070309020205020404" pitchFamily="49" charset="0"/>
              <a:buChar char="o"/>
            </a:pP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La maladie mentale désigne </a:t>
            </a:r>
            <a:r>
              <a:rPr lang="fr-CA" sz="1200" kern="1200" noProof="0" dirty="0">
                <a:effectLst/>
                <a:latin typeface="Lora" pitchFamily="2" charset="0"/>
                <a:ea typeface="Calibri" panose="020F0502020204030204" pitchFamily="34" charset="0"/>
                <a:cs typeface="Calibri" panose="020F0502020204030204" pitchFamily="34" charset="0"/>
              </a:rPr>
              <a:t>un état diagnostiqué par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professionnel·le</a:t>
            </a:r>
            <a:r>
              <a:rPr lang="fr-CA" sz="1200" kern="1200" noProof="0" dirty="0">
                <a:effectLst/>
                <a:latin typeface="Lora" pitchFamily="2" charset="0"/>
                <a:ea typeface="Calibri" panose="020F0502020204030204" pitchFamily="34" charset="0"/>
                <a:cs typeface="Calibri" panose="020F0502020204030204" pitchFamily="34" charset="0"/>
              </a:rPr>
              <a:t> de la santé </a:t>
            </a:r>
            <a:r>
              <a:rPr lang="fr-CA" sz="1200" kern="1200" noProof="0" dirty="0" err="1">
                <a:effectLst/>
                <a:latin typeface="Lora" pitchFamily="2" charset="0"/>
                <a:ea typeface="Calibri" panose="020F0502020204030204" pitchFamily="34" charset="0"/>
                <a:cs typeface="Calibri" panose="020F0502020204030204" pitchFamily="34" charset="0"/>
              </a:rPr>
              <a:t>qualifié·e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Times New Roman" panose="02020603050405020304" pitchFamily="18" charset="0"/>
                <a:cs typeface="Calibri" panose="020F0502020204030204" pitchFamily="34" charset="0"/>
              </a:rPr>
              <a:t>On la qualifie parfois de problème de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Times New Roman" panose="02020603050405020304" pitchFamily="18" charset="0"/>
                <a:cs typeface="Calibri" panose="020F0502020204030204" pitchFamily="34" charset="0"/>
              </a:rPr>
              <a:t>La dépression, l’anxiété et la schizophrénie en sont des exemples.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graphique de droite.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santé mentale et le trouble de santé mentale se voient dans </a:t>
            </a:r>
            <a:r>
              <a:rPr lang="fr-CA" sz="1200" b="1" kern="1200" noProof="0" dirty="0">
                <a:effectLst/>
                <a:latin typeface="Lora" pitchFamily="2" charset="0"/>
                <a:ea typeface="Calibri" panose="020F0502020204030204" pitchFamily="34" charset="0"/>
                <a:cs typeface="Calibri" panose="020F0502020204030204" pitchFamily="34" charset="0"/>
              </a:rPr>
              <a:t>la façon dont nous pensons, ressentons et agissons (nous comportons) </a:t>
            </a:r>
            <a:r>
              <a:rPr lang="fr-CA" sz="1200" kern="1200" noProof="0" dirty="0">
                <a:effectLst/>
                <a:latin typeface="Lora" pitchFamily="2" charset="0"/>
                <a:ea typeface="Calibri" panose="020F0502020204030204" pitchFamily="34" charset="0"/>
                <a:cs typeface="Calibri" panose="020F0502020204030204" pitchFamily="34" charset="0"/>
              </a:rPr>
              <a:t>lorsque nous réagissons aux situations et que nous gérons les exigences de la vie quotidienne.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majorité des gens connaissent des difficultés et des périodes de stress qui ont des répercussions sur leur santé physique et mentale. La qualité de nos relations et la manière dont nous interagissons et communiquons avec les autres ont également une incidence sur notre santé physique et mentale.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bonne nouvelle, c’est que vous pouvez agir pour réduire votre stress et retrouver un état de mieux-être.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 cours vous montrera comment y parvenir en vous proposant de simples outils fondés sur des données probantes.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200" noProof="0" dirty="0">
              <a:effectLst/>
              <a:latin typeface="Lora" pitchFamily="2" charset="0"/>
              <a:ea typeface="Times New Roman" panose="02020603050405020304" pitchFamily="18" charset="0"/>
              <a:cs typeface="Calibri" panose="020F050202020403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200" noProof="0" dirty="0">
              <a:effectLst/>
              <a:latin typeface="Lora" pitchFamily="2" charset="0"/>
              <a:ea typeface="Times New Roman" panose="02020603050405020304" pitchFamily="18" charset="0"/>
              <a:cs typeface="Calibri" panose="020F0502020204030204" pitchFamily="34" charset="0"/>
            </a:endParaRPr>
          </a:p>
          <a:p>
            <a:pPr>
              <a:lnSpc>
                <a:spcPct val="107000"/>
              </a:lnSpc>
              <a:spcAft>
                <a:spcPts val="800"/>
              </a:spcAft>
            </a:pPr>
            <a:r>
              <a:rPr lang="fr-CA" sz="1200" kern="1200" noProof="0" dirty="0">
                <a:effectLst/>
                <a:latin typeface="Lora" pitchFamily="2" charset="0"/>
                <a:ea typeface="Times New Roman" panose="02020603050405020304" pitchFamily="18" charset="0"/>
                <a:cs typeface="Calibri" panose="020F0502020204030204" pitchFamily="34" charset="0"/>
              </a:rPr>
              <a:t>SOURCE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Commission de la santé mentale du Canada. </a:t>
            </a:r>
            <a:r>
              <a:rPr lang="fr-CA" sz="1200" i="1" kern="1200" noProof="0" dirty="0">
                <a:effectLst/>
                <a:latin typeface="Lora" pitchFamily="2" charset="0"/>
                <a:ea typeface="Times New Roman" panose="02020603050405020304" pitchFamily="18" charset="0"/>
                <a:cs typeface="Calibri" panose="020F0502020204030204" pitchFamily="34" charset="0"/>
              </a:rPr>
              <a:t>Idées reçues et mythes courants sur la santé mentale </a:t>
            </a:r>
            <a:r>
              <a:rPr lang="fr-CA" sz="1200" kern="1200" noProof="0" dirty="0">
                <a:effectLst/>
                <a:latin typeface="Lora" pitchFamily="2" charset="0"/>
                <a:ea typeface="Times New Roman" panose="02020603050405020304" pitchFamily="18" charset="0"/>
                <a:cs typeface="Calibri" panose="020F0502020204030204" pitchFamily="34" charset="0"/>
              </a:rPr>
              <a:t>[</a:t>
            </a:r>
            <a:r>
              <a:rPr lang="fr-FR" sz="1200" u="sng" kern="1200" noProof="0" dirty="0">
                <a:solidFill>
                  <a:srgbClr val="0563C1"/>
                </a:solidFill>
                <a:effectLst/>
                <a:latin typeface="Lora" pitchFamily="2" charset="0"/>
                <a:ea typeface="Times New Roman" panose="02020603050405020304" pitchFamily="18" charset="0"/>
                <a:cs typeface="Calibri" panose="020F0502020204030204" pitchFamily="34" charset="0"/>
              </a:rPr>
              <a:t>https://commissionsantementale.ca/resource/fact-sheet-common-mental-health-myths-and-misconceptions/</a:t>
            </a:r>
            <a:r>
              <a:rPr lang="fr-CA" sz="1200" kern="1200" noProof="0" dirty="0">
                <a:effectLst/>
                <a:latin typeface="Lora" pitchFamily="2" charset="0"/>
                <a:ea typeface="Times New Roman" panose="02020603050405020304" pitchFamily="18" charset="0"/>
                <a:cs typeface="Calibri" panose="020F0502020204030204" pitchFamily="34" charset="0"/>
              </a:rPr>
              <a:t>], 28 avril 2023. </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2512113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u="none"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La définition de la santé mentale de l’OMS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L’Organisation mondiale de la Santé (OMS) définit la santé mentale comme étant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b="0" kern="1200" noProof="0" dirty="0">
                <a:effectLst/>
                <a:latin typeface="Lora" pitchFamily="2" charset="0"/>
                <a:ea typeface="Calibri" panose="020F0502020204030204" pitchFamily="34" charset="0"/>
                <a:cs typeface="Calibri" panose="020F0502020204030204" pitchFamily="34" charset="0"/>
              </a:rPr>
              <a:t>un état de bien-être mental qui </a:t>
            </a:r>
            <a:r>
              <a:rPr lang="fr-CA" sz="1200" kern="1200" noProof="0" dirty="0">
                <a:effectLst/>
                <a:latin typeface="Lora" pitchFamily="2" charset="0"/>
                <a:ea typeface="Calibri" panose="020F0502020204030204" pitchFamily="34" charset="0"/>
                <a:cs typeface="Calibri" panose="020F0502020204030204" pitchFamily="34" charset="0"/>
              </a:rPr>
              <a:t>nous permet d’affronter les sources de stress de la vie, de réaliser notre potentiel, de bien apprendre et de bien travailler et de contribuer à la vie de la communauté.</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les points suivants.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Un droit fondamental de tout être humain.</a:t>
            </a:r>
          </a:p>
          <a:p>
            <a:pPr marL="171450" lvl="0" indent="-171450">
              <a:lnSpc>
                <a:spcPct val="107000"/>
              </a:lnSpc>
              <a:spcAft>
                <a:spcPts val="800"/>
              </a:spcAft>
              <a:buFont typeface="Arial" panose="020B0604020202020204" pitchFamily="34" charset="0"/>
              <a:buChar char="•"/>
            </a:pP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La santé mentale ne se définit pas seulement par l’absence de troubles de santé mentale. Il s’agit d’une réalité complexe qui varie d’une personne à l’autre, avec divers degrés de difficulté et de souffrance et des manifestations sociales et cliniques qui peuvent être très différentes.</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Qu’est-ce qui ressort de cette définition?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Prenez une pause 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 état de bien-être qui change au fil du temps.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Se concentrer sur le bien-être ou la dimension positive (ça ne se rapporte pas à la maladie).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difficultés normales de la vie sont différentes pour chaque personne.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Tout le monde peut être productif et contribuer à sa communauté.</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Comme vous pouvez le voir dans cette définition, la santé mentale ne se définit pas seulement par l’absence de troubles de santé mentale.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santé mentale fait partie intégrante de notre santé et de notre bien-être général.</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Notre état de bien-être comprend notre santé </a:t>
            </a:r>
            <a:r>
              <a:rPr lang="fr-CA" sz="1200" kern="1200" noProof="0" dirty="0">
                <a:effectLst/>
                <a:latin typeface="Lora" pitchFamily="2" charset="0"/>
                <a:ea typeface="Times New Roman" panose="02020603050405020304" pitchFamily="18" charset="0"/>
                <a:cs typeface="Calibri" panose="020F0502020204030204" pitchFamily="34" charset="0"/>
              </a:rPr>
              <a:t>physique, psychologique, émotionnelle et sociale/spirituelle/culturelle.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Comme nous le verrons plus tard, notre santé mentale est influencée par une gamme de facteurs socioéconomiques, biologiques et environnementaux.</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Times New Roman" panose="02020603050405020304" pitchFamily="18" charset="0"/>
                <a:cs typeface="Calibri" panose="020F0502020204030204" pitchFamily="34" charset="0"/>
              </a:rPr>
              <a:t>SOURCE :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Organisation mondiale de la Santé. </a:t>
            </a:r>
            <a:r>
              <a:rPr lang="fr-CA" sz="1200" i="1" kern="1200" noProof="0" dirty="0">
                <a:effectLst/>
                <a:latin typeface="Lora" pitchFamily="2" charset="0"/>
                <a:ea typeface="Times New Roman" panose="02020603050405020304" pitchFamily="18" charset="0"/>
                <a:cs typeface="Calibri" panose="020F0502020204030204" pitchFamily="34" charset="0"/>
              </a:rPr>
              <a:t>Santé mentale : Renforcer notre action</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u="sng" kern="1200" noProof="0" dirty="0">
                <a:solidFill>
                  <a:srgbClr val="0563C1"/>
                </a:solidFill>
                <a:effectLst/>
                <a:latin typeface="Lora" pitchFamily="2" charset="0"/>
                <a:ea typeface="Times New Roman" panose="02020603050405020304" pitchFamily="18" charset="0"/>
                <a:cs typeface="Calibri" panose="020F0502020204030204" pitchFamily="34" charset="0"/>
              </a:rPr>
              <a:t>https://www.who.int/fr/news-room/fact-sheets/detail/mental-health-strengthening-our-response</a:t>
            </a:r>
            <a:r>
              <a:rPr lang="fr-CA" sz="1200" kern="1200" noProof="0" dirty="0">
                <a:effectLst/>
                <a:latin typeface="Lora" pitchFamily="2" charset="0"/>
                <a:ea typeface="Times New Roman" panose="02020603050405020304" pitchFamily="18" charset="0"/>
                <a:cs typeface="Calibri" panose="020F0502020204030204" pitchFamily="34" charset="0"/>
              </a:rPr>
              <a:t>], 2023. </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10</a:t>
            </a:fld>
            <a:endParaRPr lang="en-CA"/>
          </a:p>
        </p:txBody>
      </p:sp>
    </p:spTree>
    <p:extLst>
      <p:ext uri="{BB962C8B-B14F-4D97-AF65-F5344CB8AC3E}">
        <p14:creationId xmlns:p14="http://schemas.microsoft.com/office/powerpoint/2010/main" val="29125991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u="none"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Le continuum </a:t>
            </a: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de santé mentale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Arial" panose="020B0604020202020204" pitchFamily="34" charset="0"/>
              <a:buNone/>
            </a:pPr>
            <a:r>
              <a:rPr lang="fr-CA" sz="1200" b="1" kern="1200" noProof="0" dirty="0">
                <a:effectLst/>
                <a:latin typeface="Lora" pitchFamily="2" charset="0"/>
                <a:ea typeface="Calibri" panose="020F0502020204030204" pitchFamily="34" charset="0"/>
                <a:cs typeface="Calibri" panose="020F0502020204030204" pitchFamily="34" charset="0"/>
              </a:rPr>
              <a:t>REMARQUE</a:t>
            </a:r>
          </a:p>
          <a:p>
            <a:pPr marL="0" lv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Un examen plus approfondi de chaque phase de l’outil de continuum de santé mentale sera abordé dans le module 2 de ce cours, donc vous n’avez pas besoin d’entrer dans les détails à ce stade-ci. N’hésitez pas à passer rapidement en revue les questions de cette diapositive.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Calibri" panose="020F0502020204030204" pitchFamily="34" charset="0"/>
                <a:cs typeface="Calibri" panose="020F0502020204030204" pitchFamily="34" charset="0"/>
              </a:rPr>
              <a:t>La santé mentale ne se définit pas seulement par l’absence de maladie</a:t>
            </a:r>
            <a:r>
              <a:rPr lang="fr-CA" sz="1200" kern="1200" noProof="0" dirty="0">
                <a:effectLst/>
                <a:latin typeface="Lora" pitchFamily="2" charset="0"/>
                <a:ea typeface="Calibri" panose="020F0502020204030204" pitchFamily="34" charset="0"/>
                <a:cs typeface="Calibri" panose="020F0502020204030204" pitchFamily="34" charset="0"/>
              </a:rPr>
              <a:t>. </a:t>
            </a:r>
            <a:r>
              <a:rPr lang="fr-FR" sz="1200" kern="1200" noProof="0" dirty="0">
                <a:effectLst/>
                <a:latin typeface="Lora" pitchFamily="2" charset="0"/>
                <a:ea typeface="Calibri" panose="020F0502020204030204" pitchFamily="34" charset="0"/>
                <a:cs typeface="Calibri" panose="020F0502020204030204" pitchFamily="34" charset="0"/>
              </a:rPr>
              <a:t>La santé mentale s’inscrit plutôt dans un continuum, allant généralement d'un état en santé à la maladie.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ce cours, nous allons regarder la santé mentale le long d’un continuum. Le continuum de santé mentale donne une façon de regarder la relation entre :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une bonne santé mentale (vert – en santé)</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une santé mentale en déclin (jaune – en réaction; et orange – </a:t>
            </a:r>
            <a:r>
              <a:rPr lang="fr-CA" sz="1200" kern="1200" noProof="0" dirty="0" err="1">
                <a:effectLst/>
                <a:latin typeface="Lora" pitchFamily="2" charset="0"/>
                <a:ea typeface="Calibri" panose="020F0502020204030204" pitchFamily="34" charset="0"/>
                <a:cs typeface="Calibri" panose="020F0502020204030204" pitchFamily="34" charset="0"/>
              </a:rPr>
              <a:t>blessé·e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un trouble de santé mentale diagnosticable possible (rouge – malade). </a:t>
            </a:r>
          </a:p>
          <a:p>
            <a:pPr marL="800100" lvl="1" indent="-342900">
              <a:lnSpc>
                <a:spcPct val="107000"/>
              </a:lnSpc>
              <a:spcAft>
                <a:spcPts val="800"/>
              </a:spcAft>
              <a:buFont typeface="Courier New" panose="02070309020205020404" pitchFamily="49" charset="0"/>
              <a:buChar char="o"/>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Comme vous l’apprendrez dans ce cours, la santé mentale n’est pas statique. </a:t>
            </a:r>
            <a:r>
              <a:rPr lang="fr-CA" sz="1200" kern="100" noProof="0" dirty="0">
                <a:effectLst/>
                <a:latin typeface="Lora" pitchFamily="2" charset="0"/>
                <a:ea typeface="Calibri" panose="020F0502020204030204" pitchFamily="34" charset="0"/>
                <a:cs typeface="Arial" panose="020B0604020202020204" pitchFamily="34" charset="0"/>
              </a:rPr>
              <a:t>Tout n’est pas noir ou blanc, bon ou mauvais</a:t>
            </a:r>
            <a:r>
              <a:rPr lang="fr-CA" sz="1200" kern="1200" noProof="0" dirty="0">
                <a:effectLst/>
                <a:latin typeface="Lora" pitchFamily="2" charset="0"/>
                <a:ea typeface="Calibri" panose="020F0502020204030204" pitchFamily="34" charset="0"/>
                <a:cs typeface="Calibri" panose="020F0502020204030204" pitchFamily="34" charset="0"/>
              </a:rPr>
              <a:t>. Elle change et se déplace constamment (flèche à double sens) le long du continuum en fonction de ce qui se passe dans votre vie.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À mesure que vous vous déplacez vers la droite du continuum, vous pourriez remarquer des changements de votre santé mentale</a:t>
            </a:r>
            <a:r>
              <a:rPr lang="fr-CA" sz="1200" kern="1200" noProof="0" dirty="0">
                <a:effectLst/>
                <a:latin typeface="Lora" pitchFamily="2" charset="0"/>
                <a:ea typeface="Calibri" panose="020F0502020204030204" pitchFamily="34" charset="0"/>
                <a:cs typeface="Calibri" panose="020F0502020204030204" pitchFamily="34" charset="0"/>
              </a:rPr>
              <a:t> (p. ex. une augmentation des signes et des indicateurs le long du continuum), </a:t>
            </a:r>
            <a:r>
              <a:rPr lang="fr-CA" sz="1200" kern="100" noProof="0" dirty="0">
                <a:effectLst/>
                <a:latin typeface="Lora" pitchFamily="2" charset="0"/>
                <a:ea typeface="Calibri" panose="020F0502020204030204" pitchFamily="34" charset="0"/>
                <a:cs typeface="Arial" panose="020B0604020202020204" pitchFamily="34" charset="0"/>
              </a:rPr>
              <a:t>mais aussi un déclin de votre capacité à fonctionner de façon optimale</a:t>
            </a:r>
            <a:r>
              <a:rPr lang="fr-CA" sz="120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L’utilisation des couleurs pour parler de la santé mentale évite d’utiliser des étiquettes stigmatisantes. Cela nous décourage aussi de poser des diagnostics, chose qui devrait être laissée aux </a:t>
            </a:r>
            <a:r>
              <a:rPr lang="fr-CA" sz="1200" kern="100" noProof="0" dirty="0" err="1">
                <a:effectLst/>
                <a:latin typeface="Lora" pitchFamily="2" charset="0"/>
                <a:ea typeface="Calibri" panose="020F0502020204030204" pitchFamily="34" charset="0"/>
                <a:cs typeface="Arial" panose="020B0604020202020204" pitchFamily="34" charset="0"/>
              </a:rPr>
              <a:t>professionnel·le·s</a:t>
            </a:r>
            <a:r>
              <a:rPr lang="fr-CA" sz="1200" kern="100" noProof="0" dirty="0">
                <a:effectLst/>
                <a:latin typeface="Lora" pitchFamily="2" charset="0"/>
                <a:ea typeface="Calibri" panose="020F0502020204030204" pitchFamily="34" charset="0"/>
                <a:cs typeface="Arial" panose="020B0604020202020204" pitchFamily="34" charset="0"/>
              </a:rPr>
              <a:t> de la santé</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Nous allons découvrir comment utiliser l’outil de continuum de santé mentale et reconnaître les signes et les indicateurs dans le prochain module du cours.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Étant donné que notre santé mentale affecte la façon dont nous pensons, ressentons et agissons, comment savoir si nous avons une bonne santé mentale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Prenez une pause 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00" noProof="0" dirty="0">
                <a:effectLst/>
                <a:latin typeface="Lora" pitchFamily="2" charset="0"/>
                <a:ea typeface="Calibri" panose="020F0502020204030204" pitchFamily="34" charset="0"/>
                <a:cs typeface="Arial" panose="020B0604020202020204" pitchFamily="34" charset="0"/>
              </a:rPr>
              <a:t>La bonne santé mentale (zone verte) contribue à déterminer la façon dont nous gérons le stress, interagissons avec les autres et </a:t>
            </a:r>
            <a:r>
              <a:rPr lang="fr-CA" sz="1200" kern="1200" noProof="0" dirty="0">
                <a:effectLst/>
                <a:latin typeface="Lora" pitchFamily="2" charset="0"/>
                <a:ea typeface="Calibri" panose="020F0502020204030204" pitchFamily="34" charset="0"/>
                <a:cs typeface="Calibri" panose="020F0502020204030204" pitchFamily="34" charset="0"/>
              </a:rPr>
              <a:t>faisons des choix. Elle possède plusieurs facettes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Elle reflète une approche positive de la vie; les événements stressants sont vécus comme des défis, et non des difficultés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Elle nous aide à entretenir de saines relations interpersonnelles et à faire de bons choix</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La bonne santé mentale est généralement synonyme de bien-être psychologique, émotionnel et social</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La bonne santé mentale n’est pas simplement l’absence de trouble de santé </a:t>
            </a:r>
            <a:r>
              <a:rPr lang="fr-CA" sz="1200" kern="1200" noProof="0" dirty="0">
                <a:effectLst/>
                <a:latin typeface="Lora" pitchFamily="2" charset="0"/>
                <a:ea typeface="Calibri" panose="020F0502020204030204" pitchFamily="34" charset="0"/>
                <a:cs typeface="Calibri" panose="020F0502020204030204" pitchFamily="34" charset="0"/>
              </a:rPr>
              <a:t>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La bonne santé mentale est un sentiment d’équilibre, de satisfaction et d’efficacité (fonctionnement optimal</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0" indent="0">
              <a:lnSpc>
                <a:spcPct val="107000"/>
              </a:lnSpc>
              <a:spcAft>
                <a:spcPts val="800"/>
              </a:spcAft>
              <a:buFontTx/>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texte : </a:t>
            </a:r>
            <a:r>
              <a:rPr lang="fr-CA" sz="1200" i="1" kern="100" noProof="0" dirty="0">
                <a:effectLst/>
                <a:latin typeface="Lora" pitchFamily="2" charset="0"/>
                <a:ea typeface="Calibri" panose="020F0502020204030204" pitchFamily="34" charset="0"/>
                <a:cs typeface="Arial" panose="020B0604020202020204" pitchFamily="34" charset="0"/>
              </a:rPr>
              <a:t>« Santé mentale en déclin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Une fois de plus, étant donné que cela affecte comment nous pensons, ressentons et agissons</a:t>
            </a:r>
            <a:r>
              <a:rPr lang="fr-CA" sz="1200" kern="1200" noProof="0" dirty="0">
                <a:effectLst/>
                <a:latin typeface="Lora" pitchFamily="2" charset="0"/>
                <a:ea typeface="Calibri" panose="020F0502020204030204" pitchFamily="34" charset="0"/>
                <a:cs typeface="Calibri" panose="020F0502020204030204" pitchFamily="34" charset="0"/>
              </a:rPr>
              <a:t>, qu’est-ce que ça signifie d’avoir </a:t>
            </a:r>
            <a:r>
              <a:rPr lang="fr-CA" sz="1200" kern="100" noProof="0" dirty="0">
                <a:effectLst/>
                <a:latin typeface="Lora" pitchFamily="2" charset="0"/>
                <a:ea typeface="Calibri" panose="020F0502020204030204" pitchFamily="34" charset="0"/>
                <a:cs typeface="Arial" panose="020B0604020202020204" pitchFamily="34" charset="0"/>
              </a:rPr>
              <a:t>une santé mentale en déclin</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Comment savoir que nous avons une santé mentale en déclin</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Prenez une pause 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00" noProof="0" dirty="0">
                <a:effectLst/>
                <a:latin typeface="Lora" pitchFamily="2" charset="0"/>
                <a:ea typeface="Calibri" panose="020F0502020204030204" pitchFamily="34" charset="0"/>
                <a:cs typeface="Arial" panose="020B0604020202020204" pitchFamily="34" charset="0"/>
              </a:rPr>
              <a:t>La santé mentale en déclin, c’est quand la santé mentale commence à décliner, mais pas au point d’un trouble de santé mentale diagnosticable. La santé mentale en déclin est associée à des changements de notre capacité à gérer les facteurs de stress, des changements de l’humeur et des attitudes, l’augmentation de l’anxiété et le déclin de la santé physique. Elle est aussi associée à un déclin du bien-être psychologique, émotionnel et social</a:t>
            </a: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Une personne dont la santé mentale est en déclin peut toutefois fonctionner « normalement » et peut sembler en santé aux yeux des autres.</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Il est important de reconnaître le déclin de la santé mentale d’une personne et de prendre des mesures pour restaurer la bonne santé mentale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Le trouble de santé mentale est comme tout état de santé qui affecte la santé physique d’une personne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Un déclin de la santé mentale n’est pas nécessairement une maladie mentale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texte :</a:t>
            </a:r>
            <a:r>
              <a:rPr lang="fr-CA" sz="1200" i="1" kern="100" noProof="0" dirty="0">
                <a:effectLst/>
                <a:latin typeface="Lora" pitchFamily="2" charset="0"/>
                <a:ea typeface="Calibri" panose="020F0502020204030204" pitchFamily="34" charset="0"/>
                <a:cs typeface="Arial" panose="020B0604020202020204" pitchFamily="34" charset="0"/>
              </a:rPr>
              <a:t> « Maladie mentale ou trouble de santé mentale diagnosticable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Qu’est-ce qu’une maladie mentale? Quels en seraient des exemples?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Prenez une pause 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dépression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anxiété</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trouble bipolaire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schizophrénie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Comment savoir si nous avons une maladie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Prenez une pause 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 possible : </a:t>
            </a:r>
          </a:p>
          <a:p>
            <a:pPr marL="17145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Une maladie mentale est quelque chose qui est diagnostiqué par </a:t>
            </a:r>
            <a:r>
              <a:rPr lang="fr-CA" sz="1200" kern="100" noProof="0" dirty="0" err="1">
                <a:effectLst/>
                <a:latin typeface="Lora" pitchFamily="2" charset="0"/>
                <a:ea typeface="Calibri" panose="020F0502020204030204" pitchFamily="34" charset="0"/>
                <a:cs typeface="Arial" panose="020B0604020202020204" pitchFamily="34" charset="0"/>
              </a:rPr>
              <a:t>un·e</a:t>
            </a:r>
            <a:r>
              <a:rPr lang="fr-CA" sz="1200" kern="100" noProof="0" dirty="0">
                <a:effectLst/>
                <a:latin typeface="Lora" pitchFamily="2" charset="0"/>
                <a:ea typeface="Calibri" panose="020F0502020204030204" pitchFamily="34" charset="0"/>
                <a:cs typeface="Arial" panose="020B0604020202020204" pitchFamily="34" charset="0"/>
              </a:rPr>
              <a:t> médecin ou autre </a:t>
            </a:r>
            <a:r>
              <a:rPr lang="fr-CA" sz="1200" kern="100" noProof="0" dirty="0" err="1">
                <a:effectLst/>
                <a:latin typeface="Lora" pitchFamily="2" charset="0"/>
                <a:ea typeface="Calibri" panose="020F0502020204030204" pitchFamily="34" charset="0"/>
                <a:cs typeface="Arial" panose="020B0604020202020204" pitchFamily="34" charset="0"/>
              </a:rPr>
              <a:t>professionnel·le</a:t>
            </a:r>
            <a:r>
              <a:rPr lang="fr-CA" sz="1200" kern="100" noProof="0" dirty="0">
                <a:effectLst/>
                <a:latin typeface="Lora" pitchFamily="2" charset="0"/>
                <a:ea typeface="Calibri" panose="020F0502020204030204" pitchFamily="34" charset="0"/>
                <a:cs typeface="Arial" panose="020B0604020202020204" pitchFamily="34" charset="0"/>
              </a:rPr>
              <a:t> de la santé mentale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Prenez une pause 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00" noProof="0" dirty="0">
                <a:effectLst/>
                <a:latin typeface="Lora" pitchFamily="2" charset="0"/>
                <a:ea typeface="Calibri" panose="020F0502020204030204" pitchFamily="34" charset="0"/>
                <a:cs typeface="Arial" panose="020B0604020202020204" pitchFamily="34" charset="0"/>
              </a:rPr>
              <a:t>Le trouble de santé mentale se caractérise par des difficultés de raisonnement, d’humeur ou de comportement (ou une combinaison des trois) associées à une détresse importante et un dysfonctionnement général</a:t>
            </a:r>
            <a:r>
              <a:rPr lang="fr-CA" sz="1200" kern="1200" noProof="0" dirty="0">
                <a:effectLst/>
                <a:latin typeface="Lora" pitchFamily="2" charset="0"/>
                <a:ea typeface="Calibri" panose="020F0502020204030204" pitchFamily="34" charset="0"/>
                <a:cs typeface="Calibri" panose="020F0502020204030204" pitchFamily="34" charset="0"/>
              </a:rPr>
              <a:t> (les signes et indicateurs augmentent; déclin de la capacité de fonctionner comme d’habitude (les signes et indicateurs augmentent; le fonctionnement diminue).</a:t>
            </a:r>
            <a:endParaRPr lang="fr-CA" sz="1200" kern="100" noProof="0" dirty="0">
              <a:effectLst/>
              <a:latin typeface="Lora" pitchFamily="2" charset="0"/>
              <a:ea typeface="Calibri" panose="020F0502020204030204" pitchFamily="34" charset="0"/>
              <a:cs typeface="Arial" panose="020B0604020202020204" pitchFamily="34" charset="0"/>
            </a:endParaRPr>
          </a:p>
          <a:p>
            <a:pPr marL="800100" lvl="1" indent="-34290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Tous les gens se sentent parfois inquiets, </a:t>
            </a:r>
            <a:r>
              <a:rPr lang="fr-CA" sz="1200" kern="100" noProof="0" dirty="0">
                <a:effectLst/>
                <a:latin typeface="Lora" pitchFamily="2" charset="0"/>
                <a:ea typeface="Calibri" panose="020F0502020204030204" pitchFamily="34" charset="0"/>
                <a:cs typeface="Arial" panose="020B0604020202020204" pitchFamily="34" charset="0"/>
              </a:rPr>
              <a:t>anxieux, tristes ou stressés, mais avec une maladie mentale, ces émotions sont fréquentes, prolongées ou constantes et interfèrent avec notre vie quotidienne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800100" lvl="1" indent="-34290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Les troubles de santé mentale peuvent entraver la rencontre et la fidélisation d’</a:t>
            </a:r>
            <a:r>
              <a:rPr lang="fr-CA" sz="1200" kern="1200" noProof="0" dirty="0" err="1">
                <a:effectLst/>
                <a:latin typeface="Lora" pitchFamily="2" charset="0"/>
                <a:ea typeface="Calibri" panose="020F0502020204030204" pitchFamily="34" charset="0"/>
                <a:cs typeface="Calibri" panose="020F0502020204030204" pitchFamily="34" charset="0"/>
              </a:rPr>
              <a:t>ami·e·s</a:t>
            </a:r>
            <a:r>
              <a:rPr lang="fr-CA" sz="1200" kern="1200" noProof="0" dirty="0">
                <a:effectLst/>
                <a:latin typeface="Lora" pitchFamily="2" charset="0"/>
                <a:ea typeface="Calibri" panose="020F0502020204030204" pitchFamily="34" charset="0"/>
                <a:cs typeface="Calibri" panose="020F0502020204030204" pitchFamily="34" charset="0"/>
              </a:rPr>
              <a:t>, la recherche et le maintien d’un emploi ou la capacité à jouir de la vie.</a:t>
            </a:r>
            <a:endParaRPr lang="fr-CA" sz="1200" kern="100" noProof="0" dirty="0">
              <a:effectLst/>
              <a:latin typeface="Lora" pitchFamily="2" charset="0"/>
              <a:ea typeface="Calibri" panose="020F0502020204030204" pitchFamily="34" charset="0"/>
              <a:cs typeface="Arial" panose="020B0604020202020204" pitchFamily="34" charset="0"/>
            </a:endParaRPr>
          </a:p>
          <a:p>
            <a:pPr marL="800100" lvl="1" indent="-34290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Certaines personnes vivant avec un trouble de santé mentale diagnosticable n’ont jamais été considérées comme telles (c.-à-d. que certains troubles de santé mentale ne font jamais l’objet d’un diagnostic formel</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Les définitions de la bonne santé mentale, de la santé mentale en déclin et du trouble de santé mentale ou de la maladie mentale sont créées et adaptées de </a:t>
            </a:r>
            <a:r>
              <a:rPr lang="fr-CA" sz="1200" kern="1200" noProof="0" dirty="0">
                <a:effectLst/>
                <a:latin typeface="Lora" pitchFamily="2" charset="0"/>
                <a:ea typeface="Times New Roman" panose="02020603050405020304" pitchFamily="18" charset="0"/>
                <a:cs typeface="Calibri" panose="020F0502020204030204" pitchFamily="34" charset="0"/>
              </a:rPr>
              <a:t>: Organisation mondiale de la Santé. </a:t>
            </a:r>
            <a:r>
              <a:rPr lang="fr-CA" sz="1200" i="1" kern="1200" noProof="0" dirty="0" err="1">
                <a:effectLst/>
                <a:latin typeface="Lora" pitchFamily="2" charset="0"/>
                <a:ea typeface="Times New Roman" panose="02020603050405020304" pitchFamily="18" charset="0"/>
                <a:cs typeface="Calibri" panose="020F0502020204030204" pitchFamily="34" charset="0"/>
              </a:rPr>
              <a:t>Promoting</a:t>
            </a:r>
            <a:r>
              <a:rPr lang="fr-CA" sz="1200" i="1" kern="1200" noProof="0" dirty="0">
                <a:effectLst/>
                <a:latin typeface="Lora" pitchFamily="2" charset="0"/>
                <a:ea typeface="Times New Roman" panose="02020603050405020304" pitchFamily="18" charset="0"/>
                <a:cs typeface="Calibri" panose="020F0502020204030204" pitchFamily="34" charset="0"/>
              </a:rPr>
              <a:t> mental </a:t>
            </a:r>
            <a:r>
              <a:rPr lang="fr-CA" sz="1200" i="1" kern="1200" noProof="0" dirty="0" err="1">
                <a:effectLst/>
                <a:latin typeface="Lora" pitchFamily="2" charset="0"/>
                <a:ea typeface="Times New Roman" panose="02020603050405020304" pitchFamily="18" charset="0"/>
                <a:cs typeface="Calibri" panose="020F0502020204030204" pitchFamily="34" charset="0"/>
              </a:rPr>
              <a:t>health</a:t>
            </a:r>
            <a:r>
              <a:rPr lang="fr-CA" sz="1200" i="1" kern="1200" noProof="0" dirty="0">
                <a:effectLst/>
                <a:latin typeface="Lora" pitchFamily="2" charset="0"/>
                <a:ea typeface="Times New Roman" panose="02020603050405020304" pitchFamily="18" charset="0"/>
                <a:cs typeface="Calibri" panose="020F0502020204030204" pitchFamily="34" charset="0"/>
              </a:rPr>
              <a:t>: Concepts, </a:t>
            </a:r>
            <a:r>
              <a:rPr lang="fr-CA" sz="1200" i="1" kern="1200" noProof="0" dirty="0" err="1">
                <a:effectLst/>
                <a:latin typeface="Lora" pitchFamily="2" charset="0"/>
                <a:ea typeface="Times New Roman" panose="02020603050405020304" pitchFamily="18" charset="0"/>
                <a:cs typeface="Calibri" panose="020F0502020204030204" pitchFamily="34" charset="0"/>
              </a:rPr>
              <a:t>emerging</a:t>
            </a:r>
            <a:r>
              <a:rPr lang="fr-CA" sz="1200" i="1"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err="1">
                <a:effectLst/>
                <a:latin typeface="Lora" pitchFamily="2" charset="0"/>
                <a:ea typeface="Times New Roman" panose="02020603050405020304" pitchFamily="18" charset="0"/>
                <a:cs typeface="Calibri" panose="020F0502020204030204" pitchFamily="34" charset="0"/>
              </a:rPr>
              <a:t>evidence</a:t>
            </a:r>
            <a:r>
              <a:rPr lang="fr-CA" sz="1200" i="1" kern="1200" noProof="0" dirty="0">
                <a:effectLst/>
                <a:latin typeface="Lora" pitchFamily="2" charset="0"/>
                <a:ea typeface="Times New Roman" panose="02020603050405020304" pitchFamily="18" charset="0"/>
                <a:cs typeface="Calibri" panose="020F0502020204030204" pitchFamily="34" charset="0"/>
              </a:rPr>
              <a:t>, practice</a:t>
            </a:r>
            <a:r>
              <a:rPr lang="fr-CA" sz="1200" kern="1200" noProof="0" dirty="0">
                <a:effectLst/>
                <a:latin typeface="Lora" pitchFamily="2" charset="0"/>
                <a:ea typeface="Times New Roman" panose="02020603050405020304" pitchFamily="18" charset="0"/>
                <a:cs typeface="Calibri" panose="020F0502020204030204" pitchFamily="34" charset="0"/>
              </a:rPr>
              <a:t>, 2005.</a:t>
            </a:r>
          </a:p>
          <a:p>
            <a:pPr marL="17145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Times New Roman" panose="02020603050405020304" pitchFamily="18"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u="sng" kern="1200" noProof="0" dirty="0">
                <a:effectLst/>
                <a:latin typeface="Lora" pitchFamily="2" charset="0"/>
                <a:ea typeface="Times New Roman" panose="02020603050405020304" pitchFamily="18" charset="0"/>
                <a:cs typeface="Calibri" panose="020F0502020204030204" pitchFamily="34" charset="0"/>
              </a:rPr>
              <a:t>https://apps.who.int/iris/bitstream/handle/10665/42940/9241591595.pdf</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Gouvernement du Canada. </a:t>
            </a:r>
            <a:r>
              <a:rPr lang="fr-CA" sz="1200" i="1" kern="100" noProof="0" dirty="0">
                <a:effectLst/>
                <a:latin typeface="Lora" pitchFamily="2" charset="0"/>
                <a:ea typeface="Calibri" panose="020F0502020204030204" pitchFamily="34" charset="0"/>
                <a:cs typeface="Arial" panose="020B0604020202020204" pitchFamily="34" charset="0"/>
              </a:rPr>
              <a:t>La maladie mentale.</a:t>
            </a:r>
            <a:r>
              <a:rPr lang="fr-CA" sz="1200" kern="100" noProof="0" dirty="0">
                <a:effectLst/>
                <a:latin typeface="Lora" pitchFamily="2" charset="0"/>
                <a:ea typeface="Calibri" panose="020F0502020204030204" pitchFamily="34" charset="0"/>
                <a:cs typeface="Arial" panose="020B0604020202020204" pitchFamily="34" charset="0"/>
              </a:rPr>
              <a:t> Services de santé publique, sans date. </a:t>
            </a:r>
            <a:r>
              <a:rPr lang="fr-CA" sz="1200" u="sng" kern="100" noProof="0" dirty="0">
                <a:solidFill>
                  <a:srgbClr val="0563C1"/>
                </a:solidFill>
                <a:effectLst/>
                <a:latin typeface="Lora" pitchFamily="2" charset="0"/>
                <a:ea typeface="Calibri" panose="020F0502020204030204" pitchFamily="34" charset="0"/>
                <a:cs typeface="Arial" panose="020B0604020202020204" pitchFamily="34" charset="0"/>
              </a:rPr>
              <a:t>https://www.canada.ca/fr/sante-publique/services/maladie-mentale.html</a:t>
            </a:r>
          </a:p>
          <a:p>
            <a:pPr marL="171450" indent="-171450">
              <a:lnSpc>
                <a:spcPct val="107000"/>
              </a:lnSpc>
              <a:spcAft>
                <a:spcPts val="800"/>
              </a:spcAft>
              <a:buFont typeface="Arial" panose="020B0604020202020204" pitchFamily="34" charset="0"/>
              <a:buChar char="•"/>
            </a:pPr>
            <a:endParaRPr lang="fr-CA" sz="1200" u="sng" kern="100" noProof="0" dirty="0">
              <a:solidFill>
                <a:srgbClr val="0563C1"/>
              </a:solidFill>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noProof="0" dirty="0">
                <a:effectLst/>
                <a:latin typeface="Lora" pitchFamily="2" charset="0"/>
                <a:ea typeface="Calibri" panose="020F0502020204030204" pitchFamily="34" charset="0"/>
                <a:cs typeface="Arial" panose="020B0604020202020204" pitchFamily="34" charset="0"/>
              </a:rPr>
              <a:t>Gouvernement du Canada. </a:t>
            </a:r>
            <a:r>
              <a:rPr lang="fr-CA" sz="1200" i="1" noProof="0" dirty="0">
                <a:effectLst/>
                <a:latin typeface="Lora" pitchFamily="2" charset="0"/>
                <a:ea typeface="Calibri" panose="020F0502020204030204" pitchFamily="34" charset="0"/>
                <a:cs typeface="Arial" panose="020B0604020202020204" pitchFamily="34" charset="0"/>
              </a:rPr>
              <a:t>En route vers la préparation mentale (RVPM)</a:t>
            </a:r>
            <a:r>
              <a:rPr lang="fr-CA" sz="1200" noProof="0" dirty="0">
                <a:effectLst/>
                <a:latin typeface="Lora" pitchFamily="2" charset="0"/>
                <a:ea typeface="Calibri" panose="020F0502020204030204" pitchFamily="34" charset="0"/>
                <a:cs typeface="Arial" panose="020B0604020202020204" pitchFamily="34" charset="0"/>
              </a:rPr>
              <a:t>. Ministère de la Défense nationale, sans date. </a:t>
            </a:r>
            <a:r>
              <a:rPr lang="fr-FR" sz="1200" u="sng" noProof="0" dirty="0">
                <a:solidFill>
                  <a:srgbClr val="0563C1"/>
                </a:solidFill>
                <a:effectLst/>
                <a:latin typeface="Lora" pitchFamily="2" charset="0"/>
                <a:ea typeface="Calibri" panose="020F0502020204030204" pitchFamily="34" charset="0"/>
                <a:cs typeface="Arial" panose="020B0604020202020204" pitchFamily="34" charset="0"/>
              </a:rPr>
              <a:t>https://www.canada.ca/fr/ministere-defense-nationale/services/avantages-militaires/sante-soutien/en-route-vers-la-preparation-mentale.html</a:t>
            </a:r>
            <a:endParaRPr lang="fr-CA" sz="1200" noProof="0" dirty="0">
              <a:solidFill>
                <a:schemeClr val="tx1"/>
              </a:solidFill>
              <a:effectLst/>
              <a:latin typeface="Lora" pitchFamily="2" charset="0"/>
              <a:ea typeface="Calibri" panose="020F050202020403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F244141-F6E9-D972-F847-928CCB7AF164}"/>
              </a:ext>
            </a:extLst>
          </p:cNvPr>
          <p:cNvSpPr>
            <a:spLocks noGrp="1"/>
          </p:cNvSpPr>
          <p:nvPr>
            <p:ph type="sldNum" sz="quarter" idx="5"/>
          </p:nvPr>
        </p:nvSpPr>
        <p:spPr/>
        <p:txBody>
          <a:bodyPr/>
          <a:lstStyle/>
          <a:p>
            <a:fld id="{FB267835-0E47-4489-B375-E70B63D82C6C}" type="slidenum">
              <a:rPr lang="en-CA" smtClean="0"/>
              <a:t>11</a:t>
            </a:fld>
            <a:endParaRPr lang="en-CA"/>
          </a:p>
        </p:txBody>
      </p:sp>
    </p:spTree>
    <p:extLst>
      <p:ext uri="{BB962C8B-B14F-4D97-AF65-F5344CB8AC3E}">
        <p14:creationId xmlns:p14="http://schemas.microsoft.com/office/powerpoint/2010/main" val="27699764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u="none"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La santé mentale au Canada</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REMARQUE</a:t>
            </a:r>
            <a:r>
              <a:rPr lang="fr-CA" sz="1200" b="1" kern="100" noProof="0" dirty="0">
                <a:effectLst/>
                <a:latin typeface="Lora" pitchFamily="2" charset="0"/>
                <a:ea typeface="Times New Roman" panose="02020603050405020304" pitchFamily="18" charset="0"/>
                <a:cs typeface="Calibri" panose="020F0502020204030204" pitchFamily="34" charset="0"/>
              </a:rPr>
              <a:t> </a:t>
            </a:r>
          </a:p>
          <a:p>
            <a:pPr>
              <a:lnSpc>
                <a:spcPct val="107000"/>
              </a:lnSpc>
              <a:spcAft>
                <a:spcPts val="800"/>
              </a:spcAft>
            </a:pPr>
            <a:r>
              <a:rPr lang="fr-CA" sz="1200" kern="100" noProof="0" dirty="0">
                <a:effectLst/>
                <a:latin typeface="Lora" pitchFamily="2" charset="0"/>
                <a:ea typeface="Times New Roman" panose="02020603050405020304" pitchFamily="18" charset="0"/>
                <a:cs typeface="Calibri" panose="020F0502020204030204" pitchFamily="34" charset="0"/>
              </a:rPr>
              <a:t>Pour faire cette activité, vous pouvez utiliser la diapositive animée ou la fonctionnalité de sondage (si vous en avez une).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00" noProof="0" dirty="0">
                <a:effectLst/>
                <a:latin typeface="Lora" pitchFamily="2" charset="0"/>
                <a:ea typeface="Times New Roman" panose="02020603050405020304" pitchFamily="18" charset="0"/>
                <a:cs typeface="Calibri" panose="020F0502020204030204" pitchFamily="34" charset="0"/>
              </a:rPr>
              <a:t>À FAIRE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Times New Roman" panose="02020603050405020304" pitchFamily="18" charset="0"/>
                <a:cs typeface="Calibri" panose="020F0502020204030204" pitchFamily="34" charset="0"/>
              </a:rPr>
              <a:t>Lisez la question.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Times New Roman" panose="02020603050405020304" pitchFamily="18" charset="0"/>
                <a:cs typeface="Calibri" panose="020F0502020204030204" pitchFamily="34" charset="0"/>
              </a:rPr>
              <a:t>Donnez le temps aux </a:t>
            </a:r>
            <a:r>
              <a:rPr lang="fr-CA" sz="1200" kern="100" noProof="0" dirty="0" err="1">
                <a:effectLst/>
                <a:latin typeface="Lora" pitchFamily="2" charset="0"/>
                <a:ea typeface="Times New Roman" panose="02020603050405020304" pitchFamily="18" charset="0"/>
                <a:cs typeface="Calibri" panose="020F0502020204030204" pitchFamily="34" charset="0"/>
              </a:rPr>
              <a:t>participant·e·s</a:t>
            </a:r>
            <a:r>
              <a:rPr lang="fr-CA" sz="1200" kern="1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Times New Roman" panose="02020603050405020304" pitchFamily="18" charset="0"/>
                <a:cs typeface="Calibri" panose="020F0502020204030204" pitchFamily="34" charset="0"/>
              </a:rPr>
              <a:t>Procédez à une séance-bilan.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Combien de </a:t>
            </a:r>
            <a:r>
              <a:rPr lang="fr-CA" sz="1200" kern="1200" noProof="0" dirty="0" err="1">
                <a:effectLst/>
                <a:latin typeface="Lora" pitchFamily="2" charset="0"/>
                <a:ea typeface="Calibri" panose="020F0502020204030204" pitchFamily="34" charset="0"/>
                <a:cs typeface="Calibri" panose="020F0502020204030204" pitchFamily="34" charset="0"/>
              </a:rPr>
              <a:t>Canadien·ne·s</a:t>
            </a:r>
            <a:r>
              <a:rPr lang="fr-CA" sz="1200" kern="1200" noProof="0" dirty="0">
                <a:effectLst/>
                <a:latin typeface="Lora" pitchFamily="2" charset="0"/>
                <a:ea typeface="Calibri" panose="020F0502020204030204" pitchFamily="34" charset="0"/>
                <a:cs typeface="Calibri" panose="020F0502020204030204" pitchFamily="34" charset="0"/>
              </a:rPr>
              <a:t> vivent un problème ou un trouble de santé mentale dans une année donnée?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0" noProof="0" dirty="0">
                <a:effectLst/>
                <a:latin typeface="Lora" pitchFamily="2" charset="0"/>
                <a:ea typeface="Calibri" panose="020F0502020204030204" pitchFamily="34" charset="0"/>
                <a:cs typeface="Calibri" panose="020F0502020204030204" pitchFamily="34" charset="0"/>
              </a:rPr>
              <a:t>A. 1 sur 3</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u="none" kern="0" noProof="0" dirty="0">
                <a:effectLst/>
                <a:latin typeface="Lora" pitchFamily="2" charset="0"/>
                <a:ea typeface="Calibri" panose="020F0502020204030204" pitchFamily="34" charset="0"/>
                <a:cs typeface="Calibri" panose="020F0502020204030204" pitchFamily="34" charset="0"/>
              </a:rPr>
              <a:t>B. 1 sur 5</a:t>
            </a:r>
            <a:endParaRPr lang="fr-CA" sz="1200" b="0" u="none"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0" noProof="0" dirty="0">
                <a:effectLst/>
                <a:latin typeface="Lora" pitchFamily="2" charset="0"/>
                <a:ea typeface="Calibri" panose="020F0502020204030204" pitchFamily="34" charset="0"/>
                <a:cs typeface="Calibri" panose="020F0502020204030204" pitchFamily="34" charset="0"/>
              </a:rPr>
              <a:t>C. 1 sur 10</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réponse.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Réponse </a:t>
            </a:r>
            <a:r>
              <a:rPr lang="fr-CA" sz="1200" b="0" i="1" u="sng" kern="1200" noProof="0" dirty="0">
                <a:effectLst/>
                <a:latin typeface="Lora" pitchFamily="2" charset="0"/>
                <a:ea typeface="Calibri" panose="020F0502020204030204" pitchFamily="34" charset="0"/>
                <a:cs typeface="Calibri" panose="020F0502020204030204" pitchFamily="34" charset="0"/>
              </a:rPr>
              <a:t>B : 1 sur 5</a:t>
            </a:r>
            <a:r>
              <a:rPr lang="fr-CA" sz="1200" b="0" i="1" u="none" kern="1200" noProof="0" dirty="0">
                <a:effectLst/>
                <a:latin typeface="Lora" pitchFamily="2" charset="0"/>
                <a:ea typeface="Calibri" panose="020F0502020204030204" pitchFamily="34" charset="0"/>
                <a:cs typeface="Calibri" panose="020F0502020204030204" pitchFamily="34" charset="0"/>
              </a:rPr>
              <a:t>. </a:t>
            </a:r>
            <a:r>
              <a:rPr lang="fr-CA" sz="1200" b="0" i="1" kern="1200" noProof="0" dirty="0">
                <a:effectLst/>
                <a:latin typeface="Lora" pitchFamily="2" charset="0"/>
                <a:ea typeface="Calibri" panose="020F0502020204030204" pitchFamily="34" charset="0"/>
                <a:cs typeface="Calibri" panose="020F0502020204030204" pitchFamily="34" charset="0"/>
              </a:rPr>
              <a:t>Les problèmes et troubles de santé mentale sont courants</a:t>
            </a:r>
            <a:r>
              <a:rPr lang="fr-CA" sz="1200" b="0" kern="1200" noProof="0" dirty="0">
                <a:effectLst/>
                <a:latin typeface="Lora" pitchFamily="2" charset="0"/>
                <a:ea typeface="Calibri" panose="020F0502020204030204" pitchFamily="34" charset="0"/>
                <a:cs typeface="Calibri" panose="020F0502020204030204" pitchFamily="34" charset="0"/>
              </a:rPr>
              <a:t>. </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une année donnée, on estime qu’</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Canadien·ne</a:t>
            </a:r>
            <a:r>
              <a:rPr lang="fr-CA" sz="1200" kern="1200" noProof="0" dirty="0">
                <a:effectLst/>
                <a:latin typeface="Lora" pitchFamily="2" charset="0"/>
                <a:ea typeface="Calibri" panose="020F0502020204030204" pitchFamily="34" charset="0"/>
                <a:cs typeface="Calibri" panose="020F0502020204030204" pitchFamily="34" charset="0"/>
              </a:rPr>
              <a:t> sur cinq (20 %) vivra un problème ou un trouble de santé mentale (CSMS, 2017).</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Si l’on tient compte de la stigmatisation, ainsi que des craintes concernant les répercussions de la COVID-19 sur la santé</a:t>
            </a:r>
            <a:r>
              <a:rPr lang="fr-CA" sz="1200" kern="1200" noProof="0" dirty="0">
                <a:effectLst/>
                <a:latin typeface="Lora" pitchFamily="2" charset="0"/>
                <a:ea typeface="Calibri" panose="020F0502020204030204" pitchFamily="34" charset="0"/>
                <a:cs typeface="Calibri" panose="020F0502020204030204" pitchFamily="34" charset="0"/>
              </a:rPr>
              <a:t>, de l’isolement social, des risques et des incertitudes économiques partout sur la planète, </a:t>
            </a:r>
            <a:r>
              <a:rPr lang="fr-CA" sz="1200" kern="1200" noProof="0" dirty="0">
                <a:effectLst/>
                <a:latin typeface="Lora" pitchFamily="2" charset="0"/>
                <a:ea typeface="Times New Roman" panose="02020603050405020304" pitchFamily="18" charset="0"/>
                <a:cs typeface="Calibri" panose="020F0502020204030204" pitchFamily="34" charset="0"/>
              </a:rPr>
              <a:t>le nombre pourrait être plus élevé (</a:t>
            </a:r>
            <a:r>
              <a:rPr lang="fr-CA" sz="1200" kern="1200" noProof="0" dirty="0" err="1">
                <a:effectLst/>
                <a:latin typeface="Lora" pitchFamily="2" charset="0"/>
                <a:ea typeface="Times New Roman" panose="02020603050405020304" pitchFamily="18" charset="0"/>
                <a:cs typeface="Calibri" panose="020F0502020204030204" pitchFamily="34" charset="0"/>
              </a:rPr>
              <a:t>StatCan</a:t>
            </a:r>
            <a:r>
              <a:rPr lang="fr-CA" sz="1200" kern="1200" noProof="0" dirty="0">
                <a:effectLst/>
                <a:latin typeface="Lora" pitchFamily="2" charset="0"/>
                <a:ea typeface="Times New Roman" panose="02020603050405020304" pitchFamily="18" charset="0"/>
                <a:cs typeface="Calibri" panose="020F0502020204030204" pitchFamily="34" charset="0"/>
              </a:rPr>
              <a:t>, 2020).</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Ces chiffres nous disent qu’à un moment de notre vie, nous sommes très susceptibles de vivre un problème de santé mentale ou de connaître quelqu’un (</a:t>
            </a:r>
            <a:r>
              <a:rPr lang="fr-CA" sz="1200" kern="100" noProof="0" dirty="0" err="1">
                <a:effectLst/>
                <a:latin typeface="Lora" pitchFamily="2" charset="0"/>
                <a:ea typeface="Calibri" panose="020F0502020204030204" pitchFamily="34" charset="0"/>
                <a:cs typeface="Arial" panose="020B0604020202020204" pitchFamily="34" charset="0"/>
              </a:rPr>
              <a:t>un·e</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00" noProof="0" dirty="0" err="1">
                <a:effectLst/>
                <a:latin typeface="Lora" pitchFamily="2" charset="0"/>
                <a:ea typeface="Calibri" panose="020F0502020204030204" pitchFamily="34" charset="0"/>
                <a:cs typeface="Arial" panose="020B0604020202020204" pitchFamily="34" charset="0"/>
              </a:rPr>
              <a:t>ami·e</a:t>
            </a:r>
            <a:r>
              <a:rPr lang="fr-CA" sz="1200" kern="100" noProof="0" dirty="0">
                <a:effectLst/>
                <a:latin typeface="Lora" pitchFamily="2" charset="0"/>
                <a:ea typeface="Calibri" panose="020F0502020204030204" pitchFamily="34" charset="0"/>
                <a:cs typeface="Arial" panose="020B0604020202020204" pitchFamily="34" charset="0"/>
              </a:rPr>
              <a:t>, de la famille, </a:t>
            </a:r>
            <a:r>
              <a:rPr lang="fr-CA" sz="1200" kern="100" noProof="0" dirty="0" err="1">
                <a:effectLst/>
                <a:latin typeface="Lora" pitchFamily="2" charset="0"/>
                <a:ea typeface="Calibri" panose="020F0502020204030204" pitchFamily="34" charset="0"/>
                <a:cs typeface="Arial" panose="020B0604020202020204" pitchFamily="34" charset="0"/>
              </a:rPr>
              <a:t>un·e</a:t>
            </a:r>
            <a:r>
              <a:rPr lang="fr-CA" sz="1200" kern="100" noProof="0" dirty="0">
                <a:effectLst/>
                <a:latin typeface="Lora" pitchFamily="2" charset="0"/>
                <a:ea typeface="Calibri" panose="020F0502020204030204" pitchFamily="34" charset="0"/>
                <a:cs typeface="Arial" panose="020B0604020202020204" pitchFamily="34" charset="0"/>
              </a:rPr>
              <a:t> collègue, etc.) vivant un problème ou un trouble de santé mentale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Commission de la santé mentale du Canada. </a:t>
            </a:r>
            <a:r>
              <a:rPr lang="fr-CA" sz="1200" i="1" kern="100" noProof="0" dirty="0">
                <a:effectLst/>
                <a:latin typeface="Lora" pitchFamily="2" charset="0"/>
                <a:ea typeface="Calibri" panose="020F0502020204030204" pitchFamily="34" charset="0"/>
                <a:cs typeface="Arial" panose="020B0604020202020204" pitchFamily="34" charset="0"/>
              </a:rPr>
              <a:t>Faire valoir les arguments en faveur des investissements dans le système de santé mentale du Canada à l’aide de considérations économiques</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200" noProof="0" dirty="0">
                <a:effectLst/>
                <a:latin typeface="Lora" pitchFamily="2" charset="0"/>
                <a:ea typeface="Times New Roman" panose="02020603050405020304" pitchFamily="18" charset="0"/>
                <a:cs typeface="Calibri" panose="020F0502020204030204" pitchFamily="34" charset="0"/>
              </a:rPr>
              <a:t>mars 2017.</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u="sng" kern="100" noProof="0" dirty="0">
                <a:solidFill>
                  <a:srgbClr val="0563C1"/>
                </a:solidFill>
                <a:effectLst/>
                <a:latin typeface="Lora" pitchFamily="2" charset="0"/>
                <a:ea typeface="Calibri" panose="020F0502020204030204" pitchFamily="34" charset="0"/>
                <a:cs typeface="Arial" panose="020B0604020202020204" pitchFamily="34" charset="0"/>
              </a:rPr>
              <a:t>https://commissionsantementale.ca/resource/faire-valoir-les-arguments-en-faveur-des-investissements-dans-le-systeme-de-sante-mentale-du-canada-a-laide-de-considerations-economiques/</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Statistique Canada, </a:t>
            </a:r>
            <a:r>
              <a:rPr lang="fr-CA" sz="1200" i="1" kern="1200" noProof="0" dirty="0">
                <a:effectLst/>
                <a:latin typeface="Lora" pitchFamily="2" charset="0"/>
                <a:ea typeface="Times New Roman" panose="02020603050405020304" pitchFamily="18" charset="0"/>
                <a:cs typeface="Calibri" panose="020F0502020204030204" pitchFamily="34" charset="0"/>
              </a:rPr>
              <a:t>La santé mentale des Canadiens durant la pandémie de COVID-19</a:t>
            </a:r>
            <a:r>
              <a:rPr lang="fr-CA" sz="1200" kern="1200" noProof="0" dirty="0">
                <a:effectLst/>
                <a:latin typeface="Lora" pitchFamily="2" charset="0"/>
                <a:ea typeface="Times New Roman" panose="02020603050405020304" pitchFamily="18" charset="0"/>
                <a:cs typeface="Calibri" panose="020F0502020204030204" pitchFamily="34" charset="0"/>
              </a:rPr>
              <a:t>, 27 mai 2020. </a:t>
            </a:r>
            <a:r>
              <a:rPr lang="fr-CA" sz="1200" u="sng" kern="1200" noProof="0" dirty="0">
                <a:effectLst/>
                <a:latin typeface="Lora" pitchFamily="2" charset="0"/>
                <a:ea typeface="Times New Roman" panose="02020603050405020304" pitchFamily="18" charset="0"/>
                <a:cs typeface="Calibri" panose="020F0502020204030204" pitchFamily="34" charset="0"/>
              </a:rPr>
              <a:t>https://www150.statcan.gc.ca/n1/</a:t>
            </a:r>
            <a:r>
              <a:rPr lang="fr-CA" sz="1200" u="sng" kern="1200" noProof="0" dirty="0" err="1">
                <a:effectLst/>
                <a:latin typeface="Lora" pitchFamily="2" charset="0"/>
                <a:ea typeface="Times New Roman" panose="02020603050405020304" pitchFamily="18" charset="0"/>
                <a:cs typeface="Calibri" panose="020F0502020204030204" pitchFamily="34" charset="0"/>
              </a:rPr>
              <a:t>fr</a:t>
            </a:r>
            <a:r>
              <a:rPr lang="fr-CA" sz="1200" u="sng" kern="1200" noProof="0" dirty="0">
                <a:effectLst/>
                <a:latin typeface="Lora" pitchFamily="2" charset="0"/>
                <a:ea typeface="Times New Roman" panose="02020603050405020304" pitchFamily="18" charset="0"/>
                <a:cs typeface="Calibri" panose="020F0502020204030204" pitchFamily="34" charset="0"/>
              </a:rPr>
              <a:t>/</a:t>
            </a:r>
            <a:r>
              <a:rPr lang="fr-CA" sz="1200" u="sng" kern="1200" noProof="0" dirty="0" err="1">
                <a:effectLst/>
                <a:latin typeface="Lora" pitchFamily="2" charset="0"/>
                <a:ea typeface="Times New Roman" panose="02020603050405020304" pitchFamily="18" charset="0"/>
                <a:cs typeface="Calibri" panose="020F0502020204030204" pitchFamily="34" charset="0"/>
              </a:rPr>
              <a:t>daily</a:t>
            </a:r>
            <a:r>
              <a:rPr lang="fr-CA" sz="1200" u="sng" kern="1200" noProof="0" dirty="0">
                <a:effectLst/>
                <a:latin typeface="Lora" pitchFamily="2" charset="0"/>
                <a:ea typeface="Times New Roman" panose="02020603050405020304" pitchFamily="18" charset="0"/>
                <a:cs typeface="Calibri" panose="020F0502020204030204" pitchFamily="34" charset="0"/>
              </a:rPr>
              <a:t>-quotidien/200527/dq200527b-fra.pdf?st=h_4cypd1</a:t>
            </a:r>
            <a:r>
              <a:rPr lang="fr-CA" sz="1200" kern="1200" noProof="0" dirty="0">
                <a:effectLst/>
                <a:latin typeface="Lora" pitchFamily="2" charset="0"/>
                <a:ea typeface="Times New Roman" panose="02020603050405020304" pitchFamily="18"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12</a:t>
            </a:fld>
            <a:endParaRPr lang="en-CA"/>
          </a:p>
        </p:txBody>
      </p:sp>
    </p:spTree>
    <p:extLst>
      <p:ext uri="{BB962C8B-B14F-4D97-AF65-F5344CB8AC3E}">
        <p14:creationId xmlns:p14="http://schemas.microsoft.com/office/powerpoint/2010/main" val="32852677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u="none" kern="100" noProof="0" dirty="0">
                <a:solidFill>
                  <a:srgbClr val="1F3763"/>
                </a:solidFill>
                <a:effectLst/>
                <a:latin typeface="Lora" pitchFamily="2" charset="0"/>
                <a:ea typeface="DengXian Light"/>
                <a:cs typeface="Times New Roman" panose="02020603050405020304" pitchFamily="18" charset="0"/>
              </a:rPr>
              <a:t>Les troubles de santé mentale au Canada</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Le terme « trouble de santé mentale » </a:t>
            </a:r>
            <a:r>
              <a:rPr lang="fr-CA" sz="1200" kern="100" noProof="0" dirty="0">
                <a:effectLst/>
                <a:latin typeface="Lora" pitchFamily="2" charset="0"/>
                <a:ea typeface="Calibri" panose="020F0502020204030204" pitchFamily="34" charset="0"/>
                <a:cs typeface="Arial" panose="020B0604020202020204" pitchFamily="34" charset="0"/>
              </a:rPr>
              <a:t>renvoie à différents troubles qui affectent </a:t>
            </a:r>
            <a:r>
              <a:rPr lang="fr-CA" sz="1200" i="0" kern="100" noProof="0" dirty="0">
                <a:effectLst/>
                <a:latin typeface="Lora" pitchFamily="2" charset="0"/>
                <a:ea typeface="Calibri" panose="020F0502020204030204" pitchFamily="34" charset="0"/>
                <a:cs typeface="Arial" panose="020B0604020202020204" pitchFamily="34" charset="0"/>
              </a:rPr>
              <a:t>l’humeur, le raisonnement et le comportement</a:t>
            </a:r>
            <a:r>
              <a:rPr lang="fr-CA" sz="1200" i="0" kern="1200" noProof="0" dirty="0">
                <a:effectLst/>
                <a:latin typeface="Lora" pitchFamily="2" charset="0"/>
                <a:ea typeface="Calibri" panose="020F0502020204030204" pitchFamily="34" charset="0"/>
                <a:cs typeface="Calibri" panose="020F0502020204030204" pitchFamily="34" charset="0"/>
              </a:rPr>
              <a:t>.</a:t>
            </a:r>
            <a:endParaRPr lang="fr-CA" sz="120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chaque point.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Au Canada, </a:t>
            </a:r>
            <a:r>
              <a:rPr lang="fr-CA" sz="1200" kern="100" noProof="0" dirty="0">
                <a:effectLst/>
                <a:latin typeface="Lora" pitchFamily="2" charset="0"/>
                <a:ea typeface="Calibri" panose="020F0502020204030204" pitchFamily="34" charset="0"/>
                <a:cs typeface="Arial" panose="020B0604020202020204" pitchFamily="34" charset="0"/>
              </a:rPr>
              <a:t>les troubles de santé mentale les plus courants sont la dépression,</a:t>
            </a:r>
            <a:r>
              <a:rPr lang="fr-CA" kern="100" dirty="0">
                <a:latin typeface="Lora" pitchFamily="2" charset="0"/>
              </a:rPr>
              <a:t> la phobie sociale,</a:t>
            </a:r>
            <a:r>
              <a:rPr lang="fr-CA" kern="100" dirty="0">
                <a:latin typeface="Lora" pitchFamily="2" charset="0"/>
                <a:cs typeface="Calibri"/>
              </a:rPr>
              <a:t> </a:t>
            </a:r>
            <a:r>
              <a:rPr lang="fr-CA" kern="100" dirty="0">
                <a:latin typeface="Lora" pitchFamily="2" charset="0"/>
                <a:cs typeface="Arial" panose="020B0604020202020204" pitchFamily="34" charset="0"/>
              </a:rPr>
              <a:t>l’anxiété</a:t>
            </a:r>
            <a:r>
              <a:rPr lang="fr-CA" sz="1200" kern="100" noProof="0" dirty="0">
                <a:effectLst/>
                <a:latin typeface="Lora" pitchFamily="2" charset="0"/>
                <a:ea typeface="Calibri" panose="020F0502020204030204" pitchFamily="34" charset="0"/>
                <a:cs typeface="Arial" panose="020B0604020202020204" pitchFamily="34" charset="0"/>
              </a:rPr>
              <a:t> généralisée, l’utilisation de substances</a:t>
            </a:r>
            <a:r>
              <a:rPr lang="fr-CA" kern="100" dirty="0">
                <a:latin typeface="Lora" pitchFamily="2" charset="0"/>
                <a:ea typeface="Calibri" panose="020F0502020204030204" pitchFamily="34" charset="0"/>
                <a:cs typeface="Arial" panose="020B0604020202020204" pitchFamily="34" charset="0"/>
              </a:rPr>
              <a:t>.</a:t>
            </a:r>
            <a:r>
              <a:rPr lang="fr-CA" dirty="0">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b="0" i="0" kern="1200" noProof="0" dirty="0">
                <a:effectLst/>
                <a:latin typeface="Lora" pitchFamily="2" charset="0"/>
                <a:ea typeface="Calibri" panose="020F0502020204030204" pitchFamily="34" charset="0"/>
                <a:cs typeface="Calibri" panose="020F0502020204030204" pitchFamily="34" charset="0"/>
              </a:rPr>
              <a:t>La dépression, également appelée trouble dépressif majeur, est un trouble de l’humeur causant un sentiment persistant de tristesse et une perte d’intérêt pour les activités personnelles ou sociales. Bien que la dépression soit l’une des maladies mentales les plus courantes, elle est aussi l’une des plus faciles à traiter - à condition que les personnes soient en mesure de chercher et de recevoir un traitement sans craindre la stigmatisation, les difficultés ou la discrimination (CTSM, 2021). </a:t>
            </a:r>
            <a:endParaRPr lang="fr-CA" dirty="0">
              <a:latin typeface="Lora" pitchFamily="2" charset="0"/>
            </a:endParaRPr>
          </a:p>
          <a:p>
            <a:pPr marL="628650" lvl="1" indent="-171450">
              <a:lnSpc>
                <a:spcPct val="107000"/>
              </a:lnSpc>
              <a:spcAft>
                <a:spcPts val="800"/>
              </a:spcAft>
              <a:buFont typeface="Courier New" panose="02070309020205020404" pitchFamily="49" charset="0"/>
              <a:buChar char="o"/>
            </a:pPr>
            <a:r>
              <a:rPr lang="fr-CA" dirty="0">
                <a:latin typeface="Lora" pitchFamily="2" charset="0"/>
              </a:rPr>
              <a:t>La phobie sociale se caractérise par une anxiété ou une peur d’être </a:t>
            </a:r>
            <a:r>
              <a:rPr lang="fr-CA" dirty="0" err="1">
                <a:latin typeface="Lora" pitchFamily="2" charset="0"/>
              </a:rPr>
              <a:t>humilié.e</a:t>
            </a:r>
            <a:r>
              <a:rPr lang="fr-CA" dirty="0">
                <a:latin typeface="Lora" pitchFamily="2" charset="0"/>
              </a:rPr>
              <a:t> ou </a:t>
            </a:r>
            <a:r>
              <a:rPr lang="fr-CA" dirty="0" err="1">
                <a:latin typeface="Lora" pitchFamily="2" charset="0"/>
              </a:rPr>
              <a:t>examiné.e</a:t>
            </a:r>
            <a:r>
              <a:rPr lang="fr-CA" dirty="0">
                <a:latin typeface="Lora" pitchFamily="2" charset="0"/>
              </a:rPr>
              <a:t> dans des situations sociales, sur une période d’au moins 6 mois. Cette peur peut entraîner une détresse et une altération du fonctionnement au quotidien (CAMH, </a:t>
            </a:r>
            <a:r>
              <a:rPr lang="fr-CA" dirty="0" err="1">
                <a:latin typeface="Lora" pitchFamily="2" charset="0"/>
              </a:rPr>
              <a:t>nd</a:t>
            </a:r>
            <a:r>
              <a:rPr lang="fr-CA" dirty="0">
                <a:latin typeface="Lora" pitchFamily="2" charset="0"/>
              </a:rPr>
              <a:t>)</a:t>
            </a:r>
            <a:endParaRPr lang="fr-CA" dirty="0">
              <a:latin typeface="Lora" pitchFamily="2" charset="0"/>
              <a:ea typeface="Calibri" panose="020F0502020204030204" pitchFamily="34" charset="0"/>
              <a:cs typeface="Calibri" panose="020F0502020204030204" pitchFamily="34" charset="0"/>
            </a:endParaRPr>
          </a:p>
          <a:p>
            <a:pPr marL="628650" lvl="1" indent="-171450">
              <a:lnSpc>
                <a:spcPct val="107000"/>
              </a:lnSpc>
              <a:spcAft>
                <a:spcPts val="800"/>
              </a:spcAft>
              <a:buFont typeface="Courier New" panose="02070309020205020404" pitchFamily="49" charset="0"/>
              <a:buChar char="o"/>
            </a:pPr>
            <a:r>
              <a:rPr lang="fr-CA" sz="1200" b="0" i="0" kern="1200" noProof="0" dirty="0">
                <a:effectLst/>
                <a:latin typeface="Lora" pitchFamily="2" charset="0"/>
                <a:ea typeface="Calibri" panose="020F0502020204030204" pitchFamily="34" charset="0"/>
                <a:cs typeface="Calibri" panose="020F0502020204030204" pitchFamily="34" charset="0"/>
              </a:rPr>
              <a:t>Les troubles anxieux sont des troubles caractérisés par des émotions chroniques de peur, d’inquiétude ou d’appréhension qui entravent la capacité d’une personne à fonctionner normalement. Ils peuvent conduire les personnes à éviter ou à tenter d’éviter certaines situations ou circonstances (CTSM, 2021).</a:t>
            </a:r>
            <a:r>
              <a:rPr lang="fr-CA" sz="1200" b="0" i="0" kern="1200" noProof="0" dirty="0">
                <a:effectLst/>
                <a:latin typeface="Lora" pitchFamily="2" charset="0"/>
                <a:ea typeface="Times New Roman" panose="02020603050405020304" pitchFamily="18" charset="0"/>
                <a:cs typeface="Calibri" panose="020F0502020204030204" pitchFamily="34" charset="0"/>
              </a:rPr>
              <a:t> </a:t>
            </a:r>
          </a:p>
          <a:p>
            <a:pPr marL="628650" lvl="1" indent="-171450" algn="l" defTabSz="914400" rtl="0" eaLnBrk="1" latinLnBrk="0" hangingPunct="1">
              <a:lnSpc>
                <a:spcPct val="107000"/>
              </a:lnSpc>
              <a:spcAft>
                <a:spcPts val="800"/>
              </a:spcAft>
              <a:buFont typeface="Courier New" panose="02070309020205020404" pitchFamily="49" charset="0"/>
              <a:buChar char="o"/>
            </a:pPr>
            <a:r>
              <a:rPr lang="fr-CA" sz="1200" b="0" i="0" kern="1200" noProof="0" dirty="0">
                <a:solidFill>
                  <a:schemeClr val="tx1"/>
                </a:solidFill>
                <a:effectLst/>
                <a:latin typeface="Lora" pitchFamily="2" charset="0"/>
                <a:ea typeface="Calibri" panose="020F0502020204030204" pitchFamily="34" charset="0"/>
                <a:cs typeface="Calibri" panose="020F0502020204030204" pitchFamily="34" charset="0"/>
              </a:rPr>
              <a:t>Les troubles </a:t>
            </a:r>
            <a:r>
              <a:rPr lang="fr-CA" sz="1200" b="0" i="0" kern="1200" noProof="0" dirty="0">
                <a:effectLst/>
                <a:latin typeface="Lora" pitchFamily="2" charset="0"/>
                <a:ea typeface="Calibri" panose="020F0502020204030204" pitchFamily="34" charset="0"/>
                <a:cs typeface="Calibri" panose="020F0502020204030204" pitchFamily="34" charset="0"/>
              </a:rPr>
              <a:t>liés à l’utilisation de substances sont des troubles qui affectent le cerveau et le comportement d’</a:t>
            </a:r>
            <a:r>
              <a:rPr lang="fr-CA" sz="1200" b="0" i="0" kern="1200" noProof="0" dirty="0" err="1">
                <a:effectLst/>
                <a:latin typeface="Lora" pitchFamily="2" charset="0"/>
                <a:ea typeface="Calibri" panose="020F0502020204030204" pitchFamily="34" charset="0"/>
                <a:cs typeface="Calibri" panose="020F0502020204030204" pitchFamily="34" charset="0"/>
              </a:rPr>
              <a:t>un</a:t>
            </a:r>
            <a:r>
              <a:rPr lang="fr-CA" sz="1200" i="0" kern="1200" noProof="0" dirty="0" err="1">
                <a:effectLst/>
                <a:latin typeface="Lora" pitchFamily="2" charset="0"/>
                <a:ea typeface="Times New Roman" panose="02020603050405020304" pitchFamily="18" charset="0"/>
                <a:cs typeface="Calibri" panose="020F0502020204030204" pitchFamily="34" charset="0"/>
              </a:rPr>
              <a:t>·e</a:t>
            </a:r>
            <a:r>
              <a:rPr lang="fr-CA" sz="1200" b="0" i="0" kern="1200" noProof="0" dirty="0">
                <a:effectLst/>
                <a:latin typeface="Lora" pitchFamily="2" charset="0"/>
                <a:ea typeface="Calibri" panose="020F0502020204030204" pitchFamily="34" charset="0"/>
                <a:cs typeface="Calibri" panose="020F0502020204030204" pitchFamily="34" charset="0"/>
              </a:rPr>
              <a:t> </a:t>
            </a:r>
            <a:r>
              <a:rPr lang="fr-CA" sz="1200" b="0" i="0" kern="1200" noProof="0" dirty="0" err="1">
                <a:effectLst/>
                <a:latin typeface="Lora" pitchFamily="2" charset="0"/>
                <a:ea typeface="Calibri" panose="020F0502020204030204" pitchFamily="34" charset="0"/>
                <a:cs typeface="Calibri" panose="020F0502020204030204" pitchFamily="34" charset="0"/>
              </a:rPr>
              <a:t>individu</a:t>
            </a:r>
            <a:r>
              <a:rPr lang="fr-CA" sz="1200" i="0" kern="1200" noProof="0" dirty="0" err="1">
                <a:effectLst/>
                <a:latin typeface="Lora" pitchFamily="2" charset="0"/>
                <a:ea typeface="Times New Roman" panose="02020603050405020304" pitchFamily="18" charset="0"/>
                <a:cs typeface="Calibri" panose="020F0502020204030204" pitchFamily="34" charset="0"/>
              </a:rPr>
              <a:t>·e</a:t>
            </a:r>
            <a:r>
              <a:rPr lang="fr-CA" sz="1200" b="0" i="0" kern="1200" noProof="0" dirty="0">
                <a:effectLst/>
                <a:latin typeface="Lora" pitchFamily="2" charset="0"/>
                <a:ea typeface="Calibri" panose="020F0502020204030204" pitchFamily="34" charset="0"/>
                <a:cs typeface="Calibri" panose="020F0502020204030204" pitchFamily="34" charset="0"/>
              </a:rPr>
              <a:t>, entraînant une incapacité à contrôler l’utilisation de la substance (p. ex. l’alcool, le cannabis, la nicotine, etc.) (CTSM, 2021). </a:t>
            </a:r>
            <a:endParaRPr lang="fr-CA" sz="1200" b="0" i="0" kern="100" noProof="0" dirty="0">
              <a:effectLst/>
              <a:latin typeface="Lora" pitchFamily="2" charset="0"/>
              <a:ea typeface="Calibri" panose="020F0502020204030204" pitchFamily="34" charset="0"/>
              <a:cs typeface="Arial" panose="020B0604020202020204" pitchFamily="34" charset="0"/>
            </a:endParaRPr>
          </a:p>
          <a:p>
            <a:pPr marL="742950" lvl="1" indent="-285750">
              <a:lnSpc>
                <a:spcPct val="107000"/>
              </a:lnSpc>
              <a:spcAft>
                <a:spcPts val="800"/>
              </a:spcAft>
              <a:buFont typeface="Courier New" panose="02070309020205020404" pitchFamily="49" charset="0"/>
              <a:buChar char="o"/>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Ces maladies et troubles </a:t>
            </a:r>
            <a:r>
              <a:rPr lang="fr-CA" sz="1200" kern="100" noProof="0" dirty="0">
                <a:effectLst/>
                <a:latin typeface="Lora" pitchFamily="2" charset="0"/>
                <a:ea typeface="Calibri" panose="020F0502020204030204" pitchFamily="34" charset="0"/>
                <a:cs typeface="Arial" panose="020B0604020202020204" pitchFamily="34" charset="0"/>
              </a:rPr>
              <a:t>peuvent souvent survenir ensemble. Cela s’appelle des </a:t>
            </a:r>
            <a:r>
              <a:rPr lang="fr-CA" sz="1200" b="0" kern="100" noProof="0" dirty="0">
                <a:effectLst/>
                <a:latin typeface="Lora" pitchFamily="2" charset="0"/>
                <a:ea typeface="Calibri" panose="020F0502020204030204" pitchFamily="34" charset="0"/>
                <a:cs typeface="Arial" panose="020B0604020202020204" pitchFamily="34" charset="0"/>
              </a:rPr>
              <a:t>troubles concomitants</a:t>
            </a:r>
            <a:r>
              <a:rPr lang="fr-CA" sz="1200" b="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Les personnes vivant avec un trouble de santé mentale sont deux fois plus susceptibles d’avoir un problème lié à l’utilisation de substances que la population générale</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De la même façon, les personnes ayant un problème lié à l’utilisation de substances sont jusqu’à trois fois plus susceptibles de vivre avec un trouble de santé mentale</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Dans le cadre de ce cours, vous n’avez pas besoin de comprendre tous les types de troubles de santé mentale en détail</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Ce qu’il ne faut surtout pas oublier, c’est que votre rôle n’est PAS de diagnostiquer, que ce soit pour vous ou pour d’autres </a:t>
            </a:r>
            <a:r>
              <a:rPr lang="fr-CA" sz="1200" kern="1200" noProof="0" dirty="0">
                <a:effectLst/>
                <a:latin typeface="Lora" pitchFamily="2" charset="0"/>
                <a:ea typeface="Calibri" panose="020F0502020204030204" pitchFamily="34" charset="0"/>
                <a:cs typeface="Calibri" panose="020F0502020204030204" pitchFamily="34" charset="0"/>
              </a:rPr>
              <a:t>(</a:t>
            </a:r>
            <a:r>
              <a:rPr lang="fr-CA" sz="1200" kern="100" noProof="0" dirty="0">
                <a:effectLst/>
                <a:latin typeface="Lora" pitchFamily="2" charset="0"/>
                <a:ea typeface="Calibri" panose="020F0502020204030204" pitchFamily="34" charset="0"/>
                <a:cs typeface="Arial" panose="020B0604020202020204" pitchFamily="34" charset="0"/>
              </a:rPr>
              <a:t>à moins que vous soyez </a:t>
            </a:r>
            <a:r>
              <a:rPr lang="fr-CA" sz="1200" kern="100" noProof="0" dirty="0" err="1">
                <a:effectLst/>
                <a:latin typeface="Lora" pitchFamily="2" charset="0"/>
                <a:ea typeface="Calibri" panose="020F0502020204030204" pitchFamily="34" charset="0"/>
                <a:cs typeface="Arial" panose="020B0604020202020204" pitchFamily="34" charset="0"/>
              </a:rPr>
              <a:t>un·e</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00" noProof="0" dirty="0" err="1">
                <a:effectLst/>
                <a:latin typeface="Lora" pitchFamily="2" charset="0"/>
                <a:ea typeface="Calibri" panose="020F0502020204030204" pitchFamily="34" charset="0"/>
                <a:cs typeface="Arial" panose="020B0604020202020204" pitchFamily="34" charset="0"/>
              </a:rPr>
              <a:t>professionnel·le</a:t>
            </a:r>
            <a:r>
              <a:rPr lang="fr-CA" sz="1200" kern="100" noProof="0" dirty="0">
                <a:effectLst/>
                <a:latin typeface="Lora" pitchFamily="2" charset="0"/>
                <a:ea typeface="Calibri" panose="020F0502020204030204" pitchFamily="34" charset="0"/>
                <a:cs typeface="Arial" panose="020B0604020202020204" pitchFamily="34" charset="0"/>
              </a:rPr>
              <a:t> de la santé</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L’une des meilleures façons de mieux comprendre ces états de santé est de parler à une personne vivant avec un trouble ou un problème de santé mentale</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Vous pourriez vouloir connaître les soutiens ou services qui existent pour aborder les problèmes de santé mentale. C’est pourquoi nous parlerons des soutiens et services existants plus tard pendant le cours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Association canadienne pour la santé mentale (s. d.), </a:t>
            </a:r>
            <a:r>
              <a:rPr lang="fr-CA" sz="1200" i="1" kern="1200" noProof="0" dirty="0">
                <a:effectLst/>
                <a:latin typeface="Lora" pitchFamily="2" charset="0"/>
                <a:ea typeface="Times New Roman" panose="02020603050405020304" pitchFamily="18" charset="0"/>
                <a:cs typeface="Calibri" panose="020F0502020204030204" pitchFamily="34" charset="0"/>
              </a:rPr>
              <a:t>Troubles concomitants de santé mentale et de consommation de substances</a:t>
            </a:r>
            <a:r>
              <a:rPr lang="fr-CA" sz="1200" kern="1200" noProof="0" dirty="0">
                <a:effectLst/>
                <a:latin typeface="Lora" pitchFamily="2" charset="0"/>
                <a:ea typeface="Times New Roman" panose="02020603050405020304" pitchFamily="18" charset="0"/>
                <a:cs typeface="Calibri" panose="020F0502020204030204" pitchFamily="34" charset="0"/>
              </a:rPr>
              <a:t>.</a:t>
            </a:r>
            <a:r>
              <a:rPr lang="fr-CA" sz="1200" i="1" kern="1200" noProof="0" dirty="0">
                <a:effectLst/>
                <a:latin typeface="Lora" pitchFamily="2" charset="0"/>
                <a:ea typeface="Times New Roman" panose="02020603050405020304" pitchFamily="18" charset="0"/>
                <a:cs typeface="Calibri" panose="020F0502020204030204" pitchFamily="34" charset="0"/>
              </a:rPr>
              <a:t> </a:t>
            </a:r>
            <a:r>
              <a:rPr lang="fr-CA" sz="1200" u="sng" kern="1200" noProof="0" dirty="0">
                <a:effectLst/>
                <a:latin typeface="Lora" pitchFamily="2" charset="0"/>
                <a:ea typeface="Times New Roman" panose="02020603050405020304" pitchFamily="18" charset="0"/>
                <a:cs typeface="Calibri" panose="020F0502020204030204" pitchFamily="34" charset="0"/>
              </a:rPr>
              <a:t>https://cmha.ca/fr/brochure/troubles-concomitants-de-sante-mentale-et-de-consommation-de-substances/</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Centre de toxicomanie et de santé mentale, </a:t>
            </a:r>
            <a:r>
              <a:rPr lang="fr-CA" sz="1200" i="1" kern="1200" noProof="0" dirty="0">
                <a:effectLst/>
                <a:latin typeface="Lora" pitchFamily="2" charset="0"/>
                <a:ea typeface="Calibri" panose="020F0502020204030204" pitchFamily="34" charset="0"/>
                <a:cs typeface="Calibri" panose="020F0502020204030204" pitchFamily="34" charset="0"/>
              </a:rPr>
              <a:t>Mental </a:t>
            </a:r>
            <a:r>
              <a:rPr lang="fr-CA" sz="1200" i="1" kern="1200" noProof="0" dirty="0" err="1">
                <a:effectLst/>
                <a:latin typeface="Lora" pitchFamily="2" charset="0"/>
                <a:ea typeface="Calibri" panose="020F0502020204030204" pitchFamily="34" charset="0"/>
                <a:cs typeface="Calibri" panose="020F0502020204030204" pitchFamily="34" charset="0"/>
              </a:rPr>
              <a:t>illness</a:t>
            </a:r>
            <a:r>
              <a:rPr lang="fr-CA" sz="1200" i="1" kern="1200" noProof="0" dirty="0">
                <a:effectLst/>
                <a:latin typeface="Lora" pitchFamily="2" charset="0"/>
                <a:ea typeface="Calibri" panose="020F0502020204030204" pitchFamily="34" charset="0"/>
                <a:cs typeface="Calibri" panose="020F0502020204030204" pitchFamily="34" charset="0"/>
              </a:rPr>
              <a:t> and addiction: </a:t>
            </a:r>
            <a:r>
              <a:rPr lang="fr-CA" sz="1200" i="1" kern="1200" noProof="0" dirty="0" err="1">
                <a:effectLst/>
                <a:latin typeface="Lora" pitchFamily="2" charset="0"/>
                <a:ea typeface="Calibri" panose="020F0502020204030204" pitchFamily="34" charset="0"/>
                <a:cs typeface="Calibri" panose="020F0502020204030204" pitchFamily="34" charset="0"/>
              </a:rPr>
              <a:t>Facts</a:t>
            </a:r>
            <a:r>
              <a:rPr lang="fr-CA" sz="1200" i="1" kern="1200" noProof="0" dirty="0">
                <a:effectLst/>
                <a:latin typeface="Lora" pitchFamily="2" charset="0"/>
                <a:ea typeface="Calibri" panose="020F0502020204030204" pitchFamily="34" charset="0"/>
                <a:cs typeface="Calibri" panose="020F0502020204030204" pitchFamily="34" charset="0"/>
              </a:rPr>
              <a:t> and </a:t>
            </a:r>
            <a:r>
              <a:rPr lang="fr-CA" sz="1200" i="1" kern="1200" noProof="0" dirty="0" err="1">
                <a:effectLst/>
                <a:latin typeface="Lora" pitchFamily="2" charset="0"/>
                <a:ea typeface="Calibri" panose="020F0502020204030204" pitchFamily="34" charset="0"/>
                <a:cs typeface="Calibri" panose="020F0502020204030204" pitchFamily="34" charset="0"/>
              </a:rPr>
              <a:t>statistics</a:t>
            </a:r>
            <a:r>
              <a:rPr lang="fr-CA" sz="1200" kern="1200" noProof="0" dirty="0">
                <a:effectLst/>
                <a:latin typeface="Lora" pitchFamily="2" charset="0"/>
                <a:ea typeface="Calibri" panose="020F0502020204030204" pitchFamily="34" charset="0"/>
                <a:cs typeface="Calibri" panose="020F0502020204030204" pitchFamily="34" charset="0"/>
              </a:rPr>
              <a:t>, 2021. Disponible [en anglais seulement] à l’adresse : </a:t>
            </a:r>
            <a:r>
              <a:rPr lang="fr-CA" sz="1200" u="sng" kern="1200" noProof="0" dirty="0">
                <a:effectLst/>
                <a:latin typeface="Lora" pitchFamily="2" charset="0"/>
                <a:ea typeface="Calibri" panose="020F0502020204030204" pitchFamily="34" charset="0"/>
                <a:cs typeface="Calibri" panose="020F0502020204030204" pitchFamily="34" charset="0"/>
              </a:rPr>
              <a:t>https://www.camh.ca/en/driving-change/the-crisis-is-real/mental-health-statistics</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defRPr/>
            </a:pPr>
            <a:r>
              <a:rPr lang="fr-CA" sz="1200" kern="100" dirty="0">
                <a:effectLst/>
                <a:latin typeface="Lora" pitchFamily="2" charset="0"/>
                <a:ea typeface="Aptos" panose="020B0004020202020204" pitchFamily="34" charset="0"/>
                <a:cs typeface="Times New Roman" panose="02020603050405020304" pitchFamily="18" charset="0"/>
              </a:rPr>
              <a:t>Centre de toxicomanie et de santé mentale, </a:t>
            </a:r>
            <a:r>
              <a:rPr lang="en-US" sz="1200" i="1" u="none" kern="100" dirty="0">
                <a:solidFill>
                  <a:srgbClr val="008080"/>
                </a:solidFill>
                <a:effectLst/>
                <a:latin typeface="Lora" pitchFamily="2" charset="0"/>
                <a:ea typeface="Aptos" panose="020B0004020202020204" pitchFamily="34" charset="0"/>
                <a:cs typeface="Times New Roman" panose="02020603050405020304" pitchFamily="18" charset="0"/>
              </a:rPr>
              <a:t>Social Anxiety Disorder</a:t>
            </a:r>
            <a:r>
              <a:rPr lang="en-US" sz="1200" i="1" u="none" kern="100" dirty="0">
                <a:effectLst/>
                <a:latin typeface="Lora" pitchFamily="2" charset="0"/>
                <a:ea typeface="Aptos" panose="020B0004020202020204" pitchFamily="34" charset="0"/>
                <a:cs typeface="Times New Roman" panose="02020603050405020304" pitchFamily="18" charset="0"/>
              </a:rPr>
              <a:t> </a:t>
            </a:r>
            <a:r>
              <a:rPr lang="en-US" sz="1200" kern="100" dirty="0">
                <a:effectLst/>
                <a:latin typeface="Lora" pitchFamily="2" charset="0"/>
                <a:ea typeface="Aptos" panose="020B0004020202020204" pitchFamily="34" charset="0"/>
                <a:cs typeface="Times New Roman" panose="02020603050405020304" pitchFamily="18" charset="0"/>
              </a:rPr>
              <a:t>(s. d.) </a:t>
            </a:r>
            <a:r>
              <a:rPr lang="fr-CA" sz="1200" kern="100" dirty="0">
                <a:effectLst/>
                <a:latin typeface="Lora" pitchFamily="2" charset="0"/>
                <a:ea typeface="Aptos" panose="020B0004020202020204" pitchFamily="34" charset="0"/>
                <a:cs typeface="Times New Roman" panose="02020603050405020304" pitchFamily="18" charset="0"/>
              </a:rPr>
              <a:t>Disponible [en anglais seulement] à l’adresse :</a:t>
            </a:r>
            <a:r>
              <a:rPr lang="fr-CA" sz="1200" kern="100" dirty="0">
                <a:latin typeface="Lora" pitchFamily="2" charset="0"/>
                <a:ea typeface="Aptos" panose="020B0004020202020204" pitchFamily="34" charset="0"/>
                <a:cs typeface="Times New Roman" panose="02020603050405020304" pitchFamily="18" charset="0"/>
              </a:rPr>
              <a:t> </a:t>
            </a:r>
            <a:r>
              <a:rPr lang="fr-CA" sz="1200" u="sng" kern="100" dirty="0">
                <a:latin typeface="Lora" pitchFamily="2" charset="0"/>
              </a:rPr>
              <a:t>https://www.camh.ca/en/health-info/mental-illness-and-addiction-index/social-anxiety-disorder </a:t>
            </a:r>
            <a:endParaRPr lang="fr-CA" sz="1200" u="sng" kern="100" dirty="0">
              <a:latin typeface="Lora" pitchFamily="2" charset="0"/>
              <a:cs typeface="Calibri"/>
            </a:endParaRPr>
          </a:p>
          <a:p>
            <a:pPr marL="171450" indent="-171450">
              <a:lnSpc>
                <a:spcPct val="107000"/>
              </a:lnSpc>
              <a:spcAft>
                <a:spcPts val="800"/>
              </a:spcAft>
              <a:buFont typeface="Arial" panose="020B0604020202020204" pitchFamily="34" charset="0"/>
              <a:buChar char="•"/>
              <a:defRPr/>
            </a:pPr>
            <a:endParaRPr lang="fr-CA" sz="1200" dirty="0">
              <a:latin typeface="Lora" pitchFamily="2" charset="0"/>
              <a:ea typeface="Times New Roman" panose="02020603050405020304" pitchFamily="18" charset="0"/>
              <a:cs typeface="Calibri" panose="020F0502020204030204" pitchFamily="34" charset="0"/>
            </a:endParaRPr>
          </a:p>
          <a:p>
            <a:pPr marL="171450" marR="0" lvl="0" indent="-171450" algn="l" defTabSz="914400">
              <a:lnSpc>
                <a:spcPct val="107000"/>
              </a:lnSpc>
              <a:spcBef>
                <a:spcPts val="0"/>
              </a:spcBef>
              <a:spcAft>
                <a:spcPts val="800"/>
              </a:spcAft>
              <a:buClrTx/>
              <a:buSzTx/>
              <a:buFont typeface="Arial" panose="020B0604020202020204" pitchFamily="34" charset="0"/>
              <a:buChar char="•"/>
              <a:tabLst/>
              <a:defRPr/>
            </a:pPr>
            <a:r>
              <a:rPr lang="fr-CA" sz="1200" kern="1200" noProof="0" dirty="0">
                <a:effectLst/>
                <a:latin typeface="Lora" pitchFamily="2" charset="0"/>
                <a:ea typeface="Times New Roman" panose="02020603050405020304" pitchFamily="18" charset="0"/>
                <a:cs typeface="Calibri" panose="020F0502020204030204" pitchFamily="34" charset="0"/>
              </a:rPr>
              <a:t>Commission de la santé mentale du Canada, </a:t>
            </a:r>
            <a:r>
              <a:rPr lang="fr-CA" sz="1200" i="1" kern="100" noProof="0" dirty="0">
                <a:effectLst/>
                <a:latin typeface="Lora" pitchFamily="2" charset="0"/>
                <a:ea typeface="Calibri" panose="020F0502020204030204" pitchFamily="34" charset="0"/>
                <a:cs typeface="Arial" panose="020B0604020202020204" pitchFamily="34" charset="0"/>
              </a:rPr>
              <a:t>Faire valoir les arguments en faveur des investissements dans le système de santé mentale du Canada à l’aide de considérations économique</a:t>
            </a:r>
            <a:r>
              <a:rPr lang="fr-CA" sz="1200" i="1" kern="1200" noProof="0" dirty="0">
                <a:effectLst/>
                <a:latin typeface="Lora" pitchFamily="2" charset="0"/>
                <a:ea typeface="Times New Roman" panose="02020603050405020304" pitchFamily="18" charset="0"/>
                <a:cs typeface="Calibri" panose="020F0502020204030204" pitchFamily="34" charset="0"/>
              </a:rPr>
              <a:t>s</a:t>
            </a:r>
            <a:r>
              <a:rPr lang="fr-CA" sz="1200" kern="1200" noProof="0" dirty="0">
                <a:effectLst/>
                <a:latin typeface="Lora" pitchFamily="2" charset="0"/>
                <a:ea typeface="Times New Roman" panose="02020603050405020304" pitchFamily="18" charset="0"/>
                <a:cs typeface="Calibri" panose="020F0502020204030204" pitchFamily="34" charset="0"/>
              </a:rPr>
              <a:t>, mars 2017.</a:t>
            </a:r>
            <a:r>
              <a:rPr lang="fr-CA" sz="1200" dirty="0">
                <a:latin typeface="Lora" pitchFamily="2" charset="0"/>
                <a:ea typeface="Times New Roman" panose="02020603050405020304" pitchFamily="18" charset="0"/>
                <a:cs typeface="Calibri" panose="020F0502020204030204" pitchFamily="34" charset="0"/>
              </a:rPr>
              <a:t> </a:t>
            </a:r>
            <a:r>
              <a:rPr lang="fr-CA" sz="1200" u="sng" dirty="0">
                <a:latin typeface="Lora" pitchFamily="2" charset="0"/>
              </a:rPr>
              <a:t>https://commissionsantementale.ca/resource/faire-valoir-les-arguments-en-faveur-des-investissements-dans-le-systeme-de-sante-mentale-du-canada-a-laide-de-considerations-economiques/</a:t>
            </a:r>
            <a:endParaRPr lang="fr-CA" sz="1200" u="sng" kern="100" noProof="0" dirty="0">
              <a:solidFill>
                <a:srgbClr val="0563C1"/>
              </a:solidFill>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fr-CA" sz="1200" u="sng" kern="100" noProof="0" dirty="0">
              <a:solidFill>
                <a:srgbClr val="0563C1"/>
              </a:solidFill>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Organisation mondiale de la Santé, </a:t>
            </a:r>
            <a:r>
              <a:rPr lang="fr-CA" sz="1200" i="1" kern="1200" noProof="0" dirty="0">
                <a:effectLst/>
                <a:latin typeface="Lora" pitchFamily="2" charset="0"/>
                <a:ea typeface="Calibri" panose="020F0502020204030204" pitchFamily="34" charset="0"/>
                <a:cs typeface="Calibri" panose="020F0502020204030204" pitchFamily="34" charset="0"/>
              </a:rPr>
              <a:t>La santé mentale au travail</a:t>
            </a:r>
            <a:r>
              <a:rPr lang="fr-CA" sz="1200" kern="1200" noProof="0" dirty="0">
                <a:effectLst/>
                <a:latin typeface="Lora" pitchFamily="2" charset="0"/>
                <a:ea typeface="Calibri" panose="020F0502020204030204" pitchFamily="34" charset="0"/>
                <a:cs typeface="Calibri" panose="020F0502020204030204" pitchFamily="34" charset="0"/>
              </a:rPr>
              <a:t> [Fiche d’information], 2022. </a:t>
            </a:r>
            <a:r>
              <a:rPr lang="fr-CA" sz="1200" u="sng" kern="1200" noProof="0" dirty="0">
                <a:effectLst/>
                <a:latin typeface="Lora" pitchFamily="2" charset="0"/>
                <a:ea typeface="Calibri" panose="020F0502020204030204" pitchFamily="34" charset="0"/>
                <a:cs typeface="Calibri" panose="020F0502020204030204" pitchFamily="34" charset="0"/>
              </a:rPr>
              <a:t>https://www.who.int/fr/news-room/fact-sheets/detail/mental-health-at-work</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Rush, B., K. </a:t>
            </a:r>
            <a:r>
              <a:rPr lang="fr-CA" sz="1200" kern="100" noProof="0" dirty="0" err="1">
                <a:effectLst/>
                <a:latin typeface="Lora" pitchFamily="2" charset="0"/>
                <a:ea typeface="Calibri" panose="020F0502020204030204" pitchFamily="34" charset="0"/>
                <a:cs typeface="Arial" panose="020B0604020202020204" pitchFamily="34" charset="0"/>
              </a:rPr>
              <a:t>Urbanoski</a:t>
            </a:r>
            <a:r>
              <a:rPr lang="fr-CA" sz="1200" kern="100" noProof="0" dirty="0">
                <a:effectLst/>
                <a:latin typeface="Lora" pitchFamily="2" charset="0"/>
                <a:ea typeface="Calibri" panose="020F0502020204030204" pitchFamily="34" charset="0"/>
                <a:cs typeface="Arial" panose="020B0604020202020204" pitchFamily="34" charset="0"/>
              </a:rPr>
              <a:t>, D. Bassani, S. Castel, T.C. Wild, C. Strike, D. Kimberley et J. Somers, </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err="1">
                <a:effectLst/>
                <a:latin typeface="Lora" pitchFamily="2" charset="0"/>
                <a:ea typeface="Calibri" panose="020F0502020204030204" pitchFamily="34" charset="0"/>
                <a:cs typeface="Arial" panose="020B0604020202020204" pitchFamily="34" charset="0"/>
              </a:rPr>
              <a:t>Prevalence</a:t>
            </a:r>
            <a:r>
              <a:rPr lang="fr-CA" sz="1200" kern="100" noProof="0" dirty="0">
                <a:effectLst/>
                <a:latin typeface="Lora" pitchFamily="2" charset="0"/>
                <a:ea typeface="Calibri" panose="020F0502020204030204" pitchFamily="34" charset="0"/>
                <a:cs typeface="Arial" panose="020B0604020202020204" pitchFamily="34" charset="0"/>
              </a:rPr>
              <a:t> of </a:t>
            </a:r>
            <a:r>
              <a:rPr lang="fr-CA" sz="1200" kern="100" noProof="0" dirty="0" err="1">
                <a:effectLst/>
                <a:latin typeface="Lora" pitchFamily="2" charset="0"/>
                <a:ea typeface="Calibri" panose="020F0502020204030204" pitchFamily="34" charset="0"/>
                <a:cs typeface="Arial" panose="020B0604020202020204" pitchFamily="34" charset="0"/>
              </a:rPr>
              <a:t>co-occurring</a:t>
            </a:r>
            <a:r>
              <a:rPr lang="fr-CA" sz="1200" kern="100" noProof="0" dirty="0">
                <a:effectLst/>
                <a:latin typeface="Lora" pitchFamily="2" charset="0"/>
                <a:ea typeface="Calibri" panose="020F0502020204030204" pitchFamily="34" charset="0"/>
                <a:cs typeface="Arial" panose="020B0604020202020204" pitchFamily="34" charset="0"/>
              </a:rPr>
              <a:t> substance use and </a:t>
            </a:r>
            <a:r>
              <a:rPr lang="fr-CA" sz="1200" kern="100" noProof="0" dirty="0" err="1">
                <a:effectLst/>
                <a:latin typeface="Lora" pitchFamily="2" charset="0"/>
                <a:ea typeface="Calibri" panose="020F0502020204030204" pitchFamily="34" charset="0"/>
                <a:cs typeface="Arial" panose="020B0604020202020204" pitchFamily="34" charset="0"/>
              </a:rPr>
              <a:t>other</a:t>
            </a:r>
            <a:r>
              <a:rPr lang="fr-CA" sz="1200" kern="100" noProof="0" dirty="0">
                <a:effectLst/>
                <a:latin typeface="Lora" pitchFamily="2" charset="0"/>
                <a:ea typeface="Calibri" panose="020F0502020204030204" pitchFamily="34" charset="0"/>
                <a:cs typeface="Arial" panose="020B0604020202020204" pitchFamily="34" charset="0"/>
              </a:rPr>
              <a:t> mental </a:t>
            </a:r>
            <a:r>
              <a:rPr lang="fr-CA" sz="1200" kern="100" noProof="0" dirty="0" err="1">
                <a:effectLst/>
                <a:latin typeface="Lora" pitchFamily="2" charset="0"/>
                <a:ea typeface="Calibri" panose="020F0502020204030204" pitchFamily="34" charset="0"/>
                <a:cs typeface="Arial" panose="020B0604020202020204" pitchFamily="34" charset="0"/>
              </a:rPr>
              <a:t>disorders</a:t>
            </a:r>
            <a:r>
              <a:rPr lang="fr-CA" sz="1200" kern="100" noProof="0" dirty="0">
                <a:effectLst/>
                <a:latin typeface="Lora" pitchFamily="2" charset="0"/>
                <a:ea typeface="Calibri" panose="020F0502020204030204" pitchFamily="34" charset="0"/>
                <a:cs typeface="Arial" panose="020B0604020202020204" pitchFamily="34" charset="0"/>
              </a:rPr>
              <a:t> in the Canadian population</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i="1" kern="100" noProof="0" dirty="0">
                <a:effectLst/>
                <a:latin typeface="Lora" pitchFamily="2" charset="0"/>
                <a:ea typeface="Calibri" panose="020F0502020204030204" pitchFamily="34" charset="0"/>
                <a:cs typeface="Arial" panose="020B0604020202020204" pitchFamily="34" charset="0"/>
              </a:rPr>
              <a:t>Canadian Journal of </a:t>
            </a:r>
            <a:r>
              <a:rPr lang="fr-CA" sz="1200" i="1" kern="100" noProof="0" dirty="0" err="1">
                <a:effectLst/>
                <a:latin typeface="Lora" pitchFamily="2" charset="0"/>
                <a:ea typeface="Calibri" panose="020F0502020204030204" pitchFamily="34" charset="0"/>
                <a:cs typeface="Arial" panose="020B0604020202020204" pitchFamily="34" charset="0"/>
              </a:rPr>
              <a:t>Psychiatry</a:t>
            </a:r>
            <a:r>
              <a:rPr lang="fr-CA" sz="1200" kern="100" noProof="0" dirty="0">
                <a:effectLst/>
                <a:latin typeface="Lora" pitchFamily="2" charset="0"/>
                <a:ea typeface="Calibri" panose="020F0502020204030204" pitchFamily="34" charset="0"/>
                <a:cs typeface="Arial" panose="020B0604020202020204" pitchFamily="34" charset="0"/>
              </a:rPr>
              <a:t>, 53(12), 2008, p. 800–809</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buFont typeface="Arial" panose="020B0604020202020204" pitchFamily="34" charset="0"/>
              <a:buChar char="•"/>
            </a:pPr>
            <a:r>
              <a:rPr lang="fr-CA" sz="1200" noProof="0" dirty="0" err="1">
                <a:effectLst/>
                <a:latin typeface="Lora" pitchFamily="2" charset="0"/>
                <a:ea typeface="Calibri" panose="020F0502020204030204" pitchFamily="34" charset="0"/>
                <a:cs typeface="Arial" panose="020B0604020202020204" pitchFamily="34" charset="0"/>
              </a:rPr>
              <a:t>Smetanin</a:t>
            </a:r>
            <a:r>
              <a:rPr lang="fr-CA" sz="1200" noProof="0" dirty="0">
                <a:effectLst/>
                <a:latin typeface="Lora" pitchFamily="2" charset="0"/>
                <a:ea typeface="Calibri" panose="020F0502020204030204" pitchFamily="34" charset="0"/>
                <a:cs typeface="Arial" panose="020B0604020202020204" pitchFamily="34" charset="0"/>
              </a:rPr>
              <a:t>, P., D. </a:t>
            </a:r>
            <a:r>
              <a:rPr lang="fr-CA" sz="1200" noProof="0" dirty="0" err="1">
                <a:effectLst/>
                <a:latin typeface="Lora" pitchFamily="2" charset="0"/>
                <a:ea typeface="Calibri" panose="020F0502020204030204" pitchFamily="34" charset="0"/>
                <a:cs typeface="Arial" panose="020B0604020202020204" pitchFamily="34" charset="0"/>
              </a:rPr>
              <a:t>Stiff</a:t>
            </a:r>
            <a:r>
              <a:rPr lang="fr-CA" sz="1200" noProof="0" dirty="0">
                <a:effectLst/>
                <a:latin typeface="Lora" pitchFamily="2" charset="0"/>
                <a:ea typeface="Calibri" panose="020F0502020204030204" pitchFamily="34" charset="0"/>
                <a:cs typeface="Arial" panose="020B0604020202020204" pitchFamily="34" charset="0"/>
              </a:rPr>
              <a:t>, C. </a:t>
            </a:r>
            <a:r>
              <a:rPr lang="fr-CA" sz="1200" noProof="0" dirty="0" err="1">
                <a:effectLst/>
                <a:latin typeface="Lora" pitchFamily="2" charset="0"/>
                <a:ea typeface="Calibri" panose="020F0502020204030204" pitchFamily="34" charset="0"/>
                <a:cs typeface="Arial" panose="020B0604020202020204" pitchFamily="34" charset="0"/>
              </a:rPr>
              <a:t>Briante</a:t>
            </a:r>
            <a:r>
              <a:rPr lang="fr-CA" sz="1200" noProof="0" dirty="0">
                <a:effectLst/>
                <a:latin typeface="Lora" pitchFamily="2" charset="0"/>
                <a:ea typeface="Calibri" panose="020F0502020204030204" pitchFamily="34" charset="0"/>
                <a:cs typeface="Arial" panose="020B0604020202020204" pitchFamily="34" charset="0"/>
              </a:rPr>
              <a:t>, C. E. Adair, S. Ahmad et M. T. Khan, </a:t>
            </a:r>
            <a:r>
              <a:rPr lang="fr-CA" sz="1200" i="1" noProof="0" dirty="0">
                <a:effectLst/>
                <a:latin typeface="Lora" pitchFamily="2" charset="0"/>
                <a:ea typeface="Calibri" panose="020F0502020204030204" pitchFamily="34" charset="0"/>
                <a:cs typeface="Arial" panose="020B0604020202020204" pitchFamily="34" charset="0"/>
              </a:rPr>
              <a:t>The life and </a:t>
            </a:r>
            <a:r>
              <a:rPr lang="fr-CA" sz="1200" i="1" noProof="0" dirty="0" err="1">
                <a:effectLst/>
                <a:latin typeface="Lora" pitchFamily="2" charset="0"/>
                <a:ea typeface="Calibri" panose="020F0502020204030204" pitchFamily="34" charset="0"/>
                <a:cs typeface="Arial" panose="020B0604020202020204" pitchFamily="34" charset="0"/>
              </a:rPr>
              <a:t>economic</a:t>
            </a:r>
            <a:r>
              <a:rPr lang="fr-CA" sz="1200" i="1" noProof="0" dirty="0">
                <a:effectLst/>
                <a:latin typeface="Lora" pitchFamily="2" charset="0"/>
                <a:ea typeface="Calibri" panose="020F0502020204030204" pitchFamily="34" charset="0"/>
                <a:cs typeface="Arial" panose="020B0604020202020204" pitchFamily="34" charset="0"/>
              </a:rPr>
              <a:t> impact of major mental </a:t>
            </a:r>
            <a:r>
              <a:rPr lang="fr-CA" sz="1200" i="1" noProof="0" dirty="0" err="1">
                <a:effectLst/>
                <a:latin typeface="Lora" pitchFamily="2" charset="0"/>
                <a:ea typeface="Calibri" panose="020F0502020204030204" pitchFamily="34" charset="0"/>
                <a:cs typeface="Arial" panose="020B0604020202020204" pitchFamily="34" charset="0"/>
              </a:rPr>
              <a:t>illnesses</a:t>
            </a:r>
            <a:r>
              <a:rPr lang="fr-CA" sz="1200" i="1" noProof="0" dirty="0">
                <a:effectLst/>
                <a:latin typeface="Lora" pitchFamily="2" charset="0"/>
                <a:ea typeface="Calibri" panose="020F0502020204030204" pitchFamily="34" charset="0"/>
                <a:cs typeface="Arial" panose="020B0604020202020204" pitchFamily="34" charset="0"/>
              </a:rPr>
              <a:t> in Canada: 2011–2041</a:t>
            </a:r>
            <a:r>
              <a:rPr lang="fr-CA" sz="1200" noProof="0" dirty="0">
                <a:effectLst/>
                <a:latin typeface="Lora" pitchFamily="2" charset="0"/>
                <a:ea typeface="Calibri" panose="020F0502020204030204" pitchFamily="34" charset="0"/>
                <a:cs typeface="Arial" panose="020B0604020202020204" pitchFamily="34" charset="0"/>
              </a:rPr>
              <a:t>, préparé pour la Commission de la santé mentale du Canada, </a:t>
            </a:r>
            <a:r>
              <a:rPr lang="fr-CA" sz="1200" noProof="0" dirty="0" err="1">
                <a:effectLst/>
                <a:latin typeface="Lora" pitchFamily="2" charset="0"/>
                <a:ea typeface="Calibri" panose="020F0502020204030204" pitchFamily="34" charset="0"/>
                <a:cs typeface="Arial" panose="020B0604020202020204" pitchFamily="34" charset="0"/>
              </a:rPr>
              <a:t>RiskAnalytica</a:t>
            </a:r>
            <a:r>
              <a:rPr lang="fr-CA" sz="1200" noProof="0" dirty="0">
                <a:effectLst/>
                <a:latin typeface="Lora" pitchFamily="2" charset="0"/>
                <a:ea typeface="Calibri" panose="020F0502020204030204" pitchFamily="34" charset="0"/>
                <a:cs typeface="Arial" panose="020B0604020202020204" pitchFamily="34" charset="0"/>
              </a:rPr>
              <a:t>, 2011.</a:t>
            </a:r>
            <a:r>
              <a:rPr lang="fr-CA" sz="1200" dirty="0">
                <a:latin typeface="Lora" pitchFamily="2" charset="0"/>
              </a:rPr>
              <a:t> </a:t>
            </a:r>
            <a:endParaRPr lang="fr-CA" sz="1200" noProof="0" dirty="0">
              <a:effectLst/>
              <a:latin typeface="Lora" pitchFamily="2" charset="0"/>
            </a:endParaRPr>
          </a:p>
          <a:p>
            <a:pPr marL="171450" indent="-171450">
              <a:buFont typeface="Arial" panose="020B0604020202020204" pitchFamily="34" charset="0"/>
              <a:buChar char="•"/>
            </a:pPr>
            <a:endParaRPr lang="fr-CA" sz="1200" noProof="0" dirty="0">
              <a:effectLst/>
              <a:latin typeface="Lora" pitchFamily="2" charset="0"/>
            </a:endParaRPr>
          </a:p>
          <a:p>
            <a:pPr marL="171450" indent="-171450">
              <a:buFont typeface="Arial" panose="020B0604020202020204" pitchFamily="34" charset="0"/>
              <a:buChar char="•"/>
              <a:defRPr/>
            </a:pPr>
            <a:r>
              <a:rPr lang="fr-CA" sz="1200" dirty="0">
                <a:solidFill>
                  <a:srgbClr val="000000"/>
                </a:solidFill>
                <a:latin typeface="Lora" pitchFamily="2" charset="0"/>
                <a:ea typeface="Aptos" panose="020B0004020202020204" pitchFamily="34" charset="0"/>
                <a:cs typeface="Times New Roman" panose="02020603050405020304" pitchFamily="18" charset="0"/>
              </a:rPr>
              <a:t>Statistique Canada, </a:t>
            </a:r>
            <a:r>
              <a:rPr lang="en-US" sz="1200" i="1" kern="100" dirty="0">
                <a:solidFill>
                  <a:srgbClr val="000000"/>
                </a:solidFill>
                <a:latin typeface="Lora" pitchFamily="2" charset="0"/>
                <a:ea typeface="Aptos" panose="020B0004020202020204" pitchFamily="34" charset="0"/>
                <a:cs typeface="Times New Roman" panose="02020603050405020304" pitchFamily="18" charset="0"/>
              </a:rPr>
              <a:t>Les</a:t>
            </a:r>
            <a:r>
              <a:rPr lang="en-US" sz="1200" i="1" kern="100" dirty="0">
                <a:effectLst/>
                <a:latin typeface="Lora" pitchFamily="2" charset="0"/>
                <a:ea typeface="Aptos" panose="020B0004020202020204" pitchFamily="34" charset="0"/>
                <a:cs typeface="Times New Roman" panose="02020603050405020304" pitchFamily="18" charset="0"/>
              </a:rPr>
              <a:t> troubles </a:t>
            </a:r>
            <a:r>
              <a:rPr lang="en-US" sz="1200" i="1" kern="100" dirty="0" err="1">
                <a:effectLst/>
                <a:latin typeface="Lora" pitchFamily="2" charset="0"/>
                <a:ea typeface="Aptos" panose="020B0004020202020204" pitchFamily="34" charset="0"/>
                <a:cs typeface="Times New Roman" panose="02020603050405020304" pitchFamily="18" charset="0"/>
              </a:rPr>
              <a:t>mentaux</a:t>
            </a:r>
            <a:r>
              <a:rPr lang="en-US" sz="1200" i="1" kern="100" dirty="0">
                <a:effectLst/>
                <a:latin typeface="Lora" pitchFamily="2" charset="0"/>
                <a:ea typeface="Aptos" panose="020B0004020202020204" pitchFamily="34" charset="0"/>
                <a:cs typeface="Times New Roman" panose="02020603050405020304" pitchFamily="18" charset="0"/>
              </a:rPr>
              <a:t> au Canada, 2022</a:t>
            </a:r>
            <a:r>
              <a:rPr lang="en-US" sz="1200" kern="100" dirty="0">
                <a:effectLst/>
                <a:latin typeface="Lora" pitchFamily="2" charset="0"/>
                <a:ea typeface="Aptos" panose="020B0004020202020204" pitchFamily="34" charset="0"/>
                <a:cs typeface="Times New Roman" panose="02020603050405020304" pitchFamily="18" charset="0"/>
              </a:rPr>
              <a:t>,</a:t>
            </a:r>
            <a:r>
              <a:rPr lang="en-US" sz="1200" kern="100" dirty="0">
                <a:latin typeface="Lora" pitchFamily="2" charset="0"/>
                <a:ea typeface="Aptos" panose="020B0004020202020204" pitchFamily="34" charset="0"/>
                <a:cs typeface="Times New Roman" panose="02020603050405020304" pitchFamily="18" charset="0"/>
              </a:rPr>
              <a:t> </a:t>
            </a:r>
            <a:r>
              <a:rPr lang="en-US" sz="1200" kern="100" dirty="0">
                <a:effectLst/>
                <a:latin typeface="Lora" pitchFamily="2" charset="0"/>
                <a:ea typeface="Aptos" panose="020B0004020202020204" pitchFamily="34" charset="0"/>
                <a:cs typeface="Times New Roman" panose="02020603050405020304" pitchFamily="18" charset="0"/>
              </a:rPr>
              <a:t> </a:t>
            </a:r>
            <a:r>
              <a:rPr lang="fr-CA" sz="1200" kern="100" dirty="0">
                <a:effectLst/>
                <a:latin typeface="Lora" pitchFamily="2" charset="0"/>
                <a:ea typeface="Aptos" panose="020B0004020202020204" pitchFamily="34" charset="0"/>
                <a:cs typeface="Times New Roman" panose="02020603050405020304" pitchFamily="18" charset="0"/>
              </a:rPr>
              <a:t>Disponible à l’adresse : </a:t>
            </a:r>
            <a:r>
              <a:rPr lang="en-US" sz="1200" u="sng" kern="100" dirty="0">
                <a:effectLst/>
                <a:latin typeface="Lora" pitchFamily="2" charset="0"/>
                <a:ea typeface="Aptos" panose="020B0004020202020204" pitchFamily="34" charset="0"/>
                <a:cs typeface="Times New Roman" panose="02020603050405020304" pitchFamily="18" charset="0"/>
              </a:rPr>
              <a:t>https://www150.statcan.gc.ca/n1/pub/11-627-m/11-627-m2023053-fra.htm</a:t>
            </a:r>
            <a:endParaRPr lang="en-CA" sz="1200" u="sng" kern="100" dirty="0">
              <a:effectLst/>
              <a:latin typeface="Lora" pitchFamily="2" charset="0"/>
              <a:ea typeface="Aptos" panose="020B0004020202020204" pitchFamily="34" charset="0"/>
              <a:cs typeface="Times New Roman" panose="02020603050405020304" pitchFamily="18" charset="0"/>
            </a:endParaRPr>
          </a:p>
          <a:p>
            <a:pPr marL="171450" indent="-171450">
              <a:buFont typeface="Arial" panose="020B0604020202020204" pitchFamily="34" charset="0"/>
              <a:buChar char="•"/>
            </a:pPr>
            <a:endParaRPr lang="fr-CA" sz="1200" b="0" i="0" u="sng" noProof="0" dirty="0">
              <a:solidFill>
                <a:schemeClr val="tx1"/>
              </a:solidFill>
              <a:effectLst/>
              <a:latin typeface="Lora" pitchFamily="2" charset="0"/>
            </a:endParaRPr>
          </a:p>
        </p:txBody>
      </p:sp>
    </p:spTree>
    <p:extLst>
      <p:ext uri="{BB962C8B-B14F-4D97-AF65-F5344CB8AC3E}">
        <p14:creationId xmlns:p14="http://schemas.microsoft.com/office/powerpoint/2010/main" val="40027211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fr-CA" sz="1200" b="1" kern="100" noProof="0" dirty="0">
                <a:effectLst/>
                <a:latin typeface="Lora" pitchFamily="2" charset="0"/>
                <a:ea typeface="Calibri" panose="020F0502020204030204" pitchFamily="34" charset="0"/>
                <a:cs typeface="Calibri" panose="020F0502020204030204" pitchFamily="34" charset="0"/>
              </a:rPr>
              <a:t>IL S’AGIT D’UNE DIAPOSITIVE PERSONNALISABLE (Diapositive 14, Module 1)</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50000"/>
              </a:lnSpc>
              <a:spcAft>
                <a:spcPts val="800"/>
              </a:spcAft>
            </a:pPr>
            <a:r>
              <a:rPr lang="fr-CA" sz="1200" kern="100" noProof="0" dirty="0">
                <a:effectLst/>
                <a:latin typeface="Lora" pitchFamily="2" charset="0"/>
                <a:ea typeface="Calibri" panose="020F0502020204030204" pitchFamily="34" charset="0"/>
                <a:cs typeface="Calibri" panose="020F0502020204030204" pitchFamily="34" charset="0"/>
              </a:rPr>
              <a:t>_____________________________________________________________________________________________</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50000"/>
              </a:lnSpc>
              <a:spcAft>
                <a:spcPts val="800"/>
              </a:spcAft>
            </a:pPr>
            <a:endParaRPr lang="fr-CA" sz="1200" b="1" kern="100" noProof="0" dirty="0">
              <a:effectLst/>
              <a:latin typeface="Lora" pitchFamily="2"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50000"/>
              </a:lnSpc>
              <a:spcBef>
                <a:spcPts val="0"/>
              </a:spcBef>
              <a:spcAft>
                <a:spcPts val="800"/>
              </a:spcAft>
              <a:buClrTx/>
              <a:buSzTx/>
              <a:buFontTx/>
              <a:buNone/>
              <a:tabLst/>
              <a:defRPr/>
            </a:pPr>
            <a:r>
              <a:rPr lang="fr-CA" sz="1200" b="1" kern="100" noProof="0" dirty="0">
                <a:effectLst/>
                <a:latin typeface="Lora" pitchFamily="2" charset="0"/>
                <a:ea typeface="Calibri" panose="020F0502020204030204" pitchFamily="34" charset="0"/>
                <a:cs typeface="Calibri" panose="020F0502020204030204" pitchFamily="34" charset="0"/>
              </a:rPr>
              <a:t>Le saviez-vous?</a:t>
            </a:r>
          </a:p>
          <a:p>
            <a:pPr>
              <a:lnSpc>
                <a:spcPct val="150000"/>
              </a:lnSpc>
              <a:spcAft>
                <a:spcPts val="800"/>
              </a:spcAft>
            </a:pPr>
            <a:endParaRPr lang="fr-CA" sz="1200" b="1" kern="100" noProof="0" dirty="0">
              <a:effectLst/>
              <a:latin typeface="Lora" pitchFamily="2" charset="0"/>
              <a:ea typeface="Calibri" panose="020F0502020204030204" pitchFamily="34" charset="0"/>
              <a:cs typeface="Calibri" panose="020F0502020204030204" pitchFamily="34" charset="0"/>
            </a:endParaRPr>
          </a:p>
          <a:p>
            <a:pPr algn="l" rtl="0" fontAlgn="base"/>
            <a:r>
              <a:rPr lang="fr-CA" sz="1200" b="0" i="1" u="none" strike="noStrike" dirty="0">
                <a:solidFill>
                  <a:srgbClr val="000000"/>
                </a:solidFill>
                <a:effectLst/>
                <a:latin typeface="Lora" pitchFamily="2" charset="0"/>
              </a:rPr>
              <a:t>DIAPO ANIMÉE</a:t>
            </a:r>
            <a:endParaRPr lang="en-US" sz="1200" b="0" i="0" dirty="0">
              <a:solidFill>
                <a:srgbClr val="444444"/>
              </a:solidFill>
              <a:effectLst/>
              <a:latin typeface="Lora" pitchFamily="2" charset="0"/>
            </a:endParaRPr>
          </a:p>
          <a:p>
            <a:pPr algn="l" rtl="0" fontAlgn="base"/>
            <a:r>
              <a:rPr lang="en-CA" sz="1200" b="0" i="0" dirty="0">
                <a:solidFill>
                  <a:srgbClr val="000000"/>
                </a:solidFill>
                <a:effectLst/>
                <a:latin typeface="Lora" pitchFamily="2" charset="0"/>
              </a:rPr>
              <a:t>​</a:t>
            </a:r>
            <a:endParaRPr lang="en-CA" sz="1200" b="0" i="0" dirty="0">
              <a:solidFill>
                <a:srgbClr val="444444"/>
              </a:solidFill>
              <a:effectLst/>
              <a:latin typeface="Lora" pitchFamily="2" charset="0"/>
            </a:endParaRPr>
          </a:p>
          <a:p>
            <a:pPr algn="l" rtl="0" fontAlgn="base"/>
            <a:r>
              <a:rPr lang="fr-CA" sz="1200" b="0" i="1" u="none" strike="noStrike" dirty="0">
                <a:solidFill>
                  <a:srgbClr val="000000"/>
                </a:solidFill>
                <a:effectLst/>
                <a:latin typeface="Lora" pitchFamily="2" charset="0"/>
              </a:rPr>
              <a:t>Cliquez pour révéler la statistique.</a:t>
            </a:r>
            <a:endParaRPr lang="en-US" sz="1200" b="0" i="0" dirty="0">
              <a:solidFill>
                <a:srgbClr val="444444"/>
              </a:solidFill>
              <a:effectLst/>
              <a:latin typeface="Lora" pitchFamily="2" charset="0"/>
            </a:endParaRPr>
          </a:p>
          <a:p>
            <a:pPr algn="l" rtl="0" fontAlgn="base"/>
            <a:r>
              <a:rPr lang="en-CA" sz="1200" b="0" i="0" dirty="0">
                <a:solidFill>
                  <a:srgbClr val="000000"/>
                </a:solidFill>
                <a:effectLst/>
                <a:latin typeface="Lora" pitchFamily="2" charset="0"/>
              </a:rPr>
              <a:t>​</a:t>
            </a:r>
            <a:endParaRPr lang="en-CA" sz="1200" b="0" i="0" dirty="0">
              <a:solidFill>
                <a:srgbClr val="444444"/>
              </a:solidFill>
              <a:effectLst/>
              <a:latin typeface="Lora" pitchFamily="2" charset="0"/>
            </a:endParaRPr>
          </a:p>
          <a:p>
            <a:pPr algn="l" rtl="0" fontAlgn="base"/>
            <a:r>
              <a:rPr lang="en-CA" sz="1200" b="1" i="0" u="none" strike="noStrike" dirty="0">
                <a:solidFill>
                  <a:srgbClr val="000000"/>
                </a:solidFill>
                <a:effectLst/>
                <a:latin typeface="Lora" pitchFamily="2" charset="0"/>
              </a:rPr>
              <a:t>À DIRE </a:t>
            </a:r>
          </a:p>
          <a:p>
            <a:pPr algn="l" rtl="0" fontAlgn="base"/>
            <a:r>
              <a:rPr lang="en-US" sz="1200" b="0" i="0" u="none" strike="noStrike" dirty="0">
                <a:solidFill>
                  <a:srgbClr val="172144"/>
                </a:solidFill>
                <a:effectLst/>
                <a:latin typeface="Lora" pitchFamily="2" charset="0"/>
              </a:rPr>
              <a:t>30% de </a:t>
            </a:r>
            <a:r>
              <a:rPr lang="en-US" sz="1200" b="0" i="0" u="none" strike="noStrike" dirty="0" err="1">
                <a:solidFill>
                  <a:srgbClr val="172144"/>
                </a:solidFill>
                <a:effectLst/>
                <a:latin typeface="Lora" pitchFamily="2" charset="0"/>
              </a:rPr>
              <a:t>toutes</a:t>
            </a:r>
            <a:r>
              <a:rPr lang="en-US" sz="1200" b="0" i="0" u="none" strike="noStrike" dirty="0">
                <a:solidFill>
                  <a:srgbClr val="172144"/>
                </a:solidFill>
                <a:effectLst/>
                <a:latin typeface="Lora" pitchFamily="2" charset="0"/>
              </a:rPr>
              <a:t> les </a:t>
            </a:r>
            <a:r>
              <a:rPr lang="en-US" sz="1200" b="0" i="0" u="none" strike="noStrike" dirty="0" err="1">
                <a:solidFill>
                  <a:srgbClr val="172144"/>
                </a:solidFill>
                <a:effectLst/>
                <a:latin typeface="Lora" pitchFamily="2" charset="0"/>
              </a:rPr>
              <a:t>demandes</a:t>
            </a:r>
            <a:r>
              <a:rPr lang="en-US" sz="1200" b="0" i="0" u="none" strike="noStrike" dirty="0">
                <a:solidFill>
                  <a:srgbClr val="172144"/>
                </a:solidFill>
                <a:effectLst/>
                <a:latin typeface="Lora" pitchFamily="2" charset="0"/>
              </a:rPr>
              <a:t> de </a:t>
            </a:r>
            <a:r>
              <a:rPr lang="en-US" sz="1200" b="0" i="0" u="none" strike="noStrike" dirty="0" err="1">
                <a:solidFill>
                  <a:srgbClr val="172144"/>
                </a:solidFill>
                <a:effectLst/>
                <a:latin typeface="Lora" pitchFamily="2" charset="0"/>
              </a:rPr>
              <a:t>prestations</a:t>
            </a:r>
            <a:r>
              <a:rPr lang="en-US" sz="1200" b="0" i="0" u="none" strike="noStrike" dirty="0">
                <a:solidFill>
                  <a:srgbClr val="172144"/>
                </a:solidFill>
                <a:effectLst/>
                <a:latin typeface="Lora" pitchFamily="2" charset="0"/>
              </a:rPr>
              <a:t> </a:t>
            </a:r>
            <a:r>
              <a:rPr lang="en-US" sz="1200" b="0" i="0" u="none" strike="noStrike" dirty="0" err="1">
                <a:solidFill>
                  <a:srgbClr val="172144"/>
                </a:solidFill>
                <a:effectLst/>
                <a:latin typeface="Lora" pitchFamily="2" charset="0"/>
              </a:rPr>
              <a:t>d’invalidité</a:t>
            </a:r>
            <a:r>
              <a:rPr lang="en-US" sz="1200" b="0" i="0" u="none" strike="noStrike" dirty="0">
                <a:solidFill>
                  <a:srgbClr val="172144"/>
                </a:solidFill>
                <a:effectLst/>
                <a:latin typeface="Lora" pitchFamily="2" charset="0"/>
              </a:rPr>
              <a:t> de </a:t>
            </a:r>
            <a:r>
              <a:rPr lang="en-US" sz="1200" b="0" i="0" u="none" strike="noStrike" dirty="0" err="1">
                <a:solidFill>
                  <a:srgbClr val="172144"/>
                </a:solidFill>
                <a:effectLst/>
                <a:latin typeface="Lora" pitchFamily="2" charset="0"/>
              </a:rPr>
              <a:t>courte</a:t>
            </a:r>
            <a:r>
              <a:rPr lang="en-US" sz="1200" b="0" i="0" u="none" strike="noStrike" dirty="0">
                <a:solidFill>
                  <a:srgbClr val="172144"/>
                </a:solidFill>
                <a:effectLst/>
                <a:latin typeface="Lora" pitchFamily="2" charset="0"/>
              </a:rPr>
              <a:t> de longue durée </a:t>
            </a:r>
            <a:r>
              <a:rPr lang="en-US" sz="1200" b="0" i="0" u="none" strike="noStrike" dirty="0" err="1">
                <a:solidFill>
                  <a:srgbClr val="172144"/>
                </a:solidFill>
                <a:effectLst/>
                <a:latin typeface="Lora" pitchFamily="2" charset="0"/>
              </a:rPr>
              <a:t>sont</a:t>
            </a:r>
            <a:r>
              <a:rPr lang="en-US" sz="1200" b="0" i="0" u="none" strike="noStrike" dirty="0">
                <a:solidFill>
                  <a:srgbClr val="172144"/>
                </a:solidFill>
                <a:effectLst/>
                <a:latin typeface="Lora" pitchFamily="2" charset="0"/>
              </a:rPr>
              <a:t> dues à la santé mentale. </a:t>
            </a:r>
            <a:endParaRPr lang="en-US" sz="1200" b="0" i="0" dirty="0">
              <a:solidFill>
                <a:srgbClr val="172144"/>
              </a:solidFill>
              <a:effectLst/>
              <a:latin typeface="Lora" pitchFamily="2" charset="0"/>
            </a:endParaRPr>
          </a:p>
          <a:p>
            <a:pPr algn="l" rtl="0" fontAlgn="base"/>
            <a:endParaRPr lang="en-US" sz="1200" b="0" i="0" dirty="0">
              <a:solidFill>
                <a:srgbClr val="172144"/>
              </a:solidFill>
              <a:effectLst/>
              <a:latin typeface="Lora" pitchFamily="2" charset="0"/>
            </a:endParaRPr>
          </a:p>
          <a:p>
            <a:pPr algn="l" rtl="0" fontAlgn="base"/>
            <a:r>
              <a:rPr lang="en-US" sz="1200" b="1" i="0" dirty="0">
                <a:solidFill>
                  <a:srgbClr val="172144"/>
                </a:solidFill>
                <a:effectLst/>
                <a:latin typeface="Lora" pitchFamily="2" charset="0"/>
              </a:rPr>
              <a:t>À DEMANDER </a:t>
            </a:r>
          </a:p>
          <a:p>
            <a:pPr algn="l" rtl="0" fontAlgn="base"/>
            <a:r>
              <a:rPr lang="en-US" sz="1200" b="0" i="0" dirty="0">
                <a:solidFill>
                  <a:srgbClr val="172144"/>
                </a:solidFill>
                <a:effectLst/>
                <a:latin typeface="Lora" pitchFamily="2" charset="0"/>
              </a:rPr>
              <a:t>Quelle </a:t>
            </a:r>
            <a:r>
              <a:rPr lang="en-US" sz="1200" b="0" i="0" dirty="0" err="1">
                <a:solidFill>
                  <a:srgbClr val="172144"/>
                </a:solidFill>
                <a:effectLst/>
                <a:latin typeface="Lora" pitchFamily="2" charset="0"/>
              </a:rPr>
              <a:t>est</a:t>
            </a:r>
            <a:r>
              <a:rPr lang="en-US" sz="1200" b="0" i="0" dirty="0">
                <a:solidFill>
                  <a:srgbClr val="172144"/>
                </a:solidFill>
                <a:effectLst/>
                <a:latin typeface="Lora" pitchFamily="2" charset="0"/>
              </a:rPr>
              <a:t> </a:t>
            </a:r>
            <a:r>
              <a:rPr lang="en-US" sz="1200" b="0" i="0" dirty="0" err="1">
                <a:solidFill>
                  <a:srgbClr val="172144"/>
                </a:solidFill>
                <a:effectLst/>
                <a:latin typeface="Lora" pitchFamily="2" charset="0"/>
              </a:rPr>
              <a:t>votre</a:t>
            </a:r>
            <a:r>
              <a:rPr lang="en-US" sz="1200" b="0" i="0" dirty="0">
                <a:solidFill>
                  <a:srgbClr val="172144"/>
                </a:solidFill>
                <a:effectLst/>
                <a:latin typeface="Lora" pitchFamily="2" charset="0"/>
              </a:rPr>
              <a:t> reaction à </a:t>
            </a:r>
            <a:r>
              <a:rPr lang="en-US" sz="1200" b="0" i="0" dirty="0" err="1">
                <a:solidFill>
                  <a:srgbClr val="172144"/>
                </a:solidFill>
                <a:effectLst/>
                <a:latin typeface="Lora" pitchFamily="2" charset="0"/>
              </a:rPr>
              <a:t>cette</a:t>
            </a:r>
            <a:r>
              <a:rPr lang="en-US" sz="1200" b="0" i="0" dirty="0">
                <a:solidFill>
                  <a:srgbClr val="172144"/>
                </a:solidFill>
                <a:effectLst/>
                <a:latin typeface="Lora" pitchFamily="2" charset="0"/>
              </a:rPr>
              <a:t> </a:t>
            </a:r>
            <a:r>
              <a:rPr lang="en-US" sz="1200" b="0" i="0" dirty="0" err="1">
                <a:solidFill>
                  <a:srgbClr val="172144"/>
                </a:solidFill>
                <a:effectLst/>
                <a:latin typeface="Lora" pitchFamily="2" charset="0"/>
              </a:rPr>
              <a:t>statistique</a:t>
            </a:r>
            <a:r>
              <a:rPr lang="en-US" sz="1200" b="0" i="0" dirty="0">
                <a:solidFill>
                  <a:srgbClr val="172144"/>
                </a:solidFill>
                <a:effectLst/>
                <a:latin typeface="Lora" pitchFamily="2" charset="0"/>
              </a:rPr>
              <a:t>?</a:t>
            </a:r>
          </a:p>
          <a:p>
            <a:pPr algn="l" rtl="0" fontAlgn="base"/>
            <a:endParaRPr lang="en-US" sz="1200" b="0" i="0" dirty="0">
              <a:solidFill>
                <a:srgbClr val="172144"/>
              </a:solidFill>
              <a:effectLst/>
              <a:latin typeface="Lora" pitchFamily="2"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Prenez une pause 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gn="l" rtl="0" fontAlgn="base"/>
            <a:r>
              <a:rPr lang="en-CA" sz="1200" b="0" i="0" dirty="0">
                <a:solidFill>
                  <a:srgbClr val="000000"/>
                </a:solidFill>
                <a:effectLst/>
                <a:latin typeface="Lora" pitchFamily="2" charset="0"/>
              </a:rPr>
              <a:t>​</a:t>
            </a: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gn="l" rtl="0" fontAlgn="base"/>
            <a:endParaRPr lang="en-CA" sz="1200" b="0" i="0" dirty="0">
              <a:solidFill>
                <a:srgbClr val="444444"/>
              </a:solidFill>
              <a:effectLst/>
              <a:latin typeface="Lora" pitchFamily="2" charset="0"/>
            </a:endParaRPr>
          </a:p>
          <a:p>
            <a:pPr algn="l" rtl="0" fontAlgn="base"/>
            <a:r>
              <a:rPr lang="en-US" sz="1200" b="0" i="0" u="none" strike="noStrike" dirty="0">
                <a:solidFill>
                  <a:srgbClr val="000000"/>
                </a:solidFill>
                <a:effectLst/>
                <a:latin typeface="Lora" pitchFamily="2" charset="0"/>
              </a:rPr>
              <a:t>SOURCE </a:t>
            </a:r>
          </a:p>
          <a:p>
            <a:pPr marL="171450" indent="-171450" algn="l" rtl="0" fontAlgn="base">
              <a:buFont typeface="Arial" panose="020B0604020202020204" pitchFamily="34" charset="0"/>
              <a:buChar char="•"/>
            </a:pPr>
            <a:r>
              <a:rPr lang="en-US" sz="1200" b="0" i="0" u="none" strike="noStrike" dirty="0">
                <a:solidFill>
                  <a:srgbClr val="000000"/>
                </a:solidFill>
                <a:effectLst/>
                <a:latin typeface="Lora" pitchFamily="2" charset="0"/>
              </a:rPr>
              <a:t>Commission de la santé mentale du Canada (2020)</a:t>
            </a:r>
            <a:r>
              <a:rPr lang="en-US" sz="1200" b="0" i="0" dirty="0">
                <a:solidFill>
                  <a:srgbClr val="000000"/>
                </a:solidFill>
                <a:effectLst/>
                <a:latin typeface="Lora" pitchFamily="2" charset="0"/>
              </a:rPr>
              <a:t>​</a:t>
            </a:r>
            <a:r>
              <a:rPr lang="en-US" sz="1200" b="0" i="0" u="none" strike="noStrike" dirty="0">
                <a:solidFill>
                  <a:srgbClr val="444444"/>
                </a:solidFill>
                <a:effectLst/>
                <a:latin typeface="Lora" pitchFamily="2" charset="0"/>
              </a:rPr>
              <a:t>: </a:t>
            </a:r>
            <a:r>
              <a:rPr lang="en-US" sz="1200" b="0" i="0" dirty="0">
                <a:solidFill>
                  <a:srgbClr val="444444"/>
                </a:solidFill>
                <a:effectLst/>
                <a:latin typeface="Lora" pitchFamily="2" charset="0"/>
              </a:rPr>
              <a:t>https://www.mentalhealthcommission.ca/wp-content/uploads/drupal/2020-06/Backgrounder_Building_Workplace_Mental_Health_eng.pdf</a:t>
            </a:r>
          </a:p>
          <a:p>
            <a:pPr>
              <a:lnSpc>
                <a:spcPct val="150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ACB425-3581-7A47-AA0E-D9AA6F44DBA9}" type="slidenum">
              <a:rPr kumimoji="0" lang="en-CA"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2872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fr-CA" sz="1200" b="1" kern="100" noProof="0" dirty="0">
                <a:effectLst/>
                <a:latin typeface="Lora" pitchFamily="2" charset="0"/>
                <a:ea typeface="Calibri" panose="020F0502020204030204" pitchFamily="34" charset="0"/>
                <a:cs typeface="Calibri" panose="020F0502020204030204" pitchFamily="34" charset="0"/>
              </a:rPr>
              <a:t>IL S’AGIT D’UNE DIAPOSITIVE PERSONNALISABLE (Diapositive 15, Module 1)</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50000"/>
              </a:lnSpc>
              <a:spcAft>
                <a:spcPts val="800"/>
              </a:spcAft>
            </a:pPr>
            <a:r>
              <a:rPr lang="fr-CA" sz="1200" kern="100" noProof="0" dirty="0">
                <a:effectLst/>
                <a:latin typeface="Lora" pitchFamily="2" charset="0"/>
                <a:ea typeface="Calibri" panose="020F0502020204030204" pitchFamily="34" charset="0"/>
                <a:cs typeface="Calibri" panose="020F0502020204030204" pitchFamily="34" charset="0"/>
              </a:rPr>
              <a:t>____________________________________________________________________________________________________________________________________</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Vivre avec un trouble de santé mentale (vidéo)</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Tout au long du cours, vous allez voir quelques vidéos dans lesquelles des personnes partagent leurs réflexions sur la santé mentale et leur savoir expérientiel d’un trouble de santé mentale. Ces personnes ne sont pas des </a:t>
            </a:r>
            <a:r>
              <a:rPr lang="fr-CA" sz="1200" kern="1200" noProof="0" dirty="0" err="1">
                <a:effectLst/>
                <a:latin typeface="Lora" pitchFamily="2" charset="0"/>
                <a:ea typeface="Calibri" panose="020F0502020204030204" pitchFamily="34" charset="0"/>
                <a:cs typeface="Calibri" panose="020F0502020204030204" pitchFamily="34" charset="0"/>
              </a:rPr>
              <a:t>acteur·rice·s</a:t>
            </a:r>
            <a:r>
              <a:rPr lang="fr-CA" sz="120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Lorsque vous regarderez la vidéo, observez l’expérience de chaque personne vivant avec un trouble de santé mentale, puis nous en discuterons en groupe.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Présentez la vidéo (2:04)</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Bilan :</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Qu’avez-vous remarqué?</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Prenez une pause 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surprise ou le refus d’y croire </a:t>
            </a:r>
            <a:r>
              <a:rPr lang="fr-CA" sz="1200" kern="100" noProof="0" dirty="0">
                <a:effectLst/>
                <a:latin typeface="Lora" pitchFamily="2" charset="0"/>
                <a:ea typeface="Calibri" panose="020F0502020204030204" pitchFamily="34" charset="0"/>
                <a:cs typeface="Arial" panose="020B0604020202020204" pitchFamily="34" charset="0"/>
              </a:rPr>
              <a:t>(« je ne peux pas croire que ça m’arrive », puis « pourquoi ça m’arrive à moi? »).</a:t>
            </a: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solitude.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peur.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honte.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L’échec.</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durée varie d’une personne à l’autre.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L’isolement.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Se sentir comme un fardeau, moins que rien, </a:t>
            </a:r>
            <a:r>
              <a:rPr lang="fr-CA" sz="1200" kern="1200" noProof="0" dirty="0" err="1">
                <a:effectLst/>
                <a:latin typeface="Lora" pitchFamily="2" charset="0"/>
                <a:ea typeface="Calibri" panose="020F0502020204030204" pitchFamily="34" charset="0"/>
                <a:cs typeface="Calibri" panose="020F0502020204030204" pitchFamily="34" charset="0"/>
              </a:rPr>
              <a:t>impuissant·e</a:t>
            </a: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Ne pas savoir ou reconnaître les signes et les indicateurs.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déni (Simone disait qu’elle avait simplement repris le travail et ignoré la situation).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culture et les antécédents peuvent aggraver la stigmatisation et modifier l’expérience d’une personne.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soutien.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Merci. Ce sont toutes d’excellentes observations.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Si nécessaire, complétez les réponses données en mentionnant celles-ci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n’y a pas qu’une seule cause.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existe plusieurs différents types de problèmes et troubles de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problèmes de santé mentale peuvent survenir à différentes phases de la vie.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existe un lien entre le trouble de santé mentale et la maladie physique.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Vous pouvez vivre avec un trouble de santé mentale et vous sentir quand même </a:t>
            </a:r>
            <a:r>
              <a:rPr lang="fr-CA" sz="1200" kern="1200" noProof="0" dirty="0" err="1">
                <a:effectLst/>
                <a:latin typeface="Lora" pitchFamily="2" charset="0"/>
                <a:ea typeface="Calibri" panose="020F0502020204030204" pitchFamily="34" charset="0"/>
                <a:cs typeface="Calibri" panose="020F0502020204030204" pitchFamily="34" charset="0"/>
              </a:rPr>
              <a:t>productif·ve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15</a:t>
            </a:fld>
            <a:endParaRPr lang="en-CA" dirty="0"/>
          </a:p>
        </p:txBody>
      </p:sp>
    </p:spTree>
    <p:extLst>
      <p:ext uri="{BB962C8B-B14F-4D97-AF65-F5344CB8AC3E}">
        <p14:creationId xmlns:p14="http://schemas.microsoft.com/office/powerpoint/2010/main" val="15785931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u="none"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Les facteurs de risque du trouble de santé mentale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troubles de santé mentale résultent d’une combinaison de nombreuses causes, dont des facteurs biologiques, historiques, psychologiques et sociaux (biopsychosociaux) qui peuvent augmenter le risque de développer un trouble de santé mentale.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Une personne peut naître avec un risque accru de développer un trouble de santé mentale, mais son apparition peut être provoquée par des facteurs environnementaux tels que la dynamique familiale, les facteurs de stress en milieu de travail et le statut socio-économique. En général, un niveau de stress élevé augmente le risque d’apparition d’un trouble de santé mentale.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chaque facteur et donnez quelques exemples pour chacun d’entre eux.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Les facteurs biologiques comprennent la génétique, le fonctionnement du cerveau, la neurotransmission et les problèmes de santé.</a:t>
            </a:r>
          </a:p>
          <a:p>
            <a:pPr marL="171450" lvl="0" indent="-171450">
              <a:lnSpc>
                <a:spcPct val="107000"/>
              </a:lnSpc>
              <a:spcAft>
                <a:spcPts val="800"/>
              </a:spcAft>
              <a:buFont typeface="Arial" panose="020B0604020202020204" pitchFamily="34" charset="0"/>
              <a:buChar char="•"/>
            </a:pP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Les facteurs psychologiques comprennent les croyances, les attitudes, l’inquiétude, les capacités d’adaptation, les aptitudes sociales, la rumination et la personnalité.</a:t>
            </a:r>
          </a:p>
          <a:p>
            <a:pPr marL="171450" lvl="0" indent="-171450">
              <a:lnSpc>
                <a:spcPct val="107000"/>
              </a:lnSpc>
              <a:spcAft>
                <a:spcPts val="800"/>
              </a:spcAft>
              <a:buFont typeface="Arial" panose="020B0604020202020204" pitchFamily="34" charset="0"/>
              <a:buChar char="•"/>
            </a:pP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Les facteurs sociaux comprennent les événements de la vie, la socialisation, le milieu de travail, les relations et le manque de soutien social. </a:t>
            </a:r>
          </a:p>
          <a:p>
            <a:pPr marL="171450" lvl="0" indent="-171450">
              <a:lnSpc>
                <a:spcPct val="107000"/>
              </a:lnSpc>
              <a:spcAft>
                <a:spcPts val="800"/>
              </a:spcAft>
              <a:buFont typeface="Arial" panose="020B0604020202020204" pitchFamily="34" charset="0"/>
              <a:buChar char="•"/>
            </a:pP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Les facteurs historiques comprennent les antécédents familiaux, les traumatismes et les expériences négatives pendant l’enfance, comme la maltraitance, la négligence, le divorce ou la violence familiale.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Calibri" panose="020F0502020204030204" pitchFamily="34" charset="0"/>
              </a:rPr>
              <a:t>Il est important de reconnaître que diverses formes de discrimination, comme le racisme, le sexisme, le </a:t>
            </a:r>
            <a:r>
              <a:rPr lang="fr-CA" sz="1200" kern="100" noProof="0" dirty="0" err="1">
                <a:effectLst/>
                <a:latin typeface="Lora" pitchFamily="2" charset="0"/>
                <a:ea typeface="Calibri" panose="020F0502020204030204" pitchFamily="34" charset="0"/>
                <a:cs typeface="Calibri" panose="020F0502020204030204" pitchFamily="34" charset="0"/>
              </a:rPr>
              <a:t>capacitisme</a:t>
            </a:r>
            <a:r>
              <a:rPr lang="fr-CA" sz="1200" kern="100" noProof="0" dirty="0">
                <a:effectLst/>
                <a:latin typeface="Lora" pitchFamily="2" charset="0"/>
                <a:ea typeface="Calibri" panose="020F0502020204030204" pitchFamily="34" charset="0"/>
                <a:cs typeface="Calibri" panose="020F0502020204030204" pitchFamily="34" charset="0"/>
              </a:rPr>
              <a:t>, l’homophobie et la transphobie peuvent également causer des traumatismes chez les </a:t>
            </a:r>
            <a:r>
              <a:rPr lang="fr-CA" sz="1200" kern="100" noProof="0" dirty="0" err="1">
                <a:effectLst/>
                <a:latin typeface="Lora" pitchFamily="2" charset="0"/>
                <a:ea typeface="Calibri" panose="020F0502020204030204" pitchFamily="34" charset="0"/>
                <a:cs typeface="Calibri" panose="020F0502020204030204" pitchFamily="34" charset="0"/>
              </a:rPr>
              <a:t>individu</a:t>
            </a:r>
            <a:r>
              <a:rPr lang="fr-CA" i="0" kern="1200" noProof="0" dirty="0" err="1">
                <a:effectLst/>
                <a:latin typeface="Lora" pitchFamily="2" charset="0"/>
                <a:ea typeface="Times New Roman" panose="02020603050405020304" pitchFamily="18" charset="0"/>
                <a:cs typeface="Calibri" panose="020F0502020204030204" pitchFamily="34" charset="0"/>
              </a:rPr>
              <a:t>·e·</a:t>
            </a:r>
            <a:r>
              <a:rPr lang="fr-CA" sz="1200" kern="100" noProof="0" dirty="0" err="1">
                <a:effectLst/>
                <a:latin typeface="Lora" pitchFamily="2" charset="0"/>
                <a:ea typeface="Calibri" panose="020F0502020204030204" pitchFamily="34" charset="0"/>
                <a:cs typeface="Calibri" panose="020F0502020204030204" pitchFamily="34" charset="0"/>
              </a:rPr>
              <a:t>s</a:t>
            </a:r>
            <a:r>
              <a:rPr lang="fr-CA" sz="1200" kern="100" noProof="0" dirty="0">
                <a:effectLst/>
                <a:latin typeface="Lora" pitchFamily="2" charset="0"/>
                <a:ea typeface="Calibri" panose="020F0502020204030204" pitchFamily="34" charset="0"/>
                <a:cs typeface="Calibri" panose="020F0502020204030204" pitchFamily="34" charset="0"/>
              </a:rPr>
              <a:t>.</a:t>
            </a:r>
            <a:r>
              <a:rPr lang="fr-CA" sz="1200" kern="1200" noProof="0" dirty="0">
                <a:effectLst/>
                <a:latin typeface="Lora" pitchFamily="2" charset="0"/>
                <a:ea typeface="Calibri" panose="020F0502020204030204" pitchFamily="34" charset="0"/>
                <a:cs typeface="Calibri" panose="020F0502020204030204" pitchFamily="34" charset="0"/>
              </a:rPr>
              <a:t> Les traumatismes peuvent aussi être causés par la discrimination à laquelle sont confrontés les </a:t>
            </a:r>
            <a:r>
              <a:rPr lang="fr-CA" sz="1200" kern="1200" noProof="0" dirty="0" err="1">
                <a:effectLst/>
                <a:latin typeface="Lora" pitchFamily="2" charset="0"/>
                <a:ea typeface="Calibri" panose="020F0502020204030204" pitchFamily="34" charset="0"/>
                <a:cs typeface="Calibri" panose="020F0502020204030204" pitchFamily="34" charset="0"/>
              </a:rPr>
              <a:t>immigrant·e·s</a:t>
            </a:r>
            <a:r>
              <a:rPr lang="fr-CA" sz="1200" kern="1200" noProof="0" dirty="0">
                <a:effectLst/>
                <a:latin typeface="Lora" pitchFamily="2" charset="0"/>
                <a:ea typeface="Calibri" panose="020F0502020204030204" pitchFamily="34" charset="0"/>
                <a:cs typeface="Calibri" panose="020F0502020204030204" pitchFamily="34" charset="0"/>
              </a:rPr>
              <a:t> et les </a:t>
            </a:r>
            <a:r>
              <a:rPr lang="fr-CA" sz="1200" kern="1200" noProof="0" dirty="0" err="1">
                <a:effectLst/>
                <a:latin typeface="Lora" pitchFamily="2" charset="0"/>
                <a:ea typeface="Calibri" panose="020F0502020204030204" pitchFamily="34" charset="0"/>
                <a:cs typeface="Calibri" panose="020F0502020204030204" pitchFamily="34" charset="0"/>
              </a:rPr>
              <a:t>réfugié·e·s</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 choix de mode de vie malsain (comme l’utilisation de substances) et des schémas de pensée et de comportement acquis peuvent influencer l’apparition, l’évolution et l’issue d’un trouble de santé mentale. À l’inverse, un mode de vie sain et des relations solides et stables peuvent réduire le risque de troubles de santé mentale et renforcer la résilience.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Certains facteurs, comme la génétique, </a:t>
            </a:r>
            <a:r>
              <a:rPr lang="fr-CA" sz="1200" kern="100" noProof="0" dirty="0">
                <a:effectLst/>
                <a:latin typeface="Lora" pitchFamily="2" charset="0"/>
                <a:ea typeface="Calibri" panose="020F0502020204030204" pitchFamily="34" charset="0"/>
                <a:cs typeface="Arial" panose="020B0604020202020204" pitchFamily="34" charset="0"/>
              </a:rPr>
              <a:t>peuvent être perçus comme étant largement hors de notre contrôle, mais nous pouvons quand même inspirer des changements positifs en faisant des choix de styles de vie sains</a:t>
            </a:r>
            <a:r>
              <a:rPr lang="fr-CA" sz="1200" kern="1200" noProof="0" dirty="0">
                <a:effectLst/>
                <a:latin typeface="Lora" pitchFamily="2" charset="0"/>
                <a:ea typeface="Calibri" panose="020F0502020204030204" pitchFamily="34" charset="0"/>
                <a:cs typeface="Calibri" panose="020F0502020204030204" pitchFamily="34" charset="0"/>
              </a:rPr>
              <a:t>. Par exemple, s’il y a des antécédents de cancer ou de diabète dans ma famille, je peux encore réduire les risques en mangeant bien, en faisant de l’exercice et en prenant des mesures préventives. </a:t>
            </a:r>
            <a:r>
              <a:rPr lang="fr-CA" sz="1200" i="1" kern="100" noProof="0" dirty="0">
                <a:effectLst/>
                <a:latin typeface="Lora" pitchFamily="2" charset="0"/>
                <a:ea typeface="Calibri" panose="020F0502020204030204" pitchFamily="34" charset="0"/>
                <a:cs typeface="Arial" panose="020B0604020202020204" pitchFamily="34" charset="0"/>
              </a:rPr>
              <a:t>Le simple fait d’avoir ces facteurs de risque ne veut pas dire que vous développerez un problème de santé mentale</a:t>
            </a:r>
            <a:r>
              <a:rPr lang="fr-CA" sz="1200" i="1"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organisations peuvent contribuer à compenser les facteurs de risque et à protéger la santé mentale de leurs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en créant et en maintenant un lieu de travail sain. Cela implique de reconnaître que les </a:t>
            </a:r>
            <a:r>
              <a:rPr lang="fr-CA" sz="1200" kern="1200" noProof="0" dirty="0" err="1">
                <a:effectLst/>
                <a:latin typeface="Lora" pitchFamily="2" charset="0"/>
                <a:ea typeface="Calibri" panose="020F0502020204030204" pitchFamily="34" charset="0"/>
                <a:cs typeface="Calibri" panose="020F0502020204030204" pitchFamily="34" charset="0"/>
              </a:rPr>
              <a:t>individu</a:t>
            </a:r>
            <a:r>
              <a:rPr lang="fr-CA" i="0" kern="1200" noProof="0" dirty="0" err="1">
                <a:effectLst/>
                <a:latin typeface="Lora" pitchFamily="2" charset="0"/>
                <a:ea typeface="Times New Roman" panose="02020603050405020304" pitchFamily="18" charset="0"/>
                <a:cs typeface="Calibri" panose="020F0502020204030204" pitchFamily="34" charset="0"/>
              </a:rPr>
              <a:t>·e·</a:t>
            </a:r>
            <a:r>
              <a:rPr lang="fr-CA" sz="1200" kern="1200" noProof="0" dirty="0" err="1">
                <a:effectLst/>
                <a:latin typeface="Lora" pitchFamily="2" charset="0"/>
                <a:ea typeface="Calibri" panose="020F0502020204030204" pitchFamily="34" charset="0"/>
                <a:cs typeface="Calibri" panose="020F0502020204030204" pitchFamily="34" charset="0"/>
              </a:rPr>
              <a:t>s</a:t>
            </a:r>
            <a:r>
              <a:rPr lang="fr-CA" sz="1200" kern="1200" noProof="0" dirty="0">
                <a:effectLst/>
                <a:latin typeface="Lora" pitchFamily="2" charset="0"/>
                <a:ea typeface="Calibri" panose="020F0502020204030204" pitchFamily="34" charset="0"/>
                <a:cs typeface="Calibri" panose="020F0502020204030204" pitchFamily="34" charset="0"/>
              </a:rPr>
              <a:t> sont uniques et peuvent réagir différemment les uns des autres dans des situations similaires. </a:t>
            </a: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 lieu de travail sain encourage également les discussions sur la santé et les troubles de santé mentale en milieu de travail.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Engel, G. L., « The </a:t>
            </a:r>
            <a:r>
              <a:rPr lang="fr-CA" sz="1200" kern="1200" noProof="0" dirty="0" err="1">
                <a:effectLst/>
                <a:latin typeface="Lora" pitchFamily="2" charset="0"/>
                <a:ea typeface="Calibri" panose="020F0502020204030204" pitchFamily="34" charset="0"/>
                <a:cs typeface="Calibri" panose="020F0502020204030204" pitchFamily="34" charset="0"/>
              </a:rPr>
              <a:t>need</a:t>
            </a:r>
            <a:r>
              <a:rPr lang="fr-CA" sz="1200" kern="1200" noProof="0" dirty="0">
                <a:effectLst/>
                <a:latin typeface="Lora" pitchFamily="2" charset="0"/>
                <a:ea typeface="Calibri" panose="020F0502020204030204" pitchFamily="34" charset="0"/>
                <a:cs typeface="Calibri" panose="020F0502020204030204" pitchFamily="34" charset="0"/>
              </a:rPr>
              <a:t> for a new </a:t>
            </a:r>
            <a:r>
              <a:rPr lang="fr-CA" sz="1200" kern="1200" noProof="0" dirty="0" err="1">
                <a:effectLst/>
                <a:latin typeface="Lora" pitchFamily="2" charset="0"/>
                <a:ea typeface="Calibri" panose="020F0502020204030204" pitchFamily="34" charset="0"/>
                <a:cs typeface="Calibri" panose="020F0502020204030204" pitchFamily="34" charset="0"/>
              </a:rPr>
              <a:t>medical</a:t>
            </a:r>
            <a:r>
              <a:rPr lang="fr-CA" sz="1200" kern="1200" noProof="0" dirty="0">
                <a:effectLst/>
                <a:latin typeface="Lora" pitchFamily="2" charset="0"/>
                <a:ea typeface="Calibri" panose="020F0502020204030204" pitchFamily="34" charset="0"/>
                <a:cs typeface="Calibri" panose="020F0502020204030204" pitchFamily="34" charset="0"/>
              </a:rPr>
              <a:t> model: A challenge for </a:t>
            </a:r>
            <a:r>
              <a:rPr lang="fr-CA" sz="1200" kern="1200" noProof="0" dirty="0" err="1">
                <a:effectLst/>
                <a:latin typeface="Lora" pitchFamily="2" charset="0"/>
                <a:ea typeface="Calibri" panose="020F0502020204030204" pitchFamily="34" charset="0"/>
                <a:cs typeface="Calibri" panose="020F0502020204030204" pitchFamily="34" charset="0"/>
              </a:rPr>
              <a:t>biomedicine</a:t>
            </a:r>
            <a:r>
              <a:rPr lang="fr-CA" sz="1200" kern="1200" noProof="0" dirty="0">
                <a:effectLst/>
                <a:latin typeface="Lora" pitchFamily="2" charset="0"/>
                <a:ea typeface="Calibri" panose="020F0502020204030204" pitchFamily="34" charset="0"/>
                <a:cs typeface="Calibri" panose="020F0502020204030204" pitchFamily="34" charset="0"/>
              </a:rPr>
              <a:t> », </a:t>
            </a:r>
            <a:r>
              <a:rPr lang="fr-CA" sz="1200" i="1" kern="1200" noProof="0" dirty="0">
                <a:effectLst/>
                <a:latin typeface="Lora" pitchFamily="2" charset="0"/>
                <a:ea typeface="Calibri" panose="020F0502020204030204" pitchFamily="34" charset="0"/>
                <a:cs typeface="Calibri" panose="020F0502020204030204" pitchFamily="34" charset="0"/>
              </a:rPr>
              <a:t>Science</a:t>
            </a:r>
            <a:r>
              <a:rPr lang="fr-CA" sz="1200" kern="1200" noProof="0" dirty="0">
                <a:effectLst/>
                <a:latin typeface="Lora" pitchFamily="2" charset="0"/>
                <a:ea typeface="Calibri" panose="020F0502020204030204" pitchFamily="34" charset="0"/>
                <a:cs typeface="Calibri" panose="020F0502020204030204" pitchFamily="34" charset="0"/>
              </a:rPr>
              <a:t>, 196,</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1977, p. 29–36. </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OMS, </a:t>
            </a:r>
            <a:r>
              <a:rPr lang="fr-CA" sz="1200" i="1" kern="1200" noProof="0" dirty="0">
                <a:effectLst/>
                <a:latin typeface="Lora" pitchFamily="2" charset="0"/>
                <a:ea typeface="Calibri" panose="020F0502020204030204" pitchFamily="34" charset="0"/>
                <a:cs typeface="Calibri" panose="020F0502020204030204" pitchFamily="34" charset="0"/>
              </a:rPr>
              <a:t>Risks </a:t>
            </a:r>
            <a:r>
              <a:rPr lang="fr-CA" sz="1200" i="1" kern="1200" noProof="0" dirty="0" err="1">
                <a:effectLst/>
                <a:latin typeface="Lora" pitchFamily="2" charset="0"/>
                <a:ea typeface="Calibri" panose="020F0502020204030204" pitchFamily="34" charset="0"/>
                <a:cs typeface="Calibri" panose="020F0502020204030204" pitchFamily="34" charset="0"/>
              </a:rPr>
              <a:t>to</a:t>
            </a:r>
            <a:r>
              <a:rPr lang="fr-CA" sz="1200" kern="1200" noProof="0" dirty="0" err="1">
                <a:effectLst/>
                <a:latin typeface="Lora" pitchFamily="2" charset="0"/>
                <a:ea typeface="Calibri" panose="020F0502020204030204" pitchFamily="34" charset="0"/>
                <a:cs typeface="Calibri" panose="020F0502020204030204" pitchFamily="34" charset="0"/>
              </a:rPr>
              <a:t>Le</a:t>
            </a:r>
            <a:r>
              <a:rPr lang="fr-CA" sz="1200" kern="1200" noProof="0" dirty="0">
                <a:effectLst/>
                <a:latin typeface="Lora" pitchFamily="2" charset="0"/>
                <a:ea typeface="Calibri" panose="020F0502020204030204" pitchFamily="34" charset="0"/>
                <a:cs typeface="Calibri" panose="020F0502020204030204" pitchFamily="34" charset="0"/>
              </a:rPr>
              <a:t> modèle biopsychosocial et les risques pour la santé mentale : </a:t>
            </a:r>
            <a:r>
              <a:rPr lang="fr-CA" sz="1200" i="1" kern="1200" noProof="0" dirty="0">
                <a:effectLst/>
                <a:latin typeface="Lora" pitchFamily="2" charset="0"/>
                <a:ea typeface="Calibri" panose="020F0502020204030204" pitchFamily="34" charset="0"/>
                <a:cs typeface="Calibri" panose="020F0502020204030204" pitchFamily="34" charset="0"/>
              </a:rPr>
              <a:t> mental </a:t>
            </a:r>
            <a:r>
              <a:rPr lang="fr-CA" sz="1200" i="1" kern="1200" noProof="0" dirty="0" err="1">
                <a:effectLst/>
                <a:latin typeface="Lora" pitchFamily="2" charset="0"/>
                <a:ea typeface="Calibri" panose="020F0502020204030204" pitchFamily="34" charset="0"/>
                <a:cs typeface="Calibri" panose="020F0502020204030204" pitchFamily="34" charset="0"/>
              </a:rPr>
              <a:t>health</a:t>
            </a:r>
            <a:r>
              <a:rPr lang="fr-CA" sz="1200" i="1" kern="1200" noProof="0" dirty="0">
                <a:effectLst/>
                <a:latin typeface="Lora" pitchFamily="2" charset="0"/>
                <a:ea typeface="Calibri" panose="020F0502020204030204" pitchFamily="34" charset="0"/>
                <a:cs typeface="Calibri" panose="020F0502020204030204" pitchFamily="34" charset="0"/>
              </a:rPr>
              <a:t>: An </a:t>
            </a:r>
            <a:r>
              <a:rPr lang="fr-CA" sz="1200" i="1" kern="1200" noProof="0" dirty="0" err="1">
                <a:effectLst/>
                <a:latin typeface="Lora" pitchFamily="2" charset="0"/>
                <a:ea typeface="Calibri" panose="020F0502020204030204" pitchFamily="34" charset="0"/>
                <a:cs typeface="Calibri" panose="020F0502020204030204" pitchFamily="34" charset="0"/>
              </a:rPr>
              <a:t>overview</a:t>
            </a:r>
            <a:r>
              <a:rPr lang="fr-CA" sz="1200" i="1" kern="1200" noProof="0" dirty="0">
                <a:effectLst/>
                <a:latin typeface="Lora" pitchFamily="2" charset="0"/>
                <a:ea typeface="Calibri" panose="020F0502020204030204" pitchFamily="34" charset="0"/>
                <a:cs typeface="Calibri" panose="020F0502020204030204" pitchFamily="34" charset="0"/>
              </a:rPr>
              <a:t> of </a:t>
            </a:r>
            <a:r>
              <a:rPr lang="fr-CA" sz="1200" i="1" kern="1200" noProof="0" dirty="0" err="1">
                <a:effectLst/>
                <a:latin typeface="Lora" pitchFamily="2" charset="0"/>
                <a:ea typeface="Calibri" panose="020F0502020204030204" pitchFamily="34" charset="0"/>
                <a:cs typeface="Calibri" panose="020F0502020204030204" pitchFamily="34" charset="0"/>
              </a:rPr>
              <a:t>vulnerabilities</a:t>
            </a:r>
            <a:r>
              <a:rPr lang="fr-CA" sz="1200" i="1" kern="1200" noProof="0" dirty="0">
                <a:effectLst/>
                <a:latin typeface="Lora" pitchFamily="2" charset="0"/>
                <a:ea typeface="Calibri" panose="020F0502020204030204" pitchFamily="34" charset="0"/>
                <a:cs typeface="Calibri" panose="020F0502020204030204" pitchFamily="34" charset="0"/>
              </a:rPr>
              <a:t> and </a:t>
            </a:r>
            <a:r>
              <a:rPr lang="fr-CA" sz="1200" i="1" kern="1200" noProof="0" dirty="0" err="1">
                <a:effectLst/>
                <a:latin typeface="Lora" pitchFamily="2" charset="0"/>
                <a:ea typeface="Calibri" panose="020F0502020204030204" pitchFamily="34" charset="0"/>
                <a:cs typeface="Calibri" panose="020F0502020204030204" pitchFamily="34" charset="0"/>
              </a:rPr>
              <a:t>risk</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err="1">
                <a:effectLst/>
                <a:latin typeface="Lora" pitchFamily="2" charset="0"/>
                <a:ea typeface="Calibri" panose="020F0502020204030204" pitchFamily="34" charset="0"/>
                <a:cs typeface="Calibri" panose="020F0502020204030204" pitchFamily="34" charset="0"/>
              </a:rPr>
              <a:t>factors</a:t>
            </a:r>
            <a:r>
              <a:rPr lang="fr-CA" sz="1200" kern="1200" noProof="0" dirty="0">
                <a:effectLst/>
                <a:latin typeface="Lora" pitchFamily="2" charset="0"/>
                <a:ea typeface="Calibri" panose="020F0502020204030204" pitchFamily="34" charset="0"/>
                <a:cs typeface="Calibri" panose="020F0502020204030204" pitchFamily="34" charset="0"/>
              </a:rPr>
              <a:t>, 2012. </a:t>
            </a:r>
            <a:r>
              <a:rPr lang="fr-CA" sz="1200" u="sng" kern="1200" noProof="0" dirty="0">
                <a:solidFill>
                  <a:srgbClr val="0563C1"/>
                </a:solidFill>
                <a:effectLst/>
                <a:latin typeface="Lora" pitchFamily="2" charset="0"/>
                <a:ea typeface="Calibri" panose="020F0502020204030204" pitchFamily="34" charset="0"/>
                <a:cs typeface="Calibri" panose="020F0502020204030204" pitchFamily="34" charset="0"/>
                <a:hlinkClick r:id="rId3"/>
              </a:rPr>
              <a:t>https://www.who.int/publications/m/item/risks-to-mental-health</a:t>
            </a:r>
            <a:r>
              <a:rPr lang="fr-CA" sz="1200" kern="1200" noProof="0" dirty="0">
                <a:effectLst/>
                <a:latin typeface="Lora" pitchFamily="2" charset="0"/>
                <a:ea typeface="Calibri" panose="020F0502020204030204" pitchFamily="34" charset="0"/>
                <a:cs typeface="Calibri" panose="020F0502020204030204" pitchFamily="34" charset="0"/>
              </a:rPr>
              <a:t> [en anglais seulement]</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20D3F156-6FDE-D42A-CC51-0E8820B06B05}"/>
              </a:ext>
            </a:extLst>
          </p:cNvPr>
          <p:cNvSpPr>
            <a:spLocks noGrp="1"/>
          </p:cNvSpPr>
          <p:nvPr>
            <p:ph type="sldNum" sz="quarter" idx="5"/>
          </p:nvPr>
        </p:nvSpPr>
        <p:spPr/>
        <p:txBody>
          <a:bodyPr/>
          <a:lstStyle/>
          <a:p>
            <a:fld id="{FB267835-0E47-4489-B375-E70B63D82C6C}" type="slidenum">
              <a:rPr lang="en-CA" smtClean="0"/>
              <a:t>16</a:t>
            </a:fld>
            <a:endParaRPr lang="en-CA"/>
          </a:p>
        </p:txBody>
      </p:sp>
    </p:spTree>
    <p:extLst>
      <p:ext uri="{BB962C8B-B14F-4D97-AF65-F5344CB8AC3E}">
        <p14:creationId xmlns:p14="http://schemas.microsoft.com/office/powerpoint/2010/main" val="10719162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Slide Image Placeholder 1"/>
          <p:cNvSpPr>
            <a:spLocks noGrp="1" noRot="1" noChangeAspect="1" noTextEdit="1"/>
          </p:cNvSpPr>
          <p:nvPr>
            <p:ph type="sldImg"/>
          </p:nvPr>
        </p:nvSpPr>
        <p:spPr bwMode="auto">
          <a:xfrm>
            <a:off x="457200" y="720725"/>
            <a:ext cx="6400800" cy="3600450"/>
          </a:xfrm>
          <a:noFill/>
          <a:ln>
            <a:solidFill>
              <a:srgbClr val="000000"/>
            </a:solidFill>
            <a:miter lim="800000"/>
            <a:headEnd/>
            <a:tailEnd/>
          </a:ln>
        </p:spPr>
      </p:sp>
      <p:sp>
        <p:nvSpPr>
          <p:cNvPr id="114691" name="Notes Placeholder 2"/>
          <p:cNvSpPr>
            <a:spLocks noGrp="1"/>
          </p:cNvSpPr>
          <p:nvPr>
            <p:ph type="body" idx="1"/>
          </p:nvPr>
        </p:nvSpPr>
        <p:spPr bwMode="auto">
          <a:noFill/>
        </p:spPr>
        <p:txBody>
          <a:bodyPr wrap="square" numCol="1" anchor="t" anchorCtr="0" compatLnSpc="1">
            <a:prstTxWarp prst="textNoShape">
              <a:avLst/>
            </a:prstTxWarp>
            <a:noAutofit/>
          </a:bodyPr>
          <a:lstStyle/>
          <a:p>
            <a:pPr>
              <a:lnSpc>
                <a:spcPct val="107000"/>
              </a:lnSpc>
              <a:spcBef>
                <a:spcPts val="200"/>
              </a:spcBef>
            </a:pPr>
            <a:r>
              <a:rPr lang="fr-CA" sz="1200" b="1" kern="100" noProof="0" dirty="0" err="1">
                <a:solidFill>
                  <a:srgbClr val="1F3763"/>
                </a:solidFill>
                <a:effectLst/>
                <a:latin typeface="Lora" pitchFamily="2" charset="0"/>
                <a:ea typeface="DengXian Light" panose="02010600030101010101" pitchFamily="2" charset="-122"/>
                <a:cs typeface="Times New Roman" panose="02020603050405020304" pitchFamily="18" charset="0"/>
              </a:rPr>
              <a:t>xLa</a:t>
            </a: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 stigmatisation, les préjugés et la discrimination</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 diagramme illustre l’interconnectivité de la stigmatisation, des préjugés et de la discrimination.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stigmatisation est un terme général qui englobe les processus d’étiquetage, de séparation, de préjugés et de discrimination. Elle affecte la façon dont les gens pensent, ressentent et agissent à l’égard des personnes considérées comme différentes.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L’ignorance dans le domaine des troubles de santé mentale répand la peur et la désinformation, entraîne l’étiquetage des </a:t>
            </a:r>
            <a:r>
              <a:rPr lang="fr-CA" sz="1200" kern="1200" noProof="0" dirty="0" err="1">
                <a:effectLst/>
                <a:latin typeface="Lora" pitchFamily="2" charset="0"/>
                <a:ea typeface="Calibri" panose="020F0502020204030204" pitchFamily="34" charset="0"/>
                <a:cs typeface="Calibri" panose="020F0502020204030204" pitchFamily="34" charset="0"/>
              </a:rPr>
              <a:t>individu</a:t>
            </a:r>
            <a:r>
              <a:rPr lang="fr-CA" i="0" kern="1200" noProof="0" dirty="0" err="1">
                <a:effectLst/>
                <a:latin typeface="Lora" pitchFamily="2" charset="0"/>
                <a:ea typeface="Times New Roman" panose="02020603050405020304" pitchFamily="18" charset="0"/>
                <a:cs typeface="Calibri" panose="020F0502020204030204" pitchFamily="34" charset="0"/>
              </a:rPr>
              <a:t>·e·</a:t>
            </a:r>
            <a:r>
              <a:rPr lang="fr-CA" sz="1200" kern="1200" noProof="0" dirty="0" err="1">
                <a:effectLst/>
                <a:latin typeface="Lora" pitchFamily="2" charset="0"/>
                <a:ea typeface="Calibri" panose="020F0502020204030204" pitchFamily="34" charset="0"/>
                <a:cs typeface="Calibri" panose="020F0502020204030204" pitchFamily="34" charset="0"/>
              </a:rPr>
              <a:t>s</a:t>
            </a:r>
            <a:r>
              <a:rPr lang="fr-CA" sz="1200" kern="1200" noProof="0" dirty="0">
                <a:effectLst/>
                <a:latin typeface="Lora" pitchFamily="2" charset="0"/>
                <a:ea typeface="Calibri" panose="020F0502020204030204" pitchFamily="34" charset="0"/>
                <a:cs typeface="Calibri" panose="020F0502020204030204" pitchFamily="34" charset="0"/>
              </a:rPr>
              <a:t> et perpétue les stéréotypes.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Quel est le lien entre stigmatisation, préjugés et discrimination</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portion supérieure (noire) de la pyramide.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La stigmatisation est </a:t>
            </a:r>
            <a:r>
              <a:rPr lang="fr-CA" sz="1200" kern="1200" noProof="0" dirty="0">
                <a:effectLst/>
                <a:latin typeface="Lora" pitchFamily="2" charset="0"/>
                <a:ea typeface="Calibri" panose="020F0502020204030204" pitchFamily="34" charset="0"/>
                <a:cs typeface="Calibri" panose="020F0502020204030204" pitchFamily="34" charset="0"/>
              </a:rPr>
              <a:t>comme une étiquette ou une marque que nous attribuons aux personnes qui sont différentes. Elle fait en sorte que les personnes vivant avec un trouble de santé mentale sont étiquetées, font l’objet de stéréotypes et font peur.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portion de gauche (bleue) de la pyramide.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Les préjugés </a:t>
            </a:r>
            <a:r>
              <a:rPr lang="fr-CA" sz="1200" kern="1200" noProof="0" dirty="0">
                <a:effectLst/>
                <a:latin typeface="Lora" pitchFamily="2" charset="0"/>
                <a:ea typeface="Calibri" panose="020F0502020204030204" pitchFamily="34" charset="0"/>
                <a:cs typeface="Calibri" panose="020F0502020204030204" pitchFamily="34" charset="0"/>
              </a:rPr>
              <a:t>désignent des croyances, des attitudes ou des stéréotypes négatifs et défavorables à l’égard de groupes particuliers de personnes. Les personnes vivant avec un trouble de santé mentale sont souvent jugées de manière injuste ou malveillante par les autres.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portion droite (verte) de la pyramide.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La discrimination, </a:t>
            </a:r>
            <a:r>
              <a:rPr lang="fr-CA" sz="1200" kern="1200" noProof="0" dirty="0">
                <a:effectLst/>
                <a:latin typeface="Lora" pitchFamily="2" charset="0"/>
                <a:ea typeface="Calibri" panose="020F0502020204030204" pitchFamily="34" charset="0"/>
                <a:cs typeface="Calibri" panose="020F0502020204030204" pitchFamily="34" charset="0"/>
              </a:rPr>
              <a:t>ce sont les actions ou les comportements qui découlent de la stigmatisation et des préjugés. Dans certains cas, les politiques et les pratiques peuvent priver les personnes vivant avec un trouble de santé mentale des droits fondamentaux auxquels elles ont droit.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Pourquoi est-ce important?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Times New Roman" panose="02020603050405020304" pitchFamily="18" charset="0"/>
                <a:cs typeface="Calibri" panose="020F0502020204030204" pitchFamily="34" charset="0"/>
              </a:rPr>
              <a:t>Prenez une pause 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 nombreuses personnes vivant avec des problèmes de santé mentale disent que la stigmatisation est pire que le trouble de santé mentale en soi.</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stigmatisation est considérée comme l’un des principaux obstacles lorsqu’il s’agit de chercher de l’aide.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Sept millions de </a:t>
            </a:r>
            <a:r>
              <a:rPr lang="fr-CA" sz="1200" kern="1200" noProof="0" dirty="0" err="1">
                <a:effectLst/>
                <a:latin typeface="Lora" pitchFamily="2" charset="0"/>
                <a:ea typeface="Calibri" panose="020F0502020204030204" pitchFamily="34" charset="0"/>
                <a:cs typeface="Calibri" panose="020F0502020204030204" pitchFamily="34" charset="0"/>
              </a:rPr>
              <a:t>Canadien·ne·s</a:t>
            </a:r>
            <a:r>
              <a:rPr lang="fr-CA" sz="1200" kern="1200" noProof="0" dirty="0">
                <a:effectLst/>
                <a:latin typeface="Lora" pitchFamily="2" charset="0"/>
                <a:ea typeface="Calibri" panose="020F0502020204030204" pitchFamily="34" charset="0"/>
                <a:cs typeface="Calibri" panose="020F0502020204030204" pitchFamily="34" charset="0"/>
              </a:rPr>
              <a:t> auront besoin d’aide pour des problèmes de santé mentale cette année uniquement (CSMC, 2013).</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Plusieurs de ces personnes n’iront pas chercher de l’aide en raison de la stigmatisation rattachée au trouble de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Link, B. G. et J. C. Phelan, « </a:t>
            </a:r>
            <a:r>
              <a:rPr lang="fr-CA" sz="1200" kern="1200" noProof="0" dirty="0" err="1">
                <a:effectLst/>
                <a:latin typeface="Lora" pitchFamily="2" charset="0"/>
                <a:ea typeface="Calibri" panose="020F0502020204030204" pitchFamily="34" charset="0"/>
                <a:cs typeface="Calibri" panose="020F0502020204030204" pitchFamily="34" charset="0"/>
              </a:rPr>
              <a:t>Conceptualizing</a:t>
            </a:r>
            <a:r>
              <a:rPr lang="fr-CA" sz="1200" kern="1200" noProof="0" dirty="0">
                <a:effectLst/>
                <a:latin typeface="Lora" pitchFamily="2" charset="0"/>
                <a:ea typeface="Calibri" panose="020F0502020204030204" pitchFamily="34" charset="0"/>
                <a:cs typeface="Calibri" panose="020F0502020204030204" pitchFamily="34" charset="0"/>
              </a:rPr>
              <a:t> stigma », </a:t>
            </a:r>
            <a:r>
              <a:rPr lang="fr-CA" sz="1200" i="1" kern="1200" noProof="0" dirty="0" err="1">
                <a:effectLst/>
                <a:latin typeface="Lora" pitchFamily="2" charset="0"/>
                <a:ea typeface="Calibri" panose="020F0502020204030204" pitchFamily="34" charset="0"/>
                <a:cs typeface="Calibri" panose="020F0502020204030204" pitchFamily="34" charset="0"/>
              </a:rPr>
              <a:t>Annual</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err="1">
                <a:effectLst/>
                <a:latin typeface="Lora" pitchFamily="2" charset="0"/>
                <a:ea typeface="Calibri" panose="020F0502020204030204" pitchFamily="34" charset="0"/>
                <a:cs typeface="Calibri" panose="020F0502020204030204" pitchFamily="34" charset="0"/>
              </a:rPr>
              <a:t>Review</a:t>
            </a:r>
            <a:r>
              <a:rPr lang="fr-CA" sz="1200" i="1" kern="1200" noProof="0" dirty="0">
                <a:effectLst/>
                <a:latin typeface="Lora" pitchFamily="2" charset="0"/>
                <a:ea typeface="Calibri" panose="020F0502020204030204" pitchFamily="34" charset="0"/>
                <a:cs typeface="Calibri" panose="020F0502020204030204" pitchFamily="34" charset="0"/>
              </a:rPr>
              <a:t> of </a:t>
            </a:r>
            <a:r>
              <a:rPr lang="fr-CA" sz="1200" i="1" kern="1200" noProof="0" dirty="0" err="1">
                <a:effectLst/>
                <a:latin typeface="Lora" pitchFamily="2" charset="0"/>
                <a:ea typeface="Calibri" panose="020F0502020204030204" pitchFamily="34" charset="0"/>
                <a:cs typeface="Calibri" panose="020F0502020204030204" pitchFamily="34" charset="0"/>
              </a:rPr>
              <a:t>Sociology</a:t>
            </a:r>
            <a:r>
              <a:rPr lang="fr-CA" sz="1200" kern="1200" noProof="0" dirty="0">
                <a:effectLst/>
                <a:latin typeface="Lora" pitchFamily="2" charset="0"/>
                <a:ea typeface="Calibri" panose="020F0502020204030204" pitchFamily="34" charset="0"/>
                <a:cs typeface="Calibri" panose="020F0502020204030204" pitchFamily="34" charset="0"/>
              </a:rPr>
              <a:t>, 27, 2001, p. 363–385. DOI : </a:t>
            </a:r>
            <a:r>
              <a:rPr lang="fr-CA" sz="1200" u="sng" kern="1200" noProof="0" dirty="0">
                <a:effectLst/>
                <a:latin typeface="Lora" pitchFamily="2" charset="0"/>
                <a:ea typeface="Calibri" panose="020F0502020204030204" pitchFamily="34" charset="0"/>
                <a:cs typeface="Calibri" panose="020F0502020204030204" pitchFamily="34" charset="0"/>
              </a:rPr>
              <a:t>https://www.jstor.org/stable/2678626?origin=JSTOR-pdf</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Commission de la santé mentale du Canada, </a:t>
            </a:r>
            <a:r>
              <a:rPr lang="fr-CA" sz="1200" i="1" kern="1200" noProof="0" dirty="0">
                <a:effectLst/>
                <a:latin typeface="Lora" pitchFamily="2" charset="0"/>
                <a:ea typeface="Times New Roman" panose="02020603050405020304" pitchFamily="18" charset="0"/>
                <a:cs typeface="Calibri" panose="020F0502020204030204" pitchFamily="34" charset="0"/>
              </a:rPr>
              <a:t>Stigmatisation : les faits</a:t>
            </a:r>
            <a:r>
              <a:rPr lang="fr-CA" sz="1200" kern="1200" noProof="0" dirty="0">
                <a:effectLst/>
                <a:latin typeface="Lora" pitchFamily="2" charset="0"/>
                <a:ea typeface="Times New Roman" panose="02020603050405020304" pitchFamily="18" charset="0"/>
                <a:cs typeface="Calibri" panose="020F0502020204030204" pitchFamily="34" charset="0"/>
              </a:rPr>
              <a:t>, 2013. https://commissionsantementale.ca/resource/stigmatisation-les-faits/?_gl=1*12kwzpy*_ga*MzAyNDM2OTc2LjE3MDEzNzk0NDI.*_ga_0X7SS473K6*MTcwMTQ3MjE4OS4yLjEuMTcwMTQ3MjQyNy42MC4wLjA.</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buFont typeface="Arial" panose="020B0604020202020204" pitchFamily="34" charset="0"/>
              <a:buChar char="•"/>
            </a:pPr>
            <a:r>
              <a:rPr lang="fr-CA" sz="1200" kern="1200" noProof="0" dirty="0" err="1">
                <a:effectLst/>
                <a:latin typeface="Lora" pitchFamily="2" charset="0"/>
                <a:ea typeface="Calibri" panose="020F0502020204030204" pitchFamily="34" charset="0"/>
              </a:rPr>
              <a:t>Thornicroft</a:t>
            </a:r>
            <a:r>
              <a:rPr lang="fr-CA" sz="1200" kern="1200" noProof="0" dirty="0">
                <a:effectLst/>
                <a:latin typeface="Lora" pitchFamily="2" charset="0"/>
                <a:ea typeface="Calibri" panose="020F0502020204030204" pitchFamily="34" charset="0"/>
              </a:rPr>
              <a:t>, G., D. Rose, A. </a:t>
            </a:r>
            <a:r>
              <a:rPr lang="fr-CA" sz="1200" kern="1200" noProof="0" dirty="0" err="1">
                <a:effectLst/>
                <a:latin typeface="Lora" pitchFamily="2" charset="0"/>
                <a:ea typeface="Calibri" panose="020F0502020204030204" pitchFamily="34" charset="0"/>
              </a:rPr>
              <a:t>Kassam</a:t>
            </a:r>
            <a:r>
              <a:rPr lang="fr-CA" sz="1200" kern="1200" noProof="0" dirty="0">
                <a:effectLst/>
                <a:latin typeface="Lora" pitchFamily="2" charset="0"/>
                <a:ea typeface="Calibri" panose="020F0502020204030204" pitchFamily="34" charset="0"/>
              </a:rPr>
              <a:t> et N. Sartorius, « Stigma: Ignorance, </a:t>
            </a:r>
            <a:r>
              <a:rPr lang="fr-CA" sz="1200" kern="1200" noProof="0" dirty="0" err="1">
                <a:effectLst/>
                <a:latin typeface="Lora" pitchFamily="2" charset="0"/>
                <a:ea typeface="Calibri" panose="020F0502020204030204" pitchFamily="34" charset="0"/>
              </a:rPr>
              <a:t>prejudice</a:t>
            </a:r>
            <a:r>
              <a:rPr lang="fr-CA" sz="1200" kern="1200" noProof="0" dirty="0">
                <a:effectLst/>
                <a:latin typeface="Lora" pitchFamily="2" charset="0"/>
                <a:ea typeface="Calibri" panose="020F0502020204030204" pitchFamily="34" charset="0"/>
              </a:rPr>
              <a:t> or discrimination? », </a:t>
            </a:r>
            <a:r>
              <a:rPr lang="fr-CA" sz="1200" i="1" kern="1200" noProof="0" dirty="0">
                <a:effectLst/>
                <a:latin typeface="Lora" pitchFamily="2" charset="0"/>
                <a:ea typeface="Calibri" panose="020F0502020204030204" pitchFamily="34" charset="0"/>
              </a:rPr>
              <a:t>British Journal of </a:t>
            </a:r>
            <a:r>
              <a:rPr lang="fr-CA" sz="1200" i="1" kern="1200" noProof="0" dirty="0" err="1">
                <a:effectLst/>
                <a:latin typeface="Lora" pitchFamily="2" charset="0"/>
                <a:ea typeface="Calibri" panose="020F0502020204030204" pitchFamily="34" charset="0"/>
              </a:rPr>
              <a:t>Psychiatry</a:t>
            </a:r>
            <a:r>
              <a:rPr lang="fr-CA" sz="1200" kern="1200" noProof="0" dirty="0">
                <a:effectLst/>
                <a:latin typeface="Lora" pitchFamily="2" charset="0"/>
                <a:ea typeface="Calibri" panose="020F0502020204030204" pitchFamily="34" charset="0"/>
              </a:rPr>
              <a:t>, 190,</a:t>
            </a:r>
            <a:r>
              <a:rPr lang="fr-CA" sz="1200" i="1" kern="1200" noProof="0" dirty="0">
                <a:effectLst/>
                <a:latin typeface="Lora" pitchFamily="2" charset="0"/>
                <a:ea typeface="Calibri" panose="020F0502020204030204" pitchFamily="34" charset="0"/>
              </a:rPr>
              <a:t> </a:t>
            </a:r>
            <a:r>
              <a:rPr lang="fr-CA" sz="1200" kern="1200" noProof="0" dirty="0">
                <a:effectLst/>
                <a:latin typeface="Lora" pitchFamily="2" charset="0"/>
                <a:ea typeface="Calibri" panose="020F0502020204030204" pitchFamily="34" charset="0"/>
              </a:rPr>
              <a:t>2007, p.</a:t>
            </a:r>
            <a:r>
              <a:rPr lang="fr-CA" sz="1200" i="1" kern="1200" noProof="0" dirty="0">
                <a:effectLst/>
                <a:latin typeface="Lora" pitchFamily="2" charset="0"/>
                <a:ea typeface="Calibri" panose="020F0502020204030204" pitchFamily="34" charset="0"/>
              </a:rPr>
              <a:t> </a:t>
            </a:r>
            <a:r>
              <a:rPr lang="fr-CA" sz="1200" kern="1200" noProof="0" dirty="0">
                <a:effectLst/>
                <a:latin typeface="Lora" pitchFamily="2" charset="0"/>
                <a:ea typeface="Calibri" panose="020F0502020204030204" pitchFamily="34" charset="0"/>
              </a:rPr>
              <a:t>192–193</a:t>
            </a:r>
            <a:r>
              <a:rPr lang="fr-CA" sz="1200" noProof="0" dirty="0">
                <a:effectLst/>
                <a:latin typeface="Lora" pitchFamily="2" charset="0"/>
              </a:rPr>
              <a:t> </a:t>
            </a:r>
            <a:endParaRPr lang="fr-CA" sz="1200" b="0" i="0" u="none" strike="noStrike" baseline="0" noProof="0" dirty="0">
              <a:solidFill>
                <a:schemeClr val="tx1"/>
              </a:solidFill>
              <a:latin typeface="Lora" pitchFamily="2" charset="0"/>
            </a:endParaRPr>
          </a:p>
        </p:txBody>
      </p:sp>
      <p:sp>
        <p:nvSpPr>
          <p:cNvPr id="2" name="Slide Number Placeholder 1">
            <a:extLst>
              <a:ext uri="{FF2B5EF4-FFF2-40B4-BE49-F238E27FC236}">
                <a16:creationId xmlns:a16="http://schemas.microsoft.com/office/drawing/2014/main" id="{C37188FE-21FA-34A3-C3E8-16788E543FA1}"/>
              </a:ext>
            </a:extLst>
          </p:cNvPr>
          <p:cNvSpPr>
            <a:spLocks noGrp="1"/>
          </p:cNvSpPr>
          <p:nvPr>
            <p:ph type="sldNum" sz="quarter" idx="5"/>
          </p:nvPr>
        </p:nvSpPr>
        <p:spPr/>
        <p:txBody>
          <a:bodyPr/>
          <a:lstStyle/>
          <a:p>
            <a:fld id="{FB267835-0E47-4489-B375-E70B63D82C6C}" type="slidenum">
              <a:rPr lang="en-CA" smtClean="0"/>
              <a:t>17</a:t>
            </a:fld>
            <a:endParaRPr lang="en-CA"/>
          </a:p>
        </p:txBody>
      </p:sp>
    </p:spTree>
    <p:extLst>
      <p:ext uri="{BB962C8B-B14F-4D97-AF65-F5344CB8AC3E}">
        <p14:creationId xmlns:p14="http://schemas.microsoft.com/office/powerpoint/2010/main" val="23980310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u="none"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Les types de stigmatisation</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Cette diapositive illustre les trois différents types de stigmatisation. Les cercles concentriques démontrent comment ils se chevauchent et s’influencent l’un l’autre.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texte et décrivez brièvement chaque type de stigmatisation en liant tout cela, si possible, avec la vidéo </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a:effectLst/>
                <a:latin typeface="Lora" pitchFamily="2" charset="0"/>
                <a:ea typeface="Calibri" panose="020F0502020204030204" pitchFamily="34" charset="0"/>
                <a:cs typeface="Calibri" panose="020F0502020204030204" pitchFamily="34" charset="0"/>
              </a:rPr>
              <a:t>Vivre avec un trouble de santé mentale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a:effectLst/>
                <a:latin typeface="Lora" pitchFamily="2" charset="0"/>
                <a:ea typeface="Calibri" panose="020F0502020204030204" pitchFamily="34" charset="0"/>
                <a:cs typeface="Calibri" panose="020F0502020204030204" pitchFamily="34" charset="0"/>
              </a:rPr>
              <a:t>.</a:t>
            </a:r>
          </a:p>
          <a:p>
            <a:pPr>
              <a:lnSpc>
                <a:spcPct val="107000"/>
              </a:lnSpc>
              <a:spcAft>
                <a:spcPts val="800"/>
              </a:spcAft>
            </a:pPr>
            <a:endParaRPr lang="fr-CA" sz="1200" b="1" kern="1200" noProof="0" dirty="0">
              <a:effectLst/>
              <a:latin typeface="Lora" pitchFamily="2" charset="0"/>
              <a:ea typeface="Calibri" panose="020F0502020204030204" pitchFamily="34"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CA" sz="1200" b="0" i="0" kern="1200" noProof="0" dirty="0">
                <a:effectLst/>
                <a:latin typeface="Lora" pitchFamily="2" charset="0"/>
                <a:ea typeface="Calibri" panose="020F0502020204030204" pitchFamily="34" charset="0"/>
                <a:cs typeface="Calibri" panose="020F0502020204030204" pitchFamily="34" charset="0"/>
              </a:rPr>
              <a:t>La stigmatisation publique : Les pensées, croyances ou affirmations négatives des autres à votre sujet. </a:t>
            </a:r>
            <a:r>
              <a:rPr lang="fr-CA" sz="1200" b="0" i="0" kern="100" noProof="0" dirty="0">
                <a:effectLst/>
                <a:latin typeface="Lora" pitchFamily="2" charset="0"/>
                <a:ea typeface="Calibri" panose="020F0502020204030204" pitchFamily="34" charset="0"/>
                <a:cs typeface="Arial" panose="020B0604020202020204" pitchFamily="34" charset="0"/>
              </a:rPr>
              <a:t>La stigmatisation publique renvoie aux attitudes et comportements négatifs et aux fausses croyances de la société en général envers les personnes qui vivent avec un trouble de santé mentale</a:t>
            </a:r>
            <a:r>
              <a:rPr lang="fr-CA" sz="1200" b="0" i="0" kern="1200" noProof="0" dirty="0">
                <a:effectLst/>
                <a:latin typeface="Lora" pitchFamily="2" charset="0"/>
                <a:ea typeface="Calibri" panose="020F0502020204030204" pitchFamily="34" charset="0"/>
                <a:cs typeface="Calibri" panose="020F0502020204030204" pitchFamily="34" charset="0"/>
              </a:rPr>
              <a:t>. </a:t>
            </a:r>
            <a:endParaRPr lang="fr-CA" sz="1200" b="0" i="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b="0" i="0" kern="1200" noProof="0" dirty="0">
                <a:effectLst/>
                <a:latin typeface="Lora" pitchFamily="2" charset="0"/>
                <a:ea typeface="Calibri" panose="020F0502020204030204" pitchFamily="34" charset="0"/>
                <a:cs typeface="Calibri" panose="020F0502020204030204" pitchFamily="34" charset="0"/>
              </a:rPr>
              <a:t>Exemple : </a:t>
            </a:r>
            <a:r>
              <a:rPr lang="fr-CA" sz="1200" b="0" i="0" kern="1200" noProof="0" dirty="0">
                <a:effectLst/>
                <a:latin typeface="Lora" pitchFamily="2" charset="0"/>
                <a:ea typeface="Times New Roman" panose="02020603050405020304" pitchFamily="18" charset="0"/>
                <a:cs typeface="Calibri" panose="020F0502020204030204" pitchFamily="34" charset="0"/>
              </a:rPr>
              <a:t>Bien que largement disponibles, les services de santé mentale proposés par les programmes d’aide aux </a:t>
            </a:r>
            <a:r>
              <a:rPr lang="fr-CA" sz="1200" b="0" i="0" kern="1200" noProof="0" dirty="0" err="1">
                <a:effectLst/>
                <a:latin typeface="Lora" pitchFamily="2" charset="0"/>
                <a:ea typeface="Times New Roman" panose="02020603050405020304" pitchFamily="18" charset="0"/>
                <a:cs typeface="Calibri" panose="020F0502020204030204" pitchFamily="34" charset="0"/>
              </a:rPr>
              <a:t>employé·e·s</a:t>
            </a:r>
            <a:r>
              <a:rPr lang="fr-CA" sz="1200" b="0" i="0" kern="1200" noProof="0" dirty="0">
                <a:effectLst/>
                <a:latin typeface="Lora" pitchFamily="2" charset="0"/>
                <a:ea typeface="Times New Roman" panose="02020603050405020304" pitchFamily="18" charset="0"/>
                <a:cs typeface="Calibri" panose="020F0502020204030204" pitchFamily="34" charset="0"/>
              </a:rPr>
              <a:t> (PAE) sont souvent sous-utilisés. </a:t>
            </a:r>
          </a:p>
          <a:p>
            <a:pPr marL="628650" lvl="1" indent="-171450">
              <a:lnSpc>
                <a:spcPct val="107000"/>
              </a:lnSpc>
              <a:spcAft>
                <a:spcPts val="800"/>
              </a:spcAft>
              <a:buFont typeface="Courier New" panose="02070309020205020404" pitchFamily="49" charset="0"/>
              <a:buChar char="o"/>
            </a:pPr>
            <a:r>
              <a:rPr lang="fr-CA" sz="1200" b="0" i="0" kern="1200" noProof="0" dirty="0">
                <a:effectLst/>
                <a:latin typeface="Lora" pitchFamily="2" charset="0"/>
                <a:ea typeface="Times New Roman" panose="02020603050405020304" pitchFamily="18" charset="0"/>
                <a:cs typeface="Calibri" panose="020F0502020204030204" pitchFamily="34" charset="0"/>
              </a:rPr>
              <a:t>La peur d’être </a:t>
            </a:r>
            <a:r>
              <a:rPr lang="fr-CA" sz="1200" b="0" i="0" kern="1200" noProof="0" dirty="0" err="1">
                <a:effectLst/>
                <a:latin typeface="Lora" pitchFamily="2" charset="0"/>
                <a:ea typeface="Times New Roman" panose="02020603050405020304" pitchFamily="18" charset="0"/>
                <a:cs typeface="Calibri" panose="020F0502020204030204" pitchFamily="34" charset="0"/>
              </a:rPr>
              <a:t>confronté·e</a:t>
            </a:r>
            <a:r>
              <a:rPr lang="fr-CA" sz="1200" b="0" i="0" kern="1200" noProof="0" dirty="0">
                <a:effectLst/>
                <a:latin typeface="Lora" pitchFamily="2" charset="0"/>
                <a:ea typeface="Times New Roman" panose="02020603050405020304" pitchFamily="18" charset="0"/>
                <a:cs typeface="Calibri" panose="020F0502020204030204" pitchFamily="34" charset="0"/>
              </a:rPr>
              <a:t> à un comportement discriminatoire de la part des collègues et des </a:t>
            </a:r>
            <a:r>
              <a:rPr lang="fr-CA" sz="1200" b="0" i="0" kern="1200" noProof="0" dirty="0" err="1">
                <a:effectLst/>
                <a:latin typeface="Lora" pitchFamily="2" charset="0"/>
                <a:ea typeface="Times New Roman" panose="02020603050405020304" pitchFamily="18" charset="0"/>
                <a:cs typeface="Calibri" panose="020F0502020204030204" pitchFamily="34" charset="0"/>
              </a:rPr>
              <a:t>supérieur·e·s</a:t>
            </a:r>
            <a:r>
              <a:rPr lang="fr-CA" sz="1200" b="0" i="0" kern="1200" noProof="0" dirty="0">
                <a:effectLst/>
                <a:latin typeface="Lora" pitchFamily="2" charset="0"/>
                <a:ea typeface="Times New Roman" panose="02020603050405020304" pitchFamily="18" charset="0"/>
                <a:cs typeface="Calibri" panose="020F0502020204030204" pitchFamily="34" charset="0"/>
              </a:rPr>
              <a:t>, l’exclusion sociale et le fait d’être </a:t>
            </a:r>
            <a:r>
              <a:rPr lang="fr-CA" sz="1200" b="0" i="0" kern="1200" noProof="0" dirty="0" err="1">
                <a:effectLst/>
                <a:latin typeface="Lora" pitchFamily="2" charset="0"/>
                <a:ea typeface="Times New Roman" panose="02020603050405020304" pitchFamily="18" charset="0"/>
                <a:cs typeface="Calibri" panose="020F0502020204030204" pitchFamily="34" charset="0"/>
              </a:rPr>
              <a:t>perçu·e</a:t>
            </a:r>
            <a:r>
              <a:rPr lang="fr-CA" sz="1200" b="0" i="0" kern="1200" noProof="0" dirty="0">
                <a:effectLst/>
                <a:latin typeface="Lora" pitchFamily="2" charset="0"/>
                <a:ea typeface="Times New Roman" panose="02020603050405020304" pitchFamily="18" charset="0"/>
                <a:cs typeface="Calibri" panose="020F0502020204030204" pitchFamily="34" charset="0"/>
              </a:rPr>
              <a:t> comme manquant de compétences sont quelques-unes des raisons qui empêchent les </a:t>
            </a:r>
            <a:r>
              <a:rPr lang="fr-CA" sz="1200" b="0" i="0" kern="1200" noProof="0" dirty="0" err="1">
                <a:effectLst/>
                <a:latin typeface="Lora" pitchFamily="2" charset="0"/>
                <a:ea typeface="Times New Roman" panose="02020603050405020304" pitchFamily="18" charset="0"/>
                <a:cs typeface="Calibri" panose="020F0502020204030204" pitchFamily="34" charset="0"/>
              </a:rPr>
              <a:t>employé·e·s</a:t>
            </a:r>
            <a:r>
              <a:rPr lang="fr-CA" sz="1200" b="0" i="0" kern="1200" noProof="0" dirty="0">
                <a:effectLst/>
                <a:latin typeface="Lora" pitchFamily="2" charset="0"/>
                <a:ea typeface="Times New Roman" panose="02020603050405020304" pitchFamily="18" charset="0"/>
                <a:cs typeface="Calibri" panose="020F0502020204030204" pitchFamily="34" charset="0"/>
              </a:rPr>
              <a:t> vivant avec des problèmes de santé mentale de demander le soutien dont </a:t>
            </a:r>
            <a:r>
              <a:rPr lang="fr-CA" sz="1200" b="0" i="0" kern="1200" noProof="0" dirty="0" err="1">
                <a:effectLst/>
                <a:latin typeface="Lora" pitchFamily="2" charset="0"/>
                <a:ea typeface="Times New Roman" panose="02020603050405020304" pitchFamily="18" charset="0"/>
                <a:cs typeface="Calibri" panose="020F0502020204030204" pitchFamily="34" charset="0"/>
              </a:rPr>
              <a:t>ils·elles</a:t>
            </a:r>
            <a:r>
              <a:rPr lang="fr-CA" sz="1200" b="0" i="0" kern="1200" noProof="0" dirty="0">
                <a:effectLst/>
                <a:latin typeface="Lora" pitchFamily="2" charset="0"/>
                <a:ea typeface="Times New Roman" panose="02020603050405020304" pitchFamily="18" charset="0"/>
                <a:cs typeface="Calibri" panose="020F0502020204030204" pitchFamily="34" charset="0"/>
              </a:rPr>
              <a:t> ont besoin. </a:t>
            </a:r>
          </a:p>
          <a:p>
            <a:pPr marL="628650" lvl="1" indent="-171450">
              <a:lnSpc>
                <a:spcPct val="107000"/>
              </a:lnSpc>
              <a:spcAft>
                <a:spcPts val="800"/>
              </a:spcAft>
              <a:buFont typeface="Courier New" panose="02070309020205020404" pitchFamily="49" charset="0"/>
              <a:buChar char="o"/>
            </a:pPr>
            <a:r>
              <a:rPr lang="fr-CA" sz="1200" b="0" i="0" kern="1200" noProof="0" dirty="0">
                <a:effectLst/>
                <a:latin typeface="Lora" pitchFamily="2" charset="0"/>
                <a:ea typeface="Times New Roman" panose="02020603050405020304" pitchFamily="18" charset="0"/>
                <a:cs typeface="Calibri" panose="020F0502020204030204" pitchFamily="34" charset="0"/>
              </a:rPr>
              <a:t>Cette situation peut avoir une incidence négative sur le rendement des </a:t>
            </a:r>
            <a:r>
              <a:rPr lang="fr-CA" sz="1200" b="0" i="0" kern="1200" noProof="0" dirty="0" err="1">
                <a:effectLst/>
                <a:latin typeface="Lora" pitchFamily="2" charset="0"/>
                <a:ea typeface="Times New Roman" panose="02020603050405020304" pitchFamily="18" charset="0"/>
                <a:cs typeface="Calibri" panose="020F0502020204030204" pitchFamily="34" charset="0"/>
              </a:rPr>
              <a:t>employé·e·s</a:t>
            </a:r>
            <a:r>
              <a:rPr lang="fr-CA" sz="1200" b="0" i="0" kern="1200" noProof="0" dirty="0">
                <a:effectLst/>
                <a:latin typeface="Lora" pitchFamily="2" charset="0"/>
                <a:ea typeface="Times New Roman" panose="02020603050405020304" pitchFamily="18" charset="0"/>
                <a:cs typeface="Calibri" panose="020F0502020204030204" pitchFamily="34" charset="0"/>
              </a:rPr>
              <a:t>, les relations interpersonnelles et le bien-être en milieu de travail (Wu et al., 2021).</a:t>
            </a:r>
          </a:p>
          <a:p>
            <a:pPr marL="628650" lvl="1" indent="-171450">
              <a:lnSpc>
                <a:spcPct val="107000"/>
              </a:lnSpc>
              <a:spcAft>
                <a:spcPts val="800"/>
              </a:spcAft>
              <a:buFont typeface="Arial" panose="020B0604020202020204" pitchFamily="34" charset="0"/>
              <a:buChar char="•"/>
            </a:pPr>
            <a:endParaRPr lang="fr-CA" sz="1200" b="0" i="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b="0" i="0" kern="1200" noProof="0" dirty="0">
                <a:effectLst/>
                <a:latin typeface="Lora" pitchFamily="2" charset="0"/>
                <a:ea typeface="Calibri" panose="020F0502020204030204" pitchFamily="34" charset="0"/>
                <a:cs typeface="Calibri" panose="020F0502020204030204" pitchFamily="34" charset="0"/>
              </a:rPr>
              <a:t>L’auto-stigmatisation : Vos pensées, croyances ou affirmations négatives sur vous-même. </a:t>
            </a:r>
            <a:r>
              <a:rPr lang="fr-CA" sz="1200" b="0" i="0" kern="100" noProof="0" dirty="0">
                <a:effectLst/>
                <a:latin typeface="Lora" pitchFamily="2" charset="0"/>
                <a:ea typeface="Calibri" panose="020F0502020204030204" pitchFamily="34" charset="0"/>
                <a:cs typeface="Arial" panose="020B0604020202020204" pitchFamily="34" charset="0"/>
              </a:rPr>
              <a:t>Parfois, les personnes se stigmatisent parce qu’elles croient les jugements négatifs qu’elles perçoivent, qu’ils soient réels ou imaginés</a:t>
            </a:r>
            <a:r>
              <a:rPr lang="fr-CA" sz="1200" b="0" i="0" kern="1200" noProof="0" dirty="0">
                <a:effectLst/>
                <a:latin typeface="Lora" pitchFamily="2" charset="0"/>
                <a:ea typeface="Calibri" panose="020F0502020204030204" pitchFamily="34" charset="0"/>
                <a:cs typeface="Calibri" panose="020F0502020204030204" pitchFamily="34" charset="0"/>
              </a:rPr>
              <a:t>. </a:t>
            </a:r>
          </a:p>
          <a:p>
            <a:pPr marL="171450" indent="-171450">
              <a:lnSpc>
                <a:spcPct val="107000"/>
              </a:lnSpc>
              <a:spcAft>
                <a:spcPts val="800"/>
              </a:spcAft>
              <a:buFont typeface="Arial" panose="020B0604020202020204" pitchFamily="34" charset="0"/>
              <a:buChar char="•"/>
            </a:pPr>
            <a:endParaRPr lang="fr-CA" sz="1200" b="0" i="0" kern="1200" noProof="0" dirty="0">
              <a:effectLst/>
              <a:latin typeface="Lora" pitchFamily="2" charset="0"/>
              <a:ea typeface="Calibri" panose="020F0502020204030204" pitchFamily="34"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CA" sz="1200" b="0" i="0" kern="100" noProof="0" dirty="0">
                <a:effectLst/>
                <a:latin typeface="Lora" pitchFamily="2" charset="0"/>
                <a:ea typeface="Calibri" panose="020F0502020204030204" pitchFamily="34" charset="0"/>
                <a:cs typeface="Arial" panose="020B0604020202020204" pitchFamily="34" charset="0"/>
              </a:rPr>
              <a:t>Cette négativité finit par s’intérioriser ou s’adopter, ce qui tend à abaisser l’estime de soi à cause de sentiments de culpabilité et de honte</a:t>
            </a:r>
            <a:r>
              <a:rPr lang="fr-CA" sz="1200" b="0" i="0" kern="1200" noProof="0" dirty="0">
                <a:effectLst/>
                <a:latin typeface="Lora" pitchFamily="2" charset="0"/>
                <a:ea typeface="Calibri" panose="020F0502020204030204" pitchFamily="34" charset="0"/>
                <a:cs typeface="Calibri" panose="020F0502020204030204" pitchFamily="34" charset="0"/>
              </a:rPr>
              <a:t>.</a:t>
            </a:r>
          </a:p>
          <a:p>
            <a:pPr marL="628650" lvl="1" indent="-171450">
              <a:lnSpc>
                <a:spcPct val="107000"/>
              </a:lnSpc>
              <a:spcAft>
                <a:spcPts val="800"/>
              </a:spcAft>
              <a:buFont typeface="Courier New" panose="02070309020205020404" pitchFamily="49" charset="0"/>
              <a:buChar char="o"/>
            </a:pPr>
            <a:r>
              <a:rPr lang="fr-CA" sz="1200" b="0" i="0" kern="1200" noProof="0" dirty="0">
                <a:effectLst/>
                <a:latin typeface="Lora" pitchFamily="2" charset="0"/>
                <a:ea typeface="Calibri" panose="020F0502020204030204" pitchFamily="34" charset="0"/>
                <a:cs typeface="Calibri" panose="020F0502020204030204" pitchFamily="34" charset="0"/>
              </a:rPr>
              <a:t>Exemples : </a:t>
            </a:r>
            <a:r>
              <a:rPr lang="fr-CA" sz="1200" b="0" i="0" kern="100" noProof="0" dirty="0">
                <a:effectLst/>
                <a:latin typeface="Lora" pitchFamily="2" charset="0"/>
                <a:ea typeface="Calibri" panose="020F0502020204030204" pitchFamily="34" charset="0"/>
                <a:cs typeface="Arial" panose="020B0604020202020204" pitchFamily="34" charset="0"/>
              </a:rPr>
              <a:t>« Je ne peux pas croire que ça m’arrive. » </a:t>
            </a:r>
            <a:r>
              <a:rPr lang="fr-CA" sz="1200" b="0" i="0" kern="1200" noProof="0" dirty="0">
                <a:effectLst/>
                <a:latin typeface="Lora" pitchFamily="2" charset="0"/>
                <a:ea typeface="Calibri" panose="020F0502020204030204" pitchFamily="34" charset="0"/>
                <a:cs typeface="Calibri" panose="020F0502020204030204" pitchFamily="34" charset="0"/>
              </a:rPr>
              <a:t> </a:t>
            </a:r>
            <a:r>
              <a:rPr lang="fr-CA" sz="1200" b="0" i="0" kern="100" noProof="0" dirty="0">
                <a:effectLst/>
                <a:latin typeface="Lora" pitchFamily="2" charset="0"/>
                <a:ea typeface="Calibri" panose="020F0502020204030204" pitchFamily="34" charset="0"/>
                <a:cs typeface="Arial" panose="020B0604020202020204" pitchFamily="34" charset="0"/>
              </a:rPr>
              <a:t>« Il y a quelque chose qui ne tourne pas rond chez moi. » « Pourquoi est-ce que je n’arrive pas à me ressaisir? ».</a:t>
            </a:r>
          </a:p>
          <a:p>
            <a:pPr>
              <a:lnSpc>
                <a:spcPct val="107000"/>
              </a:lnSpc>
              <a:spcAft>
                <a:spcPts val="800"/>
              </a:spcAft>
            </a:pPr>
            <a:endParaRPr lang="fr-CA" sz="1200" b="0" i="0" kern="1200" noProof="0" dirty="0">
              <a:effectLst/>
              <a:latin typeface="Lora" pitchFamily="2" charset="0"/>
              <a:ea typeface="Calibri" panose="020F0502020204030204" pitchFamily="34"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CA" sz="1200" b="0" i="0" kern="1200" noProof="0" dirty="0">
                <a:effectLst/>
                <a:latin typeface="Lora" pitchFamily="2" charset="0"/>
                <a:ea typeface="Calibri" panose="020F0502020204030204" pitchFamily="34" charset="0"/>
                <a:cs typeface="Calibri" panose="020F0502020204030204" pitchFamily="34" charset="0"/>
              </a:rPr>
              <a:t>La stigmatisation structurelle : La stigmatisation structurelle (ou systémique) se rapporte aux façons dont les politiques, les lois et les pratiques discriminatoires entraînent le traitement injuste ou inéquitable des personnes, les privant ainsi de leurs droits fondamentaux. </a:t>
            </a:r>
            <a:endParaRPr lang="fr-CA" sz="1200" b="0" i="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b="0" i="0" kern="1200" noProof="0" dirty="0">
                <a:effectLst/>
                <a:latin typeface="Lora" pitchFamily="2" charset="0"/>
                <a:ea typeface="Calibri" panose="020F0502020204030204" pitchFamily="34" charset="0"/>
                <a:cs typeface="Calibri" panose="020F0502020204030204" pitchFamily="34" charset="0"/>
              </a:rPr>
              <a:t>Exemple : La réticence à envisager des accommodements du lieu de travail en raison de problèmes de santé mentale. Les croyances négatives et les stéréotypes concernant les personnes vivant avec des problèmes de santé mentale peuvent avoir une incidence sur les interactions sociales en milieu de travail. </a:t>
            </a:r>
          </a:p>
          <a:p>
            <a:pPr marL="628650" lvl="1" indent="-171450">
              <a:lnSpc>
                <a:spcPct val="107000"/>
              </a:lnSpc>
              <a:spcAft>
                <a:spcPts val="800"/>
              </a:spcAft>
              <a:buFont typeface="Courier New" panose="02070309020205020404" pitchFamily="49" charset="0"/>
              <a:buChar char="o"/>
            </a:pPr>
            <a:r>
              <a:rPr lang="fr-CA" sz="1200" b="0" i="0" kern="1200" noProof="0" dirty="0">
                <a:effectLst/>
                <a:latin typeface="Lora" pitchFamily="2" charset="0"/>
                <a:ea typeface="Calibri" panose="020F0502020204030204" pitchFamily="34" charset="0"/>
                <a:cs typeface="Calibri" panose="020F0502020204030204" pitchFamily="34" charset="0"/>
              </a:rPr>
              <a:t>Il peut s’agir de gestionnaires et d’</a:t>
            </a:r>
            <a:r>
              <a:rPr lang="fr-CA" sz="1200" b="0" i="0" kern="1200" noProof="0" dirty="0" err="1">
                <a:effectLst/>
                <a:latin typeface="Lora" pitchFamily="2" charset="0"/>
                <a:ea typeface="Calibri" panose="020F0502020204030204" pitchFamily="34" charset="0"/>
                <a:cs typeface="Calibri" panose="020F0502020204030204" pitchFamily="34" charset="0"/>
              </a:rPr>
              <a:t>employé·e·s</a:t>
            </a:r>
            <a:r>
              <a:rPr lang="fr-CA" sz="1200" b="0" i="0" kern="1200" noProof="0" dirty="0">
                <a:effectLst/>
                <a:latin typeface="Lora" pitchFamily="2" charset="0"/>
                <a:ea typeface="Calibri" panose="020F0502020204030204" pitchFamily="34" charset="0"/>
                <a:cs typeface="Calibri" panose="020F0502020204030204" pitchFamily="34" charset="0"/>
              </a:rPr>
              <a:t> qui remettent en question la répartition de la charge de travail en fonction des accommodements liés à des problèmes de santé mentale. Il peut également s’agir de frustrations exprimées par les </a:t>
            </a:r>
            <a:r>
              <a:rPr lang="fr-CA" sz="1200" b="0" i="0" kern="1200" noProof="0" dirty="0" err="1">
                <a:effectLst/>
                <a:latin typeface="Lora" pitchFamily="2" charset="0"/>
                <a:ea typeface="Calibri" panose="020F0502020204030204" pitchFamily="34" charset="0"/>
                <a:cs typeface="Calibri" panose="020F0502020204030204" pitchFamily="34" charset="0"/>
              </a:rPr>
              <a:t>superviseur·euse·s</a:t>
            </a:r>
            <a:r>
              <a:rPr lang="fr-CA" sz="1200" b="0" i="0" kern="1200" noProof="0" dirty="0">
                <a:effectLst/>
                <a:latin typeface="Lora" pitchFamily="2" charset="0"/>
                <a:ea typeface="Calibri" panose="020F0502020204030204" pitchFamily="34" charset="0"/>
                <a:cs typeface="Calibri" panose="020F0502020204030204" pitchFamily="34" charset="0"/>
              </a:rPr>
              <a:t> ou les gestionnaires concernant les effets des accommodements sur le rendement au travail</a:t>
            </a:r>
            <a:r>
              <a:rPr lang="fr-CA" sz="1200" b="0" i="0" kern="100" noProof="0" dirty="0">
                <a:effectLst/>
                <a:latin typeface="Lora" pitchFamily="2" charset="0"/>
                <a:ea typeface="Calibri" panose="020F0502020204030204" pitchFamily="34" charset="0"/>
                <a:cs typeface="Calibri" panose="020F0502020204030204" pitchFamily="34" charset="0"/>
              </a:rPr>
              <a:t>.</a:t>
            </a:r>
            <a:r>
              <a:rPr lang="fr-CA" sz="1200" b="0" i="0" kern="1200" noProof="0" dirty="0">
                <a:effectLst/>
                <a:latin typeface="Lora" pitchFamily="2" charset="0"/>
                <a:ea typeface="Times New Roman" panose="02020603050405020304" pitchFamily="18" charset="0"/>
                <a:cs typeface="Calibri" panose="020F0502020204030204" pitchFamily="34" charset="0"/>
              </a:rPr>
              <a:t> (</a:t>
            </a:r>
            <a:r>
              <a:rPr lang="fr-CA" sz="1200" b="0" i="0" kern="1200" noProof="0" dirty="0" err="1">
                <a:effectLst/>
                <a:latin typeface="Lora" pitchFamily="2" charset="0"/>
                <a:ea typeface="Times New Roman" panose="02020603050405020304" pitchFamily="18" charset="0"/>
                <a:cs typeface="Calibri" panose="020F0502020204030204" pitchFamily="34" charset="0"/>
              </a:rPr>
              <a:t>Kelloway</a:t>
            </a:r>
            <a:r>
              <a:rPr lang="fr-CA" sz="1200" b="0" i="0" kern="1200" noProof="0" dirty="0">
                <a:effectLst/>
                <a:latin typeface="Lora" pitchFamily="2" charset="0"/>
                <a:ea typeface="Times New Roman" panose="02020603050405020304" pitchFamily="18" charset="0"/>
                <a:cs typeface="Calibri" panose="020F0502020204030204" pitchFamily="34" charset="0"/>
              </a:rPr>
              <a:t> et al., 2023).</a:t>
            </a: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Corrigan, P. W., A. C. Watson et L. Barr, </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The self-stigma of mental </a:t>
            </a:r>
            <a:r>
              <a:rPr lang="fr-CA" sz="1200" kern="1200" noProof="0" dirty="0" err="1">
                <a:effectLst/>
                <a:latin typeface="Lora" pitchFamily="2" charset="0"/>
                <a:ea typeface="Calibri" panose="020F0502020204030204" pitchFamily="34" charset="0"/>
                <a:cs typeface="Calibri" panose="020F0502020204030204" pitchFamily="34" charset="0"/>
              </a:rPr>
              <a:t>illness</a:t>
            </a:r>
            <a:r>
              <a:rPr lang="fr-CA" sz="1200" kern="1200" noProof="0" dirty="0">
                <a:effectLst/>
                <a:latin typeface="Lora" pitchFamily="2" charset="0"/>
                <a:ea typeface="Calibri" panose="020F0502020204030204" pitchFamily="34" charset="0"/>
                <a:cs typeface="Calibri" panose="020F0502020204030204" pitchFamily="34" charset="0"/>
              </a:rPr>
              <a:t>: Implications for self-</a:t>
            </a:r>
            <a:r>
              <a:rPr lang="fr-CA" sz="1200" kern="1200" noProof="0" dirty="0" err="1">
                <a:effectLst/>
                <a:latin typeface="Lora" pitchFamily="2" charset="0"/>
                <a:ea typeface="Calibri" panose="020F0502020204030204" pitchFamily="34" charset="0"/>
                <a:cs typeface="Calibri" panose="020F0502020204030204" pitchFamily="34" charset="0"/>
              </a:rPr>
              <a:t>esteem</a:t>
            </a:r>
            <a:r>
              <a:rPr lang="fr-CA" sz="1200" kern="1200" noProof="0" dirty="0">
                <a:effectLst/>
                <a:latin typeface="Lora" pitchFamily="2" charset="0"/>
                <a:ea typeface="Calibri" panose="020F0502020204030204" pitchFamily="34" charset="0"/>
                <a:cs typeface="Calibri" panose="020F0502020204030204" pitchFamily="34" charset="0"/>
              </a:rPr>
              <a:t> and self-</a:t>
            </a:r>
            <a:r>
              <a:rPr lang="fr-CA" sz="1200" kern="1200" noProof="0" dirty="0" err="1">
                <a:effectLst/>
                <a:latin typeface="Lora" pitchFamily="2" charset="0"/>
                <a:ea typeface="Calibri" panose="020F0502020204030204" pitchFamily="34" charset="0"/>
                <a:cs typeface="Calibri" panose="020F0502020204030204" pitchFamily="34" charset="0"/>
              </a:rPr>
              <a:t>efficacy</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a:effectLst/>
                <a:latin typeface="Lora" pitchFamily="2" charset="0"/>
                <a:ea typeface="Calibri" panose="020F0502020204030204" pitchFamily="34" charset="0"/>
                <a:cs typeface="Calibri" panose="020F0502020204030204" pitchFamily="34" charset="0"/>
              </a:rPr>
              <a:t>Journal of Social and</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err="1">
                <a:effectLst/>
                <a:latin typeface="Lora" pitchFamily="2" charset="0"/>
                <a:ea typeface="Calibri" panose="020F0502020204030204" pitchFamily="34" charset="0"/>
                <a:cs typeface="Calibri" panose="020F0502020204030204" pitchFamily="34" charset="0"/>
              </a:rPr>
              <a:t>Clinical</a:t>
            </a:r>
            <a:r>
              <a:rPr lang="fr-CA" sz="1200" i="1" kern="1200" noProof="0" dirty="0">
                <a:effectLst/>
                <a:latin typeface="Lora" pitchFamily="2" charset="0"/>
                <a:ea typeface="Calibri" panose="020F0502020204030204" pitchFamily="34" charset="0"/>
                <a:cs typeface="Calibri" panose="020F0502020204030204" pitchFamily="34" charset="0"/>
              </a:rPr>
              <a:t> Psychology</a:t>
            </a:r>
            <a:r>
              <a:rPr lang="fr-CA" sz="1200" kern="1200" noProof="0" dirty="0">
                <a:effectLst/>
                <a:latin typeface="Lora" pitchFamily="2" charset="0"/>
                <a:ea typeface="Calibri" panose="020F0502020204030204" pitchFamily="34" charset="0"/>
                <a:cs typeface="Calibri" panose="020F0502020204030204" pitchFamily="34" charset="0"/>
              </a:rPr>
              <a:t>, 25(8), 2006, p.</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875–884. DOI : </a:t>
            </a:r>
            <a:r>
              <a:rPr lang="fr-CA" sz="1200" u="sng" kern="1200" noProof="0" dirty="0">
                <a:solidFill>
                  <a:srgbClr val="0563C1"/>
                </a:solidFill>
                <a:effectLst/>
                <a:latin typeface="Lora" pitchFamily="2" charset="0"/>
                <a:ea typeface="Calibri" panose="020F0502020204030204" pitchFamily="34" charset="0"/>
                <a:cs typeface="Calibri" panose="020F0502020204030204" pitchFamily="34" charset="0"/>
                <a:hlinkClick r:id="rId3"/>
              </a:rPr>
              <a:t>https://doi.org/10.1521/jscp.2006.25.8.875</a:t>
            </a:r>
            <a:endParaRPr lang="fr-CA" sz="1200" u="sng" kern="1200" noProof="0" dirty="0">
              <a:solidFill>
                <a:srgbClr val="0563C1"/>
              </a:solidFill>
              <a:effectLst/>
              <a:latin typeface="Lora" pitchFamily="2" charset="0"/>
              <a:ea typeface="Calibri" panose="020F0502020204030204" pitchFamily="34" charset="0"/>
              <a:cs typeface="Calibri" panose="020F0502020204030204" pitchFamily="34" charset="0"/>
            </a:endParaRPr>
          </a:p>
          <a:p>
            <a:pPr mar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err="1">
                <a:effectLst/>
                <a:latin typeface="Lora" pitchFamily="2" charset="0"/>
                <a:ea typeface="Times New Roman" panose="02020603050405020304" pitchFamily="18" charset="0"/>
                <a:cs typeface="Calibri" panose="020F0502020204030204" pitchFamily="34" charset="0"/>
              </a:rPr>
              <a:t>Kelloway</a:t>
            </a:r>
            <a:r>
              <a:rPr lang="fr-CA" sz="1200" kern="1200" noProof="0" dirty="0">
                <a:effectLst/>
                <a:latin typeface="Lora" pitchFamily="2" charset="0"/>
                <a:ea typeface="Times New Roman" panose="02020603050405020304" pitchFamily="18" charset="0"/>
                <a:cs typeface="Calibri" panose="020F0502020204030204" pitchFamily="34" charset="0"/>
              </a:rPr>
              <a:t>, E. K., J. K. </a:t>
            </a:r>
            <a:r>
              <a:rPr lang="fr-CA" sz="1200" kern="1200" noProof="0" dirty="0" err="1">
                <a:effectLst/>
                <a:latin typeface="Lora" pitchFamily="2" charset="0"/>
                <a:ea typeface="Times New Roman" panose="02020603050405020304" pitchFamily="18" charset="0"/>
                <a:cs typeface="Calibri" panose="020F0502020204030204" pitchFamily="34" charset="0"/>
              </a:rPr>
              <a:t>Dimoff</a:t>
            </a:r>
            <a:r>
              <a:rPr lang="fr-CA" sz="1200" kern="1200" noProof="0" dirty="0">
                <a:effectLst/>
                <a:latin typeface="Lora" pitchFamily="2" charset="0"/>
                <a:ea typeface="Times New Roman" panose="02020603050405020304" pitchFamily="18" charset="0"/>
                <a:cs typeface="Calibri" panose="020F0502020204030204" pitchFamily="34" charset="0"/>
              </a:rPr>
              <a:t> et S. Gilbert, </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200" noProof="0" dirty="0">
                <a:effectLst/>
                <a:latin typeface="Lora" pitchFamily="2" charset="0"/>
                <a:ea typeface="Times New Roman" panose="02020603050405020304" pitchFamily="18" charset="0"/>
                <a:cs typeface="Calibri" panose="020F0502020204030204" pitchFamily="34" charset="0"/>
              </a:rPr>
              <a:t>Mental </a:t>
            </a:r>
            <a:r>
              <a:rPr lang="fr-CA" sz="1200" kern="1200" noProof="0" dirty="0" err="1">
                <a:effectLst/>
                <a:latin typeface="Lora" pitchFamily="2" charset="0"/>
                <a:ea typeface="Times New Roman" panose="02020603050405020304" pitchFamily="18" charset="0"/>
                <a:cs typeface="Calibri" panose="020F0502020204030204" pitchFamily="34" charset="0"/>
              </a:rPr>
              <a:t>health</a:t>
            </a:r>
            <a:r>
              <a:rPr lang="fr-CA" sz="1200" kern="1200" noProof="0" dirty="0">
                <a:effectLst/>
                <a:latin typeface="Lora" pitchFamily="2" charset="0"/>
                <a:ea typeface="Times New Roman" panose="02020603050405020304" pitchFamily="18" charset="0"/>
                <a:cs typeface="Calibri" panose="020F0502020204030204" pitchFamily="34" charset="0"/>
              </a:rPr>
              <a:t> in the </a:t>
            </a:r>
            <a:r>
              <a:rPr lang="fr-CA" sz="1200" kern="1200" noProof="0" dirty="0" err="1">
                <a:effectLst/>
                <a:latin typeface="Lora" pitchFamily="2" charset="0"/>
                <a:ea typeface="Times New Roman" panose="02020603050405020304" pitchFamily="18" charset="0"/>
                <a:cs typeface="Calibri" panose="020F0502020204030204" pitchFamily="34" charset="0"/>
              </a:rPr>
              <a:t>workplace</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err="1">
                <a:effectLst/>
                <a:latin typeface="Lora" pitchFamily="2" charset="0"/>
                <a:ea typeface="Times New Roman" panose="02020603050405020304" pitchFamily="18" charset="0"/>
                <a:cs typeface="Calibri" panose="020F0502020204030204" pitchFamily="34" charset="0"/>
              </a:rPr>
              <a:t>Annual</a:t>
            </a:r>
            <a:r>
              <a:rPr lang="fr-CA" sz="1200" i="1"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err="1">
                <a:effectLst/>
                <a:latin typeface="Lora" pitchFamily="2" charset="0"/>
                <a:ea typeface="Times New Roman" panose="02020603050405020304" pitchFamily="18" charset="0"/>
                <a:cs typeface="Calibri" panose="020F0502020204030204" pitchFamily="34" charset="0"/>
              </a:rPr>
              <a:t>Review</a:t>
            </a:r>
            <a:r>
              <a:rPr lang="fr-CA" sz="1200" i="1" kern="1200" noProof="0" dirty="0">
                <a:effectLst/>
                <a:latin typeface="Lora" pitchFamily="2" charset="0"/>
                <a:ea typeface="Times New Roman" panose="02020603050405020304" pitchFamily="18" charset="0"/>
                <a:cs typeface="Calibri" panose="020F0502020204030204" pitchFamily="34" charset="0"/>
              </a:rPr>
              <a:t> of </a:t>
            </a:r>
            <a:r>
              <a:rPr lang="fr-CA" sz="1200" i="1" kern="1200" noProof="0" dirty="0" err="1">
                <a:effectLst/>
                <a:latin typeface="Lora" pitchFamily="2" charset="0"/>
                <a:ea typeface="Times New Roman" panose="02020603050405020304" pitchFamily="18" charset="0"/>
                <a:cs typeface="Calibri" panose="020F0502020204030204" pitchFamily="34" charset="0"/>
              </a:rPr>
              <a:t>Organizational</a:t>
            </a:r>
            <a:r>
              <a:rPr lang="fr-CA" sz="1200" i="1" kern="1200" noProof="0" dirty="0">
                <a:effectLst/>
                <a:latin typeface="Lora" pitchFamily="2" charset="0"/>
                <a:ea typeface="Times New Roman" panose="02020603050405020304" pitchFamily="18" charset="0"/>
                <a:cs typeface="Calibri" panose="020F0502020204030204" pitchFamily="34" charset="0"/>
              </a:rPr>
              <a:t> Psychology and </a:t>
            </a:r>
            <a:r>
              <a:rPr lang="fr-CA" sz="1200" i="1" kern="1200" noProof="0" dirty="0" err="1">
                <a:effectLst/>
                <a:latin typeface="Lora" pitchFamily="2" charset="0"/>
                <a:ea typeface="Times New Roman" panose="02020603050405020304" pitchFamily="18" charset="0"/>
                <a:cs typeface="Calibri" panose="020F0502020204030204" pitchFamily="34" charset="0"/>
              </a:rPr>
              <a:t>Organizational</a:t>
            </a:r>
            <a:r>
              <a:rPr lang="fr-CA" sz="1200" i="1"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err="1">
                <a:effectLst/>
                <a:latin typeface="Lora" pitchFamily="2" charset="0"/>
                <a:ea typeface="Times New Roman" panose="02020603050405020304" pitchFamily="18" charset="0"/>
                <a:cs typeface="Calibri" panose="020F0502020204030204" pitchFamily="34" charset="0"/>
              </a:rPr>
              <a:t>Behavior</a:t>
            </a:r>
            <a:r>
              <a:rPr lang="fr-CA" sz="1200" kern="1200" noProof="0" dirty="0">
                <a:effectLst/>
                <a:latin typeface="Lora" pitchFamily="2" charset="0"/>
                <a:ea typeface="Times New Roman" panose="02020603050405020304" pitchFamily="18" charset="0"/>
                <a:cs typeface="Calibri" panose="020F0502020204030204" pitchFamily="34" charset="0"/>
              </a:rPr>
              <a:t>, 10(1), 2023, p. 363–387. </a:t>
            </a:r>
            <a:r>
              <a:rPr lang="fr-CA" sz="1200" u="sng" kern="1200" noProof="0" dirty="0">
                <a:effectLst/>
                <a:latin typeface="Lora" pitchFamily="2" charset="0"/>
                <a:ea typeface="Times New Roman" panose="02020603050405020304" pitchFamily="18" charset="0"/>
                <a:cs typeface="Calibri" panose="020F0502020204030204" pitchFamily="34" charset="0"/>
              </a:rPr>
              <a:t>https://doi.org/10.1146/annurev-orgpsych-120920-050527</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err="1">
                <a:effectLst/>
                <a:latin typeface="Lora" pitchFamily="2" charset="0"/>
                <a:ea typeface="Calibri" panose="020F0502020204030204" pitchFamily="34" charset="0"/>
                <a:cs typeface="Calibri" panose="020F0502020204030204" pitchFamily="34" charset="0"/>
              </a:rPr>
              <a:t>Vrbova</a:t>
            </a:r>
            <a:r>
              <a:rPr lang="fr-CA" sz="1200" kern="1200" noProof="0" dirty="0">
                <a:effectLst/>
                <a:latin typeface="Lora" pitchFamily="2" charset="0"/>
                <a:ea typeface="Calibri" panose="020F0502020204030204" pitchFamily="34" charset="0"/>
                <a:cs typeface="Calibri" panose="020F0502020204030204" pitchFamily="34" charset="0"/>
              </a:rPr>
              <a:t>, K., J. </a:t>
            </a:r>
            <a:r>
              <a:rPr lang="fr-CA" sz="1200" kern="1200" noProof="0" dirty="0" err="1">
                <a:effectLst/>
                <a:latin typeface="Lora" pitchFamily="2" charset="0"/>
                <a:ea typeface="Calibri" panose="020F0502020204030204" pitchFamily="34" charset="0"/>
                <a:cs typeface="Calibri" panose="020F0502020204030204" pitchFamily="34" charset="0"/>
              </a:rPr>
              <a:t>Prasko</a:t>
            </a:r>
            <a:r>
              <a:rPr lang="fr-CA" sz="1200" kern="1200" noProof="0" dirty="0">
                <a:effectLst/>
                <a:latin typeface="Lora" pitchFamily="2" charset="0"/>
                <a:ea typeface="Calibri" panose="020F0502020204030204" pitchFamily="34" charset="0"/>
                <a:cs typeface="Calibri" panose="020F0502020204030204" pitchFamily="34" charset="0"/>
              </a:rPr>
              <a:t>, M. </a:t>
            </a:r>
            <a:r>
              <a:rPr lang="fr-CA" sz="1200" kern="1200" noProof="0" dirty="0" err="1">
                <a:effectLst/>
                <a:latin typeface="Lora" pitchFamily="2" charset="0"/>
                <a:ea typeface="Calibri" panose="020F0502020204030204" pitchFamily="34" charset="0"/>
                <a:cs typeface="Calibri" panose="020F0502020204030204" pitchFamily="34" charset="0"/>
              </a:rPr>
              <a:t>Holubova</a:t>
            </a:r>
            <a:r>
              <a:rPr lang="fr-CA" sz="1200" kern="1200" noProof="0" dirty="0">
                <a:effectLst/>
                <a:latin typeface="Lora" pitchFamily="2" charset="0"/>
                <a:ea typeface="Calibri" panose="020F0502020204030204" pitchFamily="34" charset="0"/>
                <a:cs typeface="Calibri" panose="020F0502020204030204" pitchFamily="34" charset="0"/>
              </a:rPr>
              <a:t>, D. </a:t>
            </a:r>
            <a:r>
              <a:rPr lang="fr-CA" sz="1200" kern="1200" noProof="0" dirty="0" err="1">
                <a:effectLst/>
                <a:latin typeface="Lora" pitchFamily="2" charset="0"/>
                <a:ea typeface="Calibri" panose="020F0502020204030204" pitchFamily="34" charset="0"/>
                <a:cs typeface="Calibri" panose="020F0502020204030204" pitchFamily="34" charset="0"/>
              </a:rPr>
              <a:t>Kamaradova</a:t>
            </a:r>
            <a:r>
              <a:rPr lang="fr-CA" sz="1200" kern="1200" noProof="0" dirty="0">
                <a:effectLst/>
                <a:latin typeface="Lora" pitchFamily="2" charset="0"/>
                <a:ea typeface="Calibri" panose="020F0502020204030204" pitchFamily="34" charset="0"/>
                <a:cs typeface="Calibri" panose="020F0502020204030204" pitchFamily="34" charset="0"/>
              </a:rPr>
              <a:t>, M. </a:t>
            </a:r>
            <a:r>
              <a:rPr lang="fr-CA" sz="1200" kern="1200" noProof="0" dirty="0" err="1">
                <a:effectLst/>
                <a:latin typeface="Lora" pitchFamily="2" charset="0"/>
                <a:ea typeface="Calibri" panose="020F0502020204030204" pitchFamily="34" charset="0"/>
                <a:cs typeface="Calibri" panose="020F0502020204030204" pitchFamily="34" charset="0"/>
              </a:rPr>
              <a:t>Ociskova</a:t>
            </a:r>
            <a:r>
              <a:rPr lang="fr-CA" sz="1200" kern="1200" noProof="0" dirty="0">
                <a:effectLst/>
                <a:latin typeface="Lora" pitchFamily="2" charset="0"/>
                <a:ea typeface="Calibri" panose="020F0502020204030204" pitchFamily="34" charset="0"/>
                <a:cs typeface="Calibri" panose="020F0502020204030204" pitchFamily="34" charset="0"/>
              </a:rPr>
              <a:t>, M. </a:t>
            </a:r>
            <a:r>
              <a:rPr lang="fr-CA" sz="1200" kern="1200" noProof="0" dirty="0" err="1">
                <a:effectLst/>
                <a:latin typeface="Lora" pitchFamily="2" charset="0"/>
                <a:ea typeface="Calibri" panose="020F0502020204030204" pitchFamily="34" charset="0"/>
                <a:cs typeface="Calibri" panose="020F0502020204030204" pitchFamily="34" charset="0"/>
              </a:rPr>
              <a:t>Marackova</a:t>
            </a:r>
            <a:r>
              <a:rPr lang="fr-CA" sz="1200" kern="1200" noProof="0" dirty="0">
                <a:effectLst/>
                <a:latin typeface="Lora" pitchFamily="2" charset="0"/>
                <a:ea typeface="Calibri" panose="020F0502020204030204" pitchFamily="34" charset="0"/>
                <a:cs typeface="Calibri" panose="020F0502020204030204" pitchFamily="34" charset="0"/>
              </a:rPr>
              <a:t>, K. </a:t>
            </a:r>
            <a:r>
              <a:rPr lang="fr-CA" sz="1200" kern="1200" noProof="0" dirty="0" err="1">
                <a:effectLst/>
                <a:latin typeface="Lora" pitchFamily="2" charset="0"/>
                <a:ea typeface="Calibri" panose="020F0502020204030204" pitchFamily="34" charset="0"/>
                <a:cs typeface="Calibri" panose="020F0502020204030204" pitchFamily="34" charset="0"/>
              </a:rPr>
              <a:t>Latalova</a:t>
            </a:r>
            <a:r>
              <a:rPr lang="fr-CA" sz="1200" kern="1200" noProof="0" dirty="0">
                <a:effectLst/>
                <a:latin typeface="Lora" pitchFamily="2" charset="0"/>
                <a:ea typeface="Calibri" panose="020F0502020204030204" pitchFamily="34" charset="0"/>
                <a:cs typeface="Calibri" panose="020F0502020204030204" pitchFamily="34" charset="0"/>
              </a:rPr>
              <a:t>, A. </a:t>
            </a:r>
            <a:r>
              <a:rPr lang="fr-CA" sz="1200" kern="1200" noProof="0" dirty="0" err="1">
                <a:effectLst/>
                <a:latin typeface="Lora" pitchFamily="2" charset="0"/>
                <a:ea typeface="Calibri" panose="020F0502020204030204" pitchFamily="34" charset="0"/>
                <a:cs typeface="Calibri" panose="020F0502020204030204" pitchFamily="34" charset="0"/>
              </a:rPr>
              <a:t>Grambal</a:t>
            </a:r>
            <a:r>
              <a:rPr lang="fr-CA" sz="1200" kern="1200" noProof="0" dirty="0">
                <a:effectLst/>
                <a:latin typeface="Lora" pitchFamily="2" charset="0"/>
                <a:ea typeface="Calibri" panose="020F0502020204030204" pitchFamily="34" charset="0"/>
                <a:cs typeface="Calibri" panose="020F0502020204030204" pitchFamily="34" charset="0"/>
              </a:rPr>
              <a:t>, M. </a:t>
            </a:r>
            <a:r>
              <a:rPr lang="fr-CA" sz="1200" kern="1200" noProof="0" dirty="0" err="1">
                <a:effectLst/>
                <a:latin typeface="Lora" pitchFamily="2" charset="0"/>
                <a:ea typeface="Calibri" panose="020F0502020204030204" pitchFamily="34" charset="0"/>
                <a:cs typeface="Calibri" panose="020F0502020204030204" pitchFamily="34" charset="0"/>
              </a:rPr>
              <a:t>Slepecky</a:t>
            </a:r>
            <a:r>
              <a:rPr lang="fr-CA" sz="1200" kern="1200" noProof="0" dirty="0">
                <a:effectLst/>
                <a:latin typeface="Lora" pitchFamily="2" charset="0"/>
                <a:ea typeface="Calibri" panose="020F0502020204030204" pitchFamily="34" charset="0"/>
                <a:cs typeface="Calibri" panose="020F0502020204030204" pitchFamily="34" charset="0"/>
              </a:rPr>
              <a:t> et M. </a:t>
            </a:r>
            <a:r>
              <a:rPr lang="fr-CA" sz="1200" kern="1200" noProof="0" dirty="0" err="1">
                <a:effectLst/>
                <a:latin typeface="Lora" pitchFamily="2" charset="0"/>
                <a:ea typeface="Calibri" panose="020F0502020204030204" pitchFamily="34" charset="0"/>
                <a:cs typeface="Calibri" panose="020F0502020204030204" pitchFamily="34" charset="0"/>
              </a:rPr>
              <a:t>Zatkova</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Self-stigma and </a:t>
            </a:r>
            <a:r>
              <a:rPr lang="fr-CA" sz="1200" kern="1200" noProof="0" dirty="0" err="1">
                <a:effectLst/>
                <a:latin typeface="Lora" pitchFamily="2" charset="0"/>
                <a:ea typeface="Calibri" panose="020F0502020204030204" pitchFamily="34" charset="0"/>
                <a:cs typeface="Calibri" panose="020F0502020204030204" pitchFamily="34" charset="0"/>
              </a:rPr>
              <a:t>schizophrenia</a:t>
            </a:r>
            <a:r>
              <a:rPr lang="fr-CA" sz="1200" kern="1200" noProof="0" dirty="0">
                <a:effectLst/>
                <a:latin typeface="Lora" pitchFamily="2" charset="0"/>
                <a:ea typeface="Calibri" panose="020F0502020204030204" pitchFamily="34" charset="0"/>
                <a:cs typeface="Calibri" panose="020F0502020204030204" pitchFamily="34" charset="0"/>
              </a:rPr>
              <a:t>: A cross-sectional </a:t>
            </a:r>
            <a:r>
              <a:rPr lang="fr-CA" sz="1200" kern="1200" noProof="0" dirty="0" err="1">
                <a:effectLst/>
                <a:latin typeface="Lora" pitchFamily="2" charset="0"/>
                <a:ea typeface="Calibri" panose="020F0502020204030204" pitchFamily="34" charset="0"/>
                <a:cs typeface="Calibri" panose="020F0502020204030204" pitchFamily="34" charset="0"/>
              </a:rPr>
              <a:t>study</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err="1">
                <a:effectLst/>
                <a:latin typeface="Lora" pitchFamily="2" charset="0"/>
                <a:ea typeface="Calibri" panose="020F0502020204030204" pitchFamily="34" charset="0"/>
                <a:cs typeface="Calibri" panose="020F0502020204030204" pitchFamily="34" charset="0"/>
              </a:rPr>
              <a:t>Neuropsychiatric</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err="1">
                <a:effectLst/>
                <a:latin typeface="Lora" pitchFamily="2" charset="0"/>
                <a:ea typeface="Calibri" panose="020F0502020204030204" pitchFamily="34" charset="0"/>
                <a:cs typeface="Calibri" panose="020F0502020204030204" pitchFamily="34" charset="0"/>
              </a:rPr>
              <a:t>Disease</a:t>
            </a:r>
            <a:r>
              <a:rPr lang="fr-CA" sz="1200" i="1" kern="1200" noProof="0" dirty="0">
                <a:effectLst/>
                <a:latin typeface="Lora" pitchFamily="2" charset="0"/>
                <a:ea typeface="Calibri" panose="020F0502020204030204" pitchFamily="34" charset="0"/>
                <a:cs typeface="Calibri" panose="020F0502020204030204" pitchFamily="34" charset="0"/>
              </a:rPr>
              <a:t> and </a:t>
            </a:r>
            <a:r>
              <a:rPr lang="fr-CA" sz="1200" i="1" kern="1200" noProof="0" dirty="0" err="1">
                <a:effectLst/>
                <a:latin typeface="Lora" pitchFamily="2" charset="0"/>
                <a:ea typeface="Calibri" panose="020F0502020204030204" pitchFamily="34" charset="0"/>
                <a:cs typeface="Calibri" panose="020F0502020204030204" pitchFamily="34" charset="0"/>
              </a:rPr>
              <a:t>Treatment</a:t>
            </a:r>
            <a:r>
              <a:rPr lang="fr-CA" sz="1200" kern="1200" noProof="0" dirty="0">
                <a:effectLst/>
                <a:latin typeface="Lora" pitchFamily="2" charset="0"/>
                <a:ea typeface="Calibri" panose="020F0502020204030204" pitchFamily="34" charset="0"/>
                <a:cs typeface="Calibri" panose="020F0502020204030204" pitchFamily="34" charset="0"/>
              </a:rPr>
              <a:t>, 12, 2016, p.</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3011–3020. DOI : 10.2147/NDT.S120298</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Wu, A., E. C. </a:t>
            </a:r>
            <a:r>
              <a:rPr lang="fr-CA" sz="1200" kern="1200" noProof="0" dirty="0" err="1">
                <a:effectLst/>
                <a:latin typeface="Lora" pitchFamily="2" charset="0"/>
                <a:ea typeface="Times New Roman" panose="02020603050405020304" pitchFamily="18" charset="0"/>
                <a:cs typeface="Calibri" panose="020F0502020204030204" pitchFamily="34" charset="0"/>
              </a:rPr>
              <a:t>Roemer</a:t>
            </a:r>
            <a:r>
              <a:rPr lang="fr-CA" sz="1200" kern="1200" noProof="0" dirty="0">
                <a:effectLst/>
                <a:latin typeface="Lora" pitchFamily="2" charset="0"/>
                <a:ea typeface="Times New Roman" panose="02020603050405020304" pitchFamily="18" charset="0"/>
                <a:cs typeface="Calibri" panose="020F0502020204030204" pitchFamily="34" charset="0"/>
              </a:rPr>
              <a:t>, K. B. Kent, D. W. Ballard et R. Z. </a:t>
            </a:r>
            <a:r>
              <a:rPr lang="fr-CA" sz="1200" kern="1200" noProof="0" dirty="0" err="1">
                <a:effectLst/>
                <a:latin typeface="Lora" pitchFamily="2" charset="0"/>
                <a:ea typeface="Times New Roman" panose="02020603050405020304" pitchFamily="18" charset="0"/>
                <a:cs typeface="Calibri" panose="020F0502020204030204" pitchFamily="34" charset="0"/>
              </a:rPr>
              <a:t>Goetzel</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200" noProof="0" dirty="0" err="1">
                <a:effectLst/>
                <a:latin typeface="Lora" pitchFamily="2" charset="0"/>
                <a:ea typeface="Times New Roman" panose="02020603050405020304" pitchFamily="18" charset="0"/>
                <a:cs typeface="Calibri" panose="020F0502020204030204" pitchFamily="34" charset="0"/>
              </a:rPr>
              <a:t>Organizational</a:t>
            </a:r>
            <a:r>
              <a:rPr lang="fr-CA" sz="1200" kern="1200" noProof="0" dirty="0">
                <a:effectLst/>
                <a:latin typeface="Lora" pitchFamily="2" charset="0"/>
                <a:ea typeface="Times New Roman" panose="02020603050405020304" pitchFamily="18" charset="0"/>
                <a:cs typeface="Calibri" panose="020F0502020204030204" pitchFamily="34" charset="0"/>
              </a:rPr>
              <a:t> best practices </a:t>
            </a:r>
            <a:r>
              <a:rPr lang="fr-CA" sz="1200" kern="1200" noProof="0" dirty="0" err="1">
                <a:effectLst/>
                <a:latin typeface="Lora" pitchFamily="2" charset="0"/>
                <a:ea typeface="Times New Roman" panose="02020603050405020304" pitchFamily="18" charset="0"/>
                <a:cs typeface="Calibri" panose="020F0502020204030204" pitchFamily="34" charset="0"/>
              </a:rPr>
              <a:t>supporting</a:t>
            </a:r>
            <a:r>
              <a:rPr lang="fr-CA" sz="1200" kern="1200" noProof="0" dirty="0">
                <a:effectLst/>
                <a:latin typeface="Lora" pitchFamily="2" charset="0"/>
                <a:ea typeface="Times New Roman" panose="02020603050405020304" pitchFamily="18" charset="0"/>
                <a:cs typeface="Calibri" panose="020F0502020204030204" pitchFamily="34" charset="0"/>
              </a:rPr>
              <a:t> mental </a:t>
            </a:r>
            <a:r>
              <a:rPr lang="fr-CA" sz="1200" kern="1200" noProof="0" dirty="0" err="1">
                <a:effectLst/>
                <a:latin typeface="Lora" pitchFamily="2" charset="0"/>
                <a:ea typeface="Times New Roman" panose="02020603050405020304" pitchFamily="18" charset="0"/>
                <a:cs typeface="Calibri" panose="020F0502020204030204" pitchFamily="34" charset="0"/>
              </a:rPr>
              <a:t>health</a:t>
            </a:r>
            <a:r>
              <a:rPr lang="fr-CA" sz="1200" kern="1200" noProof="0" dirty="0">
                <a:effectLst/>
                <a:latin typeface="Lora" pitchFamily="2" charset="0"/>
                <a:ea typeface="Times New Roman" panose="02020603050405020304" pitchFamily="18" charset="0"/>
                <a:cs typeface="Calibri" panose="020F0502020204030204" pitchFamily="34" charset="0"/>
              </a:rPr>
              <a:t> in the </a:t>
            </a:r>
            <a:r>
              <a:rPr lang="fr-CA" sz="1200" kern="1200" noProof="0" dirty="0" err="1">
                <a:effectLst/>
                <a:latin typeface="Lora" pitchFamily="2" charset="0"/>
                <a:ea typeface="Times New Roman" panose="02020603050405020304" pitchFamily="18" charset="0"/>
                <a:cs typeface="Calibri" panose="020F0502020204030204" pitchFamily="34" charset="0"/>
              </a:rPr>
              <a:t>workplace</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a:effectLst/>
                <a:latin typeface="Lora" pitchFamily="2" charset="0"/>
                <a:ea typeface="Times New Roman" panose="02020603050405020304" pitchFamily="18" charset="0"/>
                <a:cs typeface="Calibri" panose="020F0502020204030204" pitchFamily="34" charset="0"/>
              </a:rPr>
              <a:t>Journal of </a:t>
            </a:r>
            <a:r>
              <a:rPr lang="fr-CA" sz="1200" i="1" kern="1200" noProof="0" dirty="0" err="1">
                <a:effectLst/>
                <a:latin typeface="Lora" pitchFamily="2" charset="0"/>
                <a:ea typeface="Times New Roman" panose="02020603050405020304" pitchFamily="18" charset="0"/>
                <a:cs typeface="Calibri" panose="020F0502020204030204" pitchFamily="34" charset="0"/>
              </a:rPr>
              <a:t>Occupational</a:t>
            </a:r>
            <a:r>
              <a:rPr lang="fr-CA" sz="1200" i="1" kern="1200" noProof="0" dirty="0">
                <a:effectLst/>
                <a:latin typeface="Lora" pitchFamily="2" charset="0"/>
                <a:ea typeface="Times New Roman" panose="02020603050405020304" pitchFamily="18" charset="0"/>
                <a:cs typeface="Calibri" panose="020F0502020204030204" pitchFamily="34" charset="0"/>
              </a:rPr>
              <a:t> and </a:t>
            </a:r>
            <a:r>
              <a:rPr lang="fr-CA" sz="1200" i="1" kern="1200" noProof="0" dirty="0" err="1">
                <a:effectLst/>
                <a:latin typeface="Lora" pitchFamily="2" charset="0"/>
                <a:ea typeface="Times New Roman" panose="02020603050405020304" pitchFamily="18" charset="0"/>
                <a:cs typeface="Calibri" panose="020F0502020204030204" pitchFamily="34" charset="0"/>
              </a:rPr>
              <a:t>Environmental</a:t>
            </a:r>
            <a:r>
              <a:rPr lang="fr-CA" sz="1200" i="1"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err="1">
                <a:effectLst/>
                <a:latin typeface="Lora" pitchFamily="2" charset="0"/>
                <a:ea typeface="Times New Roman" panose="02020603050405020304" pitchFamily="18" charset="0"/>
                <a:cs typeface="Calibri" panose="020F0502020204030204" pitchFamily="34" charset="0"/>
              </a:rPr>
              <a:t>Medicine</a:t>
            </a:r>
            <a:r>
              <a:rPr lang="fr-CA" sz="1200" kern="1200" noProof="0" dirty="0">
                <a:effectLst/>
                <a:latin typeface="Lora" pitchFamily="2" charset="0"/>
                <a:ea typeface="Times New Roman" panose="02020603050405020304" pitchFamily="18" charset="0"/>
                <a:cs typeface="Calibri" panose="020F0502020204030204" pitchFamily="34" charset="0"/>
              </a:rPr>
              <a:t>, 63(12), 2021, p. E925–E931. </a:t>
            </a:r>
            <a:r>
              <a:rPr lang="fr-CA" sz="1200" u="sng" kern="1200" noProof="0" dirty="0">
                <a:effectLst/>
                <a:latin typeface="Lora" pitchFamily="2" charset="0"/>
                <a:ea typeface="Times New Roman" panose="02020603050405020304" pitchFamily="18" charset="0"/>
                <a:cs typeface="Calibri" panose="020F0502020204030204" pitchFamily="34" charset="0"/>
              </a:rPr>
              <a:t>https://</a:t>
            </a:r>
            <a:r>
              <a:rPr lang="fr-CA" sz="1200" u="sng" kern="1200" noProof="0" dirty="0" err="1">
                <a:effectLst/>
                <a:latin typeface="Lora" pitchFamily="2" charset="0"/>
                <a:ea typeface="Times New Roman" panose="02020603050405020304" pitchFamily="18" charset="0"/>
                <a:cs typeface="Calibri" panose="020F0502020204030204" pitchFamily="34" charset="0"/>
              </a:rPr>
              <a:t>doi.org</a:t>
            </a:r>
            <a:r>
              <a:rPr lang="fr-CA" sz="1200" u="sng" kern="1200" noProof="0" dirty="0">
                <a:effectLst/>
                <a:latin typeface="Lora" pitchFamily="2" charset="0"/>
                <a:ea typeface="Times New Roman" panose="02020603050405020304" pitchFamily="18" charset="0"/>
                <a:cs typeface="Calibri" panose="020F0502020204030204" pitchFamily="34" charset="0"/>
              </a:rPr>
              <a:t>/10.1097/JOM.0000000000002407</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fr-CA" sz="1200" noProof="0" dirty="0">
              <a:solidFill>
                <a:schemeClr val="tx1"/>
              </a:solidFill>
              <a:effectLst/>
              <a:latin typeface="Lora" pitchFamily="2" charset="0"/>
              <a:ea typeface="Calibri" panose="020F0502020204030204" pitchFamily="34"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B6779525-B9F5-C3A1-B4C9-6B82FE64AA6D}"/>
              </a:ext>
            </a:extLst>
          </p:cNvPr>
          <p:cNvSpPr>
            <a:spLocks noGrp="1"/>
          </p:cNvSpPr>
          <p:nvPr>
            <p:ph type="sldNum" sz="quarter" idx="5"/>
          </p:nvPr>
        </p:nvSpPr>
        <p:spPr/>
        <p:txBody>
          <a:bodyPr/>
          <a:lstStyle/>
          <a:p>
            <a:fld id="{FB267835-0E47-4489-B375-E70B63D82C6C}" type="slidenum">
              <a:rPr lang="en-CA" smtClean="0"/>
              <a:t>18</a:t>
            </a:fld>
            <a:endParaRPr lang="en-CA"/>
          </a:p>
        </p:txBody>
      </p:sp>
    </p:spTree>
    <p:extLst>
      <p:ext uri="{BB962C8B-B14F-4D97-AF65-F5344CB8AC3E}">
        <p14:creationId xmlns:p14="http://schemas.microsoft.com/office/powerpoint/2010/main" val="19927281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Discussion de groupe – Les répercussions de la stigmatisation en milieu de travail</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1"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REMARQUE</a:t>
            </a: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Toutes les consignes pour cette activité sont comprises dans le document de cours.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Activité : </a:t>
            </a:r>
            <a:r>
              <a:rPr lang="fr-CA" sz="1200" kern="1200" noProof="0" dirty="0">
                <a:effectLst/>
                <a:latin typeface="Lora" pitchFamily="2" charset="0"/>
                <a:ea typeface="Calibri" panose="020F0502020204030204" pitchFamily="34" charset="0"/>
                <a:cs typeface="Calibri" panose="020F0502020204030204" pitchFamily="34" charset="0"/>
              </a:rPr>
              <a:t>Discussion (5 minutes en petits groupes + 5 minutes de bilan en grand groupe).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Option : </a:t>
            </a:r>
            <a:r>
              <a:rPr lang="fr-CA" sz="1200" kern="1200" noProof="0" dirty="0">
                <a:effectLst/>
                <a:latin typeface="Lora" pitchFamily="2" charset="0"/>
                <a:ea typeface="Calibri" panose="020F0502020204030204" pitchFamily="34" charset="0"/>
                <a:cs typeface="Calibri" panose="020F0502020204030204" pitchFamily="34" charset="0"/>
              </a:rPr>
              <a:t>Cette activité peut aussi se faire dans une discussion en grand groupe.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Référez les </a:t>
            </a:r>
            <a:r>
              <a:rPr lang="fr-CA" sz="1200" kern="1200" noProof="0" dirty="0" err="1">
                <a:effectLst/>
                <a:latin typeface="Lora" pitchFamily="2" charset="0"/>
                <a:ea typeface="Calibri" panose="020F0502020204030204" pitchFamily="34" charset="0"/>
                <a:cs typeface="Calibri" panose="020F0502020204030204" pitchFamily="34" charset="0"/>
              </a:rPr>
              <a:t>participant·e·s</a:t>
            </a:r>
            <a:r>
              <a:rPr lang="fr-CA" sz="1200" kern="1200" noProof="0" dirty="0">
                <a:effectLst/>
                <a:latin typeface="Lora" pitchFamily="2" charset="0"/>
                <a:ea typeface="Calibri" panose="020F0502020204030204" pitchFamily="34" charset="0"/>
                <a:cs typeface="Calibri" panose="020F0502020204030204" pitchFamily="34" charset="0"/>
              </a:rPr>
              <a:t> à leur document de cours (à la section sur la stigmatisation).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Divisez le groupe en trois équipes.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Assignez un type de stigmatisation à chaque équipe.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Par exemple : </a:t>
            </a: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kern="1200" noProof="0" dirty="0">
                <a:effectLst/>
                <a:latin typeface="Lora" pitchFamily="2" charset="0"/>
                <a:ea typeface="Calibri" panose="020F0502020204030204" pitchFamily="34" charset="0"/>
                <a:cs typeface="Calibri" panose="020F0502020204030204" pitchFamily="34" charset="0"/>
              </a:rPr>
              <a:t>Équipe 1 – La stigmatisation publique.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Équipe 2 –L’auto-stigmatisation.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Équipe 3 – La stigmatisation structurelle.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Dans vos équipes, lancez des idées et écrivez dans votre document de cours (à la section sur la stigmatisation) au moins trois répercussions possibles de ce type de stigmatisation sur les personnes, les milieux de travail et la société en général. Désignez une personne responsable du rapport à l’ensemble du groupe.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Bilan :</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Équipe 1 –La stigmatisation publique.</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Donnez trois exemples de répercussions de la stigmatisation publique.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nouvelles, les réseaux sociaux et les émissions de télévision qui perpétuent les fausses croyances, le langage et les images stigmatisantes sur les personnes vivant avec des problèmes de santé mentale (p. ex. les personnes « folles » et « déséquilibrées » sont violentes et dangereuses).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croyances sociales à propos de la santé mentale (p. ex. les personnes vivant avec un trouble de santé mentale sont paresseuses et incompétentes; mauvaises et possédées, etc.).</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barrières culturelles (p. ex. les croyances et les valeurs culturelles peuvent empêcher une personne qui a reçu un diagnostic de dépression d’en parler).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gens (p. ex. les membres de la famille, les </a:t>
            </a:r>
            <a:r>
              <a:rPr lang="fr-CA" sz="1200" kern="1200" noProof="0" dirty="0" err="1">
                <a:effectLst/>
                <a:latin typeface="Lora" pitchFamily="2" charset="0"/>
                <a:ea typeface="Calibri" panose="020F0502020204030204" pitchFamily="34" charset="0"/>
                <a:cs typeface="Calibri" panose="020F0502020204030204" pitchFamily="34" charset="0"/>
              </a:rPr>
              <a:t>ami·e·s</a:t>
            </a:r>
            <a:r>
              <a:rPr lang="fr-CA" sz="1200" kern="1200" noProof="0" dirty="0">
                <a:effectLst/>
                <a:latin typeface="Lora" pitchFamily="2" charset="0"/>
                <a:ea typeface="Calibri" panose="020F0502020204030204" pitchFamily="34" charset="0"/>
                <a:cs typeface="Calibri" panose="020F0502020204030204" pitchFamily="34" charset="0"/>
              </a:rPr>
              <a:t>, collègues) peuvent s’éloigner de la personne qui vit avec un problème de santé mentale parce qu’ils ont peur, ce qui entraîne l’isolement volontaire.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suppositions des autres peuvent avoir un effet négatif sur la personne qui vit avec un problème de santé mentale (p. ex. elle peut être incapable de faire son travail, d’avoir des relations saines ou se sentir coupée de ses collègues, de sa famille et de ses </a:t>
            </a:r>
            <a:r>
              <a:rPr lang="fr-CA" sz="1200" kern="1200" noProof="0" dirty="0" err="1">
                <a:effectLst/>
                <a:latin typeface="Lora" pitchFamily="2" charset="0"/>
                <a:ea typeface="Calibri" panose="020F0502020204030204" pitchFamily="34" charset="0"/>
                <a:cs typeface="Calibri" panose="020F0502020204030204" pitchFamily="34" charset="0"/>
              </a:rPr>
              <a:t>ami·e·s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langage stigmatisant au travail peut empêcher quelqu’un d’apporter sa contribution à l’équipe ou d’envisager une promotion.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Équipe 2 – L’auto-stigmatisation</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Donnez trois exemples de répercussions de l’auto-stigmatisation (intériorisation des croyances).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perte de confiance et d’estime de soi.</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peur d’admettre un problème de santé mentale compromet une intervention précoce.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Peut faire perdre des possibilités de carrière ou de promotion.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Peut ne pas parler de la santé mentale avec d’autres de peur d’être </a:t>
            </a:r>
            <a:r>
              <a:rPr lang="fr-CA" sz="1200" kern="100" noProof="0" dirty="0" err="1">
                <a:effectLst/>
                <a:latin typeface="Lora" pitchFamily="2" charset="0"/>
                <a:ea typeface="Calibri" panose="020F0502020204030204" pitchFamily="34" charset="0"/>
                <a:cs typeface="Arial" panose="020B0604020202020204" pitchFamily="34" charset="0"/>
              </a:rPr>
              <a:t>jugé·e</a:t>
            </a:r>
            <a:r>
              <a:rPr lang="fr-CA" sz="1200" kern="100" noProof="0" dirty="0">
                <a:effectLst/>
                <a:latin typeface="Lora" pitchFamily="2" charset="0"/>
                <a:ea typeface="Calibri" panose="020F0502020204030204" pitchFamily="34" charset="0"/>
                <a:cs typeface="Arial" panose="020B0604020202020204" pitchFamily="34" charset="0"/>
              </a:rPr>
              <a:t>.</a:t>
            </a: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Peut ne pas demander d’aide ni accéder à des services de soutien.</a:t>
            </a: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L’isolement.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gêne.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sentiment de honte.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culpabilité ou le blâme dirigé contre soi.</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L’embarras.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Peut croire ne pas mériter les soutiens et les possibilités qui s’ouvrent aux autres.</a:t>
            </a: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difficulté à évaluer le problème et le temps qu’il faut pour le faire auront un impact sur la personne et sur son travail, son équipe, etc.</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détresse mentale peut affecter les relations avec les autres, ce qui a des répercussions sur le travail, la vie de famille, les relations interpersonnelles, etc.</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En raison de la stigmatisation de la santé mentale en milieu de travail, les </a:t>
            </a:r>
            <a:r>
              <a:rPr lang="fr-CA" sz="1200" kern="1200" noProof="0" dirty="0" err="1">
                <a:effectLst/>
                <a:latin typeface="Lora" pitchFamily="2" charset="0"/>
                <a:ea typeface="Calibri" panose="020F0502020204030204" pitchFamily="34" charset="0"/>
                <a:cs typeface="Calibri" panose="020F0502020204030204" pitchFamily="34" charset="0"/>
              </a:rPr>
              <a:t>travailleur·se·s</a:t>
            </a:r>
            <a:r>
              <a:rPr lang="fr-CA" sz="1200" kern="1200" noProof="0" dirty="0">
                <a:effectLst/>
                <a:latin typeface="Lora" pitchFamily="2" charset="0"/>
                <a:ea typeface="Calibri" panose="020F0502020204030204" pitchFamily="34" charset="0"/>
                <a:cs typeface="Calibri" panose="020F0502020204030204" pitchFamily="34" charset="0"/>
              </a:rPr>
              <a:t> de la santé hésitent à révéler leurs problèmes de santé mentale à leurs </a:t>
            </a:r>
            <a:r>
              <a:rPr lang="fr-CA" sz="1200" kern="1200" noProof="0" dirty="0" err="1">
                <a:effectLst/>
                <a:latin typeface="Lora" pitchFamily="2" charset="0"/>
                <a:ea typeface="Calibri" panose="020F0502020204030204" pitchFamily="34" charset="0"/>
                <a:cs typeface="Calibri" panose="020F0502020204030204" pitchFamily="34" charset="0"/>
              </a:rPr>
              <a:t>supérieur·e·s</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Il</a:t>
            </a:r>
            <a:r>
              <a:rPr lang="fr-CA" sz="1200" kern="100" noProof="0" dirty="0" err="1">
                <a:effectLst/>
                <a:latin typeface="Lora" pitchFamily="2" charset="0"/>
                <a:ea typeface="Calibri" panose="020F0502020204030204" pitchFamily="34" charset="0"/>
                <a:cs typeface="Arial" panose="020B0604020202020204" pitchFamily="34" charset="0"/>
              </a:rPr>
              <a:t>·elle·</a:t>
            </a:r>
            <a:r>
              <a:rPr lang="fr-CA" sz="1200" kern="1200" noProof="0" dirty="0" err="1">
                <a:effectLst/>
                <a:latin typeface="Lora" pitchFamily="2" charset="0"/>
                <a:ea typeface="Calibri" panose="020F0502020204030204" pitchFamily="34" charset="0"/>
                <a:cs typeface="Calibri" panose="020F0502020204030204" pitchFamily="34" charset="0"/>
              </a:rPr>
              <a:t>s</a:t>
            </a:r>
            <a:r>
              <a:rPr lang="fr-CA" sz="1200" kern="1200" noProof="0" dirty="0">
                <a:effectLst/>
                <a:latin typeface="Lora" pitchFamily="2" charset="0"/>
                <a:ea typeface="Calibri" panose="020F0502020204030204" pitchFamily="34" charset="0"/>
                <a:cs typeface="Calibri" panose="020F0502020204030204" pitchFamily="34" charset="0"/>
              </a:rPr>
              <a:t> craignent que cette divulgation n’ait des conséquences sur leur sécurité d’emploi, l’évaluation de leur rendement, l’évolution de leur carrière, voire la perte de leur permis d’exercice.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1"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Équipe 3 – La stigmatisation structurelle</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Donnez trois exemples de répercussions de la stigmatisation structurelle.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 qui est considéré comme « normal » ou « anormal » peut créer des inégalités dans les politiques ou les pratiques sur le lieu de travail (p. ex. la perception du congé pour raisons personnelles par rapport au congé de maladie pour des raisons de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En milieu de travail, ça crée une culture où les personnes qui vivent avec un problème de santé mentale n’obtiennent pas de promotion ou sont perçues comme étant improductives.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Certaines religions et cultures </a:t>
            </a:r>
            <a:r>
              <a:rPr lang="fr-CA" sz="1200" kern="100" noProof="0" dirty="0">
                <a:effectLst/>
                <a:latin typeface="Lora" pitchFamily="2" charset="0"/>
                <a:ea typeface="Calibri" panose="020F0502020204030204" pitchFamily="34" charset="0"/>
                <a:cs typeface="Arial" panose="020B0604020202020204" pitchFamily="34" charset="0"/>
              </a:rPr>
              <a:t>peuvent percevoir le trouble de santé mentale comme un signe d’immoralité ou de faiblesse morale et peuvent ne pas s’en occuper comme d’une maladie.</a:t>
            </a: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manque de financement gouvernemental </a:t>
            </a:r>
            <a:r>
              <a:rPr lang="fr-CA" sz="1200" kern="100" noProof="0" dirty="0">
                <a:effectLst/>
                <a:latin typeface="Lora" pitchFamily="2" charset="0"/>
                <a:ea typeface="Calibri" panose="020F0502020204030204" pitchFamily="34" charset="0"/>
                <a:cs typeface="Arial" panose="020B0604020202020204" pitchFamily="34" charset="0"/>
              </a:rPr>
              <a:t>des soutiens et services en santé mentale.</a:t>
            </a: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Les compagnies d’assurance qui refusent les réclamations en raison de décès si la personne décède par suicide.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dirty="0">
                <a:effectLst/>
                <a:latin typeface="Lora" pitchFamily="2" charset="0"/>
                <a:ea typeface="Calibri" panose="020F0502020204030204" pitchFamily="34" charset="0"/>
                <a:cs typeface="Calibri" panose="020F0502020204030204" pitchFamily="34" charset="0"/>
              </a:rPr>
              <a:t>Cliquez pour révéler la question suivante.</a:t>
            </a:r>
            <a:endParaRPr lang="en-CA" sz="1200" kern="10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endParaRPr lang="fr-CA" sz="1200" b="1" kern="1200" noProof="0" dirty="0">
              <a:effectLst/>
              <a:latin typeface="Lora" pitchFamily="2"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dirty="0">
                <a:latin typeface="Lora Regular Roman" pitchFamily="2" charset="0"/>
              </a:rPr>
              <a:t>Quelles sont les conséquences de ne pas lutter contre la stigmatisation en milieu de travail?</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fr-CA" sz="1200" dirty="0">
              <a:latin typeface="Lora Regular Roman" pitchFamily="2"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La stigmatisation des personnes ayant un savoir expérientiel d’un trouble de santé mentale est oppressante et les isole. Elle empêche de nombreuses personnes de demander de l’aide et leur refuse l’accès à des réseaux de soutien et aux traitements dont elles ont besoin pour se rétablir</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La stigmatisation crée un obstacle qui peut affecter presque tous les aspects de la vie, limitant les possibilités d’emploi, de logement et d’éducation, et entraînant la perte de famille et d’</a:t>
            </a:r>
            <a:r>
              <a:rPr lang="fr-CA" sz="1200" kern="100" noProof="0" dirty="0" err="1">
                <a:effectLst/>
                <a:latin typeface="Lora" pitchFamily="2" charset="0"/>
                <a:ea typeface="Calibri" panose="020F0502020204030204" pitchFamily="34" charset="0"/>
                <a:cs typeface="Arial" panose="020B0604020202020204" pitchFamily="34" charset="0"/>
              </a:rPr>
              <a:t>ami·e·s</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Pour les organisations, le fait de ne pas s’attaquer à la stigmatisation sur le lieu de travail peut avoir pour conséquence d’hésiter ou de refuser d’utiliser les prestations de maladie ou de divulguer un trouble de santé mentale, l’absentéisme, le présentéisme, la réduction de la productivité, l’augmentation du roulement de personnel et toute une série d’autres comportements organisationnels.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B8A005C-BE3B-036B-87D2-7423C2381656}"/>
              </a:ext>
            </a:extLst>
          </p:cNvPr>
          <p:cNvSpPr>
            <a:spLocks noGrp="1"/>
          </p:cNvSpPr>
          <p:nvPr>
            <p:ph type="sldNum" sz="quarter" idx="5"/>
          </p:nvPr>
        </p:nvSpPr>
        <p:spPr/>
        <p:txBody>
          <a:bodyPr/>
          <a:lstStyle/>
          <a:p>
            <a:fld id="{FB267835-0E47-4489-B375-E70B63D82C6C}" type="slidenum">
              <a:rPr lang="en-CA" smtClean="0"/>
              <a:t>19</a:t>
            </a:fld>
            <a:endParaRPr lang="en-CA"/>
          </a:p>
        </p:txBody>
      </p:sp>
    </p:spTree>
    <p:extLst>
      <p:ext uri="{BB962C8B-B14F-4D97-AF65-F5344CB8AC3E}">
        <p14:creationId xmlns:p14="http://schemas.microsoft.com/office/powerpoint/2010/main" val="41727456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fr-CA" sz="1200" b="1" kern="100" noProof="0" dirty="0">
                <a:effectLst/>
                <a:latin typeface="Lora" pitchFamily="2" charset="0"/>
                <a:ea typeface="Calibri" panose="020F0502020204030204" pitchFamily="34" charset="0"/>
                <a:cs typeface="Calibri" panose="020F0502020204030204" pitchFamily="34" charset="0"/>
              </a:rPr>
              <a:t>IL S’AGIT D’UNE DIAPOSITIVE PERSONNALISABLE (Diapositive 20, Module 1)</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______________________________________________________________________________________</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La stigmatisation en milieu de travail (vidéo)</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Présentez la vidéo (1:43).</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Bilan</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Qu’avez-vous remarqué?</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L’auto-stigmatisation.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Beaucoup de peur et de honte.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gens n’ont pas les mots justes quand vient le temps de parler aux autres de leur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peur de le dire aux autres.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peur d’être </a:t>
            </a:r>
            <a:r>
              <a:rPr lang="fr-CA" sz="1200" kern="1200" noProof="0" dirty="0" err="1">
                <a:effectLst/>
                <a:latin typeface="Lora" pitchFamily="2" charset="0"/>
                <a:ea typeface="Calibri" panose="020F0502020204030204" pitchFamily="34" charset="0"/>
                <a:cs typeface="Calibri" panose="020F0502020204030204" pitchFamily="34" charset="0"/>
              </a:rPr>
              <a:t>perçu·e</a:t>
            </a:r>
            <a:r>
              <a:rPr lang="fr-CA" sz="1200" kern="1200" noProof="0" dirty="0">
                <a:effectLst/>
                <a:latin typeface="Lora" pitchFamily="2" charset="0"/>
                <a:ea typeface="Calibri" panose="020F0502020204030204" pitchFamily="34" charset="0"/>
                <a:cs typeface="Calibri" panose="020F0502020204030204" pitchFamily="34" charset="0"/>
              </a:rPr>
              <a:t> comme une personne paresseuse et démotivée.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peur qu’on croie que nous faisons semblant ou que l’on ment au sujet de notre état.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stigmatisation publique.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arrive parfois que, malgré de bonnes intentions, les gens disent ou fassent ce qu’il ne faut pas.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Il arrive couramment que les trois types de stigmatisation affectent les personnes et les milieux de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Aux gestionnaires (s’il y a lieu).</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En tant que gestionnaire, vous pouvez ressentir une certaine gêne ou incertitude lorsque vous abordez la question de la santé mentale avec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collègue, surtout si cette personne reprend le travail après un congé pour des raisons de santé mentale. Cela peut varier selon que vous disposez ou non d’un environnement de travail psychologiquement sain et sécuritaire.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Alors, que pourriez-vous dire à quelqu’un qui se trouve dans cette situation?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J’ai pensé à toi aujourd’hui.</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Je me soucie de toi.</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Si tu as besoin de quoi que ce soit, dis-le-moi.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i="1"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20</a:t>
            </a:fld>
            <a:endParaRPr lang="en-CA" dirty="0"/>
          </a:p>
        </p:txBody>
      </p:sp>
    </p:spTree>
    <p:extLst>
      <p:ext uri="{BB962C8B-B14F-4D97-AF65-F5344CB8AC3E}">
        <p14:creationId xmlns:p14="http://schemas.microsoft.com/office/powerpoint/2010/main" val="24994309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Le choix des mots est important</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lutte à la stigmatisation entourant le trouble de santé mentale, le suicide et l’utilisation de substances commence par le vocabulaire que nous employons – qui évolue constamment. L’emploi de termes respectueux et inclusifs lorsqu’on parle aux autres et la modification de nos expressions de tous les jours exigent un réel changement de culture pour influencer la façon dont nous pensons et nous comportons.</a:t>
            </a: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Arial" panose="020B0604020202020204" pitchFamily="34" charset="0"/>
              <a:buNone/>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premier point.</a:t>
            </a:r>
            <a:endParaRPr lang="fr-CA" sz="1200" i="1"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1" kern="1200" noProof="0" dirty="0">
                <a:effectLst/>
                <a:latin typeface="Lora" pitchFamily="2" charset="0"/>
                <a:ea typeface="Calibri" panose="020F0502020204030204" pitchFamily="34" charset="0"/>
                <a:cs typeface="Calibri" panose="020F0502020204030204" pitchFamily="34" charset="0"/>
              </a:rPr>
              <a:t>Le langage centré sur la personne </a:t>
            </a:r>
            <a:r>
              <a:rPr lang="fr-CA" sz="1200" kern="1200" noProof="0" dirty="0">
                <a:effectLst/>
                <a:latin typeface="Lora" pitchFamily="2" charset="0"/>
                <a:ea typeface="Calibri" panose="020F0502020204030204" pitchFamily="34" charset="0"/>
                <a:cs typeface="Calibri" panose="020F0502020204030204" pitchFamily="34" charset="0"/>
              </a:rPr>
              <a:t>se concentre sur </a:t>
            </a:r>
            <a:r>
              <a:rPr lang="fr-CA" sz="1200" i="1" kern="1200" noProof="0" dirty="0">
                <a:effectLst/>
                <a:latin typeface="Lora" pitchFamily="2" charset="0"/>
                <a:ea typeface="Calibri" panose="020F0502020204030204" pitchFamily="34" charset="0"/>
                <a:cs typeface="Calibri" panose="020F0502020204030204" pitchFamily="34" charset="0"/>
              </a:rPr>
              <a:t>l’</a:t>
            </a:r>
            <a:r>
              <a:rPr lang="fr-CA" sz="1200" i="1" kern="1200" noProof="0" dirty="0" err="1">
                <a:effectLst/>
                <a:latin typeface="Lora" pitchFamily="2" charset="0"/>
                <a:ea typeface="Calibri" panose="020F0502020204030204" pitchFamily="34" charset="0"/>
                <a:cs typeface="Calibri" panose="020F0502020204030204" pitchFamily="34" charset="0"/>
              </a:rPr>
              <a:t>individu</a:t>
            </a:r>
            <a:r>
              <a:rPr lang="fr-CA" i="1" kern="1200" noProof="0" dirty="0" err="1">
                <a:effectLst/>
                <a:latin typeface="Lora" pitchFamily="2" charset="0"/>
                <a:ea typeface="Times New Roman" panose="02020603050405020304" pitchFamily="18" charset="0"/>
                <a:cs typeface="Calibri" panose="020F0502020204030204" pitchFamily="34" charset="0"/>
              </a:rPr>
              <a:t>·e</a:t>
            </a:r>
            <a:r>
              <a:rPr lang="fr-CA" sz="1200" i="1" kern="1200" noProof="0" dirty="0">
                <a:effectLst/>
                <a:latin typeface="Lora" pitchFamily="2" charset="0"/>
                <a:ea typeface="Calibri" panose="020F0502020204030204" pitchFamily="34" charset="0"/>
                <a:cs typeface="Calibri" panose="020F0502020204030204" pitchFamily="34" charset="0"/>
              </a:rPr>
              <a:t> ou la personne </a:t>
            </a:r>
            <a:r>
              <a:rPr lang="fr-CA" sz="1200" kern="1200" noProof="0" dirty="0">
                <a:effectLst/>
                <a:latin typeface="Lora" pitchFamily="2" charset="0"/>
                <a:ea typeface="Calibri" panose="020F0502020204030204" pitchFamily="34" charset="0"/>
                <a:cs typeface="Calibri" panose="020F0502020204030204" pitchFamily="34" charset="0"/>
              </a:rPr>
              <a:t>plutôt que de mettre l’accent sur le trouble, l’incapacité ou l’état de la personne. En l’utilisant, on montre du respect à </a:t>
            </a:r>
            <a:r>
              <a:rPr lang="fr-CA" sz="1200" kern="1200" noProof="0" dirty="0" err="1">
                <a:effectLst/>
                <a:latin typeface="Lora" pitchFamily="2" charset="0"/>
                <a:ea typeface="Calibri" panose="020F0502020204030204" pitchFamily="34" charset="0"/>
                <a:cs typeface="Calibri" panose="020F0502020204030204" pitchFamily="34" charset="0"/>
              </a:rPr>
              <a:t>un</a:t>
            </a:r>
            <a:r>
              <a:rPr lang="fr-CA" i="0" kern="1200" noProof="0" dirty="0" err="1">
                <a:effectLst/>
                <a:latin typeface="Lora" pitchFamily="2" charset="0"/>
                <a:ea typeface="Times New Roman" panose="02020603050405020304" pitchFamily="18" charset="0"/>
                <a:cs typeface="Calibri" panose="020F0502020204030204" pitchFamily="34" charset="0"/>
              </a:rPr>
              <a:t>·e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individu</a:t>
            </a:r>
            <a:r>
              <a:rPr lang="fr-CA" i="0" kern="1200" noProof="0" dirty="0" err="1">
                <a:effectLst/>
                <a:latin typeface="Lora" pitchFamily="2" charset="0"/>
                <a:ea typeface="Times New Roman" panose="02020603050405020304" pitchFamily="18" charset="0"/>
                <a:cs typeface="Calibri" panose="020F0502020204030204" pitchFamily="34" charset="0"/>
              </a:rPr>
              <a:t>·e</a:t>
            </a:r>
            <a:r>
              <a:rPr lang="fr-CA" sz="1200" kern="1200" noProof="0" dirty="0">
                <a:effectLst/>
                <a:latin typeface="Lora" pitchFamily="2" charset="0"/>
                <a:ea typeface="Calibri" panose="020F0502020204030204" pitchFamily="34" charset="0"/>
                <a:cs typeface="Calibri" panose="020F0502020204030204" pitchFamily="34" charset="0"/>
              </a:rPr>
              <a:t> en tant que personne, plutôt que de le traiter comme un être « </a:t>
            </a:r>
            <a:r>
              <a:rPr lang="fr-CA" sz="1200" kern="1200" noProof="0" dirty="0" err="1">
                <a:effectLst/>
                <a:latin typeface="Lora" pitchFamily="2" charset="0"/>
                <a:ea typeface="Calibri" panose="020F0502020204030204" pitchFamily="34" charset="0"/>
                <a:cs typeface="Calibri" panose="020F0502020204030204" pitchFamily="34" charset="0"/>
              </a:rPr>
              <a:t>anormal</a:t>
            </a:r>
            <a:r>
              <a:rPr lang="fr-CA" i="0" kern="1200" noProof="0" dirty="0" err="1">
                <a:effectLst/>
                <a:latin typeface="Lora" pitchFamily="2" charset="0"/>
                <a:ea typeface="Times New Roman" panose="02020603050405020304" pitchFamily="18" charset="0"/>
                <a:cs typeface="Calibri" panose="020F0502020204030204" pitchFamily="34" charset="0"/>
              </a:rPr>
              <a:t>·e</a:t>
            </a:r>
            <a:r>
              <a:rPr lang="fr-CA" sz="1200" kern="1200" noProof="0" dirty="0">
                <a:effectLst/>
                <a:latin typeface="Lora" pitchFamily="2" charset="0"/>
                <a:ea typeface="Calibri" panose="020F0502020204030204" pitchFamily="34" charset="0"/>
                <a:cs typeface="Calibri" panose="020F0502020204030204" pitchFamily="34" charset="0"/>
              </a:rPr>
              <a:t> », « </a:t>
            </a:r>
            <a:r>
              <a:rPr lang="fr-CA" sz="1200" kern="1200" noProof="0" dirty="0" err="1">
                <a:effectLst/>
                <a:latin typeface="Lora" pitchFamily="2" charset="0"/>
                <a:ea typeface="Calibri" panose="020F0502020204030204" pitchFamily="34" charset="0"/>
                <a:cs typeface="Calibri" panose="020F0502020204030204" pitchFamily="34" charset="0"/>
              </a:rPr>
              <a:t>dysfonctionnel</a:t>
            </a:r>
            <a:r>
              <a:rPr lang="fr-CA" i="0" kern="1200" noProof="0" dirty="0" err="1">
                <a:effectLst/>
                <a:latin typeface="Lora" pitchFamily="2" charset="0"/>
                <a:ea typeface="Times New Roman" panose="02020603050405020304" pitchFamily="18" charset="0"/>
                <a:cs typeface="Calibri" panose="020F0502020204030204" pitchFamily="34" charset="0"/>
              </a:rPr>
              <a:t>·le</a:t>
            </a:r>
            <a:r>
              <a:rPr lang="fr-CA" sz="1200" kern="1200" noProof="0" dirty="0">
                <a:effectLst/>
                <a:latin typeface="Lora" pitchFamily="2" charset="0"/>
                <a:ea typeface="Calibri" panose="020F0502020204030204" pitchFamily="34" charset="0"/>
                <a:cs typeface="Calibri" panose="020F0502020204030204" pitchFamily="34" charset="0"/>
              </a:rPr>
              <a:t> » ou « </a:t>
            </a:r>
            <a:r>
              <a:rPr lang="fr-CA" sz="1200" kern="1200" noProof="0" dirty="0" err="1">
                <a:effectLst/>
                <a:latin typeface="Lora" pitchFamily="2" charset="0"/>
                <a:ea typeface="Calibri" panose="020F0502020204030204" pitchFamily="34" charset="0"/>
                <a:cs typeface="Calibri" panose="020F0502020204030204" pitchFamily="34" charset="0"/>
              </a:rPr>
              <a:t>déficient</a:t>
            </a:r>
            <a:r>
              <a:rPr lang="fr-CA" i="0" kern="1200" noProof="0" dirty="0" err="1">
                <a:effectLst/>
                <a:latin typeface="Lora" pitchFamily="2" charset="0"/>
                <a:ea typeface="Times New Roman" panose="02020603050405020304" pitchFamily="18" charset="0"/>
                <a:cs typeface="Calibri" panose="020F0502020204030204" pitchFamily="34" charset="0"/>
              </a:rPr>
              <a:t>·e</a:t>
            </a:r>
            <a:r>
              <a:rPr lang="fr-CA" sz="120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Dire « Cette personne </a:t>
            </a:r>
            <a:r>
              <a:rPr lang="fr-CA" sz="1200" i="1" kern="1200" noProof="0" dirty="0">
                <a:effectLst/>
                <a:latin typeface="Lora" pitchFamily="2" charset="0"/>
                <a:ea typeface="Calibri" panose="020F0502020204030204" pitchFamily="34" charset="0"/>
                <a:cs typeface="Calibri" panose="020F0502020204030204" pitchFamily="34" charset="0"/>
              </a:rPr>
              <a:t>vit</a:t>
            </a:r>
            <a:r>
              <a:rPr lang="fr-CA" sz="1200" kern="1200" noProof="0" dirty="0">
                <a:effectLst/>
                <a:latin typeface="Lora" pitchFamily="2" charset="0"/>
                <a:ea typeface="Calibri" panose="020F0502020204030204" pitchFamily="34" charset="0"/>
                <a:cs typeface="Calibri" panose="020F0502020204030204" pitchFamily="34" charset="0"/>
              </a:rPr>
              <a:t> avec un avec un trouble de santé mentale » au lieu de « </a:t>
            </a:r>
            <a:r>
              <a:rPr lang="fr-CA" sz="1200" kern="1200" noProof="0" dirty="0" err="1">
                <a:effectLst/>
                <a:latin typeface="Lora" pitchFamily="2" charset="0"/>
                <a:ea typeface="Calibri" panose="020F0502020204030204" pitchFamily="34" charset="0"/>
                <a:cs typeface="Calibri" panose="020F0502020204030204" pitchFamily="34" charset="0"/>
              </a:rPr>
              <a:t>Cet</a:t>
            </a:r>
            <a:r>
              <a:rPr lang="fr-CA" i="0" kern="1200" noProof="0" dirty="0" err="1">
                <a:effectLst/>
                <a:latin typeface="Lora" pitchFamily="2" charset="0"/>
                <a:ea typeface="Times New Roman" panose="02020603050405020304" pitchFamily="18" charset="0"/>
                <a:cs typeface="Calibri" panose="020F0502020204030204" pitchFamily="34" charset="0"/>
              </a:rPr>
              <a:t>·te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individu</a:t>
            </a:r>
            <a:r>
              <a:rPr lang="fr-CA" i="0" kern="1200" noProof="0" dirty="0" err="1">
                <a:effectLst/>
                <a:latin typeface="Lora" pitchFamily="2" charset="0"/>
                <a:ea typeface="Times New Roman" panose="02020603050405020304" pitchFamily="18" charset="0"/>
                <a:cs typeface="Calibri" panose="020F0502020204030204" pitchFamily="34" charset="0"/>
              </a:rPr>
              <a:t>·e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a:effectLst/>
                <a:latin typeface="Lora" pitchFamily="2" charset="0"/>
                <a:ea typeface="Calibri" panose="020F0502020204030204" pitchFamily="34" charset="0"/>
                <a:cs typeface="Calibri" panose="020F0502020204030204" pitchFamily="34" charset="0"/>
              </a:rPr>
              <a:t>est</a:t>
            </a:r>
            <a:r>
              <a:rPr lang="fr-CA" sz="1200" kern="1200" noProof="0" dirty="0">
                <a:effectLst/>
                <a:latin typeface="Lora" pitchFamily="2" charset="0"/>
                <a:ea typeface="Calibri" panose="020F0502020204030204" pitchFamily="34" charset="0"/>
                <a:cs typeface="Calibri" panose="020F0502020204030204" pitchFamily="34" charset="0"/>
              </a:rPr>
              <a:t> un malade mental » est un exemple de langage centré sur la personne.</a:t>
            </a: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deuxième point.</a:t>
            </a:r>
            <a:endParaRPr lang="fr-CA" sz="1200" i="1"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FR" b="1" dirty="0">
                <a:latin typeface="Lora" pitchFamily="2" charset="0"/>
              </a:rPr>
              <a:t>Le langage axé sur l’identité d’abord </a:t>
            </a:r>
            <a:r>
              <a:rPr lang="fr-FR" dirty="0">
                <a:latin typeface="Lora" pitchFamily="2" charset="0"/>
              </a:rPr>
              <a:t>est ancré dans la relation entre une identité culturelle personnelle et une </a:t>
            </a:r>
            <a:r>
              <a:rPr lang="fr-CA" dirty="0">
                <a:latin typeface="Lora" pitchFamily="2" charset="0"/>
              </a:rPr>
              <a:t>invalidité</a:t>
            </a:r>
            <a:r>
              <a:rPr lang="fr-FR" dirty="0">
                <a:latin typeface="Lora" pitchFamily="2" charset="0"/>
              </a:rPr>
              <a:t>. Les individu</a:t>
            </a:r>
            <a:r>
              <a:rPr lang="fr-CA" i="0" kern="1200" noProof="0" dirty="0">
                <a:effectLst/>
                <a:latin typeface="Lora" pitchFamily="2" charset="0"/>
                <a:ea typeface="Times New Roman" panose="02020603050405020304" pitchFamily="18" charset="0"/>
                <a:cs typeface="Calibri" panose="020F0502020204030204" pitchFamily="34" charset="0"/>
              </a:rPr>
              <a:t>·e·</a:t>
            </a:r>
            <a:r>
              <a:rPr lang="fr-FR" dirty="0">
                <a:latin typeface="Lora" pitchFamily="2" charset="0"/>
              </a:rPr>
              <a:t>s et les groupes qui l’emploient comme partie intégrante de leur identité mettent l’accent sur leurs capacités uniques, plutôt que sur leur </a:t>
            </a:r>
            <a:r>
              <a:rPr lang="fr-CA" dirty="0">
                <a:latin typeface="Lora" pitchFamily="2" charset="0"/>
              </a:rPr>
              <a:t>invalidité</a:t>
            </a:r>
            <a:r>
              <a:rPr lang="fr-FR" dirty="0">
                <a:latin typeface="Lora" pitchFamily="2" charset="0"/>
              </a:rPr>
              <a:t>.</a:t>
            </a:r>
          </a:p>
          <a:p>
            <a:pPr marL="171450" lvl="0" indent="-171450">
              <a:lnSpc>
                <a:spcPct val="107000"/>
              </a:lnSpc>
              <a:spcAft>
                <a:spcPts val="800"/>
              </a:spcAft>
              <a:buFont typeface="Arial" panose="020B0604020202020204" pitchFamily="34" charset="0"/>
              <a:buChar char="•"/>
            </a:pPr>
            <a:endParaRPr lang="fr-FR" sz="1200" kern="100" noProof="0" dirty="0">
              <a:effectLst/>
              <a:latin typeface="Lora" pitchFamily="2" charset="0"/>
              <a:ea typeface="Calibri" panose="020F0502020204030204" pitchFamily="34" charset="0"/>
              <a:cs typeface="Arial" panose="020B060402020202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CA" sz="1200" kern="1200" noProof="0" dirty="0">
                <a:effectLst/>
                <a:latin typeface="Lora" pitchFamily="2" charset="0"/>
                <a:ea typeface="Calibri" panose="020F0502020204030204" pitchFamily="34" charset="0"/>
                <a:cs typeface="Calibri" panose="020F0502020204030204" pitchFamily="34" charset="0"/>
              </a:rPr>
              <a:t>Dire « une personne autiste » est un exemple de langage axé sur l’identité d’abord.</a:t>
            </a: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Nous pouvons comparer ce changement de langage aux changements de comportements qui étaient courants dans le passé, comme le </a:t>
            </a:r>
            <a:r>
              <a:rPr lang="fr-CA" sz="1200" kern="100" noProof="0" dirty="0">
                <a:effectLst/>
                <a:latin typeface="Lora" pitchFamily="2" charset="0"/>
                <a:ea typeface="Calibri" panose="020F0502020204030204" pitchFamily="34" charset="0"/>
                <a:cs typeface="Arial" panose="020B0604020202020204" pitchFamily="34" charset="0"/>
              </a:rPr>
              <a:t>fait de ne pas porter des ceintures de sécurité dans la voiture</a:t>
            </a:r>
            <a:r>
              <a:rPr lang="fr-CA" sz="1200" kern="1200" noProof="0" dirty="0">
                <a:effectLst/>
                <a:latin typeface="Lora" pitchFamily="2" charset="0"/>
                <a:ea typeface="Calibri" panose="020F0502020204030204" pitchFamily="34" charset="0"/>
                <a:cs typeface="Calibri" panose="020F0502020204030204" pitchFamily="34" charset="0"/>
              </a:rPr>
              <a:t>. Une fois que nous avons appris à quel point le port d’une ceinture de sécurité réduisait énormément le risque de blessure ou de décès en cas d’accident, nous avons commencé à changer notre façon de penser et à faire des choix différents, mais ce changement ne s’est pas produit du jour au lendemain.</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C’est pourquoi il est important d’être </a:t>
            </a:r>
            <a:r>
              <a:rPr lang="fr-CA" sz="1200" kern="1200" noProof="0" dirty="0" err="1">
                <a:effectLst/>
                <a:latin typeface="Lora" pitchFamily="2" charset="0"/>
                <a:ea typeface="Calibri" panose="020F0502020204030204" pitchFamily="34" charset="0"/>
                <a:cs typeface="Calibri" panose="020F0502020204030204" pitchFamily="34" charset="0"/>
              </a:rPr>
              <a:t>conscient·e</a:t>
            </a:r>
            <a:r>
              <a:rPr lang="fr-CA" sz="1200" kern="1200" noProof="0" dirty="0">
                <a:effectLst/>
                <a:latin typeface="Lora" pitchFamily="2" charset="0"/>
                <a:ea typeface="Calibri" panose="020F0502020204030204" pitchFamily="34" charset="0"/>
                <a:cs typeface="Calibri" panose="020F0502020204030204" pitchFamily="34" charset="0"/>
              </a:rPr>
              <a:t> du vocabulaire désuet utilisé dans les médias et dans notre vie de tous les jours.</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Tout le monde peut préconiser l’emploi d’un langage précis et respectueux. </a:t>
            </a:r>
            <a:r>
              <a:rPr lang="fr-CA" sz="1200" kern="100" noProof="0" dirty="0">
                <a:effectLst/>
                <a:latin typeface="Lora" pitchFamily="2" charset="0"/>
                <a:ea typeface="Calibri" panose="020F0502020204030204" pitchFamily="34" charset="0"/>
                <a:cs typeface="Arial" panose="020B0604020202020204" pitchFamily="34" charset="0"/>
              </a:rPr>
              <a:t>Alors, lorsque vous communiquez avec les autres, ayez conscience des répercussions du langage que vous utilisez</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 guide a été produit par la Commission de la santé mentale du Canada. Nous vous encourageons à l’utiliser lorsque vous en parlez à d’autres personnes ou à l’afficher comme aide-mémoire. Le document d’une page se trouve dans votre document de cours. Vous pouvez également télécharger le PDF à partir du lien du site Web de la CSMC.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i="1"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Dunn, D. S. et E. E. Andrews, </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Times New Roman" panose="02020603050405020304" pitchFamily="18" charset="0"/>
                <a:cs typeface="Calibri" panose="020F0502020204030204" pitchFamily="34" charset="0"/>
              </a:rPr>
              <a:t>Person-first and </a:t>
            </a:r>
            <a:r>
              <a:rPr lang="fr-CA" sz="1200" kern="1200" noProof="0" dirty="0" err="1">
                <a:effectLst/>
                <a:latin typeface="Lora" pitchFamily="2" charset="0"/>
                <a:ea typeface="Times New Roman" panose="02020603050405020304" pitchFamily="18" charset="0"/>
                <a:cs typeface="Calibri" panose="020F0502020204030204" pitchFamily="34" charset="0"/>
              </a:rPr>
              <a:t>identity</a:t>
            </a:r>
            <a:r>
              <a:rPr lang="fr-CA" sz="1200" kern="1200" noProof="0" dirty="0">
                <a:effectLst/>
                <a:latin typeface="Lora" pitchFamily="2" charset="0"/>
                <a:ea typeface="Times New Roman" panose="02020603050405020304" pitchFamily="18" charset="0"/>
                <a:cs typeface="Calibri" panose="020F0502020204030204" pitchFamily="34" charset="0"/>
              </a:rPr>
              <a:t>-first </a:t>
            </a:r>
            <a:r>
              <a:rPr lang="fr-CA" sz="1200" kern="1200" noProof="0" dirty="0" err="1">
                <a:effectLst/>
                <a:latin typeface="Lora" pitchFamily="2" charset="0"/>
                <a:ea typeface="Times New Roman" panose="02020603050405020304" pitchFamily="18" charset="0"/>
                <a:cs typeface="Calibri" panose="020F0502020204030204" pitchFamily="34" charset="0"/>
              </a:rPr>
              <a:t>language</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kern="1200" noProof="0" dirty="0" err="1">
                <a:effectLst/>
                <a:latin typeface="Lora" pitchFamily="2" charset="0"/>
                <a:ea typeface="Times New Roman" panose="02020603050405020304" pitchFamily="18" charset="0"/>
                <a:cs typeface="Calibri" panose="020F0502020204030204" pitchFamily="34" charset="0"/>
              </a:rPr>
              <a:t>Developing</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kern="1200" noProof="0" dirty="0" err="1">
                <a:effectLst/>
                <a:latin typeface="Lora" pitchFamily="2" charset="0"/>
                <a:ea typeface="Times New Roman" panose="02020603050405020304" pitchFamily="18" charset="0"/>
                <a:cs typeface="Calibri" panose="020F0502020204030204" pitchFamily="34" charset="0"/>
              </a:rPr>
              <a:t>psychologists</a:t>
            </a:r>
            <a:r>
              <a:rPr lang="fr-CA" sz="1200" kern="1200" noProof="0" dirty="0">
                <a:effectLst/>
                <a:latin typeface="Lora" pitchFamily="2" charset="0"/>
                <a:ea typeface="Times New Roman" panose="02020603050405020304" pitchFamily="18" charset="0"/>
                <a:cs typeface="Calibri" panose="020F0502020204030204" pitchFamily="34" charset="0"/>
              </a:rPr>
              <a:t>’ cultural </a:t>
            </a:r>
            <a:r>
              <a:rPr lang="fr-CA" sz="1200" kern="1200" noProof="0" dirty="0" err="1">
                <a:effectLst/>
                <a:latin typeface="Lora" pitchFamily="2" charset="0"/>
                <a:ea typeface="Times New Roman" panose="02020603050405020304" pitchFamily="18" charset="0"/>
                <a:cs typeface="Calibri" panose="020F0502020204030204" pitchFamily="34" charset="0"/>
              </a:rPr>
              <a:t>competence</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kern="1200" noProof="0" dirty="0" err="1">
                <a:effectLst/>
                <a:latin typeface="Lora" pitchFamily="2" charset="0"/>
                <a:ea typeface="Times New Roman" panose="02020603050405020304" pitchFamily="18" charset="0"/>
                <a:cs typeface="Calibri" panose="020F0502020204030204" pitchFamily="34" charset="0"/>
              </a:rPr>
              <a:t>using</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kern="1200" noProof="0" dirty="0" err="1">
                <a:effectLst/>
                <a:latin typeface="Lora" pitchFamily="2" charset="0"/>
                <a:ea typeface="Times New Roman" panose="02020603050405020304" pitchFamily="18" charset="0"/>
                <a:cs typeface="Calibri" panose="020F0502020204030204" pitchFamily="34" charset="0"/>
              </a:rPr>
              <a:t>disability</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kern="1200" noProof="0" dirty="0" err="1">
                <a:effectLst/>
                <a:latin typeface="Lora" pitchFamily="2" charset="0"/>
                <a:ea typeface="Times New Roman" panose="02020603050405020304" pitchFamily="18" charset="0"/>
                <a:cs typeface="Calibri" panose="020F0502020204030204" pitchFamily="34" charset="0"/>
              </a:rPr>
              <a:t>language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a:effectLst/>
                <a:latin typeface="Lora" pitchFamily="2" charset="0"/>
                <a:ea typeface="Times New Roman" panose="02020603050405020304" pitchFamily="18" charset="0"/>
                <a:cs typeface="Calibri" panose="020F0502020204030204" pitchFamily="34" charset="0"/>
              </a:rPr>
              <a:t>American </a:t>
            </a:r>
            <a:r>
              <a:rPr lang="fr-CA" sz="1200" i="1" kern="1200" noProof="0" dirty="0" err="1">
                <a:effectLst/>
                <a:latin typeface="Lora" pitchFamily="2" charset="0"/>
                <a:ea typeface="Times New Roman" panose="02020603050405020304" pitchFamily="18" charset="0"/>
                <a:cs typeface="Calibri" panose="020F0502020204030204" pitchFamily="34" charset="0"/>
              </a:rPr>
              <a:t>Psychologist</a:t>
            </a:r>
            <a:r>
              <a:rPr lang="fr-CA" sz="1200" kern="1200" noProof="0" dirty="0">
                <a:effectLst/>
                <a:latin typeface="Lora" pitchFamily="2" charset="0"/>
                <a:ea typeface="Times New Roman" panose="02020603050405020304" pitchFamily="18" charset="0"/>
                <a:cs typeface="Calibri" panose="020F0502020204030204" pitchFamily="34" charset="0"/>
              </a:rPr>
              <a:t>, 70(3), 2015, p. 255-264. </a:t>
            </a:r>
            <a:r>
              <a:rPr lang="fr-CA" sz="1200" u="sng" kern="1200" noProof="0" dirty="0">
                <a:effectLst/>
                <a:latin typeface="Lora" pitchFamily="2" charset="0"/>
                <a:ea typeface="Times New Roman" panose="02020603050405020304" pitchFamily="18" charset="0"/>
                <a:cs typeface="Calibri" panose="020F0502020204030204" pitchFamily="34" charset="0"/>
              </a:rPr>
              <a:t>https://doi.org/10.1037/a0038636</a:t>
            </a:r>
          </a:p>
          <a:p>
            <a:pPr mar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Commission de la santé mentale du Canada (s. d.), </a:t>
            </a:r>
            <a:r>
              <a:rPr lang="fr-CA" sz="1200" i="1" kern="1200" noProof="0" dirty="0">
                <a:effectLst/>
                <a:latin typeface="Lora" pitchFamily="2" charset="0"/>
                <a:ea typeface="Times New Roman" panose="02020603050405020304" pitchFamily="18" charset="0"/>
                <a:cs typeface="Calibri" panose="020F0502020204030204" pitchFamily="34" charset="0"/>
              </a:rPr>
              <a:t>Le choix des mots est important</a:t>
            </a:r>
            <a:r>
              <a:rPr lang="fr-CA" sz="1200" kern="1200" noProof="0" dirty="0">
                <a:effectLst/>
                <a:latin typeface="Lora" pitchFamily="2" charset="0"/>
                <a:ea typeface="Times New Roman" panose="02020603050405020304" pitchFamily="18" charset="0"/>
                <a:cs typeface="Calibri" panose="020F0502020204030204" pitchFamily="34" charset="0"/>
              </a:rPr>
              <a:t> [Brochure]. https://commissionsantementale.ca/wp-content/uploads/2020/08/language_matters_cheat_sheet_fr.pdf [NOTE :</a:t>
            </a:r>
            <a:r>
              <a:rPr lang="fr-CA" sz="1200" b="1" kern="1200" noProof="0" dirty="0">
                <a:effectLst/>
                <a:latin typeface="Lora" pitchFamily="2" charset="0"/>
                <a:ea typeface="Times New Roman" panose="02020603050405020304" pitchFamily="18" charset="0"/>
                <a:cs typeface="Calibri" panose="020F0502020204030204" pitchFamily="34" charset="0"/>
              </a:rPr>
              <a:t> </a:t>
            </a:r>
            <a:r>
              <a:rPr lang="fr-CA" sz="1200" kern="1200" noProof="0" dirty="0">
                <a:effectLst/>
                <a:latin typeface="Lora" pitchFamily="2" charset="0"/>
                <a:ea typeface="Times New Roman" panose="02020603050405020304" pitchFamily="18" charset="0"/>
                <a:cs typeface="Calibri" panose="020F0502020204030204" pitchFamily="34" charset="0"/>
              </a:rPr>
              <a:t>Cette brochure</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200" noProof="0" dirty="0">
                <a:effectLst/>
                <a:latin typeface="Lora" pitchFamily="2" charset="0"/>
                <a:ea typeface="Times New Roman" panose="02020603050405020304" pitchFamily="18" charset="0"/>
                <a:cs typeface="Calibri" panose="020F0502020204030204" pitchFamily="34" charset="0"/>
              </a:rPr>
              <a:t>est un document actif qui fait l’objet de mises à jour régulières.]</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7684511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À votre tour de pratiquer!</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REMARQUE</a:t>
            </a: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Il s’agit d’une activité de groupe.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Lisez à voix haute chaque affirmation, une à une.</a:t>
            </a: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Demandez aux </a:t>
            </a:r>
            <a:r>
              <a:rPr lang="fr-CA" sz="1200" kern="1200" noProof="0" dirty="0" err="1">
                <a:effectLst/>
                <a:latin typeface="Lora" pitchFamily="2" charset="0"/>
                <a:ea typeface="Calibri" panose="020F0502020204030204" pitchFamily="34" charset="0"/>
                <a:cs typeface="Calibri" panose="020F0502020204030204" pitchFamily="34" charset="0"/>
              </a:rPr>
              <a:t>participant·e·s</a:t>
            </a:r>
            <a:r>
              <a:rPr lang="fr-CA" sz="1200" kern="1200" noProof="0" dirty="0">
                <a:effectLst/>
                <a:latin typeface="Lora" pitchFamily="2" charset="0"/>
                <a:ea typeface="Calibri" panose="020F0502020204030204" pitchFamily="34" charset="0"/>
                <a:cs typeface="Calibri" panose="020F0502020204030204" pitchFamily="34" charset="0"/>
              </a:rPr>
              <a:t> de remplacer le vocabulaire désuet (colonne de gauche) par leurs propres formulations respectueuses. </a:t>
            </a: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Révélez la phrase de remplacement adéquate (colonne de droite) une fois que les </a:t>
            </a:r>
            <a:r>
              <a:rPr lang="fr-CA" sz="1200" kern="1200" noProof="0" dirty="0" err="1">
                <a:effectLst/>
                <a:latin typeface="Lora" pitchFamily="2" charset="0"/>
                <a:ea typeface="Calibri" panose="020F0502020204030204" pitchFamily="34" charset="0"/>
                <a:cs typeface="Calibri" panose="020F0502020204030204" pitchFamily="34" charset="0"/>
              </a:rPr>
              <a:t>participant·e·s</a:t>
            </a:r>
            <a:r>
              <a:rPr lang="fr-CA" sz="1200" kern="1200" noProof="0" dirty="0">
                <a:effectLst/>
                <a:latin typeface="Lora" pitchFamily="2" charset="0"/>
                <a:ea typeface="Calibri" panose="020F0502020204030204" pitchFamily="34" charset="0"/>
                <a:cs typeface="Calibri" panose="020F0502020204030204" pitchFamily="34" charset="0"/>
              </a:rPr>
              <a:t> auront répondu.</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Regardons quelques exemples de langage désuet ou stigmatisant et pratiquons-nous à le remplacer par un langage respectueux (centré sur la personne).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une fois pour révéler chaque affirmation de la colonne de gauche.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de nouveau pour révéler la réponse dans la colonne de droite.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Au lieu de : Cette personne </a:t>
            </a:r>
            <a:r>
              <a:rPr lang="fr-CA" sz="1200" b="0" u="sng" kern="1200" noProof="0" dirty="0">
                <a:effectLst/>
                <a:latin typeface="Lora" pitchFamily="2" charset="0"/>
                <a:ea typeface="Calibri" panose="020F0502020204030204" pitchFamily="34" charset="0"/>
                <a:cs typeface="Calibri" panose="020F0502020204030204" pitchFamily="34" charset="0"/>
              </a:rPr>
              <a:t>souffre de</a:t>
            </a:r>
            <a:r>
              <a:rPr lang="fr-CA" sz="1200" b="0" kern="1200" noProof="0" dirty="0">
                <a:effectLst/>
                <a:latin typeface="Lora" pitchFamily="2" charset="0"/>
                <a:ea typeface="Calibri" panose="020F0502020204030204" pitchFamily="34" charset="0"/>
                <a:cs typeface="Calibri" panose="020F0502020204030204" pitchFamily="34" charset="0"/>
              </a:rPr>
              <a:t> dépression et d’anxiété.</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Dites : Cette personne </a:t>
            </a:r>
            <a:r>
              <a:rPr lang="fr-CA" sz="1200" b="0" u="sng" kern="1200" noProof="0" dirty="0">
                <a:effectLst/>
                <a:latin typeface="Lora" pitchFamily="2" charset="0"/>
                <a:ea typeface="Calibri" panose="020F0502020204030204" pitchFamily="34" charset="0"/>
                <a:cs typeface="Calibri" panose="020F0502020204030204" pitchFamily="34" charset="0"/>
              </a:rPr>
              <a:t>vit avec</a:t>
            </a:r>
            <a:r>
              <a:rPr lang="fr-CA" sz="1200" b="0" kern="1200" noProof="0" dirty="0">
                <a:effectLst/>
                <a:latin typeface="Lora" pitchFamily="2" charset="0"/>
                <a:ea typeface="Calibri" panose="020F0502020204030204" pitchFamily="34" charset="0"/>
                <a:cs typeface="Calibri" panose="020F0502020204030204" pitchFamily="34" charset="0"/>
              </a:rPr>
              <a:t> la dépression et l’anxiété.</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Au lieu de : Cette personne </a:t>
            </a:r>
            <a:r>
              <a:rPr lang="fr-CA" sz="1200" b="0" u="sng" kern="1200" noProof="0" dirty="0">
                <a:effectLst/>
                <a:latin typeface="Lora" pitchFamily="2" charset="0"/>
                <a:ea typeface="Calibri" panose="020F0502020204030204" pitchFamily="34" charset="0"/>
                <a:cs typeface="Calibri" panose="020F0502020204030204" pitchFamily="34" charset="0"/>
              </a:rPr>
              <a:t>est schizophrène</a:t>
            </a:r>
            <a:r>
              <a:rPr lang="fr-CA" sz="1200" b="0" kern="1200" noProof="0" dirty="0">
                <a:effectLst/>
                <a:latin typeface="Lora" pitchFamily="2" charset="0"/>
                <a:ea typeface="Calibri" panose="020F0502020204030204" pitchFamily="34" charset="0"/>
                <a:cs typeface="Calibri" panose="020F0502020204030204" pitchFamily="34" charset="0"/>
              </a:rPr>
              <a:t>.</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Dites : Cette personne </a:t>
            </a:r>
            <a:r>
              <a:rPr lang="fr-CA" sz="1200" b="0" u="sng" kern="1200" noProof="0" dirty="0">
                <a:effectLst/>
                <a:latin typeface="Lora" pitchFamily="2" charset="0"/>
                <a:ea typeface="Calibri" panose="020F0502020204030204" pitchFamily="34" charset="0"/>
                <a:cs typeface="Calibri" panose="020F0502020204030204" pitchFamily="34" charset="0"/>
              </a:rPr>
              <a:t>vit avec la schizophrénie</a:t>
            </a:r>
            <a:r>
              <a:rPr lang="fr-CA" sz="1200" b="0" kern="1200" noProof="0" dirty="0">
                <a:effectLst/>
                <a:latin typeface="Lora" pitchFamily="2" charset="0"/>
                <a:ea typeface="Calibri" panose="020F0502020204030204" pitchFamily="34" charset="0"/>
                <a:cs typeface="Calibri" panose="020F0502020204030204" pitchFamily="34" charset="0"/>
              </a:rPr>
              <a:t>.</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Au lieu de : Cette personne </a:t>
            </a:r>
            <a:r>
              <a:rPr lang="fr-CA" sz="1200" b="0" u="sng" kern="1200" noProof="0" dirty="0">
                <a:effectLst/>
                <a:latin typeface="Lora" pitchFamily="2" charset="0"/>
                <a:ea typeface="Calibri" panose="020F0502020204030204" pitchFamily="34" charset="0"/>
                <a:cs typeface="Calibri" panose="020F0502020204030204" pitchFamily="34" charset="0"/>
              </a:rPr>
              <a:t>est forte mentalement</a:t>
            </a:r>
            <a:r>
              <a:rPr lang="fr-CA" sz="1200" b="0" kern="1200" noProof="0" dirty="0">
                <a:effectLst/>
                <a:latin typeface="Lora" pitchFamily="2" charset="0"/>
                <a:ea typeface="Calibri" panose="020F0502020204030204" pitchFamily="34" charset="0"/>
                <a:cs typeface="Calibri" panose="020F0502020204030204" pitchFamily="34" charset="0"/>
              </a:rPr>
              <a:t>. </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Dites : Cette personne </a:t>
            </a:r>
            <a:r>
              <a:rPr lang="fr-CA" sz="1200" b="0" u="sng" kern="1200" noProof="0" dirty="0">
                <a:effectLst/>
                <a:latin typeface="Lora" pitchFamily="2" charset="0"/>
                <a:ea typeface="Calibri" panose="020F0502020204030204" pitchFamily="34" charset="0"/>
                <a:cs typeface="Calibri" panose="020F0502020204030204" pitchFamily="34" charset="0"/>
              </a:rPr>
              <a:t>est résiliente (mentalement)</a:t>
            </a:r>
            <a:r>
              <a:rPr lang="fr-CA" sz="1200" b="0" kern="1200" noProof="0" dirty="0">
                <a:effectLst/>
                <a:latin typeface="Lora" pitchFamily="2" charset="0"/>
                <a:ea typeface="Calibri" panose="020F0502020204030204" pitchFamily="34" charset="0"/>
                <a:cs typeface="Calibri" panose="020F0502020204030204" pitchFamily="34" charset="0"/>
              </a:rPr>
              <a:t>. </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Au lieu de : Ça me rend </a:t>
            </a:r>
            <a:r>
              <a:rPr lang="fr-CA" sz="1200" b="0" u="sng" kern="1200" noProof="0" dirty="0" err="1">
                <a:effectLst/>
                <a:latin typeface="Lora" pitchFamily="2" charset="0"/>
                <a:ea typeface="Calibri" panose="020F0502020204030204" pitchFamily="34" charset="0"/>
                <a:cs typeface="Calibri" panose="020F0502020204030204" pitchFamily="34" charset="0"/>
              </a:rPr>
              <a:t>fou·folle</a:t>
            </a:r>
            <a:r>
              <a:rPr lang="fr-CA" sz="1200" b="0" u="sng" kern="1200" noProof="0" dirty="0">
                <a:effectLst/>
                <a:latin typeface="Lora" pitchFamily="2" charset="0"/>
                <a:ea typeface="Calibri" panose="020F0502020204030204" pitchFamily="34" charset="0"/>
                <a:cs typeface="Calibri" panose="020F0502020204030204" pitchFamily="34" charset="0"/>
              </a:rPr>
              <a:t>/</a:t>
            </a:r>
            <a:r>
              <a:rPr lang="fr-CA" sz="1200" b="0" u="sng" kern="1200" noProof="0" dirty="0" err="1">
                <a:effectLst/>
                <a:latin typeface="Lora" pitchFamily="2" charset="0"/>
                <a:ea typeface="Calibri" panose="020F0502020204030204" pitchFamily="34" charset="0"/>
                <a:cs typeface="Calibri" panose="020F0502020204030204" pitchFamily="34" charset="0"/>
              </a:rPr>
              <a:t>cinglé·e</a:t>
            </a:r>
            <a:r>
              <a:rPr lang="fr-CA" sz="1200" b="0" u="sng" kern="1200" noProof="0" dirty="0">
                <a:effectLst/>
                <a:latin typeface="Lora" pitchFamily="2" charset="0"/>
                <a:ea typeface="Calibri" panose="020F0502020204030204" pitchFamily="34" charset="0"/>
                <a:cs typeface="Calibri" panose="020F0502020204030204" pitchFamily="34" charset="0"/>
              </a:rPr>
              <a:t>/malade</a:t>
            </a:r>
            <a:r>
              <a:rPr lang="fr-CA" sz="1200" b="0" kern="1200" noProof="0" dirty="0">
                <a:effectLst/>
                <a:latin typeface="Lora" pitchFamily="2" charset="0"/>
                <a:ea typeface="Calibri" panose="020F0502020204030204" pitchFamily="34" charset="0"/>
                <a:cs typeface="Calibri" panose="020F0502020204030204" pitchFamily="34" charset="0"/>
              </a:rPr>
              <a:t>!</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Dites : Ça </a:t>
            </a:r>
            <a:r>
              <a:rPr lang="fr-CA" sz="1200" b="0" u="sng" kern="1200" noProof="0" dirty="0">
                <a:effectLst/>
                <a:latin typeface="Lora" pitchFamily="2" charset="0"/>
                <a:ea typeface="Calibri" panose="020F0502020204030204" pitchFamily="34" charset="0"/>
                <a:cs typeface="Calibri" panose="020F0502020204030204" pitchFamily="34" charset="0"/>
              </a:rPr>
              <a:t>m’ennuie/m’agace/me frustre</a:t>
            </a:r>
            <a:r>
              <a:rPr lang="fr-CA" sz="1200" b="0" kern="1200" noProof="0" dirty="0">
                <a:effectLst/>
                <a:latin typeface="Lora" pitchFamily="2" charset="0"/>
                <a:ea typeface="Calibri" panose="020F0502020204030204" pitchFamily="34" charset="0"/>
                <a:cs typeface="Calibri" panose="020F0502020204030204" pitchFamily="34" charset="0"/>
              </a:rPr>
              <a:t>!</a:t>
            </a:r>
            <a:endParaRPr lang="fr-CA" sz="1200" b="0" kern="100" noProof="0" dirty="0">
              <a:effectLst/>
              <a:latin typeface="Lora" pitchFamily="2" charset="0"/>
              <a:ea typeface="Calibri" panose="020F0502020204030204" pitchFamily="34" charset="0"/>
              <a:cs typeface="Arial" panose="020B0604020202020204" pitchFamily="34" charset="0"/>
            </a:endParaRPr>
          </a:p>
          <a:p>
            <a:pPr marL="285750" indent="-285750">
              <a:lnSpc>
                <a:spcPct val="107000"/>
              </a:lnSpc>
              <a:spcAft>
                <a:spcPts val="800"/>
              </a:spcAft>
            </a:pP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Au lieu de : Cette personne est </a:t>
            </a:r>
            <a:r>
              <a:rPr lang="fr-CA" sz="1200" b="0" kern="1200" noProof="0" dirty="0" err="1">
                <a:effectLst/>
                <a:latin typeface="Lora" pitchFamily="2" charset="0"/>
                <a:ea typeface="Calibri" panose="020F0502020204030204" pitchFamily="34" charset="0"/>
                <a:cs typeface="Calibri" panose="020F0502020204030204" pitchFamily="34" charset="0"/>
              </a:rPr>
              <a:t>un·e</a:t>
            </a:r>
            <a:r>
              <a:rPr lang="fr-CA" sz="1200" b="0" kern="1200" noProof="0" dirty="0">
                <a:effectLst/>
                <a:latin typeface="Lora" pitchFamily="2" charset="0"/>
                <a:ea typeface="Calibri" panose="020F0502020204030204" pitchFamily="34" charset="0"/>
                <a:cs typeface="Calibri" panose="020F0502020204030204" pitchFamily="34" charset="0"/>
              </a:rPr>
              <a:t> </a:t>
            </a:r>
            <a:r>
              <a:rPr lang="fr-CA" sz="1200" b="0" u="sng" kern="1200" noProof="0" dirty="0" err="1">
                <a:effectLst/>
                <a:latin typeface="Lora" pitchFamily="2" charset="0"/>
                <a:ea typeface="Calibri" panose="020F0502020204030204" pitchFamily="34" charset="0"/>
                <a:cs typeface="Calibri" panose="020F0502020204030204" pitchFamily="34" charset="0"/>
              </a:rPr>
              <a:t>addict·e</a:t>
            </a:r>
            <a:r>
              <a:rPr lang="fr-CA" sz="1200" b="0" u="sng" kern="1200" noProof="0" dirty="0">
                <a:effectLst/>
                <a:latin typeface="Lora" pitchFamily="2" charset="0"/>
                <a:ea typeface="Calibri" panose="020F0502020204030204" pitchFamily="34" charset="0"/>
                <a:cs typeface="Calibri" panose="020F0502020204030204" pitchFamily="34" charset="0"/>
              </a:rPr>
              <a:t>/</a:t>
            </a:r>
            <a:r>
              <a:rPr lang="fr-CA" sz="1200" b="0" u="sng" kern="1200" noProof="0" dirty="0" err="1">
                <a:effectLst/>
                <a:latin typeface="Lora" pitchFamily="2" charset="0"/>
                <a:ea typeface="Calibri" panose="020F0502020204030204" pitchFamily="34" charset="0"/>
                <a:cs typeface="Calibri" panose="020F0502020204030204" pitchFamily="34" charset="0"/>
              </a:rPr>
              <a:t>drogué·e</a:t>
            </a:r>
            <a:r>
              <a:rPr lang="fr-CA" sz="1200" b="0" kern="1200" noProof="0" dirty="0">
                <a:effectLst/>
                <a:latin typeface="Lora" pitchFamily="2" charset="0"/>
                <a:ea typeface="Calibri" panose="020F0502020204030204" pitchFamily="34" charset="0"/>
                <a:cs typeface="Calibri" panose="020F0502020204030204" pitchFamily="34" charset="0"/>
              </a:rPr>
              <a:t>.</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Dites : Cette personne </a:t>
            </a:r>
            <a:r>
              <a:rPr lang="fr-CA" sz="1200" b="0" u="sng" kern="1200" noProof="0" dirty="0">
                <a:effectLst/>
                <a:latin typeface="Lora" pitchFamily="2" charset="0"/>
                <a:ea typeface="Calibri" panose="020F0502020204030204" pitchFamily="34" charset="0"/>
                <a:cs typeface="Calibri" panose="020F0502020204030204" pitchFamily="34" charset="0"/>
              </a:rPr>
              <a:t>vit avec un problème lié à l’utilisation de substances </a:t>
            </a:r>
            <a:r>
              <a:rPr lang="fr-CA" sz="1200" b="0" kern="1200" noProof="0" dirty="0">
                <a:effectLst/>
                <a:latin typeface="Lora" pitchFamily="2" charset="0"/>
                <a:ea typeface="Calibri" panose="020F0502020204030204" pitchFamily="34" charset="0"/>
                <a:cs typeface="Calibri" panose="020F0502020204030204" pitchFamily="34" charset="0"/>
              </a:rPr>
              <a:t>ou </a:t>
            </a:r>
            <a:r>
              <a:rPr lang="fr-CA" sz="1200" b="0" u="sng" kern="1200" noProof="0" dirty="0">
                <a:effectLst/>
                <a:latin typeface="Lora" pitchFamily="2" charset="0"/>
                <a:ea typeface="Calibri" panose="020F0502020204030204" pitchFamily="34" charset="0"/>
                <a:cs typeface="Calibri" panose="020F0502020204030204" pitchFamily="34" charset="0"/>
              </a:rPr>
              <a:t>vit avec un trouble lié à l’utilisation de substances</a:t>
            </a:r>
            <a:r>
              <a:rPr lang="fr-CA" sz="1200" b="0" kern="1200" noProof="0" dirty="0">
                <a:effectLst/>
                <a:latin typeface="Lora" pitchFamily="2" charset="0"/>
                <a:ea typeface="Calibri" panose="020F0502020204030204" pitchFamily="34" charset="0"/>
                <a:cs typeface="Calibri" panose="020F0502020204030204" pitchFamily="34" charset="0"/>
              </a:rPr>
              <a:t>.</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 </a:t>
            </a:r>
          </a:p>
          <a:p>
            <a:pPr marL="0" marR="0" lvl="0" indent="0" algn="l" defTabSz="914400" rtl="0" eaLnBrk="1" fontAlgn="auto" latinLnBrk="0" hangingPunct="1">
              <a:lnSpc>
                <a:spcPct val="100000"/>
              </a:lnSpc>
              <a:spcBef>
                <a:spcPts val="0"/>
              </a:spcBef>
              <a:spcAft>
                <a:spcPts val="634"/>
              </a:spcAft>
              <a:buClrTx/>
              <a:buSzTx/>
              <a:buFontTx/>
              <a:buNone/>
              <a:tabLst>
                <a:tab pos="124183" algn="l"/>
                <a:tab pos="236619" algn="l"/>
              </a:tabLst>
              <a:defRPr/>
            </a:pPr>
            <a:r>
              <a:rPr lang="fr-CA" b="1" dirty="0">
                <a:solidFill>
                  <a:schemeClr val="tx1"/>
                </a:solidFill>
                <a:latin typeface="Lora" pitchFamily="2" charset="0"/>
              </a:rPr>
              <a:t>À DEMANDER</a:t>
            </a:r>
            <a:endParaRPr lang="en-CA" b="1" dirty="0">
              <a:solidFill>
                <a:schemeClr val="tx1"/>
              </a:solidFill>
              <a:latin typeface="Lora" pitchFamily="2" charset="0"/>
            </a:endParaRPr>
          </a:p>
          <a:p>
            <a:pPr marL="0" marR="0" lvl="0" indent="0" algn="l" defTabSz="914400" rtl="0" eaLnBrk="1" fontAlgn="auto" latinLnBrk="0" hangingPunct="1">
              <a:lnSpc>
                <a:spcPct val="100000"/>
              </a:lnSpc>
              <a:spcBef>
                <a:spcPts val="0"/>
              </a:spcBef>
              <a:spcAft>
                <a:spcPts val="634"/>
              </a:spcAft>
              <a:buClrTx/>
              <a:buSzTx/>
              <a:buFont typeface="Arial" panose="020B0604020202020204" pitchFamily="34" charset="0"/>
              <a:buNone/>
              <a:tabLst>
                <a:tab pos="124183" algn="l"/>
                <a:tab pos="236619" algn="l"/>
              </a:tabLst>
              <a:defRPr/>
            </a:pPr>
            <a:r>
              <a:rPr lang="fr-FR" sz="1200" b="0" i="0" u="none" strike="noStrike" kern="1200" baseline="0" dirty="0">
                <a:solidFill>
                  <a:schemeClr val="tx1"/>
                </a:solidFill>
                <a:latin typeface="Lora" pitchFamily="2" charset="0"/>
                <a:ea typeface="+mn-ea"/>
                <a:cs typeface="+mn-cs"/>
              </a:rPr>
              <a:t>Avez-vous des questions sur le langage</a:t>
            </a:r>
            <a:r>
              <a:rPr lang="en-CA" b="0" i="0" dirty="0">
                <a:solidFill>
                  <a:schemeClr val="tx1"/>
                </a:solidFill>
                <a:latin typeface="Lora" pitchFamily="2" charset="0"/>
              </a:rPr>
              <a:t>?</a:t>
            </a:r>
          </a:p>
          <a:p>
            <a:pPr marL="171450" marR="0" lvl="0" indent="-171450" algn="l" defTabSz="914400" rtl="0" eaLnBrk="1" fontAlgn="auto" latinLnBrk="0" hangingPunct="1">
              <a:lnSpc>
                <a:spcPct val="100000"/>
              </a:lnSpc>
              <a:spcBef>
                <a:spcPts val="0"/>
              </a:spcBef>
              <a:spcAft>
                <a:spcPts val="634"/>
              </a:spcAft>
              <a:buClrTx/>
              <a:buSzTx/>
              <a:buFont typeface="Arial" panose="020B0604020202020204" pitchFamily="34" charset="0"/>
              <a:buChar char="•"/>
              <a:tabLst>
                <a:tab pos="124183" algn="l"/>
                <a:tab pos="236619" algn="l"/>
              </a:tabLst>
              <a:defRPr/>
            </a:pPr>
            <a:endParaRPr lang="en-CA" b="0" dirty="0">
              <a:solidFill>
                <a:schemeClr val="tx1"/>
              </a:solidFill>
              <a:latin typeface="Lora" pitchFamily="2" charset="0"/>
            </a:endParaRPr>
          </a:p>
          <a:p>
            <a:pPr marL="0" marR="0" lvl="0" indent="0" algn="l" defTabSz="914400" rtl="0" eaLnBrk="1" fontAlgn="auto" latinLnBrk="0" hangingPunct="1">
              <a:lnSpc>
                <a:spcPct val="100000"/>
              </a:lnSpc>
              <a:spcBef>
                <a:spcPts val="0"/>
              </a:spcBef>
              <a:spcAft>
                <a:spcPts val="634"/>
              </a:spcAft>
              <a:buClrTx/>
              <a:buSzTx/>
              <a:buFont typeface="Arial" panose="020B0604020202020204" pitchFamily="34" charset="0"/>
              <a:buNone/>
              <a:tabLst>
                <a:tab pos="124183" algn="l"/>
                <a:tab pos="236619" algn="l"/>
              </a:tabLst>
              <a:defRPr/>
            </a:pPr>
            <a:r>
              <a:rPr lang="fr-FR" sz="1200" b="0" i="1" u="none" strike="noStrike" kern="1200" baseline="0" dirty="0">
                <a:solidFill>
                  <a:schemeClr val="tx1"/>
                </a:solidFill>
                <a:latin typeface="Lora" pitchFamily="2" charset="0"/>
                <a:ea typeface="+mn-ea"/>
                <a:cs typeface="+mn-cs"/>
              </a:rPr>
              <a:t>Faire une pause pour laisser aux participant</a:t>
            </a:r>
            <a:r>
              <a:rPr lang="fr-CA" sz="1200" b="0" i="1" u="none" kern="1200" noProof="0" dirty="0">
                <a:effectLst/>
                <a:latin typeface="Lora" pitchFamily="2" charset="0"/>
                <a:ea typeface="Calibri" panose="020F0502020204030204" pitchFamily="34" charset="0"/>
                <a:cs typeface="Calibri" panose="020F0502020204030204" pitchFamily="34" charset="0"/>
              </a:rPr>
              <a:t>·e·</a:t>
            </a:r>
            <a:r>
              <a:rPr lang="fr-FR" sz="1200" b="0" i="1" u="none" strike="noStrike" kern="1200" baseline="0" dirty="0">
                <a:solidFill>
                  <a:schemeClr val="tx1"/>
                </a:solidFill>
                <a:latin typeface="Lora" pitchFamily="2" charset="0"/>
                <a:ea typeface="+mn-ea"/>
                <a:cs typeface="+mn-cs"/>
              </a:rPr>
              <a:t>s le temps de répondre</a:t>
            </a:r>
            <a:endParaRPr lang="en-CA" sz="1200" b="0" i="1" u="none" strike="noStrike" kern="1200" baseline="0" dirty="0">
              <a:solidFill>
                <a:schemeClr val="tx1"/>
              </a:solidFill>
              <a:latin typeface="Lora" pitchFamily="2" charset="0"/>
              <a:ea typeface="+mn-ea"/>
              <a:cs typeface="+mn-cs"/>
            </a:endParaRPr>
          </a:p>
          <a:p>
            <a:pPr marL="0" marR="0" lvl="0" indent="0" algn="l" defTabSz="914400" rtl="0" eaLnBrk="1" fontAlgn="auto" latinLnBrk="0" hangingPunct="1">
              <a:lnSpc>
                <a:spcPct val="100000"/>
              </a:lnSpc>
              <a:spcBef>
                <a:spcPts val="0"/>
              </a:spcBef>
              <a:spcAft>
                <a:spcPts val="634"/>
              </a:spcAft>
              <a:buClrTx/>
              <a:buSzTx/>
              <a:buFont typeface="Arial" panose="020B0604020202020204" pitchFamily="34" charset="0"/>
              <a:buNone/>
              <a:tabLst>
                <a:tab pos="124183" algn="l"/>
                <a:tab pos="236619" algn="l"/>
              </a:tabLst>
              <a:defRPr/>
            </a:pPr>
            <a:endParaRPr lang="en-CA" sz="1200" b="0" i="1" u="none" strike="noStrike" kern="1200" baseline="0" dirty="0">
              <a:solidFill>
                <a:schemeClr val="tx1"/>
              </a:solidFill>
              <a:latin typeface="Lora" pitchFamily="2" charset="0"/>
              <a:ea typeface="+mn-ea"/>
              <a:cs typeface="+mn-cs"/>
            </a:endParaRPr>
          </a:p>
          <a:p>
            <a:pPr marL="0" marR="0" lvl="0" indent="0" algn="l" defTabSz="914400" rtl="0" eaLnBrk="1" fontAlgn="auto" latinLnBrk="0" hangingPunct="1">
              <a:lnSpc>
                <a:spcPct val="100000"/>
              </a:lnSpc>
              <a:spcBef>
                <a:spcPts val="0"/>
              </a:spcBef>
              <a:spcAft>
                <a:spcPts val="634"/>
              </a:spcAft>
              <a:buClrTx/>
              <a:buSzTx/>
              <a:buFont typeface="Arial" panose="020B0604020202020204" pitchFamily="34" charset="0"/>
              <a:buNone/>
              <a:tabLst>
                <a:tab pos="124183" algn="l"/>
                <a:tab pos="236619" algn="l"/>
              </a:tabLst>
              <a:defRPr/>
            </a:pPr>
            <a:r>
              <a:rPr lang="en-CA" sz="1200" b="1" i="0" u="none" strike="noStrike" kern="1200" baseline="0" dirty="0">
                <a:solidFill>
                  <a:schemeClr val="tx1"/>
                </a:solidFill>
                <a:latin typeface="Lora" pitchFamily="2" charset="0"/>
                <a:ea typeface="+mn-ea"/>
                <a:cs typeface="+mn-cs"/>
              </a:rPr>
              <a:t>À DIRE </a:t>
            </a:r>
          </a:p>
          <a:p>
            <a:pPr marL="0" marR="0" lvl="0" indent="0" algn="l" defTabSz="914400" rtl="0" eaLnBrk="1" fontAlgn="auto" latinLnBrk="0" hangingPunct="1">
              <a:lnSpc>
                <a:spcPct val="100000"/>
              </a:lnSpc>
              <a:spcBef>
                <a:spcPts val="0"/>
              </a:spcBef>
              <a:spcAft>
                <a:spcPts val="634"/>
              </a:spcAft>
              <a:buClrTx/>
              <a:buSzTx/>
              <a:buFont typeface="Arial" panose="020B0604020202020204" pitchFamily="34" charset="0"/>
              <a:buNone/>
              <a:tabLst>
                <a:tab pos="124183" algn="l"/>
                <a:tab pos="236619" algn="l"/>
              </a:tabLst>
              <a:defRPr/>
            </a:pPr>
            <a:r>
              <a:rPr lang="fr-FR" sz="1200" b="0" i="0" u="none" strike="noStrike" kern="1200" baseline="0" dirty="0">
                <a:solidFill>
                  <a:schemeClr val="tx1"/>
                </a:solidFill>
                <a:latin typeface="Lora" pitchFamily="2" charset="0"/>
                <a:ea typeface="+mn-ea"/>
                <a:cs typeface="+mn-cs"/>
              </a:rPr>
              <a:t>Les deux diapositives suivantes traitent d'autres types d'obstacles à aborder et des moyens de prévenir ou de réduire les obstacles à l'accès aux soins sur le lieu de travail et/ou au sein de la communauté. </a:t>
            </a:r>
            <a:endParaRPr lang="en-CA" sz="1200" b="0" i="0" u="none" strike="noStrike" kern="1200" baseline="0" dirty="0">
              <a:solidFill>
                <a:schemeClr val="tx1"/>
              </a:solidFill>
              <a:latin typeface="Lora" pitchFamily="2" charset="0"/>
              <a:ea typeface="+mn-ea"/>
              <a:cs typeface="+mn-cs"/>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22</a:t>
            </a:fld>
            <a:endParaRPr lang="en-CA"/>
          </a:p>
        </p:txBody>
      </p:sp>
    </p:spTree>
    <p:extLst>
      <p:ext uri="{BB962C8B-B14F-4D97-AF65-F5344CB8AC3E}">
        <p14:creationId xmlns:p14="http://schemas.microsoft.com/office/powerpoint/2010/main" val="7627297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Autres obstacles aux soins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r-FR" sz="1200" dirty="0">
                <a:latin typeface="Lora" pitchFamily="2" charset="0"/>
              </a:rPr>
              <a:t>La plupart des personnes vivant avec des troubles de santé mentale (cliniques/diagnostiqués) ne cherchent pas à obtenir de l'aide. </a:t>
            </a:r>
            <a:r>
              <a:rPr lang="en-CA" sz="1200" dirty="0">
                <a:latin typeface="Lora" pitchFamily="2" charset="0"/>
              </a:rPr>
              <a:t> </a:t>
            </a:r>
            <a:endParaRPr lang="en-US" sz="1200" dirty="0">
              <a:latin typeface="Lora" pitchFamily="2" charset="0"/>
            </a:endParaRPr>
          </a:p>
          <a:p>
            <a:r>
              <a:rPr lang="en-CA" sz="1200" b="0" dirty="0">
                <a:effectLst/>
                <a:latin typeface="Lora" pitchFamily="2" charset="0"/>
                <a:ea typeface="Aptos" panose="020B0004020202020204" pitchFamily="34" charset="0"/>
                <a:cs typeface="Mangal" panose="02040503050203030202" pitchFamily="18" charset="0"/>
              </a:rPr>
              <a:t>(Newson et al., 2021).</a:t>
            </a:r>
            <a:r>
              <a:rPr lang="en-CA" sz="1200" dirty="0">
                <a:latin typeface="Lora" pitchFamily="2" charset="0"/>
              </a:rPr>
              <a:t> </a:t>
            </a:r>
            <a:endParaRPr lang="en-US" sz="1200" dirty="0">
              <a:latin typeface="Lora" pitchFamily="2"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r>
              <a:rPr lang="fr-CA" sz="1200" i="1" kern="1200" noProof="0" dirty="0">
                <a:effectLst/>
                <a:latin typeface="Lora" pitchFamily="2" charset="0"/>
                <a:ea typeface="Calibri" panose="020F0502020204030204" pitchFamily="34" charset="0"/>
                <a:cs typeface="Calibri" panose="020F0502020204030204" pitchFamily="34" charset="0"/>
              </a:rPr>
              <a:t>, puis cliquez pour révéler la réponse : </a:t>
            </a:r>
            <a:r>
              <a:rPr lang="fr-CA" sz="1200" kern="1200" noProof="0" dirty="0">
                <a:effectLst/>
                <a:latin typeface="Lora" pitchFamily="2" charset="0"/>
                <a:ea typeface="Calibri" panose="020F0502020204030204" pitchFamily="34" charset="0"/>
                <a:cs typeface="Calibri" panose="020F0502020204030204" pitchFamily="34" charset="0"/>
              </a:rPr>
              <a:t>C’est un </a:t>
            </a:r>
            <a:r>
              <a:rPr lang="fr-CA" sz="1200" u="sng" kern="1200" noProof="0" dirty="0">
                <a:effectLst/>
                <a:latin typeface="Lora" pitchFamily="2" charset="0"/>
                <a:ea typeface="Calibri" panose="020F0502020204030204" pitchFamily="34" charset="0"/>
                <a:cs typeface="Calibri" panose="020F0502020204030204" pitchFamily="34" charset="0"/>
              </a:rPr>
              <a:t>FAIT</a:t>
            </a: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FR" sz="1200" b="0" kern="100" dirty="0">
                <a:effectLst/>
                <a:latin typeface="Lora" pitchFamily="2" charset="0"/>
                <a:ea typeface="Aptos" panose="020B0004020202020204" pitchFamily="34" charset="0"/>
                <a:cs typeface="Mangal" panose="02040503050203030202" pitchFamily="18" charset="0"/>
              </a:rPr>
              <a:t>Un rapport sur les comportements de recherche d'aide dans dix pays anglophones et environ 45 000 personnes interrogées en 2021 a révélé que la majorité des personnes vivant avec des problèmes de santé mentale de niveau clinique ne cherchent pas à obtenir de l'aide. </a:t>
            </a:r>
          </a:p>
          <a:p>
            <a:pPr marL="171450" marR="0" lvl="0"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FR" sz="1200" b="0" kern="100" dirty="0">
                <a:effectLst/>
                <a:latin typeface="Lora" pitchFamily="2" charset="0"/>
                <a:ea typeface="Aptos" panose="020B0004020202020204" pitchFamily="34" charset="0"/>
                <a:cs typeface="Mangal" panose="02040503050203030202" pitchFamily="18" charset="0"/>
              </a:rPr>
              <a:t>Au Canada, 47 % des personnes interrogées n'ont pas cherché à obtenir de l'aide. </a:t>
            </a:r>
            <a:r>
              <a:rPr lang="en-CA" sz="1200" b="0" dirty="0">
                <a:effectLst/>
                <a:latin typeface="Lora" pitchFamily="2" charset="0"/>
                <a:ea typeface="Aptos" panose="020B0004020202020204" pitchFamily="34" charset="0"/>
                <a:cs typeface="Mangal" panose="02040503050203030202" pitchFamily="18" charset="0"/>
              </a:rPr>
              <a:t>(Newson et al., 2021).</a:t>
            </a:r>
            <a:endParaRPr lang="en-CA" sz="1200" b="0" kern="100" dirty="0">
              <a:effectLst/>
              <a:latin typeface="Lora" pitchFamily="2" charset="0"/>
              <a:ea typeface="Aptos" panose="020B0004020202020204" pitchFamily="34" charset="0"/>
              <a:cs typeface="Mangal" panose="02040503050203030202" pitchFamily="18" charset="0"/>
            </a:endParaRPr>
          </a:p>
          <a:p>
            <a:pPr marL="0" indent="0">
              <a:lnSpc>
                <a:spcPct val="107000"/>
              </a:lnSpc>
              <a:spcAft>
                <a:spcPts val="800"/>
              </a:spcAft>
              <a:buFont typeface="Arial" panose="020B0604020202020204" pitchFamily="34" charset="0"/>
              <a:buNone/>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Malgré la détresse qui est souvent associée à l’expérience de vivre avec un problème de santé mentale ou un trouble lié à l’utilisation de substances, la plupart des gens ne dévoileront jamais leur trouble de santé mentale ni ne parleront à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professionnel·le</a:t>
            </a:r>
            <a:r>
              <a:rPr lang="fr-CA" sz="1200" kern="1200" noProof="0" dirty="0">
                <a:effectLst/>
                <a:latin typeface="Lora" pitchFamily="2" charset="0"/>
                <a:ea typeface="Calibri" panose="020F0502020204030204" pitchFamily="34" charset="0"/>
                <a:cs typeface="Calibri" panose="020F0502020204030204" pitchFamily="34" charset="0"/>
              </a:rPr>
              <a:t> de la santé à cause de la stigmatisation et d’autres barrières à l’accès aux soins.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barrières à l’accès aux soins comprennent tous les facteurs qui limitent ou empêchent les personnes de rechercher ou d’accéder à des services de soins de santé ou de recevoir des soins de santé adéquats.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À part la stigmatisation, quelles seraient les barrières qui vous empêcheraient ou empêcheraient quelqu’un d’autre, selon vous, de rechercher ou d’accéder à des soins de santé adéquats?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Ne pas savoir où s’adresser.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N’avoir personne à qui parler.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peur d’être </a:t>
            </a:r>
            <a:r>
              <a:rPr lang="fr-CA" sz="1200" kern="1200" noProof="0" dirty="0" err="1">
                <a:effectLst/>
                <a:latin typeface="Lora" pitchFamily="2" charset="0"/>
                <a:ea typeface="Calibri" panose="020F0502020204030204" pitchFamily="34" charset="0"/>
                <a:cs typeface="Calibri" panose="020F0502020204030204" pitchFamily="34" charset="0"/>
              </a:rPr>
              <a:t>étiqueté·e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Ne pas comprendre qu’il y a un problème.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manque de sensibilisation.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manque de temps.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déni.</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peur de ce qui pourrait arriver.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répercussions sur la capacité à travailler.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Pas </a:t>
            </a:r>
            <a:r>
              <a:rPr lang="fr-CA" sz="1200" kern="1200" noProof="0" dirty="0" err="1">
                <a:effectLst/>
                <a:latin typeface="Lora" pitchFamily="2" charset="0"/>
                <a:ea typeface="Calibri" panose="020F0502020204030204" pitchFamily="34" charset="0"/>
                <a:cs typeface="Calibri" panose="020F0502020204030204" pitchFamily="34" charset="0"/>
              </a:rPr>
              <a:t>certain·e</a:t>
            </a:r>
            <a:r>
              <a:rPr lang="fr-CA" sz="1200" kern="1200" noProof="0" dirty="0">
                <a:effectLst/>
                <a:latin typeface="Lora" pitchFamily="2" charset="0"/>
                <a:ea typeface="Calibri" panose="020F0502020204030204" pitchFamily="34" charset="0"/>
                <a:cs typeface="Calibri" panose="020F0502020204030204" pitchFamily="34" charset="0"/>
              </a:rPr>
              <a:t> de savoir à qui s’adresser.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Croire que ça ne servirait à rien.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texte sur la diapositive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FAIRE </a:t>
            </a:r>
            <a:endParaRPr lang="fr-CA" sz="1200" b="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0" kern="1200" noProof="0" dirty="0">
                <a:effectLst/>
                <a:latin typeface="Lora" pitchFamily="2" charset="0"/>
                <a:ea typeface="Calibri" panose="020F0502020204030204" pitchFamily="34" charset="0"/>
                <a:cs typeface="Calibri" panose="020F0502020204030204" pitchFamily="34" charset="0"/>
              </a:rPr>
              <a:t>Si nécessaire, complétez les réponses données en mentionnant celles-ci :</a:t>
            </a:r>
            <a:endParaRPr lang="fr-CA" sz="1200" i="0" kern="100" noProof="0" dirty="0">
              <a:effectLst/>
              <a:latin typeface="Lora" pitchFamily="2" charset="0"/>
              <a:ea typeface="Calibri" panose="020F0502020204030204" pitchFamily="34" charset="0"/>
              <a:cs typeface="Arial" panose="020B0604020202020204" pitchFamily="34" charset="0"/>
            </a:endParaRPr>
          </a:p>
          <a:p>
            <a:pPr marL="800100" lvl="1" indent="-342900">
              <a:lnSpc>
                <a:spcPct val="107000"/>
              </a:lnSpc>
              <a:spcAft>
                <a:spcPts val="800"/>
              </a:spcAft>
              <a:buFont typeface="Courier New" panose="02070309020205020404" pitchFamily="49" charset="0"/>
              <a:buChar char="o"/>
            </a:pPr>
            <a:endParaRPr lang="fr-CA" sz="1200" b="1"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Le manque de connaissances ou de sensibilisation : ne pas reconnaître les symptômes du trouble de santé mentale que l’on vit. Beaucoup de gens ne veulent pas admettre qu’ils ont besoin d’aide. Lorsqu’une situation stressante prend fin, une personne peut croire que les choses seront différentes à l’avenir.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Le temps : de nombreux services de santé mentale ne sont proposés que pendant les heures ouvrables, en semaine, et il peut être difficile pour les gens de trouver le temps de chercher des services de santé mentale.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L’accès aux ressources : les temps d’attente peuvent rendre l’accès difficile. Par ailleurs, les collectivités rurales éloignées disposent parfois de services limités et les gens ne savent pas toujours comment y accéder. Dans les collectivités dépourvues de services, les gens doivent parfois parcourir de longues distances pour accéder à un traitement. Le transport peut également constituer une barrière.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Les coûts financiers : les services offerts nécessitent souvent qu’on les paie. Bien que les programmes provinciaux de soins de santé couvrent généralement une partie des coûts des soins de santé mentale, les temps d’attente entravent l’accès aux services.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Times New Roman" panose="02020603050405020304" pitchFamily="18" charset="0"/>
                <a:cs typeface="Calibri" panose="020F0502020204030204" pitchFamily="34" charset="0"/>
              </a:rPr>
              <a:t>Les barrières culturelles : le manque d’acceptation des problèmes et troubles de santé mentale, la non-divulgation des croyances religieuses et une plus grande dépendance à l’égard des avantages économiques.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Times New Roman" panose="02020603050405020304" pitchFamily="18" charset="0"/>
                <a:cs typeface="Calibri" panose="020F0502020204030204" pitchFamily="34" charset="0"/>
              </a:rPr>
              <a:t>Les barrières non culturelles : faible maîtrise de l’information en santé mentale, expériences antérieures négatives en matière de recherche de traitement, horaires chargés et </a:t>
            </a:r>
            <a:r>
              <a:rPr lang="fr-FR" sz="1200" b="0" kern="1200" noProof="0" dirty="0">
                <a:effectLst/>
                <a:latin typeface="Lora" pitchFamily="2" charset="0"/>
                <a:ea typeface="Times New Roman" panose="02020603050405020304" pitchFamily="18" charset="0"/>
                <a:cs typeface="Calibri" panose="020F0502020204030204" pitchFamily="34" charset="0"/>
              </a:rPr>
              <a:t>les attentes de la société à l'égard des hommes.</a:t>
            </a:r>
            <a:r>
              <a:rPr lang="fr-CA" sz="1200" b="0" kern="1200" noProof="0" dirty="0">
                <a:effectLst/>
                <a:latin typeface="Lora" pitchFamily="2" charset="0"/>
                <a:ea typeface="Times New Roman" panose="02020603050405020304" pitchFamily="18" charset="0"/>
                <a:cs typeface="Calibri" panose="020F0502020204030204" pitchFamily="34" charset="0"/>
              </a:rPr>
              <a:t> </a:t>
            </a:r>
            <a:r>
              <a:rPr lang="fr-CA" sz="1200" b="0" kern="1200" noProof="0" dirty="0">
                <a:effectLst/>
                <a:latin typeface="Lora" pitchFamily="2" charset="0"/>
                <a:ea typeface="Calibri" panose="020F0502020204030204" pitchFamily="34" charset="0"/>
                <a:cs typeface="Calibri" panose="020F0502020204030204" pitchFamily="34" charset="0"/>
              </a:rPr>
              <a:t>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Les attentes de la famille : certaines familles n’aiment pas reconnaître que leur enfant vit avec un trouble de santé mentale ou ont d’autres façons d’aborder ces questions. Si vous venez d’une telle famille, il peut être plus difficile de cerner le problème et d’obtenir de l’aide.</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i="1" kern="1200" noProof="0" dirty="0">
              <a:effectLst/>
              <a:latin typeface="Lora" pitchFamily="2"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CA" sz="1200" b="1" i="0" u="none" strike="noStrike" kern="1200" baseline="0" dirty="0">
                <a:solidFill>
                  <a:schemeClr val="tx1"/>
                </a:solidFill>
                <a:latin typeface="Lora" pitchFamily="2" charset="0"/>
                <a:ea typeface="+mn-ea"/>
                <a:cs typeface="+mn-cs"/>
              </a:rPr>
              <a:t>À DIRE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fr-FR" sz="1200" b="0" i="0" u="none" strike="noStrike" kern="1200" baseline="0" dirty="0">
                <a:solidFill>
                  <a:schemeClr val="tx1"/>
                </a:solidFill>
                <a:latin typeface="Lora" pitchFamily="2" charset="0"/>
                <a:ea typeface="+mn-ea"/>
                <a:cs typeface="+mn-cs"/>
              </a:rPr>
              <a:t>Sur la diapositive suivante, nous aborderons d'autres obstacles aux soins sur votre lieu de travail et/ou dans votre communauté.</a:t>
            </a:r>
            <a:endParaRPr lang="en-CA" sz="1200" b="0" i="0" u="none" strike="noStrike" kern="1200" baseline="0" dirty="0">
              <a:solidFill>
                <a:schemeClr val="tx1"/>
              </a:solidFill>
              <a:latin typeface="Lora" pitchFamily="2" charset="0"/>
              <a:ea typeface="+mn-ea"/>
              <a:cs typeface="+mn-cs"/>
            </a:endParaRPr>
          </a:p>
          <a:p>
            <a:pPr>
              <a:lnSpc>
                <a:spcPct val="107000"/>
              </a:lnSpc>
              <a:spcAft>
                <a:spcPts val="800"/>
              </a:spcAft>
            </a:pPr>
            <a:endParaRPr lang="fr-CA" sz="1200" i="1"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p>
          <a:p>
            <a:pPr>
              <a:lnSpc>
                <a:spcPct val="107000"/>
              </a:lnSpc>
              <a:spcAft>
                <a:spcPts val="800"/>
              </a:spcAft>
            </a:pPr>
            <a:endParaRPr lang="fr-CA" sz="1200" i="1" kern="1200" noProof="0" dirty="0">
              <a:effectLst/>
              <a:latin typeface="Lora" pitchFamily="2"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7000"/>
              </a:lnSpc>
              <a:spcBef>
                <a:spcPts val="0"/>
              </a:spcBef>
              <a:spcAft>
                <a:spcPts val="0"/>
              </a:spcAft>
              <a:buClrTx/>
              <a:buSzTx/>
              <a:buFontTx/>
              <a:buNone/>
              <a:tabLst/>
              <a:defRPr/>
            </a:pPr>
            <a:r>
              <a:rPr lang="en-CA" sz="1200" b="0" i="1" u="none" strike="noStrike" kern="1200" baseline="0" dirty="0">
                <a:solidFill>
                  <a:schemeClr val="tx1"/>
                </a:solidFill>
                <a:latin typeface="Lora" pitchFamily="2" charset="0"/>
                <a:ea typeface="+mn-ea"/>
                <a:cs typeface="+mn-cs"/>
              </a:rPr>
              <a:t>SOURCE </a:t>
            </a:r>
          </a:p>
          <a:p>
            <a:pPr marL="171450" marR="0" lvl="0" indent="-171450">
              <a:spcBef>
                <a:spcPts val="0"/>
              </a:spcBef>
              <a:spcAft>
                <a:spcPts val="0"/>
              </a:spcAft>
              <a:buFont typeface="Arial" panose="020B0604020202020204" pitchFamily="34" charset="0"/>
              <a:buChar char="•"/>
            </a:pPr>
            <a:r>
              <a:rPr lang="en-CA" sz="1200" b="0" kern="100" dirty="0">
                <a:effectLst/>
                <a:latin typeface="Lora" pitchFamily="2" charset="0"/>
                <a:ea typeface="Aptos" panose="020B0004020202020204" pitchFamily="34" charset="0"/>
                <a:cs typeface="Mangal" panose="02040503050203030202" pitchFamily="18" charset="0"/>
              </a:rPr>
              <a:t>Newson, J., </a:t>
            </a:r>
            <a:r>
              <a:rPr lang="en-CA" sz="1200" b="0" kern="100" dirty="0" err="1">
                <a:effectLst/>
                <a:latin typeface="Lora" pitchFamily="2" charset="0"/>
                <a:ea typeface="Aptos" panose="020B0004020202020204" pitchFamily="34" charset="0"/>
                <a:cs typeface="Mangal" panose="02040503050203030202" pitchFamily="18" charset="0"/>
              </a:rPr>
              <a:t>Pastukh</a:t>
            </a:r>
            <a:r>
              <a:rPr lang="en-CA" sz="1200" b="0" kern="100" dirty="0">
                <a:effectLst/>
                <a:latin typeface="Lora" pitchFamily="2" charset="0"/>
                <a:ea typeface="Aptos" panose="020B0004020202020204" pitchFamily="34" charset="0"/>
                <a:cs typeface="Mangal" panose="02040503050203030202" pitchFamily="18" charset="0"/>
              </a:rPr>
              <a:t>, V., Taylor, J., &amp; Thiagarajan, T. (2021).</a:t>
            </a:r>
            <a:r>
              <a:rPr lang="en-CA" sz="1200" b="0" i="1" kern="100" dirty="0">
                <a:effectLst/>
                <a:latin typeface="Lora" pitchFamily="2" charset="0"/>
                <a:ea typeface="Aptos" panose="020B0004020202020204" pitchFamily="34" charset="0"/>
                <a:cs typeface="Mangal" panose="02040503050203030202" pitchFamily="18" charset="0"/>
              </a:rPr>
              <a:t> Mental Health has Bigger Challenges Than Stigma: Mental Health Million Project 2021</a:t>
            </a:r>
            <a:r>
              <a:rPr lang="en-CA" sz="1200" b="0" kern="100" dirty="0">
                <a:effectLst/>
                <a:latin typeface="Lora" pitchFamily="2" charset="0"/>
                <a:ea typeface="Aptos" panose="020B0004020202020204" pitchFamily="34" charset="0"/>
                <a:cs typeface="Mangal" panose="02040503050203030202" pitchFamily="18" charset="0"/>
              </a:rPr>
              <a:t>, </a:t>
            </a:r>
            <a:r>
              <a:rPr lang="en-CA" sz="1200" b="0" kern="100" dirty="0" err="1">
                <a:effectLst/>
                <a:latin typeface="Lora" pitchFamily="2" charset="0"/>
                <a:ea typeface="Aptos" panose="020B0004020202020204" pitchFamily="34" charset="0"/>
                <a:cs typeface="Mangal" panose="02040503050203030202" pitchFamily="18" charset="0"/>
              </a:rPr>
              <a:t>Sapien</a:t>
            </a:r>
            <a:r>
              <a:rPr lang="en-CA" sz="1200" b="0" kern="100" dirty="0">
                <a:effectLst/>
                <a:latin typeface="Lora" pitchFamily="2" charset="0"/>
                <a:ea typeface="Aptos" panose="020B0004020202020204" pitchFamily="34" charset="0"/>
                <a:cs typeface="Mangal" panose="02040503050203030202" pitchFamily="18" charset="0"/>
              </a:rPr>
              <a:t> Labs. Extrait le March 2024 de </a:t>
            </a:r>
            <a:r>
              <a:rPr lang="en-CA" sz="1200" b="0" u="sng" kern="100" dirty="0">
                <a:solidFill>
                  <a:srgbClr val="467886"/>
                </a:solidFill>
                <a:effectLst/>
                <a:latin typeface="Lora" pitchFamily="2" charset="0"/>
                <a:ea typeface="Aptos" panose="020B0004020202020204" pitchFamily="34" charset="0"/>
                <a:cs typeface="Mangal" panose="02040503050203030202" pitchFamily="18" charset="0"/>
                <a:hlinkClick r:id="rId3"/>
              </a:rPr>
              <a:t>https://mentalstateoftheworld.report/wp-content/uploads/2021/05/Rapid-Report-2021-Help-Seeking.pdf</a:t>
            </a:r>
            <a:r>
              <a:rPr lang="en-CA" sz="1200" b="0" kern="100" dirty="0">
                <a:effectLst/>
                <a:latin typeface="Lora" pitchFamily="2" charset="0"/>
                <a:ea typeface="Aptos" panose="020B0004020202020204" pitchFamily="34" charset="0"/>
                <a:cs typeface="Mangal" panose="02040503050203030202" pitchFamily="18" charset="0"/>
              </a:rPr>
              <a:t>.</a:t>
            </a:r>
            <a:endParaRPr lang="en-US" sz="1200" b="0" kern="100" dirty="0">
              <a:effectLst/>
              <a:latin typeface="Lora" pitchFamily="2" charset="0"/>
              <a:ea typeface="Aptos" panose="020B0004020202020204" pitchFamily="34" charset="0"/>
              <a:cs typeface="Mangal" panose="02040503050203030202" pitchFamily="18" charset="0"/>
            </a:endParaRPr>
          </a:p>
          <a:p>
            <a:pPr mar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267835-0E47-4489-B375-E70B63D82C6C}" type="slidenum">
              <a:rPr kumimoji="0" lang="en-CA"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60247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Discussion de groupe – Les barrières à l’accès aux soins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REMARQUE</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Il s’agit d’une activité destinée à un grand groupe.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 </a:t>
            </a:r>
          </a:p>
          <a:p>
            <a:pPr>
              <a:lnSpc>
                <a:spcPct val="107000"/>
              </a:lnSpc>
              <a:spcAft>
                <a:spcPts val="800"/>
              </a:spcAft>
            </a:pPr>
            <a:r>
              <a:rPr lang="fr-FR" sz="1200" dirty="0">
                <a:latin typeface="Lora" pitchFamily="2" charset="0"/>
              </a:rPr>
              <a:t>Quels pourraient être des moyens possibles pour</a:t>
            </a:r>
            <a:r>
              <a:rPr lang="fr-CA" sz="1200" dirty="0">
                <a:latin typeface="Lora" pitchFamily="2" charset="0"/>
              </a:rPr>
              <a:t> prévenir ou pour réduire </a:t>
            </a:r>
            <a:r>
              <a:rPr lang="fr-CA" sz="1200" kern="1200" noProof="0" dirty="0">
                <a:effectLst/>
                <a:latin typeface="Lora" pitchFamily="2" charset="0"/>
                <a:ea typeface="Calibri" panose="020F0502020204030204" pitchFamily="34" charset="0"/>
                <a:cs typeface="Calibri" panose="020F0502020204030204" pitchFamily="34" charset="0"/>
              </a:rPr>
              <a:t>les barrières à l’accès aux soins en milieu de travail ou dans votre communauté?</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Bilan</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Si nécessaire, complétez les réponses données en mentionnant celles-ci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Réponses générales</a:t>
            </a:r>
            <a:endParaRPr lang="fr-CA" sz="1200" b="0" kern="100" noProof="0" dirty="0">
              <a:effectLst/>
              <a:latin typeface="Lora" pitchFamily="2"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une formation accrue ou régulière pour que la conversation se poursuive et pour augmenter la sensibilisation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instaurer une politique initiale qui rende la santé mentale aussi importante que la santé physique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l’autocorrection de son propre langage lorsqu’on utilise des expressions stigmatisantes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l’établissement de modèles par les cadres de direction (jours de congé pour des raisons de santé mentale) – les gestionnaires prêchent par l’exemple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des </a:t>
            </a:r>
            <a:r>
              <a:rPr lang="fr-CA" sz="1200" kern="1200" noProof="0" dirty="0" err="1">
                <a:effectLst/>
                <a:latin typeface="Lora" pitchFamily="2" charset="0"/>
                <a:ea typeface="Calibri" panose="020F0502020204030204" pitchFamily="34" charset="0"/>
                <a:cs typeface="Calibri" panose="020F0502020204030204" pitchFamily="34" charset="0"/>
              </a:rPr>
              <a:t>champion·ne·s</a:t>
            </a:r>
            <a:r>
              <a:rPr lang="fr-CA" sz="1200" kern="1200" noProof="0" dirty="0">
                <a:effectLst/>
                <a:latin typeface="Lora" pitchFamily="2" charset="0"/>
                <a:ea typeface="Calibri" panose="020F0502020204030204" pitchFamily="34" charset="0"/>
                <a:cs typeface="Calibri" panose="020F0502020204030204" pitchFamily="34" charset="0"/>
              </a:rPr>
              <a:t> dans le milieu de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avoir des conversations fondamentales; recadrer les conversations (espace sécuritaire)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des activités de sensibilisation à la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changer la culture.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Le manque de connaissances ou de sensibilisation</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Moyens possibles de réduire ou prévenir cette barrière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Intégrer des stratégies ou des campagnes de sensibilisation.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Promouvoir les outils en ligne.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Mettre en place des outils et processus de soutien à la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Promouvoir les programmes d’aide aux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(PAE) et donner l’occasion au personnel de se familiariser avec ces programmes avant qu’il ait besoin d’aide.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Reconnaître rapidement les problèmes ou les signaux d’alerte - être </a:t>
            </a:r>
            <a:r>
              <a:rPr lang="fr-CA" sz="1200" kern="1200" noProof="0" dirty="0" err="1">
                <a:effectLst/>
                <a:latin typeface="Lora" pitchFamily="2" charset="0"/>
                <a:ea typeface="Calibri" panose="020F0502020204030204" pitchFamily="34" charset="0"/>
                <a:cs typeface="Calibri" panose="020F0502020204030204" pitchFamily="34" charset="0"/>
              </a:rPr>
              <a:t>proactif·ve</a:t>
            </a:r>
            <a:r>
              <a:rPr lang="fr-CA" sz="1200" kern="1200" noProof="0" dirty="0">
                <a:effectLst/>
                <a:latin typeface="Lora" pitchFamily="2" charset="0"/>
                <a:ea typeface="Calibri" panose="020F0502020204030204" pitchFamily="34" charset="0"/>
                <a:cs typeface="Calibri" panose="020F0502020204030204" pitchFamily="34" charset="0"/>
              </a:rPr>
              <a:t> plutôt que </a:t>
            </a:r>
            <a:r>
              <a:rPr lang="fr-CA" sz="1200" kern="1200" noProof="0" dirty="0" err="1">
                <a:effectLst/>
                <a:latin typeface="Lora" pitchFamily="2" charset="0"/>
                <a:ea typeface="Calibri" panose="020F0502020204030204" pitchFamily="34" charset="0"/>
                <a:cs typeface="Calibri" panose="020F0502020204030204" pitchFamily="34" charset="0"/>
              </a:rPr>
              <a:t>réactif·ve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Inclure les ressources en santé mentale dans les réunions hebdomadaires.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gestionnaires participent à des séances de formation sur les modes d’accès au PAE.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Parler à quelqu’un en qui vous avez confiance (p. ex. système de compagnonnage).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Le temps</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Moyens possibles de réduire ou prévenir cette barrière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des horaires de travail flexibles pour permettre aux </a:t>
            </a:r>
            <a:r>
              <a:rPr lang="fr-CA" sz="1200" kern="1200" noProof="0" dirty="0" err="1">
                <a:effectLst/>
                <a:latin typeface="Lora" pitchFamily="2" charset="0"/>
                <a:ea typeface="Calibri" panose="020F0502020204030204" pitchFamily="34" charset="0"/>
                <a:cs typeface="Calibri" panose="020F0502020204030204" pitchFamily="34" charset="0"/>
              </a:rPr>
              <a:t>individu</a:t>
            </a:r>
            <a:r>
              <a:rPr lang="fr-CA" i="0" kern="1200" noProof="0" dirty="0" err="1">
                <a:effectLst/>
                <a:latin typeface="Lora" pitchFamily="2" charset="0"/>
                <a:ea typeface="Times New Roman" panose="02020603050405020304" pitchFamily="18" charset="0"/>
                <a:cs typeface="Calibri" panose="020F0502020204030204" pitchFamily="34" charset="0"/>
              </a:rPr>
              <a:t>·e·</a:t>
            </a:r>
            <a:r>
              <a:rPr lang="fr-CA" sz="1200" kern="1200" noProof="0" dirty="0" err="1">
                <a:effectLst/>
                <a:latin typeface="Lora" pitchFamily="2" charset="0"/>
                <a:ea typeface="Calibri" panose="020F0502020204030204" pitchFamily="34" charset="0"/>
                <a:cs typeface="Calibri" panose="020F0502020204030204" pitchFamily="34" charset="0"/>
              </a:rPr>
              <a:t>s</a:t>
            </a:r>
            <a:r>
              <a:rPr lang="fr-CA" sz="1200" kern="1200" noProof="0" dirty="0">
                <a:effectLst/>
                <a:latin typeface="Lora" pitchFamily="2" charset="0"/>
                <a:ea typeface="Calibri" panose="020F0502020204030204" pitchFamily="34" charset="0"/>
                <a:cs typeface="Calibri" panose="020F0502020204030204" pitchFamily="34" charset="0"/>
              </a:rPr>
              <a:t> de se rendre à leurs rendez-vous médicaux périodiques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des places d’urgence dans les garderies pour permettre aux parents d’accéder aux services pendant la journée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préconiser la réduction des temps d’attente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utiliser les services de consultation en ligne ou les lignes d’assistance téléphonique en cas de crise, lorsqu’ils sont disponibles.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L’accès aux ressources</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Moyens possibles de réduire ou prévenir cette barrière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S’assurer que les gens connaissent les soutiens et services disponibles au travail et dans la communauté.</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annoncer – mettre des affiches dans le lieu de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Rappeler constamment (numéro du PAE) comment et où trouver des informations.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Utiliser une application (appli) sur la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Mettre des politiques en place pour favoriser le mieux-être.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Créer un service de premiers soins en santé mentale ou un espace sécuritaire où les gens peuvent aller pour parler de santé mentale et obtenir du soutien.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Les coûts financiers</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Moyens possibles de réduire ou prévenir cette barrière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Investir en prévention (p. ex. les Journées Mieux-être).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Encourager les soutiens et services sans frais.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Voici d’autres moyens de réduire ou prévenir les barrières à l’accès aux soins dans votre milieu de travail (choisissez-en quelques-uns)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créer un environnement de travail respectueux et inclusif</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veiller à ce que les valeurs de l’entreprise soient respectées et comprises par les </a:t>
            </a:r>
            <a:r>
              <a:rPr lang="fr-CA" sz="1200" kern="1200" noProof="0" dirty="0" err="1">
                <a:effectLst/>
                <a:latin typeface="Lora" pitchFamily="2" charset="0"/>
                <a:ea typeface="Calibri" panose="020F0502020204030204" pitchFamily="34" charset="0"/>
                <a:cs typeface="Calibri" panose="020F0502020204030204" pitchFamily="34" charset="0"/>
              </a:rPr>
              <a:t>travailleur·se·s</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être un modèle en termes de relations respectueuses</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désigner des </a:t>
            </a:r>
            <a:r>
              <a:rPr lang="fr-CA" sz="1200" kern="1200" noProof="0" dirty="0" err="1">
                <a:effectLst/>
                <a:latin typeface="Lora" pitchFamily="2" charset="0"/>
                <a:ea typeface="Calibri" panose="020F0502020204030204" pitchFamily="34" charset="0"/>
                <a:cs typeface="Calibri" panose="020F0502020204030204" pitchFamily="34" charset="0"/>
              </a:rPr>
              <a:t>champion·ne·s</a:t>
            </a:r>
            <a:r>
              <a:rPr lang="fr-CA" sz="1200" kern="1200" noProof="0" dirty="0">
                <a:effectLst/>
                <a:latin typeface="Lora" pitchFamily="2" charset="0"/>
                <a:ea typeface="Calibri" panose="020F0502020204030204" pitchFamily="34" charset="0"/>
                <a:cs typeface="Calibri" panose="020F0502020204030204" pitchFamily="34" charset="0"/>
              </a:rPr>
              <a:t> au sein du milieu de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instaurer une culture de bonne volonté entre les membres du personnel – les </a:t>
            </a:r>
            <a:r>
              <a:rPr lang="fr-CA" sz="1200" kern="1200" noProof="0" dirty="0" err="1">
                <a:effectLst/>
                <a:latin typeface="Lora" pitchFamily="2" charset="0"/>
                <a:ea typeface="Calibri" panose="020F0502020204030204" pitchFamily="34" charset="0"/>
                <a:cs typeface="Calibri" panose="020F0502020204030204" pitchFamily="34" charset="0"/>
              </a:rPr>
              <a:t>travailleur·se·s</a:t>
            </a:r>
            <a:r>
              <a:rPr lang="fr-CA" sz="1200" kern="1200" noProof="0" dirty="0">
                <a:effectLst/>
                <a:latin typeface="Lora" pitchFamily="2" charset="0"/>
                <a:ea typeface="Calibri" panose="020F0502020204030204" pitchFamily="34" charset="0"/>
                <a:cs typeface="Calibri" panose="020F0502020204030204" pitchFamily="34" charset="0"/>
              </a:rPr>
              <a:t> doivent trouver un équilibre entre les exigences du travail et leur bien-être personnel</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décourager les commérages et autres formes de relations sociales toxiques</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se former aux problèmes de santé mentale afin de pouvoir éduquer et répondre efficacement aux besoins de son personnel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réfléchir à vos croyances et à vos attitudes; elles ont une forte influence sur votre comportement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autoriser des horaires flexibles pour permettre de suivre des traitements</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favoriser une culture d’équipe positive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former et sensibiliser aux problèmes de santé mentale en milieu de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disponibilité</a:t>
            </a:r>
            <a:r>
              <a:rPr lang="fr-CA" sz="1200" kern="1200" noProof="0" dirty="0">
                <a:effectLst/>
                <a:latin typeface="Lora" pitchFamily="2" charset="0"/>
                <a:ea typeface="Times New Roman" panose="02020603050405020304" pitchFamily="18" charset="0"/>
                <a:cs typeface="Calibri" panose="020F0502020204030204" pitchFamily="34" charset="0"/>
              </a:rPr>
              <a:t> ou accessibilité des soutiens sociaux et en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endParaRPr lang="fr-CA" sz="1200" noProof="0" dirty="0">
              <a:solidFill>
                <a:schemeClr val="tx1"/>
              </a:solidFill>
              <a:latin typeface="Lora" pitchFamily="2" charset="0"/>
            </a:endParaRPr>
          </a:p>
        </p:txBody>
      </p:sp>
      <p:sp>
        <p:nvSpPr>
          <p:cNvPr id="5" name="Slide Number Placeholder 4">
            <a:extLst>
              <a:ext uri="{FF2B5EF4-FFF2-40B4-BE49-F238E27FC236}">
                <a16:creationId xmlns:a16="http://schemas.microsoft.com/office/drawing/2014/main" id="{247EF67B-4622-7C6E-DC40-256088634EE2}"/>
              </a:ext>
            </a:extLst>
          </p:cNvPr>
          <p:cNvSpPr>
            <a:spLocks noGrp="1"/>
          </p:cNvSpPr>
          <p:nvPr>
            <p:ph type="sldNum" sz="quarter" idx="5"/>
          </p:nvPr>
        </p:nvSpPr>
        <p:spPr/>
        <p:txBody>
          <a:bodyPr/>
          <a:lstStyle/>
          <a:p>
            <a:fld id="{FB267835-0E47-4489-B375-E70B63D82C6C}" type="slidenum">
              <a:rPr lang="en-CA" smtClean="0"/>
              <a:t>24</a:t>
            </a:fld>
            <a:endParaRPr lang="en-CA"/>
          </a:p>
        </p:txBody>
      </p:sp>
    </p:spTree>
    <p:extLst>
      <p:ext uri="{BB962C8B-B14F-4D97-AF65-F5344CB8AC3E}">
        <p14:creationId xmlns:p14="http://schemas.microsoft.com/office/powerpoint/2010/main" val="19542567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Module 1 – Vérification des connaissances acquises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Pour terminer ce module, vérifions ce que vous avez retenu du module 1.</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Lisez chaque question, puis cliquez pour révéler la bonne réponse.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indent="0">
              <a:lnSpc>
                <a:spcPct val="107000"/>
              </a:lnSpc>
              <a:spcAft>
                <a:spcPts val="800"/>
              </a:spcAft>
              <a:buFont typeface="+mj-lt"/>
              <a:buNone/>
            </a:pPr>
            <a:r>
              <a:rPr lang="fr-CA" sz="1200" kern="1200" noProof="0" dirty="0">
                <a:effectLst/>
                <a:latin typeface="Lora" pitchFamily="2" charset="0"/>
                <a:ea typeface="Calibri" panose="020F0502020204030204" pitchFamily="34" charset="0"/>
                <a:cs typeface="Calibri" panose="020F0502020204030204" pitchFamily="34" charset="0"/>
              </a:rPr>
              <a:t>1. Une bonne santé mentale ne signifie pas l’absence de trouble de santé mentale.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0" indent="0">
              <a:lnSpc>
                <a:spcPct val="107000"/>
              </a:lnSpc>
              <a:spcAft>
                <a:spcPts val="800"/>
              </a:spcAft>
              <a:buNone/>
            </a:pPr>
            <a:endParaRPr lang="fr-CA" sz="1200" b="0" kern="100" noProof="0" dirty="0">
              <a:effectLst/>
              <a:latin typeface="Lora" pitchFamily="2" charset="0"/>
              <a:ea typeface="Calibri" panose="020F0502020204030204" pitchFamily="34" charset="0"/>
              <a:cs typeface="Arial" panose="020B0604020202020204" pitchFamily="34" charset="0"/>
            </a:endParaRPr>
          </a:p>
          <a:p>
            <a:pPr marL="0" indent="0">
              <a:lnSpc>
                <a:spcPct val="107000"/>
              </a:lnSpc>
              <a:spcAft>
                <a:spcPts val="800"/>
              </a:spcAft>
              <a:buNone/>
            </a:pPr>
            <a:r>
              <a:rPr lang="fr-CA" sz="1200" b="0" u="sng" kern="1200" noProof="0" dirty="0">
                <a:effectLst/>
                <a:latin typeface="Lora" pitchFamily="2" charset="0"/>
                <a:ea typeface="Calibri" panose="020F0502020204030204" pitchFamily="34" charset="0"/>
                <a:cs typeface="Calibri" panose="020F0502020204030204" pitchFamily="34" charset="0"/>
              </a:rPr>
              <a:t>Vrai</a:t>
            </a:r>
            <a:r>
              <a:rPr lang="fr-CA" sz="1200" b="1" kern="1200" noProof="0" dirty="0">
                <a:effectLst/>
                <a:latin typeface="Lora" pitchFamily="2" charset="0"/>
                <a:ea typeface="Calibri" panose="020F0502020204030204" pitchFamily="34" charset="0"/>
                <a:cs typeface="Calibri" panose="020F0502020204030204" pitchFamily="34" charset="0"/>
              </a:rPr>
              <a:t>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0" indent="0">
              <a:lnSpc>
                <a:spcPct val="107000"/>
              </a:lnSpc>
              <a:spcAft>
                <a:spcPts val="800"/>
              </a:spcAft>
              <a:buNone/>
            </a:pPr>
            <a:r>
              <a:rPr lang="fr-CA" sz="1200" kern="1200" noProof="0" dirty="0">
                <a:effectLst/>
                <a:latin typeface="Lora" pitchFamily="2" charset="0"/>
                <a:ea typeface="Calibri" panose="020F0502020204030204" pitchFamily="34" charset="0"/>
                <a:cs typeface="Calibri" panose="020F0502020204030204" pitchFamily="34" charset="0"/>
              </a:rPr>
              <a:t>Faux</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indent="0">
              <a:lnSpc>
                <a:spcPct val="107000"/>
              </a:lnSpc>
              <a:spcAft>
                <a:spcPts val="800"/>
              </a:spcAft>
              <a:buFont typeface="+mj-lt"/>
              <a:buNone/>
            </a:pPr>
            <a:r>
              <a:rPr lang="fr-CA" sz="1200" kern="1200" noProof="0" dirty="0">
                <a:effectLst/>
                <a:latin typeface="Lora" pitchFamily="2" charset="0"/>
                <a:ea typeface="Calibri" panose="020F0502020204030204" pitchFamily="34" charset="0"/>
                <a:cs typeface="Calibri" panose="020F0502020204030204" pitchFamily="34" charset="0"/>
              </a:rPr>
              <a:t>2. ______ stigmatisation ______ , c’est ce que les autres pensent, disent ou croient au sujet de quelqu’un qui vit avec un trouble de santé mentale.</a:t>
            </a:r>
          </a:p>
          <a:p>
            <a:pPr>
              <a:lnSpc>
                <a:spcPct val="107000"/>
              </a:lnSpc>
              <a:spcAft>
                <a:spcPts val="800"/>
              </a:spcAft>
            </a:pPr>
            <a:endParaRPr lang="fr-CA" sz="1200"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L’auto-stigmatisation </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u="sng" kern="1200" noProof="0" dirty="0">
                <a:effectLst/>
                <a:latin typeface="Lora" pitchFamily="2" charset="0"/>
                <a:ea typeface="Calibri" panose="020F0502020204030204" pitchFamily="34" charset="0"/>
                <a:cs typeface="Calibri" panose="020F0502020204030204" pitchFamily="34" charset="0"/>
              </a:rPr>
              <a:t>La stigmatisation publique</a:t>
            </a:r>
            <a:endParaRPr lang="fr-CA" sz="1200" b="0" u="sng"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3. « Cette personne ______ » est un bon exemple de langage centré sur la personne.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est une malade mentale </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u="sng" kern="1200" noProof="0" dirty="0">
                <a:effectLst/>
                <a:latin typeface="Lora" pitchFamily="2" charset="0"/>
                <a:ea typeface="Calibri" panose="020F0502020204030204" pitchFamily="34" charset="0"/>
                <a:cs typeface="Calibri" panose="020F0502020204030204" pitchFamily="34" charset="0"/>
              </a:rPr>
              <a:t>vit avec la dépression</a:t>
            </a:r>
            <a:endParaRPr lang="fr-CA" sz="1200" b="0" u="sng"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25</a:t>
            </a:fld>
            <a:endParaRPr lang="en-CA"/>
          </a:p>
        </p:txBody>
      </p:sp>
    </p:spTree>
    <p:extLst>
      <p:ext uri="{BB962C8B-B14F-4D97-AF65-F5344CB8AC3E}">
        <p14:creationId xmlns:p14="http://schemas.microsoft.com/office/powerpoint/2010/main" val="31967460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Module 1 – Sommaire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Ceci conclut le module 1. En résumé, dans ce module, nous avons discuté des moyens pour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Augmenter votre connaissance et reconnaissance des signes d’une bonne santé mentale, </a:t>
            </a:r>
            <a:r>
              <a:rPr lang="fr-FR" sz="1200" kern="1200" noProof="0" dirty="0">
                <a:effectLst/>
                <a:latin typeface="Lora" pitchFamily="2" charset="0"/>
                <a:ea typeface="Calibri" panose="020F0502020204030204" pitchFamily="34" charset="0"/>
                <a:cs typeface="Calibri" panose="020F0502020204030204" pitchFamily="34" charset="0"/>
              </a:rPr>
              <a:t>d'un déclin et d’un trouble de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Reconnaître les répercussions de la stigmatisation entourant la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Réduire la stigmatisation et les autres barrières à l’accès aux soins dans le lieu de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Discussion ouverte</a:t>
            </a:r>
            <a:endParaRPr lang="fr-CA" sz="120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En conclusion, qu’allez-vous faire différemment à la lumière de ce que vous avez appris dans ce module? En quoi vous sentez-vous </a:t>
            </a:r>
            <a:r>
              <a:rPr lang="fr-CA" sz="1200" kern="1200" noProof="0" dirty="0" err="1">
                <a:effectLst/>
                <a:latin typeface="Lora" pitchFamily="2" charset="0"/>
                <a:ea typeface="Calibri" panose="020F0502020204030204" pitchFamily="34" charset="0"/>
                <a:cs typeface="Calibri" panose="020F0502020204030204" pitchFamily="34" charset="0"/>
              </a:rPr>
              <a:t>confiant·e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Questions et réponses.</a:t>
            </a:r>
            <a:endParaRPr lang="fr-CA" sz="120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Avez-vous des questions sur ce qu’on a appris dans le module 1?</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1568871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dirty="0">
                <a:solidFill>
                  <a:srgbClr val="1F3763"/>
                </a:solidFill>
                <a:effectLst/>
                <a:latin typeface="Lora" pitchFamily="2" charset="0"/>
                <a:ea typeface="DengXian Light" panose="02010600030101010101" pitchFamily="2" charset="-122"/>
                <a:cs typeface="Times New Roman" panose="02020603050405020304" pitchFamily="18" charset="0"/>
              </a:rPr>
              <a:t>La prochaine fois… le module 2</a:t>
            </a:r>
            <a:endParaRPr lang="en-CA" sz="1200" b="1"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Aft>
                <a:spcPts val="800"/>
              </a:spcAft>
            </a:pPr>
            <a:endParaRPr lang="en-CA" sz="1200" kern="10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dirty="0">
                <a:effectLst/>
                <a:latin typeface="Lora" pitchFamily="2" charset="0"/>
                <a:ea typeface="Calibri" panose="020F0502020204030204" pitchFamily="34" charset="0"/>
                <a:cs typeface="Calibri" panose="020F0502020204030204" pitchFamily="34" charset="0"/>
              </a:rPr>
              <a:t>Diapositive facultative – à utiliser uniquement lorsque les modules sont espacés dans le temps. </a:t>
            </a:r>
            <a:endParaRPr lang="en-CA" sz="1200" i="1"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1" kern="120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b="1" kern="1200" dirty="0">
                <a:effectLst/>
                <a:latin typeface="Lora" pitchFamily="2" charset="0"/>
                <a:ea typeface="Calibri" panose="020F0502020204030204" pitchFamily="34" charset="0"/>
                <a:cs typeface="Calibri" panose="020F0502020204030204" pitchFamily="34" charset="0"/>
              </a:rPr>
              <a:t>REMARQUE </a:t>
            </a:r>
          </a:p>
          <a:p>
            <a:pPr>
              <a:lnSpc>
                <a:spcPct val="107000"/>
              </a:lnSpc>
              <a:spcAft>
                <a:spcPts val="800"/>
              </a:spcAft>
            </a:pPr>
            <a:r>
              <a:rPr lang="fr-CA" sz="1200" kern="1200" dirty="0">
                <a:effectLst/>
                <a:latin typeface="Lora" pitchFamily="2" charset="0"/>
                <a:ea typeface="Calibri" panose="020F0502020204030204" pitchFamily="34" charset="0"/>
                <a:cs typeface="Calibri" panose="020F0502020204030204" pitchFamily="34" charset="0"/>
              </a:rPr>
              <a:t>Cette diapositive vise à donner un aperçu du module suivant, ce qui est utile lorsque les modules sont espacés dans le temps. Si vous présentez le module suivant immédiatement après celui-ci, vous devez masquer ou sauter cette diapositive. </a:t>
            </a: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dirty="0">
                <a:effectLst/>
                <a:latin typeface="Lora" pitchFamily="2" charset="0"/>
                <a:ea typeface="Times New Roman" panose="02020603050405020304" pitchFamily="18" charset="0"/>
                <a:cs typeface="Calibri" panose="020F0502020204030204" pitchFamily="34" charset="0"/>
              </a:rPr>
              <a:t>Masquez ou révélez la diapositive au besoin en cliquant sur « Diaporama » dans la barre de menus, puis sur « Masquer/</a:t>
            </a:r>
            <a:r>
              <a:rPr lang="fr-CA" sz="1200" kern="1200" noProof="0" dirty="0">
                <a:effectLst/>
                <a:latin typeface="Lora" pitchFamily="2" charset="0"/>
                <a:ea typeface="Times New Roman" panose="02020603050405020304" pitchFamily="18" charset="0"/>
                <a:cs typeface="Calibri" panose="020F0502020204030204" pitchFamily="34" charset="0"/>
              </a:rPr>
              <a:t>Afficher</a:t>
            </a:r>
            <a:r>
              <a:rPr lang="fr-CA" sz="1200" kern="1200" dirty="0">
                <a:effectLst/>
                <a:latin typeface="Lora" pitchFamily="2" charset="0"/>
                <a:ea typeface="Times New Roman" panose="02020603050405020304" pitchFamily="18" charset="0"/>
                <a:cs typeface="Calibri" panose="020F0502020204030204" pitchFamily="34" charset="0"/>
              </a:rPr>
              <a:t> la diapositive ».</a:t>
            </a: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dirty="0">
                <a:effectLst/>
                <a:latin typeface="Lora" pitchFamily="2" charset="0"/>
                <a:ea typeface="Calibri" panose="020F0502020204030204" pitchFamily="34" charset="0"/>
                <a:cs typeface="Calibri" panose="020F0502020204030204" pitchFamily="34" charset="0"/>
              </a:rPr>
              <a:t>À DIRE</a:t>
            </a:r>
            <a:endParaRPr lang="en-CA" sz="1200" b="1" kern="10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dirty="0">
                <a:effectLst/>
                <a:latin typeface="Lora" pitchFamily="2" charset="0"/>
                <a:ea typeface="Calibri" panose="020F0502020204030204" pitchFamily="34" charset="0"/>
                <a:cs typeface="Calibri" panose="020F0502020204030204" pitchFamily="34" charset="0"/>
              </a:rPr>
              <a:t>Dans le prochain module, nous aborderons la question de la santé mentale en milieu de travail.</a:t>
            </a:r>
          </a:p>
          <a:p>
            <a:pPr marL="171450" lvl="0" indent="-171450">
              <a:lnSpc>
                <a:spcPct val="107000"/>
              </a:lnSpc>
              <a:spcAft>
                <a:spcPts val="800"/>
              </a:spcAft>
              <a:buFont typeface="Arial" panose="020B0604020202020204" pitchFamily="34" charset="0"/>
              <a:buChar char="•"/>
            </a:pPr>
            <a:endParaRPr lang="en-CA" sz="1200" kern="10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dirty="0">
                <a:effectLst/>
                <a:latin typeface="Lora" pitchFamily="2" charset="0"/>
                <a:ea typeface="Calibri" panose="020F0502020204030204" pitchFamily="34" charset="0"/>
                <a:cs typeface="Calibri" panose="020F0502020204030204" pitchFamily="34" charset="0"/>
              </a:rPr>
              <a:t>Nous examinerons également en détail l’outil de continuum de santé mentale.</a:t>
            </a: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dirty="0">
                <a:effectLst/>
                <a:latin typeface="Lora" pitchFamily="2" charset="0"/>
                <a:ea typeface="Calibri" panose="020F0502020204030204" pitchFamily="34" charset="0"/>
                <a:cs typeface="Calibri" panose="020F0502020204030204" pitchFamily="34" charset="0"/>
              </a:rPr>
              <a:t>Cliquez pour révéler la diapositive suivante.</a:t>
            </a:r>
            <a:endParaRPr lang="en-CA" sz="1200" kern="100" dirty="0">
              <a:effectLst/>
              <a:latin typeface="Lora" pitchFamily="2" charset="0"/>
              <a:ea typeface="Calibri" panose="020F0502020204030204" pitchFamily="34" charset="0"/>
              <a:cs typeface="Arial" panose="020B0604020202020204" pitchFamily="34" charset="0"/>
            </a:endParaRPr>
          </a:p>
          <a:p>
            <a:endParaRPr lang="en-US" sz="1200" dirty="0">
              <a:solidFill>
                <a:schemeClr val="tx1"/>
              </a:solidFill>
              <a:latin typeface="Lora" pitchFamily="2" charset="0"/>
            </a:endParaRPr>
          </a:p>
        </p:txBody>
      </p:sp>
      <p:sp>
        <p:nvSpPr>
          <p:cNvPr id="5" name="Slide Number Placeholder 4">
            <a:extLst>
              <a:ext uri="{FF2B5EF4-FFF2-40B4-BE49-F238E27FC236}">
                <a16:creationId xmlns:a16="http://schemas.microsoft.com/office/drawing/2014/main" id="{A65EEAF5-CA18-F2A1-3EFA-C4A7B1A765B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267835-0E47-4489-B375-E70B63D82C6C}" type="slidenum">
              <a:rPr kumimoji="0" lang="en-CA"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83010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Pause santé</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Diapositive facultative – à utiliser uniquement lorsque les modules sont présentés l’un à la suite de l’autre.</a:t>
            </a:r>
            <a:endParaRPr lang="fr-CA" sz="120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Times New Roman" panose="02020603050405020304" pitchFamily="18" charset="0"/>
                <a:cs typeface="Calibri" panose="020F0502020204030204" pitchFamily="34" charset="0"/>
              </a:rPr>
              <a:t>Masquez ou révélez la diapositive au besoin en cliquant sur « Diaporama » dans la barre de menus, puis sur « Masquer/Afficher la diapositive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Times New Roman" panose="02020603050405020304" pitchFamily="18"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Times New Roman" panose="02020603050405020304" pitchFamily="18" charset="0"/>
                <a:cs typeface="Calibri" panose="020F0502020204030204" pitchFamily="34" charset="0"/>
              </a:rPr>
              <a:t>Prenez quelques minutes pour vous étirer, prendre un café ou ce dont vous avez besoin, et nous nous retrouverons ici dans quelques minutes.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Allouez 5 à 10 minutes, selon le stade où vous en êtes dans le programme.</a:t>
            </a:r>
          </a:p>
          <a:p>
            <a:pPr>
              <a:lnSpc>
                <a:spcPct val="107000"/>
              </a:lnSpc>
              <a:spcAft>
                <a:spcPts val="800"/>
              </a:spcAft>
            </a:pPr>
            <a:endParaRPr lang="fr-CA" sz="1200" kern="1200" noProof="0" dirty="0">
              <a:effectLst/>
              <a:latin typeface="Lora" pitchFamily="2"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dirty="0">
                <a:effectLst/>
                <a:latin typeface="Lora" pitchFamily="2" charset="0"/>
                <a:ea typeface="Calibri" panose="020F0502020204030204" pitchFamily="34" charset="0"/>
                <a:cs typeface="Calibri" panose="020F0502020204030204" pitchFamily="34" charset="0"/>
              </a:rPr>
              <a:t>Cliquez pour révéler la diapositive suivante.</a:t>
            </a: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2404366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Module 2 : La santé mentale au travail</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Si le module 2 est offert un jour différent de celui du module précédent, commencez par une brève activité brise-glace.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Pouvez-vous nous parler d’une chose positive qui vous est arrivée aujourd’hui, hier ou cette semaine?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De quoi vous souvenez-vous du module 1? Avez-vous des questions avant que nous commencions le module 2?</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Bienvenue au module 2. Nous vous rappelons que vous devez assister à tous les modules pour recevoir votre certificat.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module 2 traitera de la santé et sécurité psychologiques en milieu de travail et vous présentera un outil simple et fondé sur des données probantes, le continuum de santé mentale, que vous pouvez utiliser pour vérifier votre propre bien-être mental et avoir des conversations sur la santé mentale avec vos collègues, vos </a:t>
            </a:r>
            <a:r>
              <a:rPr lang="fr-CA" sz="1200" kern="1200" noProof="0" dirty="0" err="1">
                <a:effectLst/>
                <a:latin typeface="Lora" pitchFamily="2" charset="0"/>
                <a:ea typeface="Calibri" panose="020F0502020204030204" pitchFamily="34" charset="0"/>
                <a:cs typeface="Calibri" panose="020F0502020204030204" pitchFamily="34" charset="0"/>
              </a:rPr>
              <a:t>ami·e·s</a:t>
            </a:r>
            <a:r>
              <a:rPr lang="fr-CA" sz="1200" kern="1200" noProof="0" dirty="0">
                <a:effectLst/>
                <a:latin typeface="Lora" pitchFamily="2" charset="0"/>
                <a:ea typeface="Calibri" panose="020F0502020204030204" pitchFamily="34" charset="0"/>
                <a:cs typeface="Calibri" panose="020F0502020204030204" pitchFamily="34" charset="0"/>
              </a:rPr>
              <a:t> et les membres de votre famille.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 module a pour but de vous aider à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tabLst>
                <a:tab pos="457200" algn="l"/>
              </a:tabLst>
            </a:pPr>
            <a:r>
              <a:rPr lang="fr-CA" sz="1200" kern="1200" noProof="0" dirty="0">
                <a:effectLst/>
                <a:latin typeface="Lora" pitchFamily="2" charset="0"/>
                <a:ea typeface="Calibri" panose="020F0502020204030204" pitchFamily="34" charset="0"/>
                <a:cs typeface="Calibri" panose="020F0502020204030204" pitchFamily="34" charset="0"/>
              </a:rPr>
              <a:t>reconnaître les facteurs et les avantages d’un milieu de travail psychologiquement sain et sécuritaire.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tabLst>
                <a:tab pos="457200" algn="l"/>
              </a:tabLst>
            </a:pPr>
            <a:r>
              <a:rPr lang="fr-CA" sz="1200" kern="1200" noProof="0" dirty="0">
                <a:effectLst/>
                <a:latin typeface="Lora" pitchFamily="2" charset="0"/>
                <a:ea typeface="Calibri" panose="020F0502020204030204" pitchFamily="34" charset="0"/>
                <a:cs typeface="Calibri" panose="020F0502020204030204" pitchFamily="34" charset="0"/>
              </a:rPr>
              <a:t>utiliser l’outil de continuum de santé mentale pour percevoir les changements dans votre santé mentale et votre bien-être et savoir quand prendre les mesures appropriées.</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tabLst>
                <a:tab pos="457200" algn="l"/>
              </a:tabLst>
            </a:pPr>
            <a:r>
              <a:rPr lang="fr-CA" sz="1200" kern="1200" noProof="0" dirty="0">
                <a:effectLst/>
                <a:latin typeface="Lora" pitchFamily="2" charset="0"/>
                <a:ea typeface="Calibri" panose="020F0502020204030204" pitchFamily="34" charset="0"/>
                <a:cs typeface="Calibri" panose="020F0502020204030204" pitchFamily="34" charset="0"/>
              </a:rPr>
              <a:t>avoir des conversations au sujet de la santé mentale et du suicide avec vos collègues, vos </a:t>
            </a:r>
            <a:r>
              <a:rPr lang="fr-CA" sz="1200" kern="1200" noProof="0" dirty="0" err="1">
                <a:effectLst/>
                <a:latin typeface="Lora" pitchFamily="2" charset="0"/>
                <a:ea typeface="Calibri" panose="020F0502020204030204" pitchFamily="34" charset="0"/>
                <a:cs typeface="Calibri" panose="020F0502020204030204" pitchFamily="34" charset="0"/>
              </a:rPr>
              <a:t>ami·e·s</a:t>
            </a:r>
            <a:r>
              <a:rPr lang="fr-CA" sz="1200" kern="1200" noProof="0" dirty="0">
                <a:effectLst/>
                <a:latin typeface="Lora" pitchFamily="2" charset="0"/>
                <a:ea typeface="Calibri" panose="020F0502020204030204" pitchFamily="34" charset="0"/>
                <a:cs typeface="Calibri" panose="020F0502020204030204" pitchFamily="34" charset="0"/>
              </a:rPr>
              <a:t> et les membres de votre famille.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REMARQUE IMPORTANTE À PROPOS DU CONTENU RELATIF AU SUICIDE</a:t>
            </a:r>
            <a:endParaRPr lang="fr-CA" sz="1200" b="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ce module, nous parlerons brièvement du suicide. Il est important de discuter de la prévention du suicide, et nous pouvons entamer une conversation ici. Toutefois, cette discussion ne devrait pas remplacer une formation plus complète sur la prévention du suicide.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Si vous trouvez ce sujet difficile et ressentez le besoin de faire une pause, veuillez nous assurer que vous allez bien.</a:t>
            </a: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endParaRPr lang="fr-CA" sz="1200" i="1" kern="1200" noProof="0" dirty="0">
              <a:effectLst/>
              <a:latin typeface="Lora" pitchFamily="2"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769501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fr-CA" sz="1200" b="1" kern="100" noProof="0" dirty="0">
                <a:effectLst/>
                <a:latin typeface="Lora" pitchFamily="2" charset="0"/>
                <a:ea typeface="Calibri" panose="020F0502020204030204" pitchFamily="34" charset="0"/>
                <a:cs typeface="Calibri" panose="020F0502020204030204" pitchFamily="34" charset="0"/>
              </a:rPr>
              <a:t>IL S’AGIT D’UNE DIAPOSITIVE PERSONNALISABLE (Diapositive 30, Module 2)</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__________________________________________________________________________________________________________________________________________</a:t>
            </a:r>
          </a:p>
          <a:p>
            <a:pPr>
              <a:lnSpc>
                <a:spcPct val="107000"/>
              </a:lnSpc>
              <a:spcBef>
                <a:spcPts val="200"/>
              </a:spcBef>
            </a:pP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Le saviez-vous?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problèmes de santé mentale ont été reconnus par l’Organisation mondiale de la Santé comme l’une des principales causes d’incapacité au sein de la population active (OMS, 2019).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Selon le rapport de l’OMS sur la santé mentale en milieu de travail, la dépression, l’anxiété, et les troubles liés à l’utilisation de substances figurent parmi les troubles de santé mentale les plus couramment diagnostiqués dans la population active (OMS, 2022).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travail peut être un facteur de protection de la santé mentale, mais il peut aussi contribuer à l’aggraver.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Par exemple, les professions comportant un travail manuel, un travail axé sur les services et les emplois à haut risque ont été associés à un plus grand risque de troubles de santé mentale et de troubles liés à l’utilisation de substances, tandis que le travail caractérisé par une plus grande autorité, autonomie et expertise a été associé à un plus faible risque de troubles de santé mentale et de problèmes liés à l’utilisation de substances (Prins </a:t>
            </a:r>
            <a:r>
              <a:rPr lang="fr-CA" sz="1200" i="1" kern="1200" noProof="0" dirty="0">
                <a:effectLst/>
                <a:latin typeface="Lora" pitchFamily="2" charset="0"/>
                <a:ea typeface="Times New Roman" panose="02020603050405020304" pitchFamily="18" charset="0"/>
                <a:cs typeface="Calibri" panose="020F0502020204030204" pitchFamily="34" charset="0"/>
              </a:rPr>
              <a:t>et al.</a:t>
            </a:r>
            <a:r>
              <a:rPr lang="fr-CA" sz="1200" kern="1200" noProof="0" dirty="0">
                <a:effectLst/>
                <a:latin typeface="Lora" pitchFamily="2" charset="0"/>
                <a:ea typeface="Times New Roman" panose="02020603050405020304" pitchFamily="18" charset="0"/>
                <a:cs typeface="Calibri" panose="020F0502020204030204" pitchFamily="34" charset="0"/>
              </a:rPr>
              <a:t>, 2019). </a:t>
            </a: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conséquences des troubles de santé mentale des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peuvent être importantes pour les organisations, mais beaucoup peut être fait pour protéger et promouvoir la santé mentale au travail et aider les personnes vivant avec des troubles de santé mentale à participer pleinement et équitablement à la vie professionnelle.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Pour les personnes vivant avec des problèmes de santé mentale, des environnements de travail sains et sécuritaires peuvent contribuer au rétablissement et à l’inclusion, améliorer la confiance en soi et le fonctionnement social.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Times New Roman" panose="02020603050405020304" pitchFamily="18" charset="0"/>
                <a:cs typeface="Calibri" panose="020F0502020204030204" pitchFamily="34" charset="0"/>
              </a:rPr>
              <a:t>SOURCES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err="1">
                <a:effectLst/>
                <a:latin typeface="Lora" pitchFamily="2" charset="0"/>
                <a:ea typeface="Times New Roman" panose="02020603050405020304" pitchFamily="18" charset="0"/>
                <a:cs typeface="Calibri" panose="020F0502020204030204" pitchFamily="34" charset="0"/>
              </a:rPr>
              <a:t>Kelloway</a:t>
            </a:r>
            <a:r>
              <a:rPr lang="fr-CA" sz="1200" kern="1200" noProof="0" dirty="0">
                <a:effectLst/>
                <a:latin typeface="Lora" pitchFamily="2" charset="0"/>
                <a:ea typeface="Times New Roman" panose="02020603050405020304" pitchFamily="18" charset="0"/>
                <a:cs typeface="Calibri" panose="020F0502020204030204" pitchFamily="34" charset="0"/>
              </a:rPr>
              <a:t>, E. K., J. K. </a:t>
            </a:r>
            <a:r>
              <a:rPr lang="fr-CA" sz="1200" kern="1200" noProof="0" dirty="0" err="1">
                <a:effectLst/>
                <a:latin typeface="Lora" pitchFamily="2" charset="0"/>
                <a:ea typeface="Times New Roman" panose="02020603050405020304" pitchFamily="18" charset="0"/>
                <a:cs typeface="Calibri" panose="020F0502020204030204" pitchFamily="34" charset="0"/>
              </a:rPr>
              <a:t>Dimoff</a:t>
            </a:r>
            <a:r>
              <a:rPr lang="fr-CA" sz="1200" kern="1200" noProof="0" dirty="0">
                <a:effectLst/>
                <a:latin typeface="Lora" pitchFamily="2" charset="0"/>
                <a:ea typeface="Times New Roman" panose="02020603050405020304" pitchFamily="18" charset="0"/>
                <a:cs typeface="Calibri" panose="020F0502020204030204" pitchFamily="34" charset="0"/>
              </a:rPr>
              <a:t> et S. Gilbert, « Mental </a:t>
            </a:r>
            <a:r>
              <a:rPr lang="fr-CA" sz="1200" kern="1200" noProof="0" dirty="0" err="1">
                <a:effectLst/>
                <a:latin typeface="Lora" pitchFamily="2" charset="0"/>
                <a:ea typeface="Times New Roman" panose="02020603050405020304" pitchFamily="18" charset="0"/>
                <a:cs typeface="Calibri" panose="020F0502020204030204" pitchFamily="34" charset="0"/>
              </a:rPr>
              <a:t>health</a:t>
            </a:r>
            <a:r>
              <a:rPr lang="fr-CA" sz="1200" kern="1200" noProof="0" dirty="0">
                <a:effectLst/>
                <a:latin typeface="Lora" pitchFamily="2" charset="0"/>
                <a:ea typeface="Times New Roman" panose="02020603050405020304" pitchFamily="18" charset="0"/>
                <a:cs typeface="Calibri" panose="020F0502020204030204" pitchFamily="34" charset="0"/>
              </a:rPr>
              <a:t> in the </a:t>
            </a:r>
            <a:r>
              <a:rPr lang="fr-CA" sz="1200" kern="1200" noProof="0" dirty="0" err="1">
                <a:effectLst/>
                <a:latin typeface="Lora" pitchFamily="2" charset="0"/>
                <a:ea typeface="Times New Roman" panose="02020603050405020304" pitchFamily="18" charset="0"/>
                <a:cs typeface="Calibri" panose="020F0502020204030204" pitchFamily="34" charset="0"/>
              </a:rPr>
              <a:t>workplace</a:t>
            </a:r>
            <a:r>
              <a:rPr lang="fr-CA" sz="1200" kern="1200" noProof="0" dirty="0">
                <a:effectLst/>
                <a:latin typeface="Lora" pitchFamily="2" charset="0"/>
                <a:ea typeface="Times New Roman" panose="02020603050405020304" pitchFamily="18" charset="0"/>
                <a:cs typeface="Calibri" panose="020F0502020204030204" pitchFamily="34" charset="0"/>
              </a:rPr>
              <a:t> », </a:t>
            </a:r>
            <a:r>
              <a:rPr lang="fr-CA" sz="1200" i="1" kern="1200" noProof="0" dirty="0" err="1">
                <a:effectLst/>
                <a:latin typeface="Lora" pitchFamily="2" charset="0"/>
                <a:ea typeface="Times New Roman" panose="02020603050405020304" pitchFamily="18" charset="0"/>
                <a:cs typeface="Calibri" panose="020F0502020204030204" pitchFamily="34" charset="0"/>
              </a:rPr>
              <a:t>Annual</a:t>
            </a:r>
            <a:r>
              <a:rPr lang="fr-CA" sz="1200" i="1"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err="1">
                <a:effectLst/>
                <a:latin typeface="Lora" pitchFamily="2" charset="0"/>
                <a:ea typeface="Times New Roman" panose="02020603050405020304" pitchFamily="18" charset="0"/>
                <a:cs typeface="Calibri" panose="020F0502020204030204" pitchFamily="34" charset="0"/>
              </a:rPr>
              <a:t>Review</a:t>
            </a:r>
            <a:r>
              <a:rPr lang="fr-CA" sz="1200" i="1" kern="1200" noProof="0" dirty="0">
                <a:effectLst/>
                <a:latin typeface="Lora" pitchFamily="2" charset="0"/>
                <a:ea typeface="Times New Roman" panose="02020603050405020304" pitchFamily="18" charset="0"/>
                <a:cs typeface="Calibri" panose="020F0502020204030204" pitchFamily="34" charset="0"/>
              </a:rPr>
              <a:t> of </a:t>
            </a:r>
            <a:r>
              <a:rPr lang="fr-CA" sz="1200" i="1" kern="1200" noProof="0" dirty="0" err="1">
                <a:effectLst/>
                <a:latin typeface="Lora" pitchFamily="2" charset="0"/>
                <a:ea typeface="Times New Roman" panose="02020603050405020304" pitchFamily="18" charset="0"/>
                <a:cs typeface="Calibri" panose="020F0502020204030204" pitchFamily="34" charset="0"/>
              </a:rPr>
              <a:t>Organizational</a:t>
            </a:r>
            <a:r>
              <a:rPr lang="fr-CA" sz="1200" i="1" kern="1200" noProof="0" dirty="0">
                <a:effectLst/>
                <a:latin typeface="Lora" pitchFamily="2" charset="0"/>
                <a:ea typeface="Times New Roman" panose="02020603050405020304" pitchFamily="18" charset="0"/>
                <a:cs typeface="Calibri" panose="020F0502020204030204" pitchFamily="34" charset="0"/>
              </a:rPr>
              <a:t> Psychology and </a:t>
            </a:r>
            <a:r>
              <a:rPr lang="fr-CA" sz="1200" i="1" kern="1200" noProof="0" dirty="0" err="1">
                <a:effectLst/>
                <a:latin typeface="Lora" pitchFamily="2" charset="0"/>
                <a:ea typeface="Times New Roman" panose="02020603050405020304" pitchFamily="18" charset="0"/>
                <a:cs typeface="Calibri" panose="020F0502020204030204" pitchFamily="34" charset="0"/>
              </a:rPr>
              <a:t>Organizational</a:t>
            </a:r>
            <a:r>
              <a:rPr lang="fr-CA" sz="1200" i="1"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err="1">
                <a:effectLst/>
                <a:latin typeface="Lora" pitchFamily="2" charset="0"/>
                <a:ea typeface="Times New Roman" panose="02020603050405020304" pitchFamily="18" charset="0"/>
                <a:cs typeface="Calibri" panose="020F0502020204030204" pitchFamily="34" charset="0"/>
              </a:rPr>
              <a:t>Behavior</a:t>
            </a:r>
            <a:r>
              <a:rPr lang="fr-CA" sz="1200" kern="1200" noProof="0" dirty="0">
                <a:effectLst/>
                <a:latin typeface="Lora" pitchFamily="2" charset="0"/>
                <a:ea typeface="Times New Roman" panose="02020603050405020304" pitchFamily="18" charset="0"/>
                <a:cs typeface="Calibri" panose="020F0502020204030204" pitchFamily="34" charset="0"/>
              </a:rPr>
              <a:t>, 10(1), 2023, p. 363–387. </a:t>
            </a:r>
            <a:r>
              <a:rPr lang="fr-CA" sz="1200" u="sng" kern="1200" noProof="0" dirty="0">
                <a:effectLst/>
                <a:latin typeface="Lora" pitchFamily="2" charset="0"/>
                <a:ea typeface="Times New Roman" panose="02020603050405020304" pitchFamily="18" charset="0"/>
                <a:cs typeface="Calibri" panose="020F0502020204030204" pitchFamily="34" charset="0"/>
              </a:rPr>
              <a:t>https://doi.org/10.1146/annurev-orgpsych-120920-050527</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Prins, S. J., S. </a:t>
            </a:r>
            <a:r>
              <a:rPr lang="fr-CA" sz="1200" kern="1200" noProof="0" dirty="0" err="1">
                <a:effectLst/>
                <a:latin typeface="Lora" pitchFamily="2" charset="0"/>
                <a:ea typeface="Times New Roman" panose="02020603050405020304" pitchFamily="18" charset="0"/>
                <a:cs typeface="Calibri" panose="020F0502020204030204" pitchFamily="34" charset="0"/>
              </a:rPr>
              <a:t>McKetta</a:t>
            </a:r>
            <a:r>
              <a:rPr lang="fr-CA" sz="1200" kern="1200" noProof="0" dirty="0">
                <a:effectLst/>
                <a:latin typeface="Lora" pitchFamily="2" charset="0"/>
                <a:ea typeface="Times New Roman" panose="02020603050405020304" pitchFamily="18" charset="0"/>
                <a:cs typeface="Calibri" panose="020F0502020204030204" pitchFamily="34" charset="0"/>
              </a:rPr>
              <a:t>, J. Platt, C. Muntaner, K. M. Keyes et L. M. Bates, « Mental </a:t>
            </a:r>
            <a:r>
              <a:rPr lang="fr-CA" sz="1200" kern="1200" noProof="0" dirty="0" err="1">
                <a:effectLst/>
                <a:latin typeface="Lora" pitchFamily="2" charset="0"/>
                <a:ea typeface="Times New Roman" panose="02020603050405020304" pitchFamily="18" charset="0"/>
                <a:cs typeface="Calibri" panose="020F0502020204030204" pitchFamily="34" charset="0"/>
              </a:rPr>
              <a:t>illness</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kern="1200" noProof="0" dirty="0" err="1">
                <a:effectLst/>
                <a:latin typeface="Lora" pitchFamily="2" charset="0"/>
                <a:ea typeface="Times New Roman" panose="02020603050405020304" pitchFamily="18" charset="0"/>
                <a:cs typeface="Calibri" panose="020F0502020204030204" pitchFamily="34" charset="0"/>
              </a:rPr>
              <a:t>drinking</a:t>
            </a:r>
            <a:r>
              <a:rPr lang="fr-CA" sz="1200" kern="1200" noProof="0" dirty="0">
                <a:effectLst/>
                <a:latin typeface="Lora" pitchFamily="2" charset="0"/>
                <a:ea typeface="Times New Roman" panose="02020603050405020304" pitchFamily="18" charset="0"/>
                <a:cs typeface="Calibri" panose="020F0502020204030204" pitchFamily="34" charset="0"/>
              </a:rPr>
              <a:t>, and the social division and structure of </a:t>
            </a:r>
            <a:r>
              <a:rPr lang="fr-CA" sz="1200" kern="1200" noProof="0" dirty="0" err="1">
                <a:effectLst/>
                <a:latin typeface="Lora" pitchFamily="2" charset="0"/>
                <a:ea typeface="Times New Roman" panose="02020603050405020304" pitchFamily="18" charset="0"/>
                <a:cs typeface="Calibri" panose="020F0502020204030204" pitchFamily="34" charset="0"/>
              </a:rPr>
              <a:t>labor</a:t>
            </a:r>
            <a:r>
              <a:rPr lang="fr-CA" sz="1200" kern="1200" noProof="0" dirty="0">
                <a:effectLst/>
                <a:latin typeface="Lora" pitchFamily="2" charset="0"/>
                <a:ea typeface="Times New Roman" panose="02020603050405020304" pitchFamily="18" charset="0"/>
                <a:cs typeface="Calibri" panose="020F0502020204030204" pitchFamily="34" charset="0"/>
              </a:rPr>
              <a:t> in the United States: 2003‐2015 », </a:t>
            </a:r>
            <a:r>
              <a:rPr lang="fr-CA" sz="1200" i="1" kern="1200" noProof="0" dirty="0">
                <a:effectLst/>
                <a:latin typeface="Lora" pitchFamily="2" charset="0"/>
                <a:ea typeface="Times New Roman" panose="02020603050405020304" pitchFamily="18" charset="0"/>
                <a:cs typeface="Calibri" panose="020F0502020204030204" pitchFamily="34" charset="0"/>
              </a:rPr>
              <a:t>American Journal of </a:t>
            </a:r>
            <a:r>
              <a:rPr lang="fr-CA" sz="1200" i="1" kern="1200" noProof="0" dirty="0" err="1">
                <a:effectLst/>
                <a:latin typeface="Lora" pitchFamily="2" charset="0"/>
                <a:ea typeface="Times New Roman" panose="02020603050405020304" pitchFamily="18" charset="0"/>
                <a:cs typeface="Calibri" panose="020F0502020204030204" pitchFamily="34" charset="0"/>
              </a:rPr>
              <a:t>Industrial</a:t>
            </a:r>
            <a:r>
              <a:rPr lang="fr-CA" sz="1200" i="1"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err="1">
                <a:effectLst/>
                <a:latin typeface="Lora" pitchFamily="2" charset="0"/>
                <a:ea typeface="Times New Roman" panose="02020603050405020304" pitchFamily="18" charset="0"/>
                <a:cs typeface="Calibri" panose="020F0502020204030204" pitchFamily="34" charset="0"/>
              </a:rPr>
              <a:t>Medicine</a:t>
            </a:r>
            <a:r>
              <a:rPr lang="fr-CA" sz="1200" kern="1200" noProof="0" dirty="0">
                <a:effectLst/>
                <a:latin typeface="Lora" pitchFamily="2" charset="0"/>
                <a:ea typeface="Times New Roman" panose="02020603050405020304" pitchFamily="18" charset="0"/>
                <a:cs typeface="Calibri" panose="020F0502020204030204" pitchFamily="34" charset="0"/>
              </a:rPr>
              <a:t>, 62(2), 2019, p. 131–144. </a:t>
            </a:r>
            <a:r>
              <a:rPr lang="fr-CA" sz="1200" u="sng" kern="1200" noProof="0" dirty="0">
                <a:effectLst/>
                <a:latin typeface="Lora" pitchFamily="2" charset="0"/>
                <a:ea typeface="Times New Roman" panose="02020603050405020304" pitchFamily="18" charset="0"/>
                <a:cs typeface="Calibri" panose="020F0502020204030204" pitchFamily="34" charset="0"/>
              </a:rPr>
              <a:t>https://doi.org/10.1002/ajim.22935</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Organisation mondiale de la Santé, </a:t>
            </a:r>
            <a:r>
              <a:rPr lang="fr-CA" sz="1200" i="1" kern="1200" noProof="0" dirty="0">
                <a:effectLst/>
                <a:latin typeface="Lora" pitchFamily="2" charset="0"/>
                <a:ea typeface="Calibri" panose="020F0502020204030204" pitchFamily="34" charset="0"/>
                <a:cs typeface="Calibri" panose="020F0502020204030204" pitchFamily="34" charset="0"/>
              </a:rPr>
              <a:t>La santé mentale au travail</a:t>
            </a:r>
            <a:r>
              <a:rPr lang="fr-CA" sz="1200" kern="1200" noProof="0" dirty="0">
                <a:effectLst/>
                <a:latin typeface="Lora" pitchFamily="2" charset="0"/>
                <a:ea typeface="Calibri" panose="020F0502020204030204" pitchFamily="34" charset="0"/>
                <a:cs typeface="Calibri" panose="020F0502020204030204" pitchFamily="34" charset="0"/>
              </a:rPr>
              <a:t>, 2022. </a:t>
            </a:r>
            <a:r>
              <a:rPr lang="fr-CA" sz="1200" u="sng" kern="1200" noProof="0" dirty="0">
                <a:effectLst/>
                <a:latin typeface="Lora" pitchFamily="2" charset="0"/>
                <a:ea typeface="Calibri" panose="020F0502020204030204" pitchFamily="34" charset="0"/>
                <a:cs typeface="Calibri" panose="020F0502020204030204" pitchFamily="34" charset="0"/>
              </a:rPr>
              <a:t>https://</a:t>
            </a:r>
            <a:r>
              <a:rPr lang="fr-CA" sz="1200" u="sng" kern="1200" noProof="0" dirty="0" err="1">
                <a:effectLst/>
                <a:latin typeface="Lora" pitchFamily="2" charset="0"/>
                <a:ea typeface="Calibri" panose="020F0502020204030204" pitchFamily="34" charset="0"/>
                <a:cs typeface="Calibri" panose="020F0502020204030204" pitchFamily="34" charset="0"/>
              </a:rPr>
              <a:t>www.who.int</a:t>
            </a:r>
            <a:r>
              <a:rPr lang="fr-CA" sz="1200" u="sng" kern="1200" noProof="0" dirty="0">
                <a:effectLst/>
                <a:latin typeface="Lora" pitchFamily="2" charset="0"/>
                <a:ea typeface="Calibri" panose="020F0502020204030204" pitchFamily="34" charset="0"/>
                <a:cs typeface="Calibri" panose="020F0502020204030204" pitchFamily="34" charset="0"/>
              </a:rPr>
              <a:t>/</a:t>
            </a:r>
            <a:r>
              <a:rPr lang="fr-CA" sz="1200" u="sng" kern="1200" noProof="0" dirty="0" err="1">
                <a:effectLst/>
                <a:latin typeface="Lora" pitchFamily="2" charset="0"/>
                <a:ea typeface="Calibri" panose="020F0502020204030204" pitchFamily="34" charset="0"/>
                <a:cs typeface="Calibri" panose="020F0502020204030204" pitchFamily="34" charset="0"/>
              </a:rPr>
              <a:t>fr</a:t>
            </a:r>
            <a:r>
              <a:rPr lang="fr-CA" sz="1200" u="sng" kern="1200" noProof="0" dirty="0">
                <a:effectLst/>
                <a:latin typeface="Lora" pitchFamily="2" charset="0"/>
                <a:ea typeface="Calibri" panose="020F0502020204030204" pitchFamily="34" charset="0"/>
                <a:cs typeface="Calibri" panose="020F0502020204030204" pitchFamily="34" charset="0"/>
              </a:rPr>
              <a:t>/news-room/</a:t>
            </a:r>
            <a:r>
              <a:rPr lang="fr-CA" sz="1200" u="sng" kern="1200" noProof="0" dirty="0" err="1">
                <a:effectLst/>
                <a:latin typeface="Lora" pitchFamily="2" charset="0"/>
                <a:ea typeface="Calibri" panose="020F0502020204030204" pitchFamily="34" charset="0"/>
                <a:cs typeface="Calibri" panose="020F0502020204030204" pitchFamily="34" charset="0"/>
              </a:rPr>
              <a:t>fact-sheets</a:t>
            </a:r>
            <a:r>
              <a:rPr lang="fr-CA" sz="1200" u="sng" kern="1200" noProof="0" dirty="0">
                <a:effectLst/>
                <a:latin typeface="Lora" pitchFamily="2" charset="0"/>
                <a:ea typeface="Calibri" panose="020F0502020204030204" pitchFamily="34" charset="0"/>
                <a:cs typeface="Calibri" panose="020F0502020204030204" pitchFamily="34" charset="0"/>
              </a:rPr>
              <a:t>/</a:t>
            </a:r>
            <a:r>
              <a:rPr lang="fr-CA" sz="1200" u="sng" kern="1200" noProof="0" dirty="0" err="1">
                <a:effectLst/>
                <a:latin typeface="Lora" pitchFamily="2" charset="0"/>
                <a:ea typeface="Calibri" panose="020F0502020204030204" pitchFamily="34" charset="0"/>
                <a:cs typeface="Calibri" panose="020F0502020204030204" pitchFamily="34" charset="0"/>
              </a:rPr>
              <a:t>detail</a:t>
            </a:r>
            <a:r>
              <a:rPr lang="fr-CA" sz="1200" u="sng" kern="1200" noProof="0" dirty="0">
                <a:effectLst/>
                <a:latin typeface="Lora" pitchFamily="2" charset="0"/>
                <a:ea typeface="Calibri" panose="020F0502020204030204" pitchFamily="34" charset="0"/>
                <a:cs typeface="Calibri" panose="020F0502020204030204" pitchFamily="34" charset="0"/>
              </a:rPr>
              <a:t>/mental-</a:t>
            </a:r>
            <a:r>
              <a:rPr lang="fr-CA" sz="1200" u="sng" kern="1200" noProof="0" dirty="0" err="1">
                <a:effectLst/>
                <a:latin typeface="Lora" pitchFamily="2" charset="0"/>
                <a:ea typeface="Calibri" panose="020F0502020204030204" pitchFamily="34" charset="0"/>
                <a:cs typeface="Calibri" panose="020F0502020204030204" pitchFamily="34" charset="0"/>
              </a:rPr>
              <a:t>health</a:t>
            </a:r>
            <a:r>
              <a:rPr lang="fr-CA" sz="1200" u="sng" kern="1200" noProof="0" dirty="0">
                <a:effectLst/>
                <a:latin typeface="Lora" pitchFamily="2" charset="0"/>
                <a:ea typeface="Calibri" panose="020F0502020204030204" pitchFamily="34" charset="0"/>
                <a:cs typeface="Calibri" panose="020F0502020204030204" pitchFamily="34" charset="0"/>
              </a:rPr>
              <a:t>-at-</a:t>
            </a:r>
            <a:r>
              <a:rPr lang="fr-CA" sz="1200" u="sng" kern="1200" noProof="0" dirty="0" err="1">
                <a:effectLst/>
                <a:latin typeface="Lora" pitchFamily="2" charset="0"/>
                <a:ea typeface="Calibri" panose="020F0502020204030204" pitchFamily="34" charset="0"/>
                <a:cs typeface="Calibri" panose="020F0502020204030204" pitchFamily="34" charset="0"/>
              </a:rPr>
              <a:t>work</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D0395145-0331-CCA8-2562-730369D46F31}"/>
              </a:ext>
            </a:extLst>
          </p:cNvPr>
          <p:cNvSpPr>
            <a:spLocks noGrp="1"/>
          </p:cNvSpPr>
          <p:nvPr>
            <p:ph type="sldNum" sz="quarter" idx="5"/>
          </p:nvPr>
        </p:nvSpPr>
        <p:spPr/>
        <p:txBody>
          <a:bodyPr/>
          <a:lstStyle/>
          <a:p>
            <a:fld id="{FB267835-0E47-4489-B375-E70B63D82C6C}" type="slidenum">
              <a:rPr lang="en-CA" smtClean="0"/>
              <a:t>30</a:t>
            </a:fld>
            <a:endParaRPr lang="en-CA"/>
          </a:p>
        </p:txBody>
      </p:sp>
    </p:spTree>
    <p:extLst>
      <p:ext uri="{BB962C8B-B14F-4D97-AF65-F5344CB8AC3E}">
        <p14:creationId xmlns:p14="http://schemas.microsoft.com/office/powerpoint/2010/main" val="7734589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u="none"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Coûts ou pertes pour l’économie canadienne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pertes ou les coûts sociétaux et économiques associés aux problèmes de santé mentale sont considérables. Chaque semaine, au moins 500 000 </a:t>
            </a:r>
            <a:r>
              <a:rPr lang="fr-CA" sz="1200" kern="1200" noProof="0" dirty="0" err="1">
                <a:effectLst/>
                <a:latin typeface="Lora" pitchFamily="2" charset="0"/>
                <a:ea typeface="Calibri" panose="020F0502020204030204" pitchFamily="34" charset="0"/>
                <a:cs typeface="Calibri" panose="020F0502020204030204" pitchFamily="34" charset="0"/>
              </a:rPr>
              <a:t>Canadien·ne·s</a:t>
            </a:r>
            <a:r>
              <a:rPr lang="fr-CA" sz="1200" kern="1200" noProof="0" dirty="0">
                <a:effectLst/>
                <a:latin typeface="Lora" pitchFamily="2" charset="0"/>
                <a:ea typeface="Calibri" panose="020F0502020204030204" pitchFamily="34" charset="0"/>
                <a:cs typeface="Calibri" panose="020F0502020204030204" pitchFamily="34" charset="0"/>
              </a:rPr>
              <a:t> s’absentent du travail en raison de problèmes de santé mentale, et les conséquences personnelles, professionnelles et économiques qui en découlent peuvent être dévastatrices (CAMH, 2020).</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graphique.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fardeau économique des troubles de santé mentale au Canada est estimé à environ 51 milliards de dollars par an. D’ici 2041, on estime que le cumul des frais liés aux problèmes de santé mentale pour l’économie canadienne dépassera les 2,5 billions de dollars (</a:t>
            </a:r>
            <a:r>
              <a:rPr lang="en-US" sz="1200" b="0" kern="100" dirty="0" err="1">
                <a:effectLst/>
                <a:latin typeface="Lora" pitchFamily="2" charset="0"/>
                <a:ea typeface="Aptos" panose="020B0004020202020204" pitchFamily="34" charset="0"/>
                <a:cs typeface="Mangal" panose="02040503050203030202" pitchFamily="18" charset="0"/>
              </a:rPr>
              <a:t>Smetanin</a:t>
            </a:r>
            <a:r>
              <a:rPr lang="en-US" sz="1200" b="0" kern="100" dirty="0">
                <a:effectLst/>
                <a:latin typeface="Lora" pitchFamily="2" charset="0"/>
                <a:ea typeface="Aptos" panose="020B0004020202020204" pitchFamily="34" charset="0"/>
                <a:cs typeface="Mangal" panose="02040503050203030202" pitchFamily="18" charset="0"/>
              </a:rPr>
              <a:t> et al., 2011</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graphique.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demandes de prestations de santé mentale représentent 70 % du coût total des demandes de prestations pour invalidité dans la plupart des organisations (CSMC, 2017).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Cela s’explique en partie du fait qu’une personne vivant un problème de santé mentale s’absentera probablement plus longtemps du travail qu’une personne vivant avec un autre type d’incapacité.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graphique.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L’absentéisme et le présentéisme dus à des problèmes de santé mentale représentent une perte de productivité de plus de 6 milliards de dollars (CAMH, 2020).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Absentéisme : Les </a:t>
            </a:r>
            <a:r>
              <a:rPr lang="fr-CA" sz="1200" kern="1200" noProof="0" dirty="0" err="1">
                <a:effectLst/>
                <a:latin typeface="Lora" pitchFamily="2" charset="0"/>
                <a:ea typeface="Calibri" panose="020F0502020204030204" pitchFamily="34" charset="0"/>
                <a:cs typeface="Calibri" panose="020F0502020204030204" pitchFamily="34" charset="0"/>
              </a:rPr>
              <a:t>travailleur·se·s</a:t>
            </a:r>
            <a:r>
              <a:rPr lang="fr-CA" sz="1200" kern="1200" noProof="0" dirty="0">
                <a:effectLst/>
                <a:latin typeface="Lora" pitchFamily="2" charset="0"/>
                <a:ea typeface="Calibri" panose="020F0502020204030204" pitchFamily="34" charset="0"/>
                <a:cs typeface="Calibri" panose="020F0502020204030204" pitchFamily="34" charset="0"/>
              </a:rPr>
              <a:t> vivant avec des troubles de santé mentale sont plus susceptibles de s’absenter du travail pour des raisons de santé que les autres </a:t>
            </a:r>
            <a:r>
              <a:rPr lang="fr-CA" sz="1200" kern="1200" noProof="0" dirty="0" err="1">
                <a:effectLst/>
                <a:latin typeface="Lora" pitchFamily="2" charset="0"/>
                <a:ea typeface="Calibri" panose="020F0502020204030204" pitchFamily="34" charset="0"/>
                <a:cs typeface="Calibri" panose="020F0502020204030204" pitchFamily="34" charset="0"/>
              </a:rPr>
              <a:t>travailleur·se·s</a:t>
            </a:r>
            <a:r>
              <a:rPr lang="fr-CA" sz="1200" kern="1200" noProof="0" dirty="0">
                <a:effectLst/>
                <a:latin typeface="Lora" pitchFamily="2" charset="0"/>
                <a:ea typeface="Calibri" panose="020F0502020204030204" pitchFamily="34" charset="0"/>
                <a:cs typeface="Calibri" panose="020F0502020204030204" pitchFamily="34" charset="0"/>
              </a:rPr>
              <a:t> et ces absences sont susceptibles d’être plus longues.</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Présentéisme : Il se produit lorsque les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sont physiquement au travail mais ne sont pas pleinement opérationnels en raison d’une maladie, d’une blessure ou d’un autre problème.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graphique.</a:t>
            </a:r>
          </a:p>
          <a:p>
            <a:pPr>
              <a:lnSpc>
                <a:spcPct val="107000"/>
              </a:lnSpc>
              <a:spcAft>
                <a:spcPts val="800"/>
              </a:spcAft>
            </a:pPr>
            <a:endParaRPr lang="fr-CA" sz="1200" i="1"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Réduction de la rétention et du recrutement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Il existe un lien entre le bien-être des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et la rotation du personnel. La perte d’</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employé·e</a:t>
            </a:r>
            <a:r>
              <a:rPr lang="fr-CA" sz="1200" kern="1200" noProof="0" dirty="0">
                <a:effectLst/>
                <a:latin typeface="Lora" pitchFamily="2" charset="0"/>
                <a:ea typeface="Calibri" panose="020F0502020204030204" pitchFamily="34" charset="0"/>
                <a:cs typeface="Calibri" panose="020F0502020204030204" pitchFamily="34" charset="0"/>
              </a:rPr>
              <a:t> peut coûter à une organisation 1,5 à 2,5 fois le salaire annuel de l’</a:t>
            </a:r>
            <a:r>
              <a:rPr lang="fr-CA" sz="1200" kern="1200" noProof="0" dirty="0" err="1">
                <a:effectLst/>
                <a:latin typeface="Lora" pitchFamily="2" charset="0"/>
                <a:ea typeface="Calibri" panose="020F0502020204030204" pitchFamily="34" charset="0"/>
                <a:cs typeface="Calibri" panose="020F0502020204030204" pitchFamily="34" charset="0"/>
              </a:rPr>
              <a:t>employé·e</a:t>
            </a:r>
            <a:r>
              <a:rPr lang="fr-CA" sz="1200" kern="1200" noProof="0" dirty="0">
                <a:effectLst/>
                <a:latin typeface="Lora" pitchFamily="2" charset="0"/>
                <a:ea typeface="Calibri" panose="020F0502020204030204" pitchFamily="34" charset="0"/>
                <a:cs typeface="Calibri" panose="020F0502020204030204" pitchFamily="34" charset="0"/>
              </a:rPr>
              <a:t> qui part, une partie de ces coûts étant liée à l’embauche et à la formation d’</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autre </a:t>
            </a:r>
            <a:r>
              <a:rPr lang="fr-CA" sz="1200" kern="1200" noProof="0" dirty="0" err="1">
                <a:effectLst/>
                <a:latin typeface="Lora" pitchFamily="2" charset="0"/>
                <a:ea typeface="Calibri" panose="020F0502020204030204" pitchFamily="34" charset="0"/>
                <a:cs typeface="Calibri" panose="020F0502020204030204" pitchFamily="34" charset="0"/>
              </a:rPr>
              <a:t>employé·e</a:t>
            </a: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Le maintien en poste ne se mesure pas seulement en termes de départs de </a:t>
            </a:r>
            <a:r>
              <a:rPr lang="fr-CA" sz="1200" kern="1200" noProof="0" dirty="0" err="1">
                <a:effectLst/>
                <a:latin typeface="Lora" pitchFamily="2" charset="0"/>
                <a:ea typeface="Calibri" panose="020F0502020204030204" pitchFamily="34" charset="0"/>
                <a:cs typeface="Calibri" panose="020F0502020204030204" pitchFamily="34" charset="0"/>
              </a:rPr>
              <a:t>salarié·e·s</a:t>
            </a:r>
            <a:r>
              <a:rPr lang="fr-CA" sz="1200" kern="1200" noProof="0" dirty="0">
                <a:effectLst/>
                <a:latin typeface="Lora" pitchFamily="2" charset="0"/>
                <a:ea typeface="Calibri" panose="020F0502020204030204" pitchFamily="34" charset="0"/>
                <a:cs typeface="Calibri" panose="020F0502020204030204" pitchFamily="34" charset="0"/>
              </a:rPr>
              <a:t>, mais peut également inclure les intentions de départ des membres du personnel actuel. Lorsqu’une personne a l’intention de quitter son emploi, elle est moins susceptible d’être productive.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i="1"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graphique.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Des ressources inutilisées ou sous-utilisées</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Une étude réalisée en 2019 par </a:t>
            </a:r>
            <a:r>
              <a:rPr lang="fr-CA" sz="1200" kern="1200" noProof="0" dirty="0" err="1">
                <a:effectLst/>
                <a:latin typeface="Lora" pitchFamily="2" charset="0"/>
                <a:ea typeface="Calibri" panose="020F0502020204030204" pitchFamily="34" charset="0"/>
                <a:cs typeface="Calibri" panose="020F0502020204030204" pitchFamily="34" charset="0"/>
              </a:rPr>
              <a:t>Benefits</a:t>
            </a:r>
            <a:r>
              <a:rPr lang="fr-CA" sz="1200" kern="1200" noProof="0" dirty="0">
                <a:effectLst/>
                <a:latin typeface="Lora" pitchFamily="2" charset="0"/>
                <a:ea typeface="Calibri" panose="020F0502020204030204" pitchFamily="34" charset="0"/>
                <a:cs typeface="Calibri" panose="020F0502020204030204" pitchFamily="34" charset="0"/>
              </a:rPr>
              <a:t> Canada révèle que 59 % des </a:t>
            </a:r>
            <a:r>
              <a:rPr lang="fr-CA" sz="1200" kern="1200" noProof="0" dirty="0" err="1">
                <a:effectLst/>
                <a:latin typeface="Lora" pitchFamily="2" charset="0"/>
                <a:ea typeface="Calibri" panose="020F0502020204030204" pitchFamily="34" charset="0"/>
                <a:cs typeface="Calibri" panose="020F0502020204030204" pitchFamily="34" charset="0"/>
              </a:rPr>
              <a:t>travailleur·se·s</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canadien·ne·s</a:t>
            </a:r>
            <a:r>
              <a:rPr lang="fr-CA" sz="1200" kern="1200" noProof="0" dirty="0">
                <a:effectLst/>
                <a:latin typeface="Lora" pitchFamily="2" charset="0"/>
                <a:ea typeface="Calibri" panose="020F0502020204030204" pitchFamily="34" charset="0"/>
                <a:cs typeface="Calibri" panose="020F0502020204030204" pitchFamily="34" charset="0"/>
              </a:rPr>
              <a:t> ont déclaré avoir vécu un problème de santé mentale. Parmi les personnes de ce groupe, 60 % ont déclaré qu’elles n’avaient pas accès à un soutien dans le cadre des avantages sociaux offerts dans leur milieu de travail.</a:t>
            </a:r>
          </a:p>
          <a:p>
            <a:pPr marL="628650" lvl="1" indent="-171450">
              <a:lnSpc>
                <a:spcPct val="107000"/>
              </a:lnSpc>
              <a:spcAft>
                <a:spcPts val="800"/>
              </a:spcAft>
              <a:buFont typeface="Courier New" panose="02070309020205020404" pitchFamily="49" charset="0"/>
              <a:buChar char="o"/>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Au-delà des coûts financiers, les problèmes de santé mentale ont également des effets considérables sur le fonctionnement des organisations.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err="1">
                <a:effectLst/>
                <a:latin typeface="Lora" pitchFamily="2" charset="0"/>
                <a:ea typeface="Calibri" panose="020F0502020204030204" pitchFamily="34" charset="0"/>
                <a:cs typeface="Calibri" panose="020F0502020204030204" pitchFamily="34" charset="0"/>
              </a:rPr>
              <a:t>Benefits</a:t>
            </a:r>
            <a:r>
              <a:rPr lang="fr-CA" sz="1200" kern="1200" noProof="0" dirty="0">
                <a:effectLst/>
                <a:latin typeface="Lora" pitchFamily="2" charset="0"/>
                <a:ea typeface="Calibri" panose="020F0502020204030204" pitchFamily="34" charset="0"/>
                <a:cs typeface="Calibri" panose="020F0502020204030204" pitchFamily="34" charset="0"/>
              </a:rPr>
              <a:t> Canada, </a:t>
            </a:r>
            <a:r>
              <a:rPr lang="fr-CA" sz="1200" i="1" kern="1200" noProof="0" dirty="0">
                <a:effectLst/>
                <a:latin typeface="Lora" pitchFamily="2" charset="0"/>
                <a:ea typeface="Calibri" panose="020F0502020204030204" pitchFamily="34" charset="0"/>
                <a:cs typeface="Calibri" panose="020F0502020204030204" pitchFamily="34" charset="0"/>
              </a:rPr>
              <a:t>60% of </a:t>
            </a:r>
            <a:r>
              <a:rPr lang="fr-CA" sz="1200" i="1" kern="1200" noProof="0" dirty="0" err="1">
                <a:effectLst/>
                <a:latin typeface="Lora" pitchFamily="2" charset="0"/>
                <a:ea typeface="Calibri" panose="020F0502020204030204" pitchFamily="34" charset="0"/>
                <a:cs typeface="Calibri" panose="020F0502020204030204" pitchFamily="34" charset="0"/>
              </a:rPr>
              <a:t>Canadians</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err="1">
                <a:effectLst/>
                <a:latin typeface="Lora" pitchFamily="2" charset="0"/>
                <a:ea typeface="Calibri" panose="020F0502020204030204" pitchFamily="34" charset="0"/>
                <a:cs typeface="Calibri" panose="020F0502020204030204" pitchFamily="34" charset="0"/>
              </a:rPr>
              <a:t>with</a:t>
            </a:r>
            <a:r>
              <a:rPr lang="fr-CA" sz="1200" i="1" kern="1200" noProof="0" dirty="0">
                <a:effectLst/>
                <a:latin typeface="Lora" pitchFamily="2" charset="0"/>
                <a:ea typeface="Calibri" panose="020F0502020204030204" pitchFamily="34" charset="0"/>
                <a:cs typeface="Calibri" panose="020F0502020204030204" pitchFamily="34" charset="0"/>
              </a:rPr>
              <a:t> mental-</a:t>
            </a:r>
            <a:r>
              <a:rPr lang="fr-CA" sz="1200" i="1" kern="1200" noProof="0" dirty="0" err="1">
                <a:effectLst/>
                <a:latin typeface="Lora" pitchFamily="2" charset="0"/>
                <a:ea typeface="Calibri" panose="020F0502020204030204" pitchFamily="34" charset="0"/>
                <a:cs typeface="Calibri" panose="020F0502020204030204" pitchFamily="34" charset="0"/>
              </a:rPr>
              <a:t>health</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err="1">
                <a:effectLst/>
                <a:latin typeface="Lora" pitchFamily="2" charset="0"/>
                <a:ea typeface="Calibri" panose="020F0502020204030204" pitchFamily="34" charset="0"/>
                <a:cs typeface="Calibri" panose="020F0502020204030204" pitchFamily="34" charset="0"/>
              </a:rPr>
              <a:t>concerns</a:t>
            </a:r>
            <a:r>
              <a:rPr lang="fr-CA" sz="1200" i="1" kern="1200" noProof="0" dirty="0">
                <a:effectLst/>
                <a:latin typeface="Lora" pitchFamily="2" charset="0"/>
                <a:ea typeface="Calibri" panose="020F0502020204030204" pitchFamily="34" charset="0"/>
                <a:cs typeface="Calibri" panose="020F0502020204030204" pitchFamily="34" charset="0"/>
              </a:rPr>
              <a:t> not </a:t>
            </a:r>
            <a:r>
              <a:rPr lang="fr-CA" sz="1200" i="1" kern="1200" noProof="0" dirty="0" err="1">
                <a:effectLst/>
                <a:latin typeface="Lora" pitchFamily="2" charset="0"/>
                <a:ea typeface="Calibri" panose="020F0502020204030204" pitchFamily="34" charset="0"/>
                <a:cs typeface="Calibri" panose="020F0502020204030204" pitchFamily="34" charset="0"/>
              </a:rPr>
              <a:t>using</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err="1">
                <a:effectLst/>
                <a:latin typeface="Lora" pitchFamily="2" charset="0"/>
                <a:ea typeface="Calibri" panose="020F0502020204030204" pitchFamily="34" charset="0"/>
                <a:cs typeface="Calibri" panose="020F0502020204030204" pitchFamily="34" charset="0"/>
              </a:rPr>
              <a:t>workplace</a:t>
            </a:r>
            <a:r>
              <a:rPr lang="fr-CA" sz="1200" i="1" kern="1200" noProof="0" dirty="0">
                <a:effectLst/>
                <a:latin typeface="Lora" pitchFamily="2" charset="0"/>
                <a:ea typeface="Calibri" panose="020F0502020204030204" pitchFamily="34" charset="0"/>
                <a:cs typeface="Calibri" panose="020F0502020204030204" pitchFamily="34" charset="0"/>
              </a:rPr>
              <a:t> support </a:t>
            </a:r>
            <a:r>
              <a:rPr lang="fr-CA" sz="1200" i="1" kern="1200" noProof="0" dirty="0" err="1">
                <a:effectLst/>
                <a:latin typeface="Lora" pitchFamily="2" charset="0"/>
                <a:ea typeface="Calibri" panose="020F0502020204030204" pitchFamily="34" charset="0"/>
                <a:cs typeface="Calibri" panose="020F0502020204030204" pitchFamily="34" charset="0"/>
              </a:rPr>
              <a:t>tools</a:t>
            </a:r>
            <a:r>
              <a:rPr lang="fr-CA" sz="1200" kern="1200" noProof="0" dirty="0">
                <a:effectLst/>
                <a:latin typeface="Lora" pitchFamily="2" charset="0"/>
                <a:ea typeface="Calibri" panose="020F0502020204030204" pitchFamily="34" charset="0"/>
                <a:cs typeface="Calibri" panose="020F0502020204030204" pitchFamily="34" charset="0"/>
              </a:rPr>
              <a:t>, 2019. </a:t>
            </a:r>
            <a:r>
              <a:rPr lang="fr-CA" sz="1200" u="sng" kern="1200" noProof="0" dirty="0">
                <a:solidFill>
                  <a:srgbClr val="0563C1"/>
                </a:solidFill>
                <a:effectLst/>
                <a:latin typeface="Lora" pitchFamily="2" charset="0"/>
                <a:ea typeface="Calibri" panose="020F0502020204030204" pitchFamily="34" charset="0"/>
                <a:cs typeface="Calibri" panose="020F0502020204030204" pitchFamily="34" charset="0"/>
                <a:hlinkClick r:id="rId3"/>
              </a:rPr>
              <a:t>https://www.benefitscanada.com/benefits/health-benefits/60-of-canadians-with-mental-health-concerns-not-using-workplace-support-tools/</a:t>
            </a:r>
            <a:r>
              <a:rPr lang="fr-CA" sz="1200" kern="1200" noProof="0" dirty="0">
                <a:effectLst/>
                <a:latin typeface="Lora" pitchFamily="2" charset="0"/>
                <a:ea typeface="Calibri" panose="020F0502020204030204" pitchFamily="34" charset="0"/>
                <a:cs typeface="Calibri" panose="020F0502020204030204" pitchFamily="34" charset="0"/>
              </a:rPr>
              <a:t> [en anglais seulement]</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Centre de toxicomanie et de santé mentale, </a:t>
            </a:r>
            <a:r>
              <a:rPr lang="fr-CA" sz="1200" i="1" kern="1200" noProof="0" dirty="0">
                <a:effectLst/>
                <a:latin typeface="Lora" pitchFamily="2" charset="0"/>
                <a:ea typeface="Calibri" panose="020F0502020204030204" pitchFamily="34" charset="0"/>
                <a:cs typeface="Calibri" panose="020F0502020204030204" pitchFamily="34" charset="0"/>
              </a:rPr>
              <a:t>Workplace mental </a:t>
            </a:r>
            <a:r>
              <a:rPr lang="fr-CA" sz="1200" i="1" kern="1200" noProof="0" dirty="0" err="1">
                <a:effectLst/>
                <a:latin typeface="Lora" pitchFamily="2" charset="0"/>
                <a:ea typeface="Calibri" panose="020F0502020204030204" pitchFamily="34" charset="0"/>
                <a:cs typeface="Calibri" panose="020F0502020204030204" pitchFamily="34" charset="0"/>
              </a:rPr>
              <a:t>health</a:t>
            </a:r>
            <a:r>
              <a:rPr lang="fr-CA" sz="1200" i="1" kern="1200" noProof="0" dirty="0">
                <a:effectLst/>
                <a:latin typeface="Lora" pitchFamily="2" charset="0"/>
                <a:ea typeface="Calibri" panose="020F0502020204030204" pitchFamily="34" charset="0"/>
                <a:cs typeface="Calibri" panose="020F0502020204030204" pitchFamily="34" charset="0"/>
              </a:rPr>
              <a:t>: A </a:t>
            </a:r>
            <a:r>
              <a:rPr lang="fr-CA" sz="1200" i="1" kern="1200" noProof="0" dirty="0" err="1">
                <a:effectLst/>
                <a:latin typeface="Lora" pitchFamily="2" charset="0"/>
                <a:ea typeface="Calibri" panose="020F0502020204030204" pitchFamily="34" charset="0"/>
                <a:cs typeface="Calibri" panose="020F0502020204030204" pitchFamily="34" charset="0"/>
              </a:rPr>
              <a:t>review</a:t>
            </a:r>
            <a:r>
              <a:rPr lang="fr-CA" sz="1200" i="1" kern="1200" noProof="0" dirty="0">
                <a:effectLst/>
                <a:latin typeface="Lora" pitchFamily="2" charset="0"/>
                <a:ea typeface="Calibri" panose="020F0502020204030204" pitchFamily="34" charset="0"/>
                <a:cs typeface="Calibri" panose="020F0502020204030204" pitchFamily="34" charset="0"/>
              </a:rPr>
              <a:t> and </a:t>
            </a:r>
            <a:r>
              <a:rPr lang="fr-CA" sz="1200" i="1" kern="1200" noProof="0" dirty="0" err="1">
                <a:effectLst/>
                <a:latin typeface="Lora" pitchFamily="2" charset="0"/>
                <a:ea typeface="Calibri" panose="020F0502020204030204" pitchFamily="34" charset="0"/>
                <a:cs typeface="Calibri" panose="020F0502020204030204" pitchFamily="34" charset="0"/>
              </a:rPr>
              <a:t>recommendations</a:t>
            </a:r>
            <a:r>
              <a:rPr lang="fr-CA" sz="1200" kern="1200" noProof="0" dirty="0">
                <a:effectLst/>
                <a:latin typeface="Lora" pitchFamily="2" charset="0"/>
                <a:ea typeface="Calibri" panose="020F0502020204030204" pitchFamily="34" charset="0"/>
                <a:cs typeface="Calibri" panose="020F0502020204030204" pitchFamily="34" charset="0"/>
              </a:rPr>
              <a:t>, 2020. </a:t>
            </a:r>
            <a:r>
              <a:rPr lang="fr-CA" sz="1200" u="sng" kern="1200" noProof="0" dirty="0">
                <a:solidFill>
                  <a:srgbClr val="0563C1"/>
                </a:solidFill>
                <a:effectLst/>
                <a:latin typeface="Lora" pitchFamily="2" charset="0"/>
                <a:ea typeface="Calibri" panose="020F0502020204030204" pitchFamily="34" charset="0"/>
                <a:cs typeface="Calibri" panose="020F0502020204030204" pitchFamily="34" charset="0"/>
                <a:hlinkClick r:id="rId4"/>
              </a:rPr>
              <a:t>https://www.camh.ca/-/media/files/workplace-mental-health/workplacementalhealth-a-review-and-recommendations-pdf.pdf</a:t>
            </a:r>
            <a:r>
              <a:rPr lang="fr-CA" sz="1200" kern="1200" noProof="0" dirty="0">
                <a:effectLst/>
                <a:latin typeface="Lora" pitchFamily="2" charset="0"/>
                <a:ea typeface="Calibri" panose="020F0502020204030204" pitchFamily="34" charset="0"/>
                <a:cs typeface="Calibri" panose="020F0502020204030204" pitchFamily="34" charset="0"/>
              </a:rPr>
              <a:t> [en anglais seulement]</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Commission de la santé mentale du Canada, Document d’informations : Santé mentale en milieu de travail, 2017. </a:t>
            </a:r>
            <a:r>
              <a:rPr lang="fr-CA" sz="1200" u="sng" kern="1200" noProof="0" dirty="0">
                <a:solidFill>
                  <a:srgbClr val="0563C1"/>
                </a:solidFill>
                <a:effectLst/>
                <a:latin typeface="Lora" pitchFamily="2" charset="0"/>
                <a:ea typeface="Calibri" panose="020F0502020204030204" pitchFamily="34" charset="0"/>
                <a:cs typeface="Calibri" panose="020F0502020204030204" pitchFamily="34" charset="0"/>
                <a:hlinkClick r:id="rId5"/>
              </a:rPr>
              <a:t>https://www.mentalhealthcommission.ca/wp-content/uploads/drupal/2017-01/Issue_Brief_workplace_mental_health_fr.pdf</a:t>
            </a:r>
            <a:endParaRPr lang="fr-CA" sz="1200" u="sng" kern="1200" noProof="0" dirty="0">
              <a:solidFill>
                <a:srgbClr val="0563C1"/>
              </a:solidFill>
              <a:effectLst/>
              <a:latin typeface="Lora" pitchFamily="2" charset="0"/>
              <a:ea typeface="Calibri" panose="020F0502020204030204" pitchFamily="34"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endParaRPr lang="fr-CA" sz="1200" u="sng" kern="1200" noProof="0" dirty="0">
              <a:solidFill>
                <a:srgbClr val="0563C1"/>
              </a:solidFill>
              <a:effectLst/>
              <a:latin typeface="Lora" pitchFamily="2" charset="0"/>
              <a:ea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en-US" sz="1200" b="0" kern="100" dirty="0" err="1">
                <a:effectLst/>
                <a:latin typeface="Lora" pitchFamily="2" charset="0"/>
                <a:ea typeface="Aptos" panose="020B0004020202020204" pitchFamily="34" charset="0"/>
                <a:cs typeface="Mangal" panose="02040503050203030202" pitchFamily="18" charset="0"/>
              </a:rPr>
              <a:t>Smetanin</a:t>
            </a:r>
            <a:r>
              <a:rPr lang="en-US" sz="1200" b="0" kern="100" dirty="0">
                <a:effectLst/>
                <a:latin typeface="Lora" pitchFamily="2" charset="0"/>
                <a:ea typeface="Aptos" panose="020B0004020202020204" pitchFamily="34" charset="0"/>
                <a:cs typeface="Mangal" panose="02040503050203030202" pitchFamily="18" charset="0"/>
              </a:rPr>
              <a:t>, P., Stiff, D., Briante, C., Adair, C.E., Ahmad, S. and Khan, M. (2011)</a:t>
            </a:r>
            <a:r>
              <a:rPr lang="en-US" sz="1200" b="0" i="1" kern="100" dirty="0">
                <a:effectLst/>
                <a:latin typeface="Lora" pitchFamily="2" charset="0"/>
                <a:ea typeface="Aptos" panose="020B0004020202020204" pitchFamily="34" charset="0"/>
                <a:cs typeface="Mangal" panose="02040503050203030202" pitchFamily="18" charset="0"/>
              </a:rPr>
              <a:t>. The life and economic impact of major mental illnesses in Canada: 2011-2041.</a:t>
            </a:r>
            <a:r>
              <a:rPr lang="en-US" sz="1200" b="0" kern="100" dirty="0">
                <a:effectLst/>
                <a:latin typeface="Lora" pitchFamily="2" charset="0"/>
                <a:ea typeface="Aptos" panose="020B0004020202020204" pitchFamily="34" charset="0"/>
                <a:cs typeface="Mangal" panose="02040503050203030202" pitchFamily="18" charset="0"/>
              </a:rPr>
              <a:t> </a:t>
            </a:r>
            <a:r>
              <a:rPr lang="en-CA" sz="1200" b="0" kern="100" dirty="0" err="1">
                <a:effectLst/>
                <a:latin typeface="Lora" pitchFamily="2" charset="0"/>
                <a:ea typeface="Aptos" panose="020B0004020202020204" pitchFamily="34" charset="0"/>
                <a:cs typeface="Mangal" panose="02040503050203030202" pitchFamily="18" charset="0"/>
              </a:rPr>
              <a:t>RiskAnalytica</a:t>
            </a:r>
            <a:r>
              <a:rPr lang="en-CA" sz="1200" b="0" kern="100" dirty="0">
                <a:effectLst/>
                <a:latin typeface="Lora" pitchFamily="2" charset="0"/>
                <a:ea typeface="Aptos" panose="020B0004020202020204" pitchFamily="34" charset="0"/>
                <a:cs typeface="Mangal" panose="02040503050203030202" pitchFamily="18" charset="0"/>
              </a:rPr>
              <a:t>, on behalf of the Mental Health Commission of Canada.</a:t>
            </a:r>
            <a:endParaRPr lang="en-US" sz="1200" b="0" kern="100" dirty="0">
              <a:effectLst/>
              <a:latin typeface="Lora" pitchFamily="2" charset="0"/>
              <a:ea typeface="Aptos" panose="020B0004020202020204" pitchFamily="34" charset="0"/>
              <a:cs typeface="Mangal" panose="02040503050203030202" pitchFamily="18" charset="0"/>
            </a:endParaRPr>
          </a:p>
          <a:p>
            <a:pPr mar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C473811F-B7D3-33D7-92EB-65D747CE09DF}"/>
              </a:ext>
            </a:extLst>
          </p:cNvPr>
          <p:cNvSpPr>
            <a:spLocks noGrp="1"/>
          </p:cNvSpPr>
          <p:nvPr>
            <p:ph type="sldNum" sz="quarter" idx="5"/>
          </p:nvPr>
        </p:nvSpPr>
        <p:spPr/>
        <p:txBody>
          <a:bodyPr/>
          <a:lstStyle/>
          <a:p>
            <a:fld id="{FB267835-0E47-4489-B375-E70B63D82C6C}" type="slidenum">
              <a:rPr lang="en-CA" smtClean="0"/>
              <a:t>31</a:t>
            </a:fld>
            <a:endParaRPr lang="en-CA"/>
          </a:p>
        </p:txBody>
      </p:sp>
    </p:spTree>
    <p:extLst>
      <p:ext uri="{BB962C8B-B14F-4D97-AF65-F5344CB8AC3E}">
        <p14:creationId xmlns:p14="http://schemas.microsoft.com/office/powerpoint/2010/main" val="237399631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Parler de santé</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REMARQUE</a:t>
            </a:r>
            <a:r>
              <a:rPr lang="fr-CA" sz="1200" b="1" kern="100" noProof="0" dirty="0">
                <a:effectLst/>
                <a:latin typeface="Lora" pitchFamily="2" charset="0"/>
                <a:ea typeface="Times New Roman" panose="02020603050405020304" pitchFamily="18" charset="0"/>
                <a:cs typeface="Calibri" panose="020F0502020204030204" pitchFamily="34" charset="0"/>
              </a:rPr>
              <a:t> </a:t>
            </a:r>
          </a:p>
          <a:p>
            <a:pPr>
              <a:lnSpc>
                <a:spcPct val="107000"/>
              </a:lnSpc>
              <a:spcAft>
                <a:spcPts val="800"/>
              </a:spcAft>
            </a:pPr>
            <a:r>
              <a:rPr lang="fr-CA" sz="1200" kern="100" noProof="0" dirty="0">
                <a:effectLst/>
                <a:latin typeface="Lora" pitchFamily="2" charset="0"/>
                <a:ea typeface="Times New Roman" panose="02020603050405020304" pitchFamily="18" charset="0"/>
                <a:cs typeface="Calibri" panose="020F0502020204030204" pitchFamily="34" charset="0"/>
              </a:rPr>
              <a:t>Pour faire cette activité, vous pouvez utiliser la diapositive animée ou la fonctionnalité de sondage (si vous en avez une).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00" noProof="0" dirty="0">
                <a:effectLst/>
                <a:latin typeface="Lora" pitchFamily="2" charset="0"/>
                <a:ea typeface="Times New Roman" panose="02020603050405020304" pitchFamily="18" charset="0"/>
                <a:cs typeface="Calibri" panose="020F0502020204030204" pitchFamily="34" charset="0"/>
              </a:rPr>
              <a:t>À FAIRE</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Times New Roman" panose="02020603050405020304" pitchFamily="18" charset="0"/>
                <a:cs typeface="Calibri" panose="020F0502020204030204" pitchFamily="34" charset="0"/>
              </a:rPr>
              <a:t>Lisez la question.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Times New Roman" panose="02020603050405020304" pitchFamily="18" charset="0"/>
                <a:cs typeface="Calibri" panose="020F0502020204030204" pitchFamily="34" charset="0"/>
              </a:rPr>
              <a:t>Donnez le temps aux </a:t>
            </a:r>
            <a:r>
              <a:rPr lang="fr-CA" sz="1200" kern="100" noProof="0" dirty="0" err="1">
                <a:effectLst/>
                <a:latin typeface="Lora" pitchFamily="2" charset="0"/>
                <a:ea typeface="Times New Roman" panose="02020603050405020304" pitchFamily="18" charset="0"/>
                <a:cs typeface="Calibri" panose="020F0502020204030204" pitchFamily="34" charset="0"/>
              </a:rPr>
              <a:t>participant·e·s</a:t>
            </a:r>
            <a:r>
              <a:rPr lang="fr-CA" sz="1200" kern="1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Times New Roman" panose="02020603050405020304" pitchFamily="18" charset="0"/>
                <a:cs typeface="Calibri" panose="020F0502020204030204" pitchFamily="34" charset="0"/>
              </a:rPr>
              <a:t>Procédez à une séance-bilan.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Croyez-vous que les gens soient plus à l’aise de parler de leur santé physique ou de leur santé mentale au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A. Santé physique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B.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C. Les deux</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D. Ni l’une, ni l’autre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E. Je ne sais pas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endParaRPr lang="fr-CA" sz="1200"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Toutes les réponses sont bonnes. </a:t>
            </a:r>
            <a:r>
              <a:rPr lang="fr-CA" sz="1200" kern="100" noProof="0" dirty="0">
                <a:effectLst/>
                <a:latin typeface="Lora" pitchFamily="2" charset="0"/>
                <a:ea typeface="Calibri" panose="020F0502020204030204" pitchFamily="34" charset="0"/>
                <a:cs typeface="Arial" panose="020B0604020202020204" pitchFamily="34" charset="0"/>
              </a:rPr>
              <a:t>Votre réponse pourra dépendre de votre travail, de votre propre expérience de la santé et de votre niveau de confort à parler à vos pairs, vos collègues</a:t>
            </a:r>
            <a:r>
              <a:rPr lang="fr-CA" sz="1200" kern="1200" noProof="0" dirty="0">
                <a:effectLst/>
                <a:latin typeface="Lora" pitchFamily="2" charset="0"/>
                <a:ea typeface="Calibri" panose="020F0502020204030204" pitchFamily="34" charset="0"/>
                <a:cs typeface="Calibri" panose="020F0502020204030204" pitchFamily="34" charset="0"/>
              </a:rPr>
              <a:t>, votre famille et vos </a:t>
            </a:r>
            <a:r>
              <a:rPr lang="fr-CA" sz="1200" kern="1200" noProof="0" dirty="0" err="1">
                <a:effectLst/>
                <a:latin typeface="Lora" pitchFamily="2" charset="0"/>
                <a:ea typeface="Calibri" panose="020F0502020204030204" pitchFamily="34" charset="0"/>
                <a:cs typeface="Calibri" panose="020F0502020204030204" pitchFamily="34" charset="0"/>
              </a:rPr>
              <a:t>ami·e·s</a:t>
            </a: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247EF67B-4622-7C6E-DC40-256088634EE2}"/>
              </a:ext>
            </a:extLst>
          </p:cNvPr>
          <p:cNvSpPr>
            <a:spLocks noGrp="1"/>
          </p:cNvSpPr>
          <p:nvPr>
            <p:ph type="sldNum" sz="quarter" idx="5"/>
          </p:nvPr>
        </p:nvSpPr>
        <p:spPr/>
        <p:txBody>
          <a:bodyPr/>
          <a:lstStyle/>
          <a:p>
            <a:fld id="{FB267835-0E47-4489-B375-E70B63D82C6C}" type="slidenum">
              <a:rPr lang="en-CA" smtClean="0"/>
              <a:t>32</a:t>
            </a:fld>
            <a:endParaRPr lang="en-CA"/>
          </a:p>
        </p:txBody>
      </p:sp>
    </p:spTree>
    <p:extLst>
      <p:ext uri="{BB962C8B-B14F-4D97-AF65-F5344CB8AC3E}">
        <p14:creationId xmlns:p14="http://schemas.microsoft.com/office/powerpoint/2010/main" val="3870619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dirty="0">
                <a:solidFill>
                  <a:srgbClr val="1F3763"/>
                </a:solidFill>
                <a:effectLst/>
                <a:latin typeface="Lora" pitchFamily="2" charset="0"/>
                <a:ea typeface="DengXian Light" panose="02010600030101010101" pitchFamily="2" charset="-122"/>
                <a:cs typeface="Times New Roman" panose="02020603050405020304" pitchFamily="18" charset="0"/>
              </a:rPr>
              <a:t>Le saviez-vous?</a:t>
            </a:r>
            <a:endParaRPr lang="en-CA" sz="1200" b="1"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Aft>
                <a:spcPts val="800"/>
              </a:spcAft>
            </a:pP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dirty="0">
                <a:effectLst/>
                <a:latin typeface="Lora" pitchFamily="2" charset="0"/>
                <a:ea typeface="Calibri" panose="020F0502020204030204" pitchFamily="34" charset="0"/>
                <a:cs typeface="Calibri" panose="020F0502020204030204" pitchFamily="34" charset="0"/>
              </a:rPr>
              <a:t>DIAPO ANIMÉE</a:t>
            </a: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dirty="0">
                <a:effectLst/>
                <a:latin typeface="Lora" pitchFamily="2" charset="0"/>
                <a:ea typeface="Calibri" panose="020F0502020204030204" pitchFamily="34" charset="0"/>
                <a:cs typeface="Calibri" panose="020F0502020204030204" pitchFamily="34" charset="0"/>
              </a:rPr>
              <a:t>Cliquez pour révéler la statistique.</a:t>
            </a: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en-CA" sz="1200" kern="10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dirty="0">
                <a:effectLst/>
                <a:latin typeface="Lora" pitchFamily="2" charset="0"/>
                <a:ea typeface="Calibri" panose="020F0502020204030204" pitchFamily="34" charset="0"/>
                <a:cs typeface="Calibri" panose="020F0502020204030204" pitchFamily="34" charset="0"/>
              </a:rPr>
              <a:t>À DIRE </a:t>
            </a:r>
            <a:endParaRPr lang="en-CA" sz="1200" kern="100" dirty="0">
              <a:effectLst/>
              <a:latin typeface="Lora" pitchFamily="2" charset="0"/>
              <a:ea typeface="Calibri" panose="020F0502020204030204" pitchFamily="34" charset="0"/>
              <a:cs typeface="Arial" panose="020B0604020202020204" pitchFamily="34" charset="0"/>
            </a:endParaRPr>
          </a:p>
          <a:p>
            <a:pPr marL="171450" marR="0" lvl="0" indent="-171450" algn="l">
              <a:lnSpc>
                <a:spcPct val="115000"/>
              </a:lnSpc>
              <a:spcBef>
                <a:spcPts val="0"/>
              </a:spcBef>
              <a:spcAft>
                <a:spcPts val="0"/>
              </a:spcAft>
              <a:buFont typeface="Arial" panose="020B0604020202020204" pitchFamily="34" charset="0"/>
              <a:buChar char="•"/>
            </a:pPr>
            <a:r>
              <a:rPr lang="fr-FR" sz="1200" b="0" dirty="0">
                <a:solidFill>
                  <a:srgbClr val="000000"/>
                </a:solidFill>
                <a:effectLst/>
                <a:latin typeface="Lora" pitchFamily="2" charset="0"/>
                <a:ea typeface="Calibri" panose="020F0502020204030204" pitchFamily="34" charset="0"/>
                <a:cs typeface="Calibri" panose="020F0502020204030204" pitchFamily="34" charset="0"/>
              </a:rPr>
              <a:t>Une étude menée par IPSOS pour le compte de l'assurance de la Banque Royale du Canada a révélée que les trois quarts des travailleur</a:t>
            </a:r>
            <a:r>
              <a:rPr lang="fr-CA" dirty="0">
                <a:latin typeface="Lora" pitchFamily="2" charset="0"/>
                <a:ea typeface="Times New Roman" panose="02020603050405020304" pitchFamily="18" charset="0"/>
                <a:cs typeface="Calibri" panose="020F0502020204030204" pitchFamily="34" charset="0"/>
              </a:rPr>
              <a:t>·se·</a:t>
            </a:r>
            <a:r>
              <a:rPr lang="fr-FR" sz="1200" b="0" dirty="0">
                <a:solidFill>
                  <a:srgbClr val="000000"/>
                </a:solidFill>
                <a:effectLst/>
                <a:latin typeface="Lora" pitchFamily="2" charset="0"/>
                <a:ea typeface="Calibri" panose="020F0502020204030204" pitchFamily="34" charset="0"/>
                <a:cs typeface="Calibri" panose="020F0502020204030204" pitchFamily="34" charset="0"/>
              </a:rPr>
              <a:t>s hésitaient (48 %) ou ne voulaient pas admettre avoir une maladie mentale (27 %) à leurs collègues ou à leur gestionnaire. </a:t>
            </a:r>
            <a:r>
              <a:rPr lang="en-US" sz="1200" b="0" dirty="0">
                <a:solidFill>
                  <a:srgbClr val="000000"/>
                </a:solidFill>
                <a:effectLst/>
                <a:latin typeface="Lora" pitchFamily="2" charset="0"/>
                <a:ea typeface="Calibri" panose="020F0502020204030204" pitchFamily="34" charset="0"/>
                <a:cs typeface="Calibri" panose="020F0502020204030204" pitchFamily="34" charset="0"/>
              </a:rPr>
              <a:t>(Famularo, 2019). </a:t>
            </a:r>
          </a:p>
          <a:p>
            <a:pPr marL="0" marR="0" lvl="0" indent="0" algn="l">
              <a:lnSpc>
                <a:spcPct val="115000"/>
              </a:lnSpc>
              <a:spcBef>
                <a:spcPts val="0"/>
              </a:spcBef>
              <a:spcAft>
                <a:spcPts val="0"/>
              </a:spcAft>
              <a:buFont typeface="Arial" panose="020B0604020202020204" pitchFamily="34" charset="0"/>
              <a:buNone/>
            </a:pPr>
            <a:endParaRPr lang="en-US" sz="1200" b="0" dirty="0">
              <a:effectLst/>
              <a:latin typeface="Lora" pitchFamily="2" charset="0"/>
              <a:ea typeface="Calibri" panose="020F0502020204030204" pitchFamily="34" charset="0"/>
              <a:cs typeface="Calibri" panose="020F0502020204030204" pitchFamily="34" charset="0"/>
            </a:endParaRPr>
          </a:p>
          <a:p>
            <a:pPr marL="171450" marR="0" lvl="0" indent="-171450" algn="l">
              <a:lnSpc>
                <a:spcPct val="115000"/>
              </a:lnSpc>
              <a:spcBef>
                <a:spcPts val="0"/>
              </a:spcBef>
              <a:spcAft>
                <a:spcPts val="0"/>
              </a:spcAft>
              <a:buFont typeface="Arial" panose="020B0604020202020204" pitchFamily="34" charset="0"/>
              <a:buChar char="•"/>
            </a:pPr>
            <a:r>
              <a:rPr lang="fr-FR" sz="1200" b="0" dirty="0">
                <a:solidFill>
                  <a:srgbClr val="000000"/>
                </a:solidFill>
                <a:effectLst/>
                <a:latin typeface="Lora" pitchFamily="2" charset="0"/>
                <a:ea typeface="Calibri" panose="020F0502020204030204" pitchFamily="34" charset="0"/>
                <a:cs typeface="Calibri" panose="020F0502020204030204" pitchFamily="34" charset="0"/>
              </a:rPr>
              <a:t>Les personnes sont trois fois moins susceptibles de reconnaître qu'elles vivent avec une maladie mentale (27 %) qu'avec une maladie physique (10 %).</a:t>
            </a:r>
            <a:endParaRPr lang="en-US" sz="1200" b="0" dirty="0">
              <a:solidFill>
                <a:srgbClr val="000000"/>
              </a:solidFill>
              <a:effectLst/>
              <a:latin typeface="Lora" pitchFamily="2" charset="0"/>
              <a:ea typeface="Calibri" panose="020F0502020204030204" pitchFamily="34" charset="0"/>
              <a:cs typeface="Calibri" panose="020F0502020204030204" pitchFamily="34" charset="0"/>
            </a:endParaRPr>
          </a:p>
          <a:p>
            <a:pPr marL="0" marR="0" lvl="0" indent="0" algn="l">
              <a:lnSpc>
                <a:spcPct val="115000"/>
              </a:lnSpc>
              <a:spcBef>
                <a:spcPts val="0"/>
              </a:spcBef>
              <a:spcAft>
                <a:spcPts val="0"/>
              </a:spcAft>
              <a:buFont typeface="Arial" panose="020B0604020202020204" pitchFamily="34" charset="0"/>
              <a:buNone/>
            </a:pPr>
            <a:endParaRPr lang="en-US" sz="1200" b="0" dirty="0">
              <a:effectLst/>
              <a:latin typeface="Lora" pitchFamily="2" charset="0"/>
              <a:ea typeface="Calibri" panose="020F0502020204030204" pitchFamily="34" charset="0"/>
              <a:cs typeface="Calibri" panose="020F0502020204030204" pitchFamily="34" charset="0"/>
            </a:endParaRPr>
          </a:p>
          <a:p>
            <a:pPr marL="171450" marR="0" lvl="0" indent="-171450" algn="l">
              <a:lnSpc>
                <a:spcPct val="115000"/>
              </a:lnSpc>
              <a:spcBef>
                <a:spcPts val="0"/>
              </a:spcBef>
              <a:spcAft>
                <a:spcPts val="0"/>
              </a:spcAft>
              <a:buFont typeface="Arial" panose="020B0604020202020204" pitchFamily="34" charset="0"/>
              <a:buChar char="•"/>
            </a:pPr>
            <a:r>
              <a:rPr lang="fr-FR" sz="1200" b="0" dirty="0">
                <a:solidFill>
                  <a:srgbClr val="000000"/>
                </a:solidFill>
                <a:effectLst/>
                <a:latin typeface="Lora" pitchFamily="2" charset="0"/>
                <a:ea typeface="Calibri" panose="020F0502020204030204" pitchFamily="34" charset="0"/>
                <a:cs typeface="Calibri" panose="020F0502020204030204" pitchFamily="34" charset="0"/>
              </a:rPr>
              <a:t>Les raisons principales citées pour la réticence ou le refus d'admettre la présence d'une maladie mentale :</a:t>
            </a:r>
          </a:p>
          <a:p>
            <a:pPr marL="0" marR="0" lvl="0" indent="0" algn="l">
              <a:lnSpc>
                <a:spcPct val="115000"/>
              </a:lnSpc>
              <a:spcBef>
                <a:spcPts val="0"/>
              </a:spcBef>
              <a:spcAft>
                <a:spcPts val="0"/>
              </a:spcAft>
              <a:buFont typeface="Arial" panose="020B0604020202020204" pitchFamily="34" charset="0"/>
              <a:buNone/>
            </a:pPr>
            <a:endParaRPr lang="en-US" sz="1200" b="0" dirty="0">
              <a:effectLst/>
              <a:latin typeface="Lora" pitchFamily="2" charset="0"/>
              <a:ea typeface="Calibri" panose="020F0502020204030204" pitchFamily="34" charset="0"/>
              <a:cs typeface="Calibri" panose="020F0502020204030204" pitchFamily="34" charset="0"/>
            </a:endParaRPr>
          </a:p>
          <a:p>
            <a:pPr marL="628650" marR="0" lvl="1" indent="-171450" algn="l">
              <a:lnSpc>
                <a:spcPct val="115000"/>
              </a:lnSpc>
              <a:spcBef>
                <a:spcPts val="0"/>
              </a:spcBef>
              <a:spcAft>
                <a:spcPts val="0"/>
              </a:spcAft>
              <a:buFont typeface="Courier New" panose="02070309020205020404" pitchFamily="49" charset="0"/>
              <a:buChar char="o"/>
            </a:pPr>
            <a:r>
              <a:rPr lang="fr-FR" sz="1200" b="0" dirty="0">
                <a:solidFill>
                  <a:srgbClr val="000000"/>
                </a:solidFill>
                <a:effectLst/>
                <a:latin typeface="Lora" pitchFamily="2" charset="0"/>
                <a:ea typeface="Calibri" panose="020F0502020204030204" pitchFamily="34" charset="0"/>
              </a:rPr>
              <a:t>Perception de la stigmatisation par les autres </a:t>
            </a:r>
            <a:r>
              <a:rPr lang="en-US" sz="1200" b="0" dirty="0">
                <a:solidFill>
                  <a:srgbClr val="000000"/>
                </a:solidFill>
                <a:effectLst/>
                <a:latin typeface="Lora" pitchFamily="2" charset="0"/>
                <a:ea typeface="Calibri" panose="020F0502020204030204" pitchFamily="34" charset="0"/>
              </a:rPr>
              <a:t>(45 %)</a:t>
            </a:r>
            <a:endParaRPr lang="en-US" sz="1200" b="0" dirty="0">
              <a:effectLst/>
              <a:latin typeface="Lora" pitchFamily="2" charset="0"/>
              <a:ea typeface="Calibri" panose="020F0502020204030204" pitchFamily="34" charset="0"/>
            </a:endParaRPr>
          </a:p>
          <a:p>
            <a:pPr marL="628650" marR="0" lvl="1" indent="-171450" algn="l">
              <a:lnSpc>
                <a:spcPct val="115000"/>
              </a:lnSpc>
              <a:spcBef>
                <a:spcPts val="0"/>
              </a:spcBef>
              <a:spcAft>
                <a:spcPts val="0"/>
              </a:spcAft>
              <a:buFont typeface="Courier New" panose="02070309020205020404" pitchFamily="49" charset="0"/>
              <a:buChar char="o"/>
            </a:pPr>
            <a:r>
              <a:rPr lang="fr-FR" sz="1200" b="0" dirty="0">
                <a:solidFill>
                  <a:srgbClr val="000000"/>
                </a:solidFill>
                <a:effectLst/>
                <a:latin typeface="Lora" pitchFamily="2" charset="0"/>
                <a:ea typeface="Calibri" panose="020F0502020204030204" pitchFamily="34" charset="0"/>
              </a:rPr>
              <a:t>Ne pas vouloir être traité différemment </a:t>
            </a:r>
            <a:r>
              <a:rPr lang="en-US" sz="1200" b="0" dirty="0">
                <a:solidFill>
                  <a:srgbClr val="000000"/>
                </a:solidFill>
                <a:effectLst/>
                <a:latin typeface="Lora" pitchFamily="2" charset="0"/>
                <a:ea typeface="Calibri" panose="020F0502020204030204" pitchFamily="34" charset="0"/>
              </a:rPr>
              <a:t>(44 %)</a:t>
            </a:r>
            <a:endParaRPr lang="en-US" sz="1200" b="0" dirty="0">
              <a:effectLst/>
              <a:latin typeface="Lora" pitchFamily="2" charset="0"/>
              <a:ea typeface="Calibri" panose="020F0502020204030204" pitchFamily="34" charset="0"/>
            </a:endParaRPr>
          </a:p>
          <a:p>
            <a:pPr marL="628650" marR="0" lvl="1" indent="-171450" algn="l">
              <a:lnSpc>
                <a:spcPct val="115000"/>
              </a:lnSpc>
              <a:spcBef>
                <a:spcPts val="0"/>
              </a:spcBef>
              <a:spcAft>
                <a:spcPts val="0"/>
              </a:spcAft>
              <a:buFont typeface="Courier New" panose="02070309020205020404" pitchFamily="49" charset="0"/>
              <a:buChar char="o"/>
            </a:pPr>
            <a:r>
              <a:rPr lang="fr-FR" sz="1200" b="0" dirty="0">
                <a:solidFill>
                  <a:srgbClr val="000000"/>
                </a:solidFill>
                <a:effectLst/>
                <a:latin typeface="Lora" pitchFamily="2" charset="0"/>
                <a:ea typeface="Calibri" panose="020F0502020204030204" pitchFamily="34" charset="0"/>
              </a:rPr>
              <a:t>Ne pas vouloir être jugé</a:t>
            </a:r>
            <a:r>
              <a:rPr lang="fr-CA" dirty="0">
                <a:latin typeface="Lora" pitchFamily="2" charset="0"/>
                <a:ea typeface="Times New Roman" panose="02020603050405020304" pitchFamily="18" charset="0"/>
                <a:cs typeface="Calibri" panose="020F0502020204030204" pitchFamily="34" charset="0"/>
              </a:rPr>
              <a:t>·e</a:t>
            </a:r>
            <a:r>
              <a:rPr lang="fr-FR" sz="1200" b="0" dirty="0">
                <a:solidFill>
                  <a:srgbClr val="000000"/>
                </a:solidFill>
                <a:effectLst/>
                <a:latin typeface="Lora" pitchFamily="2" charset="0"/>
                <a:ea typeface="Calibri" panose="020F0502020204030204" pitchFamily="34" charset="0"/>
              </a:rPr>
              <a:t> </a:t>
            </a:r>
            <a:r>
              <a:rPr lang="en-US" sz="1200" b="0" dirty="0">
                <a:solidFill>
                  <a:srgbClr val="000000"/>
                </a:solidFill>
                <a:effectLst/>
                <a:latin typeface="Lora" pitchFamily="2" charset="0"/>
                <a:ea typeface="Calibri" panose="020F0502020204030204" pitchFamily="34" charset="0"/>
              </a:rPr>
              <a:t>(40 %)</a:t>
            </a:r>
            <a:endParaRPr lang="en-US" sz="1200" b="0" kern="1200" dirty="0">
              <a:solidFill>
                <a:srgbClr val="002C45"/>
              </a:solidFill>
              <a:effectLst/>
              <a:latin typeface="Lora" pitchFamily="2" charset="0"/>
              <a:ea typeface="Calibri" panose="020F0502020204030204" pitchFamily="34" charset="0"/>
            </a:endParaRPr>
          </a:p>
          <a:p>
            <a:pPr marL="628650" marR="0" lvl="1" indent="-171450" algn="l">
              <a:lnSpc>
                <a:spcPct val="115000"/>
              </a:lnSpc>
              <a:spcBef>
                <a:spcPts val="0"/>
              </a:spcBef>
              <a:spcAft>
                <a:spcPts val="0"/>
              </a:spcAft>
              <a:buFont typeface="Courier New" panose="02070309020205020404" pitchFamily="49" charset="0"/>
              <a:buChar char="o"/>
            </a:pPr>
            <a:r>
              <a:rPr lang="fr-FR" sz="1200" b="0" kern="0" dirty="0">
                <a:solidFill>
                  <a:srgbClr val="000000"/>
                </a:solidFill>
                <a:effectLst/>
                <a:latin typeface="Lora" pitchFamily="2" charset="0"/>
                <a:ea typeface="Calibri" panose="020F0502020204030204" pitchFamily="34" charset="0"/>
              </a:rPr>
              <a:t>Peur des conséquences négatives, par exemple la perte de leur emploi </a:t>
            </a:r>
            <a:r>
              <a:rPr lang="en-US" sz="1200" b="0" kern="0" dirty="0">
                <a:solidFill>
                  <a:srgbClr val="000000"/>
                </a:solidFill>
                <a:effectLst/>
                <a:latin typeface="Lora" pitchFamily="2" charset="0"/>
                <a:ea typeface="Calibri" panose="020F0502020204030204" pitchFamily="34" charset="0"/>
              </a:rPr>
              <a:t>(36 %)</a:t>
            </a:r>
            <a:endParaRPr lang="en-CA" sz="1200" b="0" i="0" u="none" strike="noStrike" kern="1200" baseline="0" dirty="0">
              <a:solidFill>
                <a:schemeClr val="tx1"/>
              </a:solidFill>
              <a:latin typeface="Lora" pitchFamily="2" charset="0"/>
              <a:ea typeface="+mn-ea"/>
              <a:cs typeface="+mn-cs"/>
            </a:endParaRPr>
          </a:p>
          <a:p>
            <a:pPr>
              <a:lnSpc>
                <a:spcPct val="107000"/>
              </a:lnSpc>
              <a:spcAft>
                <a:spcPts val="800"/>
              </a:spcAft>
            </a:pPr>
            <a:r>
              <a:rPr lang="fr-CA" sz="1200" kern="1200" dirty="0">
                <a:effectLst/>
                <a:latin typeface="Lora" pitchFamily="2" charset="0"/>
                <a:ea typeface="Calibri" panose="020F0502020204030204" pitchFamily="34" charset="0"/>
                <a:cs typeface="Calibri" panose="020F0502020204030204" pitchFamily="34" charset="0"/>
              </a:rPr>
              <a:t> </a:t>
            </a: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dirty="0">
                <a:effectLst/>
                <a:latin typeface="Lora" pitchFamily="2" charset="0"/>
                <a:ea typeface="Calibri" panose="020F0502020204030204" pitchFamily="34" charset="0"/>
                <a:cs typeface="Calibri" panose="020F0502020204030204" pitchFamily="34" charset="0"/>
              </a:rPr>
              <a:t>Est-ce que ça vous surprend? </a:t>
            </a: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dirty="0">
                <a:effectLst/>
                <a:latin typeface="Lora" pitchFamily="2" charset="0"/>
                <a:ea typeface="Calibri" panose="020F0502020204030204" pitchFamily="34" charset="0"/>
                <a:cs typeface="Calibri" panose="020F0502020204030204" pitchFamily="34" charset="0"/>
              </a:rPr>
              <a:t>Prenez une pause </a:t>
            </a:r>
            <a:r>
              <a:rPr lang="fr-CA" sz="1200" i="1" kern="120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dirty="0" err="1">
                <a:effectLst/>
                <a:latin typeface="Lora" pitchFamily="2" charset="0"/>
                <a:ea typeface="Times New Roman" panose="02020603050405020304" pitchFamily="18" charset="0"/>
                <a:cs typeface="Calibri" panose="020F0502020204030204" pitchFamily="34" charset="0"/>
              </a:rPr>
              <a:t>participant·e·s</a:t>
            </a:r>
            <a:r>
              <a:rPr lang="fr-CA" sz="1200" i="1" kern="1200" dirty="0">
                <a:effectLst/>
                <a:latin typeface="Lora" pitchFamily="2" charset="0"/>
                <a:ea typeface="Times New Roman" panose="02020603050405020304" pitchFamily="18" charset="0"/>
                <a:cs typeface="Calibri" panose="020F0502020204030204" pitchFamily="34" charset="0"/>
              </a:rPr>
              <a:t> de répondre </a:t>
            </a: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dirty="0">
                <a:effectLst/>
                <a:latin typeface="Lora" pitchFamily="2" charset="0"/>
                <a:ea typeface="Calibri" panose="020F0502020204030204" pitchFamily="34" charset="0"/>
                <a:cs typeface="Calibri" panose="020F0502020204030204" pitchFamily="34" charset="0"/>
              </a:rPr>
              <a:t>À DIRE</a:t>
            </a:r>
          </a:p>
          <a:p>
            <a:pPr marL="171450" lvl="0" indent="-171450">
              <a:lnSpc>
                <a:spcPct val="107000"/>
              </a:lnSpc>
              <a:spcAft>
                <a:spcPts val="800"/>
              </a:spcAft>
              <a:buFont typeface="Arial" panose="020B0604020202020204" pitchFamily="34" charset="0"/>
              <a:buChar char="•"/>
            </a:pPr>
            <a:r>
              <a:rPr lang="fr-CA" sz="1200" kern="1200" dirty="0">
                <a:effectLst/>
                <a:latin typeface="Lora" pitchFamily="2" charset="0"/>
                <a:ea typeface="Times New Roman" panose="02020603050405020304" pitchFamily="18" charset="0"/>
                <a:cs typeface="Calibri" panose="020F0502020204030204" pitchFamily="34" charset="0"/>
              </a:rPr>
              <a:t>Les </a:t>
            </a:r>
            <a:r>
              <a:rPr lang="fr-CA" sz="1200" kern="1200" dirty="0" err="1">
                <a:effectLst/>
                <a:latin typeface="Lora" pitchFamily="2" charset="0"/>
                <a:ea typeface="Times New Roman" panose="02020603050405020304" pitchFamily="18" charset="0"/>
                <a:cs typeface="Calibri" panose="020F0502020204030204" pitchFamily="34" charset="0"/>
              </a:rPr>
              <a:t>employé·e·s</a:t>
            </a:r>
            <a:r>
              <a:rPr lang="fr-CA" sz="1200" kern="1200" dirty="0">
                <a:effectLst/>
                <a:latin typeface="Lora" pitchFamily="2" charset="0"/>
                <a:ea typeface="Times New Roman" panose="02020603050405020304" pitchFamily="18" charset="0"/>
                <a:cs typeface="Calibri" panose="020F0502020204030204" pitchFamily="34" charset="0"/>
              </a:rPr>
              <a:t> qui révèlent des problèmes de santé mentale peuvent avoir des inquiétudes reliées au risque de perdre leur emploi en raison d’un licenciement et de la stigmatisation sur leur lieu de travail (Hogg </a:t>
            </a:r>
            <a:r>
              <a:rPr lang="fr-CA" sz="1200" i="1" kern="1200" dirty="0">
                <a:effectLst/>
                <a:latin typeface="Lora" pitchFamily="2" charset="0"/>
                <a:ea typeface="Times New Roman" panose="02020603050405020304" pitchFamily="18" charset="0"/>
                <a:cs typeface="Calibri" panose="020F0502020204030204" pitchFamily="34" charset="0"/>
              </a:rPr>
              <a:t>et al.</a:t>
            </a:r>
            <a:r>
              <a:rPr lang="fr-CA" sz="1200" kern="1200" dirty="0">
                <a:effectLst/>
                <a:latin typeface="Lora" pitchFamily="2" charset="0"/>
                <a:ea typeface="Times New Roman" panose="02020603050405020304" pitchFamily="18" charset="0"/>
                <a:cs typeface="Calibri" panose="020F0502020204030204" pitchFamily="34" charset="0"/>
              </a:rPr>
              <a:t>, 2023). </a:t>
            </a:r>
          </a:p>
          <a:p>
            <a:pPr marL="171450" lvl="0" indent="-171450">
              <a:lnSpc>
                <a:spcPct val="107000"/>
              </a:lnSpc>
              <a:spcAft>
                <a:spcPts val="800"/>
              </a:spcAft>
              <a:buFont typeface="Arial" panose="020B0604020202020204" pitchFamily="34" charset="0"/>
              <a:buChar char="•"/>
            </a:pPr>
            <a:endParaRPr lang="en-CA" sz="1200" kern="10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dirty="0">
                <a:effectLst/>
                <a:latin typeface="Lora" pitchFamily="2" charset="0"/>
                <a:ea typeface="Times New Roman" panose="02020603050405020304" pitchFamily="18" charset="0"/>
                <a:cs typeface="Calibri" panose="020F0502020204030204" pitchFamily="34" charset="0"/>
              </a:rPr>
              <a:t>Toutefois, le soutien social des collègues et de la direction est considéré comme un facteur de protection et un aspect favorable à la divulgation.</a:t>
            </a:r>
          </a:p>
          <a:p>
            <a:pPr marL="171450" lvl="0" indent="-171450">
              <a:lnSpc>
                <a:spcPct val="107000"/>
              </a:lnSpc>
              <a:spcAft>
                <a:spcPts val="800"/>
              </a:spcAft>
              <a:buFont typeface="Arial" panose="020B0604020202020204" pitchFamily="34" charset="0"/>
              <a:buChar char="•"/>
            </a:pPr>
            <a:endParaRPr lang="en-CA" sz="1200" kern="10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dirty="0">
                <a:effectLst/>
                <a:latin typeface="Lora" pitchFamily="2" charset="0"/>
                <a:ea typeface="Times New Roman" panose="02020603050405020304" pitchFamily="18" charset="0"/>
                <a:cs typeface="Calibri" panose="020F0502020204030204" pitchFamily="34" charset="0"/>
              </a:rPr>
              <a:t>Les </a:t>
            </a:r>
            <a:r>
              <a:rPr lang="fr-CA" sz="1200" kern="1200" dirty="0" err="1">
                <a:effectLst/>
                <a:latin typeface="Lora" pitchFamily="2" charset="0"/>
                <a:ea typeface="Times New Roman" panose="02020603050405020304" pitchFamily="18" charset="0"/>
                <a:cs typeface="Calibri" panose="020F0502020204030204" pitchFamily="34" charset="0"/>
              </a:rPr>
              <a:t>employé·e·s</a:t>
            </a:r>
            <a:r>
              <a:rPr lang="fr-CA" sz="1200" kern="1200" dirty="0">
                <a:effectLst/>
                <a:latin typeface="Lora" pitchFamily="2" charset="0"/>
                <a:ea typeface="Times New Roman" panose="02020603050405020304" pitchFamily="18" charset="0"/>
                <a:cs typeface="Calibri" panose="020F0502020204030204" pitchFamily="34" charset="0"/>
              </a:rPr>
              <a:t> qui se sentent psychologiquement en sécurité ont davantage tendance à révéler leurs problèmes de santé mentale. </a:t>
            </a: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dirty="0">
                <a:effectLst/>
                <a:latin typeface="Lora" pitchFamily="2" charset="0"/>
                <a:ea typeface="Calibri" panose="020F0502020204030204" pitchFamily="34" charset="0"/>
                <a:cs typeface="Calibri" panose="020F0502020204030204" pitchFamily="34" charset="0"/>
              </a:rPr>
              <a:t>Cliquez pour révéler la diapositive suivante.</a:t>
            </a: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en-US" sz="1200" kern="1200" dirty="0">
                <a:effectLst/>
                <a:latin typeface="Lora" pitchFamily="2" charset="0"/>
                <a:ea typeface="Calibri" panose="020F0502020204030204" pitchFamily="34" charset="0"/>
                <a:cs typeface="Calibri" panose="020F0502020204030204" pitchFamily="34" charset="0"/>
              </a:rPr>
              <a:t>SOURCES</a:t>
            </a:r>
            <a:endParaRPr lang="en-CA" sz="1200" kern="100" dirty="0">
              <a:effectLst/>
              <a:latin typeface="Lora" pitchFamily="2" charset="0"/>
              <a:ea typeface="Calibri" panose="020F050202020403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kern="0" dirty="0">
                <a:solidFill>
                  <a:srgbClr val="000000"/>
                </a:solidFill>
                <a:effectLst/>
                <a:latin typeface="Lora" pitchFamily="2" charset="0"/>
                <a:ea typeface="Arial" panose="020B0604020202020204" pitchFamily="34" charset="0"/>
              </a:rPr>
              <a:t>Famularo, K. (2019, September 24). </a:t>
            </a:r>
            <a:r>
              <a:rPr lang="en-US" sz="1200" b="0" kern="0" dirty="0">
                <a:effectLst/>
                <a:latin typeface="Lora" pitchFamily="2" charset="0"/>
                <a:ea typeface="Arial" panose="020B0604020202020204" pitchFamily="34" charset="0"/>
              </a:rPr>
              <a:t> </a:t>
            </a:r>
            <a:r>
              <a:rPr lang="en-US" sz="1200" b="0" i="1" kern="0" dirty="0">
                <a:solidFill>
                  <a:srgbClr val="000000"/>
                </a:solidFill>
                <a:effectLst/>
                <a:latin typeface="Lora" pitchFamily="2" charset="0"/>
                <a:ea typeface="Arial" panose="020B0604020202020204" pitchFamily="34" charset="0"/>
              </a:rPr>
              <a:t>Canadian workers increasingly recognize mental illness as a disability, but stigma remains: RBC Insurance </a:t>
            </a:r>
            <a:r>
              <a:rPr lang="en-US" sz="1200" b="0" kern="0" dirty="0">
                <a:solidFill>
                  <a:srgbClr val="000000"/>
                </a:solidFill>
                <a:effectLst/>
                <a:latin typeface="Lora" pitchFamily="2" charset="0"/>
                <a:ea typeface="Arial" panose="020B0604020202020204" pitchFamily="34" charset="0"/>
              </a:rPr>
              <a:t>IPSOS on behalf of RBC</a:t>
            </a:r>
            <a:r>
              <a:rPr lang="en-US" sz="1200" b="0" kern="0" dirty="0">
                <a:effectLst/>
                <a:latin typeface="Lora" pitchFamily="2" charset="0"/>
                <a:ea typeface="Arial" panose="020B0604020202020204" pitchFamily="34" charset="0"/>
                <a:cs typeface="Mangal" panose="02040503050203030202" pitchFamily="18" charset="0"/>
              </a:rPr>
              <a:t> </a:t>
            </a:r>
            <a:r>
              <a:rPr lang="en-US" sz="1200" b="0" kern="0" dirty="0">
                <a:solidFill>
                  <a:srgbClr val="000000"/>
                </a:solidFill>
                <a:effectLst/>
                <a:latin typeface="Lora" pitchFamily="2" charset="0"/>
                <a:ea typeface="Arial" panose="020B0604020202020204" pitchFamily="34" charset="0"/>
              </a:rPr>
              <a:t>Insurance. </a:t>
            </a:r>
            <a:r>
              <a:rPr lang="en-US" sz="1200" b="0" kern="0" dirty="0">
                <a:effectLst/>
                <a:latin typeface="Lora" pitchFamily="2" charset="0"/>
                <a:ea typeface="Arial" panose="020B0604020202020204" pitchFamily="34" charset="0"/>
              </a:rPr>
              <a:t> </a:t>
            </a:r>
            <a:r>
              <a:rPr lang="en-US" sz="1200" b="0" kern="0" dirty="0">
                <a:solidFill>
                  <a:srgbClr val="000000"/>
                </a:solidFill>
                <a:effectLst/>
                <a:latin typeface="Lora" pitchFamily="2" charset="0"/>
                <a:ea typeface="Arial" panose="020B0604020202020204" pitchFamily="34" charset="0"/>
              </a:rPr>
              <a:t>https://www.rbc.com/newsroom/news/article.html?article=123664#:~:text=TORONTO%2C%20Sept.,a%20recent%20RBC%20Insurance%20survey. </a:t>
            </a:r>
            <a:r>
              <a:rPr lang="en-US" sz="1200" b="0" dirty="0">
                <a:effectLst/>
                <a:latin typeface="Lora" pitchFamily="2" charset="0"/>
                <a:ea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b="0" dirty="0">
              <a:effectLst/>
              <a:latin typeface="Lora" pitchFamily="2" charset="0"/>
              <a:ea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dirty="0">
                <a:solidFill>
                  <a:schemeClr val="tx1"/>
                </a:solidFill>
                <a:effectLst/>
                <a:latin typeface="Lora" pitchFamily="2" charset="0"/>
                <a:ea typeface="Calibri" panose="020F0502020204030204" pitchFamily="34" charset="0"/>
              </a:rPr>
              <a:t>Hogg, B., Moreno-</a:t>
            </a:r>
            <a:r>
              <a:rPr lang="en-US" sz="1200" b="0" dirty="0" err="1">
                <a:solidFill>
                  <a:schemeClr val="tx1"/>
                </a:solidFill>
                <a:effectLst/>
                <a:latin typeface="Lora" pitchFamily="2" charset="0"/>
                <a:ea typeface="Calibri" panose="020F0502020204030204" pitchFamily="34" charset="0"/>
              </a:rPr>
              <a:t>Alcázar</a:t>
            </a:r>
            <a:r>
              <a:rPr lang="en-US" sz="1200" b="0" dirty="0">
                <a:solidFill>
                  <a:schemeClr val="tx1"/>
                </a:solidFill>
                <a:effectLst/>
                <a:latin typeface="Lora" pitchFamily="2" charset="0"/>
                <a:ea typeface="Calibri" panose="020F0502020204030204" pitchFamily="34" charset="0"/>
              </a:rPr>
              <a:t>, A., </a:t>
            </a:r>
            <a:r>
              <a:rPr lang="en-US" sz="1200" b="0" dirty="0" err="1">
                <a:solidFill>
                  <a:schemeClr val="tx1"/>
                </a:solidFill>
                <a:effectLst/>
                <a:latin typeface="Lora" pitchFamily="2" charset="0"/>
                <a:ea typeface="Calibri" panose="020F0502020204030204" pitchFamily="34" charset="0"/>
              </a:rPr>
              <a:t>Tóth</a:t>
            </a:r>
            <a:r>
              <a:rPr lang="en-US" sz="1200" b="0" dirty="0">
                <a:solidFill>
                  <a:schemeClr val="tx1"/>
                </a:solidFill>
                <a:effectLst/>
                <a:latin typeface="Lora" pitchFamily="2" charset="0"/>
                <a:ea typeface="Calibri" panose="020F0502020204030204" pitchFamily="34" charset="0"/>
              </a:rPr>
              <a:t>, M. D., </a:t>
            </a:r>
            <a:r>
              <a:rPr lang="en-US" sz="1200" b="0" i="1" dirty="0">
                <a:solidFill>
                  <a:schemeClr val="tx1"/>
                </a:solidFill>
                <a:effectLst/>
                <a:latin typeface="Lora" pitchFamily="2" charset="0"/>
                <a:ea typeface="Calibri" panose="020F0502020204030204" pitchFamily="34" charset="0"/>
              </a:rPr>
              <a:t>et al. </a:t>
            </a:r>
            <a:r>
              <a:rPr lang="en-US" sz="1200" b="0" dirty="0">
                <a:solidFill>
                  <a:schemeClr val="tx1"/>
                </a:solidFill>
                <a:effectLst/>
                <a:latin typeface="Lora" pitchFamily="2" charset="0"/>
                <a:ea typeface="Calibri" panose="020F0502020204030204" pitchFamily="34" charset="0"/>
              </a:rPr>
              <a:t>(2023). Supporting employees with mental illness and reducing mental illness-related stigma in the workplace: an expert survey. European Archives of Psychiatry and Clinical Neuroscience, 273(3), 739–753. </a:t>
            </a:r>
            <a:r>
              <a:rPr lang="en-US" sz="1200" b="0" u="sng" dirty="0">
                <a:solidFill>
                  <a:schemeClr val="tx1"/>
                </a:solidFill>
                <a:effectLst/>
                <a:latin typeface="Lora" pitchFamily="2" charset="0"/>
                <a:ea typeface="Calibri" panose="020F0502020204030204" pitchFamily="34" charset="0"/>
                <a:hlinkClick r:id="rId3">
                  <a:extLst>
                    <a:ext uri="{A12FA001-AC4F-418D-AE19-62706E023703}">
                      <ahyp:hlinkClr xmlns:ahyp="http://schemas.microsoft.com/office/drawing/2018/hyperlinkcolor" val="tx"/>
                    </a:ext>
                  </a:extLst>
                </a:hlinkClick>
              </a:rPr>
              <a:t>https://doi.org/10.1007/s00406-022-01443-3</a:t>
            </a:r>
            <a:endParaRPr lang="en-US" sz="1200" b="0" dirty="0">
              <a:solidFill>
                <a:schemeClr val="tx1"/>
              </a:solidFill>
              <a:effectLst/>
              <a:latin typeface="Lora" pitchFamily="2" charset="0"/>
              <a:ea typeface="Calibri" panose="020F0502020204030204" pitchFamily="34" charset="0"/>
            </a:endParaRPr>
          </a:p>
        </p:txBody>
      </p:sp>
      <p:sp>
        <p:nvSpPr>
          <p:cNvPr id="5" name="Slide Number Placeholder 4">
            <a:extLst>
              <a:ext uri="{FF2B5EF4-FFF2-40B4-BE49-F238E27FC236}">
                <a16:creationId xmlns:a16="http://schemas.microsoft.com/office/drawing/2014/main" id="{D0395145-0331-CCA8-2562-730369D46F31}"/>
              </a:ext>
            </a:extLst>
          </p:cNvPr>
          <p:cNvSpPr>
            <a:spLocks noGrp="1"/>
          </p:cNvSpPr>
          <p:nvPr>
            <p:ph type="sldNum" sz="quarter" idx="5"/>
          </p:nvPr>
        </p:nvSpPr>
        <p:spPr/>
        <p:txBody>
          <a:bodyPr/>
          <a:lstStyle/>
          <a:p>
            <a:fld id="{FB267835-0E47-4489-B375-E70B63D82C6C}" type="slidenum">
              <a:rPr lang="en-CA" smtClean="0"/>
              <a:t>33</a:t>
            </a:fld>
            <a:endParaRPr lang="en-CA"/>
          </a:p>
        </p:txBody>
      </p:sp>
    </p:spTree>
    <p:extLst>
      <p:ext uri="{BB962C8B-B14F-4D97-AF65-F5344CB8AC3E}">
        <p14:creationId xmlns:p14="http://schemas.microsoft.com/office/powerpoint/2010/main" val="21907790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u="none"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La définition d’un milieu de travail psychologiquement sain et sécuritaire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 milieu de travail psychologiquement sain et sécuritaire est un environnement qui favorise le bien-être psychologique des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et </a:t>
            </a:r>
            <a:r>
              <a:rPr lang="en-US" sz="1200" dirty="0">
                <a:solidFill>
                  <a:srgbClr val="000000"/>
                </a:solidFill>
                <a:effectLst/>
                <a:latin typeface="Lora" pitchFamily="2" charset="0"/>
                <a:ea typeface="Aptos" panose="020B0004020202020204" pitchFamily="34" charset="0"/>
                <a:cs typeface="Aptos" panose="020B0004020202020204" pitchFamily="34" charset="0"/>
              </a:rPr>
              <a:t>et </a:t>
            </a:r>
            <a:r>
              <a:rPr lang="en-US" sz="1200" dirty="0" err="1">
                <a:solidFill>
                  <a:srgbClr val="000000"/>
                </a:solidFill>
                <a:effectLst/>
                <a:latin typeface="Lora" pitchFamily="2" charset="0"/>
                <a:ea typeface="Aptos" panose="020B0004020202020204" pitchFamily="34" charset="0"/>
                <a:cs typeface="Aptos" panose="020B0004020202020204" pitchFamily="34" charset="0"/>
              </a:rPr>
              <a:t>prévient</a:t>
            </a:r>
            <a:r>
              <a:rPr lang="en-US" sz="1200" dirty="0">
                <a:solidFill>
                  <a:srgbClr val="000000"/>
                </a:solidFill>
                <a:effectLst/>
                <a:latin typeface="Lora" pitchFamily="2" charset="0"/>
                <a:ea typeface="Aptos" panose="020B0004020202020204" pitchFamily="34" charset="0"/>
                <a:cs typeface="Aptos" panose="020B0004020202020204" pitchFamily="34" charset="0"/>
              </a:rPr>
              <a:t> </a:t>
            </a:r>
            <a:r>
              <a:rPr lang="en-US" sz="1200" dirty="0" err="1">
                <a:solidFill>
                  <a:srgbClr val="000000"/>
                </a:solidFill>
                <a:effectLst/>
                <a:latin typeface="Lora" pitchFamily="2" charset="0"/>
                <a:ea typeface="Aptos" panose="020B0004020202020204" pitchFamily="34" charset="0"/>
                <a:cs typeface="Aptos" panose="020B0004020202020204" pitchFamily="34" charset="0"/>
              </a:rPr>
              <a:t>activement</a:t>
            </a:r>
            <a:r>
              <a:rPr lang="en-US" sz="1200" dirty="0">
                <a:solidFill>
                  <a:srgbClr val="000000"/>
                </a:solidFill>
                <a:effectLst/>
                <a:latin typeface="Lora" pitchFamily="2" charset="0"/>
                <a:ea typeface="Aptos" panose="020B0004020202020204" pitchFamily="34" charset="0"/>
                <a:cs typeface="Aptos" panose="020B0004020202020204" pitchFamily="34" charset="0"/>
              </a:rPr>
              <a:t> les </a:t>
            </a:r>
            <a:r>
              <a:rPr lang="en-US" sz="1200" dirty="0" err="1">
                <a:solidFill>
                  <a:srgbClr val="000000"/>
                </a:solidFill>
                <a:effectLst/>
                <a:latin typeface="Lora" pitchFamily="2" charset="0"/>
                <a:ea typeface="Aptos" panose="020B0004020202020204" pitchFamily="34" charset="0"/>
                <a:cs typeface="Aptos" panose="020B0004020202020204" pitchFamily="34" charset="0"/>
              </a:rPr>
              <a:t>dommages</a:t>
            </a:r>
            <a:r>
              <a:rPr lang="en-US" sz="1200" dirty="0">
                <a:solidFill>
                  <a:srgbClr val="000000"/>
                </a:solidFill>
                <a:effectLst/>
                <a:latin typeface="Lora" pitchFamily="2" charset="0"/>
                <a:ea typeface="Aptos" panose="020B0004020202020204" pitchFamily="34" charset="0"/>
                <a:cs typeface="Aptos" panose="020B0004020202020204" pitchFamily="34" charset="0"/>
              </a:rPr>
              <a:t> </a:t>
            </a:r>
            <a:r>
              <a:rPr lang="en-US" sz="1200" dirty="0" err="1">
                <a:solidFill>
                  <a:srgbClr val="000000"/>
                </a:solidFill>
                <a:effectLst/>
                <a:latin typeface="Lora" pitchFamily="2" charset="0"/>
                <a:ea typeface="Aptos" panose="020B0004020202020204" pitchFamily="34" charset="0"/>
                <a:cs typeface="Aptos" panose="020B0004020202020204" pitchFamily="34" charset="0"/>
              </a:rPr>
              <a:t>portés</a:t>
            </a:r>
            <a:r>
              <a:rPr lang="en-US" sz="1200" dirty="0">
                <a:solidFill>
                  <a:srgbClr val="000000"/>
                </a:solidFill>
                <a:effectLst/>
                <a:latin typeface="Lora" pitchFamily="2" charset="0"/>
                <a:ea typeface="Aptos" panose="020B0004020202020204" pitchFamily="34" charset="0"/>
                <a:cs typeface="Aptos" panose="020B0004020202020204" pitchFamily="34" charset="0"/>
              </a:rPr>
              <a:t> à </a:t>
            </a:r>
            <a:r>
              <a:rPr lang="en-US" sz="1200" dirty="0" err="1">
                <a:solidFill>
                  <a:srgbClr val="000000"/>
                </a:solidFill>
                <a:effectLst/>
                <a:latin typeface="Lora" pitchFamily="2" charset="0"/>
                <a:ea typeface="Aptos" panose="020B0004020202020204" pitchFamily="34" charset="0"/>
                <a:cs typeface="Aptos" panose="020B0004020202020204" pitchFamily="34" charset="0"/>
              </a:rPr>
              <a:t>leur</a:t>
            </a:r>
            <a:r>
              <a:rPr lang="en-US" sz="1200" dirty="0">
                <a:solidFill>
                  <a:srgbClr val="000000"/>
                </a:solidFill>
                <a:effectLst/>
                <a:latin typeface="Lora" pitchFamily="2" charset="0"/>
                <a:ea typeface="Aptos" panose="020B0004020202020204" pitchFamily="34" charset="0"/>
                <a:cs typeface="Aptos" panose="020B0004020202020204" pitchFamily="34" charset="0"/>
              </a:rPr>
              <a:t> santé mentale par </a:t>
            </a:r>
            <a:r>
              <a:rPr lang="en-US" sz="1200" dirty="0" err="1">
                <a:solidFill>
                  <a:srgbClr val="000000"/>
                </a:solidFill>
                <a:effectLst/>
                <a:latin typeface="Lora" pitchFamily="2" charset="0"/>
                <a:ea typeface="Aptos" panose="020B0004020202020204" pitchFamily="34" charset="0"/>
                <a:cs typeface="Aptos" panose="020B0004020202020204" pitchFamily="34" charset="0"/>
              </a:rPr>
              <a:t>négligence</a:t>
            </a:r>
            <a:r>
              <a:rPr lang="en-US" sz="1200" dirty="0">
                <a:solidFill>
                  <a:srgbClr val="000000"/>
                </a:solidFill>
                <a:effectLst/>
                <a:latin typeface="Lora" pitchFamily="2" charset="0"/>
                <a:ea typeface="Aptos" panose="020B0004020202020204" pitchFamily="34" charset="0"/>
                <a:cs typeface="Aptos" panose="020B0004020202020204" pitchFamily="34" charset="0"/>
              </a:rPr>
              <a:t> </a:t>
            </a:r>
            <a:r>
              <a:rPr lang="en-US" sz="1200" dirty="0" err="1">
                <a:solidFill>
                  <a:srgbClr val="000000"/>
                </a:solidFill>
                <a:effectLst/>
                <a:latin typeface="Lora" pitchFamily="2" charset="0"/>
                <a:ea typeface="Aptos" panose="020B0004020202020204" pitchFamily="34" charset="0"/>
                <a:cs typeface="Aptos" panose="020B0004020202020204" pitchFamily="34" charset="0"/>
              </a:rPr>
              <a:t>ou</a:t>
            </a:r>
            <a:r>
              <a:rPr lang="en-US" sz="1200" dirty="0">
                <a:solidFill>
                  <a:srgbClr val="000000"/>
                </a:solidFill>
                <a:effectLst/>
                <a:latin typeface="Lora" pitchFamily="2" charset="0"/>
                <a:ea typeface="Aptos" panose="020B0004020202020204" pitchFamily="34" charset="0"/>
                <a:cs typeface="Aptos" panose="020B0004020202020204" pitchFamily="34" charset="0"/>
              </a:rPr>
              <a:t> par insouciance, </a:t>
            </a:r>
            <a:r>
              <a:rPr lang="en-US" sz="1200" dirty="0" err="1">
                <a:solidFill>
                  <a:srgbClr val="000000"/>
                </a:solidFill>
                <a:effectLst/>
                <a:latin typeface="Lora" pitchFamily="2" charset="0"/>
                <a:ea typeface="Aptos" panose="020B0004020202020204" pitchFamily="34" charset="0"/>
                <a:cs typeface="Aptos" panose="020B0004020202020204" pitchFamily="34" charset="0"/>
              </a:rPr>
              <a:t>ou</a:t>
            </a:r>
            <a:r>
              <a:rPr lang="en-US" sz="1200" dirty="0">
                <a:solidFill>
                  <a:srgbClr val="000000"/>
                </a:solidFill>
                <a:effectLst/>
                <a:latin typeface="Lora" pitchFamily="2" charset="0"/>
                <a:ea typeface="Aptos" panose="020B0004020202020204" pitchFamily="34" charset="0"/>
                <a:cs typeface="Aptos" panose="020B0004020202020204" pitchFamily="34" charset="0"/>
              </a:rPr>
              <a:t> de façon </a:t>
            </a:r>
            <a:r>
              <a:rPr lang="en-US" sz="1200" dirty="0" err="1">
                <a:solidFill>
                  <a:srgbClr val="000000"/>
                </a:solidFill>
                <a:effectLst/>
                <a:latin typeface="Lora" pitchFamily="2" charset="0"/>
                <a:ea typeface="Aptos" panose="020B0004020202020204" pitchFamily="34" charset="0"/>
                <a:cs typeface="Aptos" panose="020B0004020202020204" pitchFamily="34" charset="0"/>
              </a:rPr>
              <a:t>délibérée</a:t>
            </a:r>
            <a:r>
              <a:rPr lang="en-US" sz="1200" dirty="0">
                <a:solidFill>
                  <a:srgbClr val="000000"/>
                </a:solidFill>
                <a:effectLst/>
                <a:latin typeface="Lora" pitchFamily="2" charset="0"/>
                <a:ea typeface="Aptos" panose="020B0004020202020204" pitchFamily="34" charset="0"/>
                <a:cs typeface="Aptos" panose="020B0004020202020204" pitchFamily="34" charset="0"/>
              </a:rPr>
              <a:t> </a:t>
            </a:r>
            <a:r>
              <a:rPr lang="fr-FR" sz="1200" dirty="0">
                <a:solidFill>
                  <a:srgbClr val="000000"/>
                </a:solidFill>
                <a:effectLst/>
                <a:latin typeface="Lora" pitchFamily="2" charset="0"/>
                <a:ea typeface="Aptos" panose="020B0004020202020204" pitchFamily="34" charset="0"/>
                <a:cs typeface="Aptos" panose="020B0004020202020204" pitchFamily="34" charset="0"/>
              </a:rPr>
              <a:t>et favorise le bien-être psychologique</a:t>
            </a:r>
            <a:r>
              <a:rPr lang="en-US" sz="1200" dirty="0">
                <a:solidFill>
                  <a:srgbClr val="000000"/>
                </a:solidFill>
                <a:effectLst/>
                <a:latin typeface="Lora" pitchFamily="2" charset="0"/>
                <a:ea typeface="Aptos" panose="020B0004020202020204" pitchFamily="34" charset="0"/>
                <a:cs typeface="Aptos" panose="020B0004020202020204" pitchFamily="34" charset="0"/>
              </a:rPr>
              <a:t>. </a:t>
            </a: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buFont typeface="Arial" panose="020B0604020202020204" pitchFamily="34" charset="0"/>
              <a:buChar char="•"/>
            </a:pPr>
            <a:r>
              <a:rPr lang="fr-FR" sz="1200" b="0" i="0" u="none" strike="noStrike" kern="1200" baseline="0" dirty="0">
                <a:solidFill>
                  <a:schemeClr val="tx1"/>
                </a:solidFill>
                <a:latin typeface="Lora" pitchFamily="2" charset="0"/>
                <a:ea typeface="+mn-ea"/>
                <a:cs typeface="+mn-cs"/>
              </a:rPr>
              <a:t>La création d'un environnement de travail favorable à la sécurité psychologique et au bien-être mental est une responsabilité partagée.</a:t>
            </a:r>
          </a:p>
          <a:p>
            <a:pPr marL="171450" indent="-171450">
              <a:buFont typeface="Arial" panose="020B0604020202020204" pitchFamily="34" charset="0"/>
              <a:buChar char="•"/>
            </a:pPr>
            <a:endParaRPr lang="en-CA" sz="1200" b="0" i="0" u="none" strike="noStrike" kern="1200" baseline="0" dirty="0">
              <a:solidFill>
                <a:schemeClr val="tx1"/>
              </a:solidFill>
              <a:latin typeface="Lora" pitchFamily="2" charset="0"/>
              <a:ea typeface="+mn-ea"/>
              <a:cs typeface="+mn-cs"/>
            </a:endParaRPr>
          </a:p>
          <a:p>
            <a:pPr marL="171450" indent="-171450">
              <a:buFont typeface="Arial" panose="020B0604020202020204" pitchFamily="34" charset="0"/>
              <a:buChar char="•"/>
            </a:pPr>
            <a:r>
              <a:rPr lang="en-CA" sz="1200" b="0" i="0" u="none" strike="noStrike" kern="1200" baseline="0" dirty="0">
                <a:solidFill>
                  <a:schemeClr val="tx1"/>
                </a:solidFill>
                <a:latin typeface="Lora" pitchFamily="2" charset="0"/>
                <a:ea typeface="+mn-ea"/>
                <a:cs typeface="+mn-cs"/>
              </a:rPr>
              <a:t>La </a:t>
            </a:r>
            <a:r>
              <a:rPr kumimoji="0" lang="fr-FR" sz="1200" b="0" i="1" u="none" strike="noStrike" kern="1200" cap="none" spc="0" normalizeH="0" baseline="0" noProof="0" dirty="0">
                <a:ln>
                  <a:noFill/>
                </a:ln>
                <a:solidFill>
                  <a:srgbClr val="1D1C1D"/>
                </a:solidFill>
                <a:effectLst/>
                <a:uLnTx/>
                <a:uFillTx/>
                <a:latin typeface="Lora" pitchFamily="2" charset="0"/>
              </a:rPr>
              <a:t>Norme nationale du Canada sur la santé et la sécurité psychologiques en milieu de travail</a:t>
            </a:r>
            <a:r>
              <a:rPr kumimoji="0" lang="en-CA" sz="1200" b="0" i="0" u="none" strike="noStrike" kern="1200" cap="none" spc="0" normalizeH="0" baseline="0" noProof="0" dirty="0">
                <a:ln>
                  <a:noFill/>
                </a:ln>
                <a:solidFill>
                  <a:srgbClr val="1D1C1D"/>
                </a:solidFill>
                <a:effectLst/>
                <a:uLnTx/>
                <a:uFillTx/>
                <a:latin typeface="Lora" pitchFamily="2" charset="0"/>
              </a:rPr>
              <a:t> </a:t>
            </a:r>
            <a:r>
              <a:rPr kumimoji="0" lang="fr-FR" sz="1200" b="0" i="0" u="none" strike="noStrike" kern="1200" cap="none" spc="0" normalizeH="0" baseline="0" noProof="0" dirty="0">
                <a:ln>
                  <a:noFill/>
                </a:ln>
                <a:solidFill>
                  <a:srgbClr val="1D1C1D"/>
                </a:solidFill>
                <a:effectLst/>
                <a:uLnTx/>
                <a:uFillTx/>
                <a:latin typeface="Lora" pitchFamily="2" charset="0"/>
              </a:rPr>
              <a:t>est un système de gestion destiné à être intégré dans les systèmes et pratiques du lieu de travail. </a:t>
            </a:r>
            <a:endParaRPr lang="en-CA" sz="1200" b="0" i="0" u="none" strike="noStrike" kern="1200" baseline="0" dirty="0">
              <a:solidFill>
                <a:schemeClr val="tx1"/>
              </a:solidFill>
              <a:latin typeface="Lora" pitchFamily="2" charset="0"/>
              <a:ea typeface="+mn-ea"/>
              <a:cs typeface="+mn-cs"/>
            </a:endParaRPr>
          </a:p>
          <a:p>
            <a:pPr marL="171450" indent="-171450">
              <a:buFont typeface="Arial" panose="020B0604020202020204" pitchFamily="34" charset="0"/>
              <a:buChar char="•"/>
            </a:pPr>
            <a:endParaRPr lang="en-CA" sz="1200" b="0" i="0" u="none" strike="noStrike" kern="1200" baseline="0" dirty="0">
              <a:solidFill>
                <a:schemeClr val="tx1"/>
              </a:solidFill>
              <a:latin typeface="Lora" pitchFamily="2"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sz="1200" b="0" dirty="0">
                <a:effectLst/>
                <a:latin typeface="Lora" pitchFamily="2" charset="0"/>
                <a:ea typeface="Times New Roman" panose="02020603050405020304" pitchFamily="18" charset="0"/>
                <a:cs typeface="Times New Roman" panose="02020603050405020304" pitchFamily="18" charset="0"/>
              </a:rPr>
              <a:t>Il a été conçu pour aider les organisations à gérer le risque associé aux facteurs psychosociaux connus pour affecter la santé et la sécurité psychologiques des employé</a:t>
            </a:r>
            <a:r>
              <a:rPr lang="fr-CA" dirty="0">
                <a:latin typeface="Lora" pitchFamily="2" charset="0"/>
                <a:ea typeface="Times New Roman" panose="02020603050405020304" pitchFamily="18" charset="0"/>
                <a:cs typeface="Calibri" panose="020F0502020204030204" pitchFamily="34" charset="0"/>
              </a:rPr>
              <a:t>·e·</a:t>
            </a:r>
            <a:r>
              <a:rPr lang="fr-FR" sz="1200" b="0" dirty="0">
                <a:effectLst/>
                <a:latin typeface="Lora" pitchFamily="2" charset="0"/>
                <a:ea typeface="Times New Roman" panose="02020603050405020304" pitchFamily="18" charset="0"/>
                <a:cs typeface="Times New Roman" panose="02020603050405020304" pitchFamily="18" charset="0"/>
              </a:rPr>
              <a:t>s.</a:t>
            </a:r>
            <a:endParaRPr lang="en-US" sz="1200" b="0" dirty="0">
              <a:effectLst/>
              <a:latin typeface="Lora" pitchFamily="2" charset="0"/>
              <a:ea typeface="Aptos" panose="020B0004020202020204" pitchFamily="34" charset="0"/>
              <a:cs typeface="Times New Roman" panose="02020603050405020304" pitchFamily="18"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marR="0" indent="-171450">
              <a:lnSpc>
                <a:spcPct val="107000"/>
              </a:lnSpc>
              <a:spcBef>
                <a:spcPts val="0"/>
              </a:spcBef>
              <a:spcAft>
                <a:spcPts val="0"/>
              </a:spcAft>
              <a:buFont typeface="Arial" panose="020B0604020202020204" pitchFamily="34" charset="0"/>
              <a:buChar char="•"/>
            </a:pPr>
            <a:r>
              <a:rPr lang="en-US" b="0" i="0" dirty="0">
                <a:solidFill>
                  <a:srgbClr val="393939"/>
                </a:solidFill>
                <a:effectLst/>
                <a:latin typeface="Lora" pitchFamily="2" charset="0"/>
              </a:rPr>
              <a:t>N</a:t>
            </a:r>
            <a:r>
              <a:rPr lang="fr-FR" sz="1200" b="0" i="0" kern="1200" noProof="0" dirty="0">
                <a:solidFill>
                  <a:srgbClr val="393939"/>
                </a:solidFill>
                <a:effectLst/>
                <a:latin typeface="Lora" pitchFamily="2" charset="0"/>
                <a:ea typeface="+mn-ea"/>
                <a:cs typeface="+mn-cs"/>
              </a:rPr>
              <a:t>orme nationale du Canada sur la santé et la sécurité psychologiques en milieu de travail </a:t>
            </a:r>
            <a:r>
              <a:rPr kumimoji="0" lang="en-CA" sz="1200" b="0" i="0" u="none" strike="noStrike" kern="1200" cap="none" spc="0" normalizeH="0" baseline="0" noProof="0" dirty="0">
                <a:ln>
                  <a:noFill/>
                </a:ln>
                <a:solidFill>
                  <a:srgbClr val="1D1C1D"/>
                </a:solidFill>
                <a:effectLst/>
                <a:uLnTx/>
                <a:uFillTx/>
                <a:latin typeface="Lora" pitchFamily="2" charset="0"/>
                <a:ea typeface="+mn-ea"/>
                <a:cs typeface="+mn-cs"/>
              </a:rPr>
              <a:t>(2022). </a:t>
            </a:r>
            <a:r>
              <a:rPr kumimoji="0" lang="en-CA" sz="1200" b="0" i="1" u="none" strike="noStrike" kern="1200" cap="none" spc="0" normalizeH="0" baseline="0" noProof="0" dirty="0">
                <a:ln>
                  <a:noFill/>
                </a:ln>
                <a:solidFill>
                  <a:srgbClr val="1D1C1D"/>
                </a:solidFill>
                <a:effectLst/>
                <a:uLnTx/>
                <a:uFillTx/>
                <a:latin typeface="Lora" pitchFamily="2" charset="0"/>
                <a:ea typeface="+mn-ea"/>
                <a:cs typeface="+mn-cs"/>
              </a:rPr>
              <a:t>Groupe CSA. https://www.csagroup.org/fr/article/can-csa-z1003-13-bnq-9700-803-2013-c2022-sante-et-securite-psychologiques-en-milieu-de-travail/</a:t>
            </a:r>
          </a:p>
        </p:txBody>
      </p:sp>
    </p:spTree>
    <p:extLst>
      <p:ext uri="{BB962C8B-B14F-4D97-AF65-F5344CB8AC3E}">
        <p14:creationId xmlns:p14="http://schemas.microsoft.com/office/powerpoint/2010/main" val="16615451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Facteurs psychosociaux au travail</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endParaRPr lang="fr-CA" sz="1200" b="1" kern="1200" noProof="0" dirty="0">
              <a:effectLst/>
              <a:latin typeface="Lora" pitchFamily="2" charset="0"/>
              <a:cs typeface="Calibri" panose="020F0502020204030204" pitchFamily="34" charset="0"/>
            </a:endParaRPr>
          </a:p>
          <a:p>
            <a:pPr marL="0" indent="0">
              <a:lnSpc>
                <a:spcPct val="107000"/>
              </a:lnSpc>
              <a:spcAft>
                <a:spcPts val="800"/>
              </a:spcAft>
              <a:buFont typeface="Arial" panose="020B0604020202020204" pitchFamily="34" charset="0"/>
              <a:buNone/>
            </a:pPr>
            <a:r>
              <a:rPr lang="fr-CA" sz="1200" dirty="0">
                <a:latin typeface="Lora" pitchFamily="2" charset="0"/>
              </a:rPr>
              <a:t>Quels indicateurs vous attendez-vous à trouver dans un lieu de travail qui valorise la santé et la sécurité psychologique?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graphique de droite.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200" b="0" i="0" u="none" strike="noStrike" kern="1200" cap="none" spc="0" normalizeH="0" baseline="0" noProof="0" dirty="0">
                <a:ln>
                  <a:noFill/>
                </a:ln>
                <a:solidFill>
                  <a:srgbClr val="1D1C1D"/>
                </a:solidFill>
                <a:effectLst/>
                <a:uLnTx/>
                <a:uFillTx/>
                <a:latin typeface="Lora" pitchFamily="2" charset="0"/>
              </a:rPr>
              <a:t>Les facteurs psychosociaux sur le lieu de travail décrits dans la </a:t>
            </a:r>
            <a:r>
              <a:rPr kumimoji="0" lang="fr-FR" sz="1200" b="0" i="1" u="none" strike="noStrike" kern="1200" cap="none" spc="0" normalizeH="0" baseline="0" noProof="0" dirty="0">
                <a:ln>
                  <a:noFill/>
                </a:ln>
                <a:solidFill>
                  <a:srgbClr val="1D1C1D"/>
                </a:solidFill>
                <a:effectLst/>
                <a:uLnTx/>
                <a:uFillTx/>
                <a:latin typeface="Lora" pitchFamily="2" charset="0"/>
              </a:rPr>
              <a:t>Norme nationale du Canada sur la santé et la sécurité psychologiques en milieu de travail</a:t>
            </a:r>
            <a:r>
              <a:rPr kumimoji="0" lang="en-CA" sz="1200" b="0" i="0" u="none" strike="noStrike" kern="1200" cap="none" spc="0" normalizeH="0" baseline="0" noProof="0" dirty="0">
                <a:ln>
                  <a:noFill/>
                </a:ln>
                <a:solidFill>
                  <a:srgbClr val="1D1C1D"/>
                </a:solidFill>
                <a:effectLst/>
                <a:uLnTx/>
                <a:uFillTx/>
                <a:latin typeface="Lora" pitchFamily="2" charset="0"/>
              </a:rPr>
              <a:t> </a:t>
            </a:r>
            <a:r>
              <a:rPr kumimoji="0" lang="fr-FR" sz="1200" b="0" i="0" u="none" strike="noStrike" kern="1200" cap="none" spc="0" normalizeH="0" baseline="0" noProof="0" dirty="0">
                <a:ln>
                  <a:noFill/>
                </a:ln>
                <a:solidFill>
                  <a:srgbClr val="1D1C1D"/>
                </a:solidFill>
                <a:effectLst/>
                <a:uLnTx/>
                <a:uFillTx/>
                <a:latin typeface="Lora" pitchFamily="2" charset="0"/>
              </a:rPr>
              <a:t>sont des indicateurs de la santé et de la sécurité psychologiques dans une organisation.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CA" sz="1200" b="0" i="0" u="none" strike="noStrike" kern="1200" baseline="0" dirty="0">
              <a:solidFill>
                <a:schemeClr val="tx1"/>
              </a:solidFill>
              <a:latin typeface="Lora" pitchFamily="2" charset="0"/>
              <a:ea typeface="+mn-ea"/>
              <a:cs typeface="+mn-cs"/>
            </a:endParaRPr>
          </a:p>
          <a:p>
            <a:pPr marL="171450" indent="-171450">
              <a:buFont typeface="Arial" panose="020B0604020202020204" pitchFamily="34" charset="0"/>
              <a:buChar char="•"/>
            </a:pPr>
            <a:r>
              <a:rPr lang="fr-FR" sz="1200" b="0" dirty="0">
                <a:effectLst/>
                <a:latin typeface="Lora" pitchFamily="2" charset="0"/>
                <a:ea typeface="Times New Roman" panose="02020603050405020304" pitchFamily="18" charset="0"/>
                <a:cs typeface="Times New Roman" panose="02020603050405020304" pitchFamily="18" charset="0"/>
              </a:rPr>
              <a:t>Tous les facteurs psychosociaux sont interdépendants. Les changements apportés à l'un d'entre eux se répercutent sur les autres. La gestion des risques associés à ces facteurs peut contribuer à protéger les </a:t>
            </a:r>
            <a:r>
              <a:rPr lang="fr-FR" sz="1200" b="0" dirty="0" err="1">
                <a:effectLst/>
                <a:latin typeface="Lora" pitchFamily="2" charset="0"/>
                <a:ea typeface="Times New Roman" panose="02020603050405020304" pitchFamily="18" charset="0"/>
                <a:cs typeface="Times New Roman" panose="02020603050405020304" pitchFamily="18" charset="0"/>
              </a:rPr>
              <a:t>travailleur·se·s</a:t>
            </a:r>
            <a:r>
              <a:rPr lang="fr-FR" sz="1200" b="0" dirty="0">
                <a:effectLst/>
                <a:latin typeface="Lora" pitchFamily="2" charset="0"/>
                <a:ea typeface="Times New Roman" panose="02020603050405020304" pitchFamily="18" charset="0"/>
                <a:cs typeface="Times New Roman" panose="02020603050405020304" pitchFamily="18" charset="0"/>
              </a:rPr>
              <a:t> et à promouvoir la santé et la sécurité psychologiques sur le lieu de travail.</a:t>
            </a:r>
            <a:endParaRPr lang="en-CA" sz="1200" b="0" dirty="0">
              <a:effectLst/>
              <a:latin typeface="Lora" pitchFamily="2" charset="0"/>
              <a:ea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endParaRPr lang="en-US" sz="1200" b="0" i="0" u="none" strike="noStrike" kern="1200" baseline="0" dirty="0">
              <a:solidFill>
                <a:schemeClr val="tx1"/>
              </a:solidFill>
              <a:effectLst/>
              <a:latin typeface="Lora" pitchFamily="2" charset="0"/>
              <a:ea typeface="+mn-ea"/>
              <a:cs typeface="+mn-cs"/>
            </a:endParaRPr>
          </a:p>
          <a:p>
            <a:pPr marL="171450" marR="0" lvl="0" indent="-171450">
              <a:spcBef>
                <a:spcPts val="0"/>
              </a:spcBef>
              <a:spcAft>
                <a:spcPts val="0"/>
              </a:spcAft>
              <a:buFont typeface="Arial" panose="020B0604020202020204" pitchFamily="34" charset="0"/>
              <a:buChar char="•"/>
              <a:tabLst>
                <a:tab pos="457200" algn="l"/>
              </a:tabLst>
            </a:pPr>
            <a:r>
              <a:rPr lang="fr-FR" sz="1200" b="0" dirty="0">
                <a:effectLst/>
                <a:latin typeface="Lora" pitchFamily="2" charset="0"/>
                <a:ea typeface="Times New Roman" panose="02020603050405020304" pitchFamily="18" charset="0"/>
                <a:cs typeface="Times New Roman" panose="02020603050405020304" pitchFamily="18" charset="0"/>
              </a:rPr>
              <a:t>Vous avez peut-être entendu parler des 13 facteurs liés au lieu de travail.  Ces facteurs sont basés sur des décennies de recherche montrant qu'ils affectent la santé mentale des </a:t>
            </a:r>
            <a:r>
              <a:rPr lang="fr-FR" sz="1200" b="0" i="0" dirty="0">
                <a:effectLst/>
                <a:latin typeface="Lora" pitchFamily="2" charset="0"/>
                <a:ea typeface="Times New Roman" panose="02020603050405020304" pitchFamily="18" charset="0"/>
                <a:cs typeface="Times New Roman" panose="02020603050405020304" pitchFamily="18" charset="0"/>
              </a:rPr>
              <a:t>travailleur</a:t>
            </a:r>
            <a:r>
              <a:rPr lang="fr-CA" sz="1200" i="0" kern="1200" noProof="0" dirty="0">
                <a:effectLst/>
                <a:latin typeface="Lora" pitchFamily="2" charset="0"/>
                <a:ea typeface="Times New Roman" panose="02020603050405020304" pitchFamily="18" charset="0"/>
                <a:cs typeface="Calibri" panose="020F0502020204030204" pitchFamily="34" charset="0"/>
              </a:rPr>
              <a:t>·se·</a:t>
            </a:r>
            <a:r>
              <a:rPr lang="fr-FR" sz="1200" b="0" dirty="0">
                <a:effectLst/>
                <a:latin typeface="Lora" pitchFamily="2" charset="0"/>
                <a:ea typeface="Times New Roman" panose="02020603050405020304" pitchFamily="18" charset="0"/>
                <a:cs typeface="Times New Roman" panose="02020603050405020304" pitchFamily="18" charset="0"/>
              </a:rPr>
              <a:t>s.</a:t>
            </a:r>
            <a:endParaRPr lang="en-US" sz="1200" b="0" dirty="0">
              <a:effectLst/>
              <a:latin typeface="Lora" pitchFamily="2" charset="0"/>
              <a:ea typeface="Times New Roman" panose="02020603050405020304" pitchFamily="18" charset="0"/>
              <a:cs typeface="Times New Roman" panose="02020603050405020304" pitchFamily="18" charset="0"/>
            </a:endParaRPr>
          </a:p>
          <a:p>
            <a:pPr marL="0" marR="0" lvl="0" indent="0">
              <a:spcBef>
                <a:spcPts val="0"/>
              </a:spcBef>
              <a:spcAft>
                <a:spcPts val="0"/>
              </a:spcAft>
              <a:buFont typeface="Arial" panose="020B0604020202020204" pitchFamily="34" charset="0"/>
              <a:buNone/>
              <a:tabLst>
                <a:tab pos="457200" algn="l"/>
              </a:tabLst>
            </a:pPr>
            <a:endParaRPr lang="en-US" sz="1200" b="0" dirty="0">
              <a:effectLst/>
              <a:latin typeface="Lora" pitchFamily="2"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tab pos="457200" algn="l"/>
              </a:tabLst>
              <a:defRPr/>
            </a:pPr>
            <a:r>
              <a:rPr lang="fr-FR" sz="1200" b="0" i="1" u="none" strike="noStrike" kern="1200" baseline="0" dirty="0">
                <a:solidFill>
                  <a:schemeClr val="tx1"/>
                </a:solidFill>
                <a:latin typeface="Lora" pitchFamily="2" charset="0"/>
                <a:ea typeface="+mn-ea"/>
                <a:cs typeface="+mn-cs"/>
              </a:rPr>
              <a:t>Cliquez pour afficher le graphique Autres facteurs de stress chronique.</a:t>
            </a:r>
            <a:endParaRPr lang="en-CA" sz="1200" b="0" i="1" u="none" strike="noStrike" kern="1200" baseline="0" dirty="0">
              <a:solidFill>
                <a:schemeClr val="tx1"/>
              </a:solidFill>
              <a:latin typeface="Lora" pitchFamily="2" charset="0"/>
              <a:ea typeface="+mn-ea"/>
              <a:cs typeface="+mn-cs"/>
            </a:endParaRPr>
          </a:p>
          <a:p>
            <a:pPr marL="0" marR="0" lvl="0" indent="0">
              <a:spcBef>
                <a:spcPts val="0"/>
              </a:spcBef>
              <a:spcAft>
                <a:spcPts val="0"/>
              </a:spcAft>
              <a:buFont typeface="Arial" panose="020B0604020202020204" pitchFamily="34" charset="0"/>
              <a:buNone/>
              <a:tabLst>
                <a:tab pos="457200" algn="l"/>
              </a:tabLst>
            </a:pPr>
            <a:endParaRPr lang="en-US" sz="1200" b="0" dirty="0">
              <a:effectLst/>
              <a:latin typeface="Lora" pitchFamily="2" charset="0"/>
              <a:ea typeface="Times New Roman" panose="02020603050405020304" pitchFamily="18" charset="0"/>
              <a:cs typeface="Times New Roman" panose="02020603050405020304" pitchFamily="18" charset="0"/>
            </a:endParaRPr>
          </a:p>
          <a:p>
            <a:pPr marL="171450" marR="0" lvl="0" indent="-171450">
              <a:spcBef>
                <a:spcPts val="0"/>
              </a:spcBef>
              <a:spcAft>
                <a:spcPts val="0"/>
              </a:spcAft>
              <a:buFont typeface="Arial" panose="020B0604020202020204" pitchFamily="34" charset="0"/>
              <a:buChar char="•"/>
              <a:tabLst>
                <a:tab pos="457200" algn="l"/>
              </a:tabLst>
            </a:pPr>
            <a:r>
              <a:rPr lang="fr-FR" sz="1200" b="0" dirty="0">
                <a:effectLst/>
                <a:latin typeface="Lora" pitchFamily="2" charset="0"/>
                <a:ea typeface="Times New Roman" panose="02020603050405020304" pitchFamily="18" charset="0"/>
                <a:cs typeface="Times New Roman" panose="02020603050405020304" pitchFamily="18" charset="0"/>
              </a:rPr>
              <a:t>Il existe un quatorzième facteur - d'autres facteurs de stress chroniques identifiés par les travailleur</a:t>
            </a:r>
            <a:r>
              <a:rPr lang="fr-CA" sz="1200" i="0" kern="1200" noProof="0" dirty="0">
                <a:effectLst/>
                <a:latin typeface="Lora" pitchFamily="2" charset="0"/>
                <a:ea typeface="Times New Roman" panose="02020603050405020304" pitchFamily="18" charset="0"/>
                <a:cs typeface="Calibri" panose="020F0502020204030204" pitchFamily="34" charset="0"/>
              </a:rPr>
              <a:t>·se·</a:t>
            </a:r>
            <a:r>
              <a:rPr lang="fr-FR" sz="1200" b="0" dirty="0">
                <a:effectLst/>
                <a:latin typeface="Lora" pitchFamily="2" charset="0"/>
                <a:ea typeface="Times New Roman" panose="02020603050405020304" pitchFamily="18" charset="0"/>
                <a:cs typeface="Times New Roman" panose="02020603050405020304" pitchFamily="18" charset="0"/>
              </a:rPr>
              <a:t>s. </a:t>
            </a:r>
            <a:endParaRPr lang="en-US" sz="1200" b="0" dirty="0">
              <a:effectLst/>
              <a:latin typeface="Lora" pitchFamily="2" charset="0"/>
              <a:ea typeface="Times New Roman" panose="02020603050405020304" pitchFamily="18" charset="0"/>
              <a:cs typeface="Times New Roman" panose="02020603050405020304" pitchFamily="18" charset="0"/>
            </a:endParaRPr>
          </a:p>
          <a:p>
            <a:pPr marL="0" marR="0" lvl="0" indent="0">
              <a:spcBef>
                <a:spcPts val="0"/>
              </a:spcBef>
              <a:spcAft>
                <a:spcPts val="0"/>
              </a:spcAft>
              <a:buFont typeface="Arial" panose="020B0604020202020204" pitchFamily="34" charset="0"/>
              <a:buNone/>
              <a:tabLst>
                <a:tab pos="457200" algn="l"/>
              </a:tabLst>
            </a:pPr>
            <a:endParaRPr lang="en-US" sz="1200" b="0" dirty="0">
              <a:effectLst/>
              <a:latin typeface="Lora" pitchFamily="2" charset="0"/>
              <a:ea typeface="Times New Roman" panose="02020603050405020304" pitchFamily="18" charset="0"/>
              <a:cs typeface="Times New Roman" panose="02020603050405020304" pitchFamily="18" charset="0"/>
            </a:endParaRPr>
          </a:p>
          <a:p>
            <a:pPr marL="171450" marR="0" lvl="0" indent="-171450">
              <a:spcBef>
                <a:spcPts val="0"/>
              </a:spcBef>
              <a:spcAft>
                <a:spcPts val="0"/>
              </a:spcAft>
              <a:buFont typeface="Arial" panose="020B0604020202020204" pitchFamily="34" charset="0"/>
              <a:buChar char="•"/>
              <a:tabLst>
                <a:tab pos="457200" algn="l"/>
              </a:tabLst>
            </a:pPr>
            <a:r>
              <a:rPr lang="fr-FR" sz="1200" b="0" dirty="0">
                <a:effectLst/>
                <a:latin typeface="Lora" pitchFamily="2" charset="0"/>
                <a:ea typeface="Times New Roman" panose="02020603050405020304" pitchFamily="18" charset="0"/>
                <a:cs typeface="Times New Roman" panose="02020603050405020304" pitchFamily="18" charset="0"/>
              </a:rPr>
              <a:t>Parmi les secteurs et les organisations qui ont identifié d'autres facteurs de stress chronique, on peut citer les soins de santé (protection contre la détresse morale et soutien à l'autonomie) et le personnel ambulancier (exposition cumulative à des événements critiques ou stressants).</a:t>
            </a:r>
            <a:endParaRPr lang="en-US" sz="1200" b="0" dirty="0">
              <a:effectLst/>
              <a:latin typeface="Lora" pitchFamily="2"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b="0" i="1" u="none" strike="noStrike" kern="1200" baseline="0" dirty="0">
              <a:solidFill>
                <a:schemeClr val="tx1"/>
              </a:solidFill>
              <a:latin typeface="Lora" pitchFamily="2" charset="0"/>
              <a:ea typeface="+mn-ea"/>
              <a:cs typeface="+mn-cs"/>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endParaRPr lang="en-CA" sz="1200" b="0" i="0" u="none" strike="noStrike" kern="1200" baseline="0" dirty="0">
              <a:solidFill>
                <a:schemeClr val="tx1"/>
              </a:solidFill>
              <a:latin typeface="Lora" pitchFamily="2" charset="0"/>
              <a:ea typeface="+mn-ea"/>
              <a:cs typeface="+mn-cs"/>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buFont typeface="Arial" panose="020B0604020202020204" pitchFamily="34" charset="0"/>
              <a:buChar char="•"/>
            </a:pPr>
            <a:r>
              <a:rPr lang="fr-CA" sz="1200" kern="1200" noProof="0" dirty="0">
                <a:effectLst/>
                <a:latin typeface="Lora" pitchFamily="2" charset="0"/>
                <a:ea typeface="Calibri" panose="020F0502020204030204" pitchFamily="34" charset="0"/>
              </a:rPr>
              <a:t>Commission de la santé mentale du Canada. </a:t>
            </a:r>
            <a:r>
              <a:rPr lang="fr-CA" sz="1200" i="1" kern="1200" noProof="0" dirty="0">
                <a:effectLst/>
                <a:latin typeface="Lora" pitchFamily="2" charset="0"/>
                <a:ea typeface="Calibri" panose="020F0502020204030204" pitchFamily="34" charset="0"/>
              </a:rPr>
              <a:t>Norme nationale</a:t>
            </a:r>
            <a:r>
              <a:rPr lang="fr-CA" sz="1200" kern="1200" noProof="0" dirty="0">
                <a:effectLst/>
                <a:latin typeface="Lora" pitchFamily="2" charset="0"/>
                <a:ea typeface="Calibri" panose="020F0502020204030204" pitchFamily="34" charset="0"/>
              </a:rPr>
              <a:t>.</a:t>
            </a:r>
            <a:r>
              <a:rPr lang="fr-CA" sz="1200" u="sng" kern="1200" noProof="0" dirty="0">
                <a:effectLst/>
                <a:latin typeface="Lora" pitchFamily="2" charset="0"/>
                <a:ea typeface="Calibri" panose="020F0502020204030204" pitchFamily="34" charset="0"/>
              </a:rPr>
              <a:t> </a:t>
            </a:r>
            <a:r>
              <a:rPr lang="fr-CA" sz="1200" u="sng" noProof="0" dirty="0">
                <a:solidFill>
                  <a:srgbClr val="0563C1"/>
                </a:solidFill>
                <a:effectLst/>
                <a:latin typeface="Lora" pitchFamily="2" charset="0"/>
                <a:ea typeface="Calibri" panose="020F0502020204030204" pitchFamily="34" charset="0"/>
                <a:cs typeface="Arial" panose="020B0604020202020204" pitchFamily="34" charset="0"/>
                <a:hlinkClick r:id="rId3"/>
              </a:rPr>
              <a:t>https://www.mentalhealthcommission.ca/Francais/ce-que-nous-faisons/sante-mentale-en-milieu-de-travail/norme-nationale</a:t>
            </a:r>
            <a:endParaRPr lang="fr-CA" sz="1200" kern="100" noProof="0" dirty="0">
              <a:solidFill>
                <a:schemeClr val="tx1"/>
              </a:solidFill>
              <a:effectLst/>
              <a:latin typeface="Lora" pitchFamily="2"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FDB6189A-A45F-05DD-97F6-760F9D95F46F}"/>
              </a:ext>
            </a:extLst>
          </p:cNvPr>
          <p:cNvSpPr>
            <a:spLocks noGrp="1"/>
          </p:cNvSpPr>
          <p:nvPr>
            <p:ph type="sldNum" sz="quarter" idx="5"/>
          </p:nvPr>
        </p:nvSpPr>
        <p:spPr/>
        <p:txBody>
          <a:bodyPr/>
          <a:lstStyle/>
          <a:p>
            <a:fld id="{FB267835-0E47-4489-B375-E70B63D82C6C}" type="slidenum">
              <a:rPr lang="en-CA" smtClean="0"/>
              <a:t>35</a:t>
            </a:fld>
            <a:endParaRPr lang="en-CA"/>
          </a:p>
        </p:txBody>
      </p:sp>
    </p:spTree>
    <p:extLst>
      <p:ext uri="{BB962C8B-B14F-4D97-AF65-F5344CB8AC3E}">
        <p14:creationId xmlns:p14="http://schemas.microsoft.com/office/powerpoint/2010/main" val="31461861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Les avantages d’un milieu de travail psychologiquement sain et sécure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indent="0">
              <a:buFont typeface="Arial" panose="020B0604020202020204" pitchFamily="34" charset="0"/>
              <a:buNone/>
            </a:pPr>
            <a:r>
              <a:rPr lang="fr-FR" sz="1200" b="0" dirty="0">
                <a:solidFill>
                  <a:schemeClr val="tx1"/>
                </a:solidFill>
                <a:latin typeface="Lora" pitchFamily="2" charset="0"/>
              </a:rPr>
              <a:t>En quoi </a:t>
            </a:r>
            <a:r>
              <a:rPr kumimoji="0" lang="fr-FR" sz="1200" b="0" i="0" u="none" strike="noStrike" kern="1200" cap="none" spc="0" normalizeH="0" baseline="0" noProof="0" dirty="0">
                <a:ln>
                  <a:noFill/>
                </a:ln>
                <a:solidFill>
                  <a:srgbClr val="1D1C1D"/>
                </a:solidFill>
                <a:effectLst/>
                <a:uLnTx/>
                <a:uFillTx/>
                <a:latin typeface="Lora" pitchFamily="2" charset="0"/>
              </a:rPr>
              <a:t>la santé et la sécurité psychologiques en milieu de travail</a:t>
            </a:r>
            <a:r>
              <a:rPr kumimoji="0" lang="en-CA" sz="1200" b="0" i="0" u="none" strike="noStrike" kern="1200" cap="none" spc="0" normalizeH="0" baseline="0" noProof="0" dirty="0">
                <a:ln>
                  <a:noFill/>
                </a:ln>
                <a:solidFill>
                  <a:srgbClr val="1D1C1D"/>
                </a:solidFill>
                <a:effectLst/>
                <a:uLnTx/>
                <a:uFillTx/>
                <a:latin typeface="Lora" pitchFamily="2" charset="0"/>
              </a:rPr>
              <a:t> </a:t>
            </a:r>
            <a:r>
              <a:rPr lang="fr-FR" sz="1200" b="0" dirty="0">
                <a:solidFill>
                  <a:schemeClr val="tx1"/>
                </a:solidFill>
                <a:latin typeface="Lora" pitchFamily="2" charset="0"/>
              </a:rPr>
              <a:t>ainsi que la promotion de la santé mentale sur le lieu de travail sont-elles avantageuses pour le bien-être de </a:t>
            </a:r>
            <a:r>
              <a:rPr lang="fr-FR" sz="1200" b="0" dirty="0" err="1">
                <a:solidFill>
                  <a:schemeClr val="tx1"/>
                </a:solidFill>
                <a:latin typeface="Lora" pitchFamily="2" charset="0"/>
              </a:rPr>
              <a:t>chacun·e</a:t>
            </a:r>
            <a:r>
              <a:rPr lang="fr-FR" sz="1200" b="0" dirty="0">
                <a:solidFill>
                  <a:schemeClr val="tx1"/>
                </a:solidFill>
                <a:latin typeface="Lora" pitchFamily="2" charset="0"/>
              </a:rPr>
              <a:t> et pour l'environnement de travail?</a:t>
            </a:r>
            <a:br>
              <a:rPr lang="en-US" sz="1200" b="0" dirty="0">
                <a:solidFill>
                  <a:schemeClr val="tx1"/>
                </a:solidFill>
                <a:latin typeface="Lora" pitchFamily="2" charset="0"/>
              </a:rPr>
            </a:br>
            <a:endParaRPr lang="en-US" sz="1200" b="0" dirty="0">
              <a:solidFill>
                <a:schemeClr val="tx1"/>
              </a:solidFill>
              <a:latin typeface="Lora" pitchFamily="2"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les avantages.</a:t>
            </a:r>
            <a:endParaRPr lang="fr-CA" sz="1200" kern="100" noProof="0" dirty="0">
              <a:effectLst/>
              <a:latin typeface="Lora" pitchFamily="2" charset="0"/>
              <a:ea typeface="Calibri" panose="020F0502020204030204" pitchFamily="34" charset="0"/>
              <a:cs typeface="Arial" panose="020B0604020202020204" pitchFamily="34" charset="0"/>
            </a:endParaRPr>
          </a:p>
          <a:p>
            <a:endParaRPr lang="en-US" sz="1200" b="0" i="1" dirty="0">
              <a:solidFill>
                <a:schemeClr val="tx1"/>
              </a:solidFill>
              <a:latin typeface="Lora" pitchFamily="2" charset="0"/>
            </a:endParaRPr>
          </a:p>
          <a:p>
            <a:pPr marL="171450" lvl="0" indent="-171450">
              <a:lnSpc>
                <a:spcPct val="150000"/>
              </a:lnSpc>
              <a:buFont typeface="Arial" panose="020B0604020202020204" pitchFamily="34" charset="0"/>
              <a:buChar char="•"/>
            </a:pPr>
            <a:r>
              <a:rPr lang="fr-FR" b="0" dirty="0">
                <a:latin typeface="Lora" pitchFamily="2" charset="0"/>
              </a:rPr>
              <a:t>Réduction des risques.</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fr-FR" dirty="0">
                <a:latin typeface="Lora" pitchFamily="2" charset="0"/>
              </a:rPr>
              <a:t>Rapport coût-efficacité.</a:t>
            </a:r>
            <a:endParaRPr lang="fr-FR" b="0" dirty="0">
              <a:latin typeface="Lora" pitchFamily="2" charset="0"/>
            </a:endParaRPr>
          </a:p>
          <a:p>
            <a:pPr marL="171450" lvl="0" indent="-171450">
              <a:lnSpc>
                <a:spcPct val="150000"/>
              </a:lnSpc>
              <a:buFont typeface="Arial" panose="020B0604020202020204" pitchFamily="34" charset="0"/>
              <a:buChar char="•"/>
            </a:pPr>
            <a:r>
              <a:rPr lang="fr-FR" b="0" dirty="0">
                <a:latin typeface="Lora" pitchFamily="2" charset="0"/>
              </a:rPr>
              <a:t>Recrutement et </a:t>
            </a:r>
            <a:r>
              <a:rPr lang="fr-FR" dirty="0">
                <a:latin typeface="Lora" pitchFamily="2" charset="0"/>
              </a:rPr>
              <a:t>rétention</a:t>
            </a:r>
            <a:r>
              <a:rPr lang="fr-FR" b="0" dirty="0">
                <a:latin typeface="Lora" pitchFamily="2" charset="0"/>
              </a:rPr>
              <a:t>.</a:t>
            </a:r>
          </a:p>
          <a:p>
            <a:pPr marL="171450" lvl="0" indent="-171450">
              <a:lnSpc>
                <a:spcPct val="150000"/>
              </a:lnSpc>
              <a:buFont typeface="Arial" panose="020B0604020202020204" pitchFamily="34" charset="0"/>
              <a:buChar char="•"/>
            </a:pPr>
            <a:r>
              <a:rPr lang="fr-FR" b="0" dirty="0">
                <a:latin typeface="Lora" pitchFamily="2" charset="0"/>
              </a:rPr>
              <a:t>Excellence organisationnelle et durabilité.</a:t>
            </a:r>
            <a:endParaRPr lang="en-US" b="0" dirty="0">
              <a:latin typeface="Lora" pitchFamily="2" charset="0"/>
            </a:endParaRPr>
          </a:p>
          <a:p>
            <a:endParaRPr lang="en-US" sz="1200" b="1" i="0" dirty="0">
              <a:solidFill>
                <a:schemeClr val="tx1"/>
              </a:solidFill>
              <a:latin typeface="Lora" pitchFamily="2"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DIRE : </a:t>
            </a:r>
            <a:endParaRPr lang="fr-CA" sz="1200" b="1" kern="100" noProof="0" dirty="0">
              <a:effectLst/>
              <a:latin typeface="Lora" pitchFamily="2" charset="0"/>
              <a:ea typeface="Calibri" panose="020F0502020204030204" pitchFamily="34" charset="0"/>
              <a:cs typeface="Arial" panose="020B0604020202020204" pitchFamily="34" charset="0"/>
            </a:endParaRPr>
          </a:p>
          <a:p>
            <a:endParaRPr lang="en-US" sz="1200" b="1" i="0" dirty="0">
              <a:solidFill>
                <a:schemeClr val="tx1"/>
              </a:solidFill>
              <a:latin typeface="Lora" pitchFamily="2"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sz="1200" b="0" i="0" u="none" strike="noStrike" kern="1200" baseline="0" dirty="0">
                <a:solidFill>
                  <a:schemeClr val="tx1"/>
                </a:solidFill>
                <a:latin typeface="Lora" pitchFamily="2" charset="0"/>
                <a:ea typeface="+mn-ea"/>
                <a:cs typeface="+mn-cs"/>
              </a:rPr>
              <a:t>Lorsque les entreprises intègrent la santé psychologique et la gestion de la sécurité dans leurs pratiques professionnelles, elles constatent une augmentation de la satisfaction au travail et de la productivité, une baisse de l'absentéisme et de la rotation du personnel, une diminution des accidents du travail (physiques et psychologiques) et une réduction des coûts de santé.</a:t>
            </a:r>
            <a:endParaRPr lang="en-CA" sz="1200" b="0" i="0" u="none" strike="noStrike" kern="1200" baseline="0" dirty="0">
              <a:solidFill>
                <a:schemeClr val="tx1"/>
              </a:solidFill>
              <a:latin typeface="Lora" pitchFamily="2" charset="0"/>
              <a:ea typeface="+mn-ea"/>
              <a:cs typeface="+mn-cs"/>
            </a:endParaRPr>
          </a:p>
          <a:p>
            <a:endParaRPr lang="en-US" sz="1200" b="1" i="0" dirty="0">
              <a:solidFill>
                <a:schemeClr val="tx1"/>
              </a:solidFill>
              <a:latin typeface="Lora" pitchFamily="2" charset="0"/>
            </a:endParaRPr>
          </a:p>
          <a:p>
            <a:pPr marL="171450" marR="0" lvl="0"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CA" sz="1200" kern="1200" noProof="0" dirty="0">
                <a:effectLst/>
                <a:latin typeface="Lora" pitchFamily="2" charset="0"/>
                <a:ea typeface="Calibri" panose="020F0502020204030204" pitchFamily="34" charset="0"/>
                <a:cs typeface="Calibri" panose="020F0502020204030204" pitchFamily="34" charset="0"/>
              </a:rPr>
              <a:t>Les études démontrent que les organisations qui soutiennent activement le bien-être physique, émotif et interpersonnel de leurs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ont plus de chances d’avoir des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très </a:t>
            </a:r>
            <a:r>
              <a:rPr lang="fr-CA" sz="1200" kern="1200" noProof="0" dirty="0" err="1">
                <a:effectLst/>
                <a:latin typeface="Lora" pitchFamily="2" charset="0"/>
                <a:ea typeface="Calibri" panose="020F0502020204030204" pitchFamily="34" charset="0"/>
                <a:cs typeface="Calibri" panose="020F0502020204030204" pitchFamily="34" charset="0"/>
              </a:rPr>
              <a:t>motivé·e·s</a:t>
            </a:r>
            <a:r>
              <a:rPr lang="fr-CA" sz="1200" kern="1200" noProof="0" dirty="0">
                <a:effectLst/>
                <a:latin typeface="Lora" pitchFamily="2" charset="0"/>
                <a:ea typeface="Calibri" panose="020F0502020204030204" pitchFamily="34" charset="0"/>
                <a:cs typeface="Calibri" panose="020F0502020204030204" pitchFamily="34" charset="0"/>
              </a:rPr>
              <a:t> – ce qui est essentiel à une hausse de la productivité (</a:t>
            </a:r>
            <a:r>
              <a:rPr lang="fr-CA" sz="1200" kern="1200" noProof="0" dirty="0" err="1">
                <a:effectLst/>
                <a:latin typeface="Lora" pitchFamily="2" charset="0"/>
                <a:ea typeface="Calibri" panose="020F0502020204030204" pitchFamily="34" charset="0"/>
                <a:cs typeface="Calibri" panose="020F0502020204030204" pitchFamily="34" charset="0"/>
              </a:rPr>
              <a:t>SoinsSanté</a:t>
            </a:r>
            <a:r>
              <a:rPr lang="fr-CA" sz="1200" i="1" kern="1200" noProof="0" dirty="0" err="1">
                <a:effectLst/>
                <a:latin typeface="Lora" pitchFamily="2" charset="0"/>
                <a:ea typeface="Calibri" panose="020F0502020204030204" pitchFamily="34" charset="0"/>
                <a:cs typeface="Calibri" panose="020F0502020204030204" pitchFamily="34" charset="0"/>
              </a:rPr>
              <a:t>CAN</a:t>
            </a:r>
            <a:r>
              <a:rPr lang="fr-CA" sz="1200" kern="1200" noProof="0" dirty="0">
                <a:effectLst/>
                <a:latin typeface="Lora" pitchFamily="2" charset="0"/>
                <a:ea typeface="Calibri" panose="020F0502020204030204" pitchFamily="34" charset="0"/>
                <a:cs typeface="Calibri" panose="020F0502020204030204" pitchFamily="34" charset="0"/>
              </a:rPr>
              <a:t>, 2016).</a:t>
            </a:r>
          </a:p>
          <a:p>
            <a:pPr>
              <a:lnSpc>
                <a:spcPct val="107000"/>
              </a:lnSpc>
              <a:spcAft>
                <a:spcPts val="800"/>
              </a:spcAft>
            </a:pPr>
            <a:endParaRPr lang="fr-CA" sz="1200" b="1" kern="1200" noProof="0" dirty="0">
              <a:effectLst/>
              <a:latin typeface="Lora" pitchFamily="2" charset="0"/>
              <a:ea typeface="Calibri" panose="020F0502020204030204" pitchFamily="34" charset="0"/>
              <a:cs typeface="Calibri" panose="020F0502020204030204" pitchFamily="34" charset="0"/>
            </a:endParaRPr>
          </a:p>
          <a:p>
            <a:pPr marL="0" lvl="0" indent="0">
              <a:lnSpc>
                <a:spcPct val="107000"/>
              </a:lnSpc>
              <a:spcAft>
                <a:spcPts val="800"/>
              </a:spcAft>
              <a:buFont typeface="Arial" panose="020B0604020202020204" pitchFamily="34" charset="0"/>
              <a:buNone/>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buFont typeface="Arial" panose="020B0604020202020204" pitchFamily="34" charset="0"/>
              <a:buChar char="•"/>
            </a:pPr>
            <a:r>
              <a:rPr lang="fr-CA" sz="1200" kern="1200" noProof="0" dirty="0">
                <a:effectLst/>
                <a:latin typeface="Lora" pitchFamily="2" charset="0"/>
                <a:ea typeface="Calibri" panose="020F0502020204030204" pitchFamily="34" charset="0"/>
              </a:rPr>
              <a:t>Document d’informations de </a:t>
            </a:r>
            <a:r>
              <a:rPr lang="fr-CA" sz="1200" kern="1200" noProof="0" dirty="0" err="1">
                <a:effectLst/>
                <a:latin typeface="Lora" pitchFamily="2" charset="0"/>
                <a:ea typeface="Calibri" panose="020F0502020204030204" pitchFamily="34" charset="0"/>
              </a:rPr>
              <a:t>SoinsSanté</a:t>
            </a:r>
            <a:r>
              <a:rPr lang="fr-CA" sz="1200" i="1" kern="1200" noProof="0" dirty="0" err="1">
                <a:effectLst/>
                <a:latin typeface="Lora" pitchFamily="2" charset="0"/>
                <a:ea typeface="Calibri" panose="020F0502020204030204" pitchFamily="34" charset="0"/>
              </a:rPr>
              <a:t>CAN</a:t>
            </a:r>
            <a:r>
              <a:rPr lang="fr-CA" sz="1200" kern="1200" noProof="0" dirty="0">
                <a:effectLst/>
                <a:latin typeface="Lora" pitchFamily="2" charset="0"/>
                <a:ea typeface="Calibri" panose="020F0502020204030204" pitchFamily="34" charset="0"/>
              </a:rPr>
              <a:t> et de la CSMC, </a:t>
            </a:r>
            <a:r>
              <a:rPr lang="fr-CA" sz="1200" i="1" kern="1200" noProof="0" dirty="0">
                <a:effectLst/>
                <a:latin typeface="Lora" pitchFamily="2" charset="0"/>
                <a:ea typeface="Calibri" panose="020F0502020204030204" pitchFamily="34" charset="0"/>
              </a:rPr>
              <a:t>Santé mentale en milieu de travail</a:t>
            </a:r>
            <a:r>
              <a:rPr lang="fr-CA" sz="1200" kern="1200" noProof="0" dirty="0">
                <a:effectLst/>
                <a:latin typeface="Lora" pitchFamily="2" charset="0"/>
                <a:ea typeface="Calibri" panose="020F0502020204030204" pitchFamily="34" charset="0"/>
              </a:rPr>
              <a:t> (juin 2016).</a:t>
            </a:r>
            <a:r>
              <a:rPr lang="fr-CA" sz="1200" noProof="0" dirty="0">
                <a:effectLst/>
                <a:latin typeface="Lora" pitchFamily="2" charset="0"/>
              </a:rPr>
              <a:t> </a:t>
            </a:r>
          </a:p>
          <a:p>
            <a:pPr marL="171450" indent="-171450">
              <a:buFont typeface="Arial" panose="020B0604020202020204" pitchFamily="34" charset="0"/>
              <a:buChar char="•"/>
            </a:pPr>
            <a:endParaRPr lang="fr-CA" sz="1200" noProof="0" dirty="0">
              <a:solidFill>
                <a:schemeClr val="tx1"/>
              </a:solidFill>
              <a:effectLst/>
              <a:latin typeface="Lora" pitchFamily="2"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0" i="0" dirty="0">
                <a:solidFill>
                  <a:srgbClr val="393939"/>
                </a:solidFill>
                <a:effectLst/>
                <a:latin typeface="Lora" pitchFamily="2" charset="0"/>
              </a:rPr>
              <a:t>N</a:t>
            </a:r>
            <a:r>
              <a:rPr lang="fr-FR" sz="1200" b="0" i="0" kern="1200" noProof="0" dirty="0">
                <a:solidFill>
                  <a:srgbClr val="393939"/>
                </a:solidFill>
                <a:effectLst/>
                <a:latin typeface="Lora" pitchFamily="2" charset="0"/>
                <a:ea typeface="+mn-ea"/>
                <a:cs typeface="+mn-cs"/>
              </a:rPr>
              <a:t>orme nationale du Canada sur la santé et la sécurité psychologiques en milieu de travail </a:t>
            </a:r>
            <a:r>
              <a:rPr kumimoji="0" lang="en-CA" sz="1200" b="0" i="0" u="none" strike="noStrike" kern="1200" cap="none" spc="0" normalizeH="0" baseline="0" noProof="0" dirty="0">
                <a:ln>
                  <a:noFill/>
                </a:ln>
                <a:solidFill>
                  <a:srgbClr val="1D1C1D"/>
                </a:solidFill>
                <a:effectLst/>
                <a:uLnTx/>
                <a:uFillTx/>
                <a:latin typeface="Lora" pitchFamily="2" charset="0"/>
                <a:ea typeface="+mn-ea"/>
                <a:cs typeface="+mn-cs"/>
              </a:rPr>
              <a:t>(2022). </a:t>
            </a:r>
            <a:r>
              <a:rPr kumimoji="0" lang="en-CA" sz="1200" b="0" i="1" u="none" strike="noStrike" kern="1200" cap="none" spc="0" normalizeH="0" baseline="0" noProof="0" dirty="0">
                <a:ln>
                  <a:noFill/>
                </a:ln>
                <a:solidFill>
                  <a:srgbClr val="1D1C1D"/>
                </a:solidFill>
                <a:effectLst/>
                <a:uLnTx/>
                <a:uFillTx/>
                <a:latin typeface="Lora" pitchFamily="2" charset="0"/>
                <a:ea typeface="+mn-ea"/>
                <a:cs typeface="+mn-cs"/>
              </a:rPr>
              <a:t>Groupe CSA. </a:t>
            </a:r>
            <a:r>
              <a:rPr lang="fr-FR" i="1" u="sng" dirty="0">
                <a:latin typeface="Lora" pitchFamily="2" charset="0"/>
              </a:rPr>
              <a:t>https://www.csagroup.org/fr/article/can-csa-z1003-13-bnq-9700-803-2013-c2022-sante-et-securite-psychologiques-en-milieu-de-travail/</a:t>
            </a:r>
            <a:endParaRPr lang="fr-CA" sz="1200" noProof="0" dirty="0">
              <a:solidFill>
                <a:schemeClr val="tx1"/>
              </a:solidFill>
              <a:latin typeface="Lora" pitchFamily="2" charset="0"/>
            </a:endParaRPr>
          </a:p>
        </p:txBody>
      </p:sp>
      <p:sp>
        <p:nvSpPr>
          <p:cNvPr id="5" name="Slide Number Placeholder 4">
            <a:extLst>
              <a:ext uri="{FF2B5EF4-FFF2-40B4-BE49-F238E27FC236}">
                <a16:creationId xmlns:a16="http://schemas.microsoft.com/office/drawing/2014/main" id="{16775B85-A073-2A4C-0D07-F811841FBE97}"/>
              </a:ext>
            </a:extLst>
          </p:cNvPr>
          <p:cNvSpPr>
            <a:spLocks noGrp="1"/>
          </p:cNvSpPr>
          <p:nvPr>
            <p:ph type="sldNum" sz="quarter" idx="5"/>
          </p:nvPr>
        </p:nvSpPr>
        <p:spPr/>
        <p:txBody>
          <a:bodyPr/>
          <a:lstStyle/>
          <a:p>
            <a:fld id="{FB267835-0E47-4489-B375-E70B63D82C6C}" type="slidenum">
              <a:rPr lang="en-CA" smtClean="0"/>
              <a:t>36</a:t>
            </a:fld>
            <a:endParaRPr lang="en-CA"/>
          </a:p>
        </p:txBody>
      </p:sp>
    </p:spTree>
    <p:extLst>
      <p:ext uri="{BB962C8B-B14F-4D97-AF65-F5344CB8AC3E}">
        <p14:creationId xmlns:p14="http://schemas.microsoft.com/office/powerpoint/2010/main" val="329942013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dirty="0">
                <a:solidFill>
                  <a:srgbClr val="1F3763"/>
                </a:solidFill>
                <a:effectLst/>
                <a:latin typeface="Lora" pitchFamily="2" charset="0"/>
                <a:ea typeface="DengXian Light" panose="02010600030101010101" pitchFamily="2" charset="-122"/>
                <a:cs typeface="Times New Roman" panose="02020603050405020304" pitchFamily="18" charset="0"/>
              </a:rPr>
              <a:t>Discussion – La santé et sécurité psychologiques au travail</a:t>
            </a:r>
          </a:p>
          <a:p>
            <a:pPr>
              <a:lnSpc>
                <a:spcPct val="107000"/>
              </a:lnSpc>
              <a:spcAft>
                <a:spcPts val="800"/>
              </a:spcAft>
            </a:pPr>
            <a:endParaRPr lang="fr-CA" sz="1200" kern="10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US" sz="1200" b="0" dirty="0">
                <a:solidFill>
                  <a:schemeClr val="tx1"/>
                </a:solidFill>
                <a:latin typeface="Lora" pitchFamily="2" charset="0"/>
                <a:cs typeface="Calibri"/>
              </a:rPr>
              <a:t>REMARQUE : </a:t>
            </a:r>
            <a:r>
              <a:rPr lang="fr-FR" sz="1200" b="0" dirty="0">
                <a:solidFill>
                  <a:schemeClr val="tx1"/>
                </a:solidFill>
                <a:latin typeface="Lora" pitchFamily="2" charset="0"/>
                <a:cs typeface="Calibri"/>
              </a:rPr>
              <a:t>Il s'agit d'une discussion en grand groupe.</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fr-CA" sz="1200" kern="100" dirty="0">
              <a:effectLst/>
              <a:latin typeface="Lora" pitchFamily="2" charset="0"/>
              <a:ea typeface="Calibri" panose="020F0502020204030204" pitchFamily="34" charset="0"/>
              <a:cs typeface="Arial" panose="020B0604020202020204" pitchFamily="34" charset="0"/>
            </a:endParaRPr>
          </a:p>
          <a:p>
            <a:pPr marL="990600" indent="-990600">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marR="0" lvl="0" indent="0" algn="l" defTabSz="914400" rtl="0" eaLnBrk="1" fontAlgn="auto" latinLnBrk="0" hangingPunct="1">
              <a:lnSpc>
                <a:spcPct val="150000"/>
              </a:lnSpc>
              <a:spcBef>
                <a:spcPct val="0"/>
              </a:spcBef>
              <a:spcAft>
                <a:spcPts val="2400"/>
              </a:spcAft>
              <a:buClrTx/>
              <a:buSzTx/>
              <a:buFont typeface="Arial" panose="020B0604020202020204" pitchFamily="34" charset="0"/>
              <a:buNone/>
              <a:tabLst/>
              <a:defRPr/>
            </a:pPr>
            <a:r>
              <a:rPr lang="fr-FR" sz="1200" dirty="0">
                <a:solidFill>
                  <a:srgbClr val="002C45"/>
                </a:solidFill>
                <a:latin typeface="Lora" pitchFamily="2" charset="0"/>
                <a:ea typeface="Red Hat Display" panose="02010303040201060303" pitchFamily="2" charset="0"/>
                <a:cs typeface="Red Hat Display" panose="02010303040201060303" pitchFamily="2" charset="0"/>
              </a:rPr>
              <a:t>Qu'est-ce qui peut contribuer à créer des environnements favorables à la santé et à la sécurité psychologiques au travail?</a:t>
            </a:r>
            <a:endParaRPr lang="en-US" sz="1200" dirty="0">
              <a:solidFill>
                <a:srgbClr val="002C45"/>
              </a:solidFill>
              <a:latin typeface="Lora" pitchFamily="2" charset="0"/>
              <a:ea typeface="Red Hat Display" panose="02010303040201060303" pitchFamily="2" charset="0"/>
              <a:cs typeface="Red Hat Display" panose="02010303040201060303" pitchFamily="2" charset="0"/>
            </a:endParaRPr>
          </a:p>
          <a:p>
            <a:pPr marL="171450" indent="-171450" algn="l">
              <a:lnSpc>
                <a:spcPct val="150000"/>
              </a:lnSpc>
              <a:spcBef>
                <a:spcPct val="0"/>
              </a:spcBef>
              <a:spcAft>
                <a:spcPts val="2400"/>
              </a:spcAft>
              <a:buFont typeface="Arial" panose="020B0604020202020204" pitchFamily="34" charset="0"/>
              <a:buChar char="•"/>
            </a:pPr>
            <a:endParaRPr lang="en-US" sz="1200" dirty="0">
              <a:solidFill>
                <a:srgbClr val="002C45"/>
              </a:solidFill>
              <a:latin typeface="Lora" pitchFamily="2" charset="0"/>
              <a:ea typeface="Red Hat Display" panose="02010303040201060303" pitchFamily="2" charset="0"/>
              <a:cs typeface="Red Hat Display" panose="02010303040201060303" pitchFamily="2"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r>
              <a:rPr lang="fr-CA" sz="1200" kern="1200" noProof="0" dirty="0">
                <a:effectLst/>
                <a:latin typeface="Lora" pitchFamily="2" charset="0"/>
                <a:ea typeface="Calibri" panose="020F0502020204030204" pitchFamily="34" charset="0"/>
                <a:cs typeface="Calibri" panose="020F0502020204030204" pitchFamily="34" charset="0"/>
              </a:rPr>
              <a:t>:</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Compréhension et empathie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Dialogue ouvert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Respect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Appréciation du travail que je fais (p. ex. merci; vous faites du bon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Positivité</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Espace sécuritaire pour parler et essayer de nouvelles idées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Confidentialité</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Clarté du leadership</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Contrôle exercé sur son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Équilibre travail-vie personnelle (la situation et les besoins de </a:t>
            </a:r>
            <a:r>
              <a:rPr lang="fr-CA" sz="1200" kern="1200" noProof="0" dirty="0" err="1">
                <a:effectLst/>
                <a:latin typeface="Lora" pitchFamily="2" charset="0"/>
                <a:ea typeface="Calibri" panose="020F0502020204030204" pitchFamily="34" charset="0"/>
                <a:cs typeface="Calibri" panose="020F0502020204030204" pitchFamily="34" charset="0"/>
              </a:rPr>
              <a:t>chacun·e</a:t>
            </a:r>
            <a:r>
              <a:rPr lang="fr-CA" sz="1200" kern="1200" noProof="0" dirty="0">
                <a:effectLst/>
                <a:latin typeface="Lora" pitchFamily="2" charset="0"/>
                <a:ea typeface="Calibri" panose="020F0502020204030204" pitchFamily="34" charset="0"/>
                <a:cs typeface="Calibri" panose="020F0502020204030204" pitchFamily="34" charset="0"/>
              </a:rPr>
              <a:t> sont différents; p. ex. horaires de travail flexibles, pauses, etc.)</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Souplesse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Diversité</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Priorités et attentes claires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err="1">
                <a:effectLst/>
                <a:latin typeface="Lora" pitchFamily="2" charset="0"/>
                <a:ea typeface="Calibri" panose="020F0502020204030204" pitchFamily="34" charset="0"/>
                <a:cs typeface="Calibri" panose="020F0502020204030204" pitchFamily="34" charset="0"/>
              </a:rPr>
              <a:t>Environnnement</a:t>
            </a:r>
            <a:r>
              <a:rPr lang="fr-CA" sz="1200" kern="1200" noProof="0" dirty="0">
                <a:effectLst/>
                <a:latin typeface="Lora" pitchFamily="2" charset="0"/>
                <a:ea typeface="Calibri" panose="020F0502020204030204" pitchFamily="34" charset="0"/>
                <a:cs typeface="Calibri" panose="020F0502020204030204" pitchFamily="34" charset="0"/>
              </a:rPr>
              <a:t> accueillant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Gestionnaires comme modèles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Pas de jugements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Pas de commérages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Une culture où l’on accorde autant d’importance à la santé mentale qu’à la santé physique (« Où la santé mentale est comme la santé dentaire » – </a:t>
            </a:r>
            <a:r>
              <a:rPr lang="fr-CA" sz="1200" kern="1200" noProof="0" dirty="0" err="1">
                <a:effectLst/>
                <a:latin typeface="Lora" pitchFamily="2" charset="0"/>
                <a:ea typeface="Calibri" panose="020F0502020204030204" pitchFamily="34" charset="0"/>
                <a:cs typeface="Calibri" panose="020F0502020204030204" pitchFamily="34" charset="0"/>
              </a:rPr>
              <a:t>Howie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Mandell</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sont plus </a:t>
            </a:r>
            <a:r>
              <a:rPr lang="fr-CA" sz="1200" kern="1200" noProof="0" dirty="0" err="1">
                <a:effectLst/>
                <a:latin typeface="Lora" pitchFamily="2" charset="0"/>
                <a:ea typeface="Calibri" panose="020F0502020204030204" pitchFamily="34" charset="0"/>
                <a:cs typeface="Calibri" panose="020F0502020204030204" pitchFamily="34" charset="0"/>
              </a:rPr>
              <a:t>dévoué·e·s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Bon moral</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Communication ouverte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Égalité</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Soutien mutuel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indent="0">
              <a:buFont typeface="Arial" panose="020B0604020202020204" pitchFamily="34" charset="0"/>
              <a:buNone/>
            </a:pPr>
            <a:r>
              <a:rPr lang="en-CA" sz="1200" b="1" i="0" u="none" strike="noStrike" kern="1200" baseline="0" dirty="0">
                <a:solidFill>
                  <a:schemeClr val="tx1"/>
                </a:solidFill>
                <a:latin typeface="Lora" pitchFamily="2" charset="0"/>
                <a:ea typeface="+mn-ea"/>
                <a:cs typeface="+mn-cs"/>
              </a:rPr>
              <a:t>À DIRE </a:t>
            </a:r>
            <a:endParaRPr lang="en-CA" sz="1200" b="0" i="0" u="none" strike="noStrike" kern="1200" baseline="0" dirty="0">
              <a:solidFill>
                <a:schemeClr val="tx1"/>
              </a:solidFill>
              <a:latin typeface="Lora" pitchFamily="2" charset="0"/>
              <a:ea typeface="+mn-ea"/>
              <a:cs typeface="+mn-cs"/>
            </a:endParaRPr>
          </a:p>
          <a:p>
            <a:pPr marL="171450" indent="-171450">
              <a:buFont typeface="Arial" panose="020B0604020202020204" pitchFamily="34" charset="0"/>
              <a:buChar char="•"/>
            </a:pPr>
            <a:r>
              <a:rPr lang="fr-FR" sz="1200" b="0" i="0" u="none" strike="noStrike" kern="1200" baseline="0" dirty="0">
                <a:solidFill>
                  <a:schemeClr val="tx1"/>
                </a:solidFill>
                <a:latin typeface="Lora" pitchFamily="2" charset="0"/>
                <a:ea typeface="+mn-ea"/>
                <a:cs typeface="+mn-cs"/>
              </a:rPr>
              <a:t>Dans la prochaine section de ce module, nous vous présenterons un outil qui vous aidera à reconnaître les changements dans votre santé mentale et à avoir des conversations sur la santé mentale avec vos collègues, vos ami</a:t>
            </a:r>
            <a:r>
              <a:rPr lang="fr-CA" sz="1200" kern="1200" noProof="0" dirty="0">
                <a:effectLst/>
                <a:latin typeface="Lora" pitchFamily="2" charset="0"/>
                <a:ea typeface="Calibri" panose="020F0502020204030204" pitchFamily="34" charset="0"/>
                <a:cs typeface="Calibri" panose="020F0502020204030204" pitchFamily="34" charset="0"/>
              </a:rPr>
              <a:t>·e·</a:t>
            </a:r>
            <a:r>
              <a:rPr lang="fr-FR" sz="1200" b="0" i="0" u="none" strike="noStrike" kern="1200" baseline="0" dirty="0">
                <a:solidFill>
                  <a:schemeClr val="tx1"/>
                </a:solidFill>
                <a:latin typeface="Lora" pitchFamily="2" charset="0"/>
                <a:ea typeface="+mn-ea"/>
                <a:cs typeface="+mn-cs"/>
              </a:rPr>
              <a:t>s et les membres de votre famille. </a:t>
            </a:r>
          </a:p>
          <a:p>
            <a:pPr marL="171450" indent="-171450">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b="0" noProof="0" dirty="0">
              <a:solidFill>
                <a:schemeClr val="tx1"/>
              </a:solidFill>
              <a:latin typeface="Lora" pitchFamily="2" charset="0"/>
              <a:cs typeface="Calibri"/>
            </a:endParaRPr>
          </a:p>
        </p:txBody>
      </p:sp>
      <p:sp>
        <p:nvSpPr>
          <p:cNvPr id="5" name="Slide Number Placeholder 4">
            <a:extLst>
              <a:ext uri="{FF2B5EF4-FFF2-40B4-BE49-F238E27FC236}">
                <a16:creationId xmlns:a16="http://schemas.microsoft.com/office/drawing/2014/main" id="{5AA91636-8FFB-5DA2-0AC1-8E78A4D5DFFD}"/>
              </a:ext>
            </a:extLst>
          </p:cNvPr>
          <p:cNvSpPr>
            <a:spLocks noGrp="1"/>
          </p:cNvSpPr>
          <p:nvPr>
            <p:ph type="sldNum" sz="quarter" idx="5"/>
          </p:nvPr>
        </p:nvSpPr>
        <p:spPr/>
        <p:txBody>
          <a:bodyPr/>
          <a:lstStyle/>
          <a:p>
            <a:fld id="{FB267835-0E47-4489-B375-E70B63D82C6C}" type="slidenum">
              <a:rPr lang="en-CA" smtClean="0"/>
              <a:t>37</a:t>
            </a:fld>
            <a:endParaRPr lang="en-CA"/>
          </a:p>
        </p:txBody>
      </p:sp>
    </p:spTree>
    <p:extLst>
      <p:ext uri="{BB962C8B-B14F-4D97-AF65-F5344CB8AC3E}">
        <p14:creationId xmlns:p14="http://schemas.microsoft.com/office/powerpoint/2010/main" val="182569248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L’outil de continuum de santé mentale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Le continuum de santé mentale reconnaît tout l’éventail des problèmes de santé mentale et physique qui peuvent affecter les personnes pendant leur vie</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est important de reconnaître que la santé mentale évolue sur un continuum. Les personnes qui sont en bonne santé mentale à un moment donné peuvent, à d’autres moments, présenter des symptômes et des troubles de la santé mentale qui sont influencés par des facteurs environnementaux et autres.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continuum passe d’un état en santé, adaptatif (vert), à une détresse légère et </a:t>
            </a:r>
            <a:r>
              <a:rPr lang="fr-CA" sz="1200" kern="1200" noProof="0" dirty="0" err="1">
                <a:effectLst/>
                <a:latin typeface="Lora" pitchFamily="2" charset="0"/>
                <a:ea typeface="Calibri" panose="020F0502020204030204" pitchFamily="34" charset="0"/>
                <a:cs typeface="Calibri" panose="020F0502020204030204" pitchFamily="34" charset="0"/>
              </a:rPr>
              <a:t>autolimitative</a:t>
            </a:r>
            <a:r>
              <a:rPr lang="fr-CA" sz="1200" kern="1200" noProof="0" dirty="0">
                <a:effectLst/>
                <a:latin typeface="Lora" pitchFamily="2" charset="0"/>
                <a:ea typeface="Calibri" panose="020F0502020204030204" pitchFamily="34" charset="0"/>
                <a:cs typeface="Calibri" panose="020F0502020204030204" pitchFamily="34" charset="0"/>
              </a:rPr>
              <a:t> ou une déficience fonctionnelle (jaune), vers une déficience ou blessure plus grave ou persistante (orange), puis à des maladies et troubles cliniques qui nécessitent des soins médicaux plus intensifs (rouge).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Comme nous l’avons vu dans le module 1, l’utilisation des couleurs pour parler de santé mentale nous évite d’utiliser des étiquettes stigmatisantes. Cela nous empêche également de diagnostiquer les autres, ce qui devrait être laissé aux </a:t>
            </a:r>
            <a:r>
              <a:rPr lang="fr-CA" sz="1200" kern="1200" noProof="0" dirty="0" err="1">
                <a:effectLst/>
                <a:latin typeface="Lora" pitchFamily="2" charset="0"/>
                <a:ea typeface="Calibri" panose="020F0502020204030204" pitchFamily="34" charset="0"/>
                <a:cs typeface="Calibri" panose="020F0502020204030204" pitchFamily="34" charset="0"/>
              </a:rPr>
              <a:t>professionnel·le·s</a:t>
            </a:r>
            <a:r>
              <a:rPr lang="fr-CA" sz="1200" kern="1200" noProof="0" dirty="0">
                <a:effectLst/>
                <a:latin typeface="Lora" pitchFamily="2" charset="0"/>
                <a:ea typeface="Calibri" panose="020F0502020204030204" pitchFamily="34" charset="0"/>
                <a:cs typeface="Calibri" panose="020F0502020204030204" pitchFamily="34" charset="0"/>
              </a:rPr>
              <a:t> de la santé.</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est important de reconnaître que le continuum fonctionne à partir de votre point de référence, c’est-à-dire, ce qui est sain pour vous. En raison des pressions uniques auxquelles vous êtes </a:t>
            </a:r>
            <a:r>
              <a:rPr lang="fr-CA" sz="1200" kern="1200" noProof="0" dirty="0" err="1">
                <a:effectLst/>
                <a:latin typeface="Lora" pitchFamily="2" charset="0"/>
                <a:ea typeface="Calibri" panose="020F0502020204030204" pitchFamily="34" charset="0"/>
                <a:cs typeface="Calibri" panose="020F0502020204030204" pitchFamily="34" charset="0"/>
              </a:rPr>
              <a:t>confronté·e</a:t>
            </a:r>
            <a:r>
              <a:rPr lang="fr-CA" sz="1200" kern="1200" noProof="0" dirty="0">
                <a:effectLst/>
                <a:latin typeface="Lora" pitchFamily="2" charset="0"/>
                <a:ea typeface="Calibri" panose="020F0502020204030204" pitchFamily="34" charset="0"/>
                <a:cs typeface="Calibri" panose="020F0502020204030204" pitchFamily="34" charset="0"/>
              </a:rPr>
              <a:t> en tant qu’</a:t>
            </a:r>
            <a:r>
              <a:rPr lang="fr-CA" sz="1200" kern="1200" noProof="0" dirty="0" err="1">
                <a:effectLst/>
                <a:latin typeface="Lora" pitchFamily="2" charset="0"/>
                <a:ea typeface="Calibri" panose="020F0502020204030204" pitchFamily="34" charset="0"/>
                <a:cs typeface="Calibri" panose="020F0502020204030204" pitchFamily="34" charset="0"/>
              </a:rPr>
              <a:t>employé·e</a:t>
            </a:r>
            <a:r>
              <a:rPr lang="fr-CA" sz="1200" kern="1200" noProof="0" dirty="0">
                <a:effectLst/>
                <a:latin typeface="Lora" pitchFamily="2" charset="0"/>
                <a:ea typeface="Calibri" panose="020F0502020204030204" pitchFamily="34" charset="0"/>
                <a:cs typeface="Calibri" panose="020F0502020204030204" pitchFamily="34" charset="0"/>
              </a:rPr>
              <a:t> ou gestionnaire, votre point de référence peut être différent de celui des autres.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des circonstances normales, vous pouvez vous trouver dans la zone verte (en santé), mais en situation de crise ou dans une situation hautement stressante, </a:t>
            </a:r>
            <a:r>
              <a:rPr lang="fr-CA" sz="1200" kern="100" noProof="0" dirty="0">
                <a:effectLst/>
                <a:latin typeface="Lora" pitchFamily="2" charset="0"/>
                <a:ea typeface="Calibri" panose="020F0502020204030204" pitchFamily="34" charset="0"/>
                <a:cs typeface="Arial" panose="020B0604020202020204" pitchFamily="34" charset="0"/>
              </a:rPr>
              <a:t>il n’est pas inhabituel de fonctionner dans la zone jaune la plupart du temps</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Par exemple, </a:t>
            </a:r>
            <a:r>
              <a:rPr lang="fr-CA" sz="1200" kern="100" noProof="0" dirty="0">
                <a:effectLst/>
                <a:latin typeface="Lora" pitchFamily="2" charset="0"/>
                <a:ea typeface="Calibri" panose="020F0502020204030204" pitchFamily="34" charset="0"/>
                <a:cs typeface="Arial" panose="020B0604020202020204" pitchFamily="34" charset="0"/>
              </a:rPr>
              <a:t>il se peut que vous ne soyez jamais quelqu’un d’énergique, et que cela soit normal pour vous</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Vous pouvez aussi être une personne qui a besoin de moins de sommeil mais qui fonctionne quand même bien, ou quelqu’un de naturellement distrait</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Il est acceptable de déplacer certains indicateurs sur votre continuum personnel pour qu’il corresponde mieux à la façon dont vous vous voyez lorsque vous êtes dans la zone verte</a:t>
            </a:r>
            <a:r>
              <a:rPr lang="fr-CA" sz="120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Demandez-vous : À quoi ressemble mon fonctionnement optimal? </a:t>
            </a:r>
            <a:r>
              <a:rPr lang="fr-CA" sz="1200" kern="100" noProof="0" dirty="0">
                <a:effectLst/>
                <a:latin typeface="Lora" pitchFamily="2" charset="0"/>
                <a:ea typeface="Calibri" panose="020F0502020204030204" pitchFamily="34" charset="0"/>
                <a:cs typeface="Arial" panose="020B0604020202020204" pitchFamily="34" charset="0"/>
              </a:rPr>
              <a:t>Comment suis-je lorsque je suis en santé? C’est différent pour tout le monde. Il s’agit de bien se connaître</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La flèche à double sens en bas de la diapositive suggère </a:t>
            </a:r>
            <a:r>
              <a:rPr lang="fr-CA" sz="1200" kern="1200" noProof="0" dirty="0">
                <a:effectLst/>
                <a:latin typeface="Lora" pitchFamily="2" charset="0"/>
                <a:ea typeface="Calibri" panose="020F0502020204030204" pitchFamily="34" charset="0"/>
                <a:cs typeface="Calibri" panose="020F0502020204030204" pitchFamily="34" charset="0"/>
              </a:rPr>
              <a:t>qu’il y a du mouvement dans les deux sens, ce qui indique qu’il est toujours possible de revenir à la pleine santé et de fonctionner optimalement, et ce qui veut dire qu’une personne peut se rétablir d’un trouble de santé mentale.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De nombreuses personnes vivent des problèmes de santé physique et mentale qui, lorsqu’</a:t>
            </a:r>
            <a:r>
              <a:rPr lang="fr-CA" sz="1200" kern="100" noProof="0" dirty="0" err="1">
                <a:effectLst/>
                <a:latin typeface="Lora" pitchFamily="2" charset="0"/>
                <a:ea typeface="Calibri" panose="020F0502020204030204" pitchFamily="34" charset="0"/>
                <a:cs typeface="Arial" panose="020B0604020202020204" pitchFamily="34" charset="0"/>
              </a:rPr>
              <a:t>il·elle·s</a:t>
            </a:r>
            <a:r>
              <a:rPr lang="fr-CA" sz="1200" kern="100" noProof="0" dirty="0">
                <a:effectLst/>
                <a:latin typeface="Lora" pitchFamily="2" charset="0"/>
                <a:ea typeface="Calibri" panose="020F0502020204030204" pitchFamily="34" charset="0"/>
                <a:cs typeface="Arial" panose="020B0604020202020204" pitchFamily="34" charset="0"/>
              </a:rPr>
              <a:t> sont décelés et traités rapidement, peuvent être temporaires et réversibles. Même en cas de blessure ou de maladie, il est possible de revenir à la pleine santé et de fonctionner à un niveau de rendement élevé</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les quelques prochaines diapositives, nous examinerons les cinq domaines dans lesquels vous pourriez constater des changements le long du continuum.</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noProof="0" dirty="0">
              <a:solidFill>
                <a:schemeClr val="tx1"/>
              </a:solidFill>
              <a:latin typeface="Lora" pitchFamily="2" charset="0"/>
            </a:endParaRPr>
          </a:p>
        </p:txBody>
      </p:sp>
    </p:spTree>
    <p:extLst>
      <p:ext uri="{BB962C8B-B14F-4D97-AF65-F5344CB8AC3E}">
        <p14:creationId xmlns:p14="http://schemas.microsoft.com/office/powerpoint/2010/main" val="183252774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Le continuum de la santé mentale (vidéo)</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Prenons un moment pour regarder cette vidéo sur le continuum de santé mentale.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Lorsque vous regarderez la vidéo, portez une attention particulière aux changements qui s’opèrent chez Gina et Fred à mesure qu’ils se déplacent le long du continuum (un indice : portez attention à la couleur de leurs vêtements). Nous en discuterons après la vidéo.</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u="none" kern="1200" noProof="0" dirty="0">
                <a:effectLst/>
                <a:latin typeface="Lora" pitchFamily="2" charset="0"/>
                <a:ea typeface="Calibri" panose="020F0502020204030204" pitchFamily="34" charset="0"/>
                <a:cs typeface="Calibri" panose="020F0502020204030204" pitchFamily="34" charset="0"/>
              </a:rPr>
              <a:t>Présentez la vidéo (5:22)</a:t>
            </a:r>
            <a:endParaRPr lang="fr-CA" sz="1200" b="0" i="1" u="none"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0" i="1" u="none"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u="none" kern="1200" noProof="0" dirty="0">
                <a:effectLst/>
                <a:latin typeface="Lora" pitchFamily="2" charset="0"/>
                <a:ea typeface="Calibri" panose="020F0502020204030204" pitchFamily="34" charset="0"/>
                <a:cs typeface="Calibri" panose="020F0502020204030204" pitchFamily="34" charset="0"/>
              </a:rPr>
              <a:t>Bilan</a:t>
            </a:r>
            <a:endParaRPr lang="fr-CA" sz="1200" b="0" i="1" u="none"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Quels changements avez-vous observés chez Gina?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Le résumé de l’histoire de Gina.</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Gina est une femme de carrière célibataire de 28 ans. Elle adore passer du temps avec ses </a:t>
            </a:r>
            <a:r>
              <a:rPr lang="fr-CA" sz="1200" kern="1200" noProof="0" dirty="0" err="1">
                <a:effectLst/>
                <a:latin typeface="Lora" pitchFamily="2" charset="0"/>
                <a:ea typeface="Calibri" panose="020F0502020204030204" pitchFamily="34" charset="0"/>
                <a:cs typeface="Calibri" panose="020F0502020204030204" pitchFamily="34" charset="0"/>
              </a:rPr>
              <a:t>ami·e·s</a:t>
            </a:r>
            <a:r>
              <a:rPr lang="fr-CA" sz="1200" kern="1200" noProof="0" dirty="0">
                <a:effectLst/>
                <a:latin typeface="Lora" pitchFamily="2" charset="0"/>
                <a:ea typeface="Calibri" panose="020F0502020204030204" pitchFamily="34" charset="0"/>
                <a:cs typeface="Calibri" panose="020F0502020204030204" pitchFamily="34" charset="0"/>
              </a:rPr>
              <a:t>, particulièrement avec sa meilleure amie Sam. Gina a eu de la difficulté à gérer le stress à son travail et elle avait peur d’en parler. Elle a consulté son médecin, qui lui a recommandé de prendre une semaine pour se reposer et prendre soin d’elle. Elle a eu du mal à prendre cette décision parce qu’elle s’est toujours identifiée à son travail. Elle s’est excusée auprès de son amie Sam pour son comportement et l’a remerciée pour son soutien constant.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Vous avez peut-être remarqué les changements suivants chez Gina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Vert : Gina aimait son travail et était patiente avec son personnel.</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Jaune : Gina a commencé à réagir un peu plus vivement et à s’en prendre à son amie Sam et à son équipe. Elle était moins patiente avec son personnel.</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Orange : Gina s’est mise à s’isoler et à avoir de la difficulté à dormir. Elle évitait son amie Sam</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Rouge : Gina n’était plus capable de remplir ses fonctions au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cette exemple, Gina a attendu de se trouver dans la zone rouge avant de demander de l’aide. Qu’est-ce qu’elle aurait pu faire pour éviter de se retrouver dans la zone rouge?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Quels changements avez-vous observés chez Fred?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Le résumé de l’histoire de Fred.</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Fred est un entrepreneur semi-retraité de 60 ans. Il a vécu des problèmes de santé mentale tout au long de sa vie et traverse parfois des périodes creuses au cours desquelles il passe du jaune (en réaction) à l’orange (blessé) et de nouveau au vert (en santé). Sa famille, particulièrement sa femme Janet, lui apporte un grand soutien. Fred parle à sa femme de ses défis. Fred utilise des techniques d’adaptation pour prendre soin de lui. Il a hâte de prendre sa retraite et de traverser le pays avec sa femme dans leur VR.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Vous avez peut-être remarqué les changements suivants chez Fred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Vert : Fred aimait jouer avec son petit-fils et passer du temps avec sa famille.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Jaune : Fred a connu des périodes creuses où il se sentait déprimé.</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Orange : Fred dormait beaucoup plus et se détachait de sa famille et de ses </a:t>
            </a:r>
            <a:r>
              <a:rPr lang="fr-CA" sz="1200" kern="1200" noProof="0" dirty="0" err="1">
                <a:effectLst/>
                <a:latin typeface="Lora" pitchFamily="2" charset="0"/>
                <a:ea typeface="Calibri" panose="020F0502020204030204" pitchFamily="34" charset="0"/>
                <a:cs typeface="Calibri" panose="020F0502020204030204" pitchFamily="34" charset="0"/>
              </a:rPr>
              <a:t>ami·e·s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39</a:t>
            </a:fld>
            <a:endParaRPr lang="en-CA" dirty="0"/>
          </a:p>
        </p:txBody>
      </p:sp>
    </p:spTree>
    <p:extLst>
      <p:ext uri="{BB962C8B-B14F-4D97-AF65-F5344CB8AC3E}">
        <p14:creationId xmlns:p14="http://schemas.microsoft.com/office/powerpoint/2010/main" val="33602404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Un exemple de santé physique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La santé mentale et la santé physique sont importantes pour notre santé et notre bien-être général. Il peut être utile de comparer le continuum de santé mentale à un problème de santé physique comme une blessure à la cheville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rPr>
              <a:t>Cliquez pour révéler la </a:t>
            </a:r>
            <a:r>
              <a:rPr lang="fr-CA" sz="1200" b="0" i="1" kern="1200" noProof="0" dirty="0">
                <a:effectLst/>
                <a:latin typeface="Lora" pitchFamily="2" charset="0"/>
                <a:ea typeface="Calibri" panose="020F0502020204030204" pitchFamily="34" charset="0"/>
                <a:cs typeface="Calibri" panose="020F0502020204030204" pitchFamily="34" charset="0"/>
              </a:rPr>
              <a:t>zone verte.</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Dans la zone verte, vous avez une jambe en santé et forte, une bonne mobilité et vous pouvez mettre de la pression dessus et bouger sans problème. Imaginons maintenant que vous vous faites mal à la cheville pendant que vous courez, que se passe-t-il</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Cliquez pour révéler la zone jaune.</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Vous pouvez avoir la cheville légèrement foulée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Il se peut que vous ayez besoin de mettre un bandage et ayez une mobilité réduite qui vous porte à éviter d’être debout ou de marcher trop longtemps</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Disons maintenant que vous ignorez la douleur et continuez à courir</a:t>
            </a:r>
            <a:r>
              <a:rPr lang="fr-CA" sz="1200" kern="1200" noProof="0" dirty="0">
                <a:effectLst/>
                <a:latin typeface="Lora" pitchFamily="2" charset="0"/>
                <a:ea typeface="Calibri" panose="020F0502020204030204" pitchFamily="34" charset="0"/>
                <a:cs typeface="Calibri" panose="020F0502020204030204" pitchFamily="34" charset="0"/>
              </a:rPr>
              <a:t>. Qu’est-ce qui se passe? La blessure va probablement s’aggraver et vous causer plus de problèmes. Vous pourriez même vous retrouver avec une cheville fracturée qui exige de la physiothérapie ou même une chirurgie.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Cliquez pour révéler les zones orange et rouge.</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La bonne nouvelle, c’est que même avec une blessure physique grave, une personne peut revenir dans l’état de santé vert avec le traitement approprié, mais le temps et l’intervention nécessaires augmentent à mesure que nous nous déplaçons le long du continuum</a:t>
            </a:r>
            <a:r>
              <a:rPr lang="fr-CA" sz="120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Plus tôt vous demandez un traitement (zone jaune à orange), plus rapide sera le processus de rétablissement. C’est la même chose avec la santé mentale</a:t>
            </a:r>
            <a:r>
              <a:rPr lang="fr-CA" sz="1200" kern="1200" noProof="0" dirty="0">
                <a:effectLst/>
                <a:latin typeface="Lora" pitchFamily="2" charset="0"/>
                <a:ea typeface="Calibri" panose="020F0502020204030204" pitchFamily="34" charset="0"/>
                <a:cs typeface="Calibri" panose="020F0502020204030204" pitchFamily="34" charset="0"/>
              </a:rPr>
              <a:t>. Si vous êtes </a:t>
            </a:r>
            <a:r>
              <a:rPr lang="fr-CA" sz="1200" kern="1200" noProof="0" dirty="0" err="1">
                <a:effectLst/>
                <a:latin typeface="Lora" pitchFamily="2" charset="0"/>
                <a:ea typeface="Calibri" panose="020F0502020204030204" pitchFamily="34" charset="0"/>
                <a:cs typeface="Calibri" panose="020F0502020204030204" pitchFamily="34" charset="0"/>
              </a:rPr>
              <a:t>blessé·e</a:t>
            </a:r>
            <a:r>
              <a:rPr lang="fr-CA" sz="1200" kern="1200" noProof="0" dirty="0">
                <a:effectLst/>
                <a:latin typeface="Lora" pitchFamily="2" charset="0"/>
                <a:ea typeface="Calibri" panose="020F0502020204030204" pitchFamily="34" charset="0"/>
                <a:cs typeface="Calibri" panose="020F0502020204030204" pitchFamily="34" charset="0"/>
              </a:rPr>
              <a:t> ou malade, </a:t>
            </a:r>
            <a:r>
              <a:rPr lang="fr-CA" sz="1200" kern="100" noProof="0" dirty="0">
                <a:effectLst/>
                <a:latin typeface="Lora" pitchFamily="2" charset="0"/>
                <a:ea typeface="Calibri" panose="020F0502020204030204" pitchFamily="34" charset="0"/>
                <a:cs typeface="Arial" panose="020B0604020202020204" pitchFamily="34" charset="0"/>
              </a:rPr>
              <a:t>il vaut mieux reconnaître le déclin de votre bien-être mental aussi rapidement que possible</a:t>
            </a:r>
            <a:r>
              <a:rPr lang="fr-CA" sz="1200" kern="1200" noProof="0" dirty="0">
                <a:effectLst/>
                <a:latin typeface="Lora" pitchFamily="2" charset="0"/>
                <a:ea typeface="Calibri" panose="020F0502020204030204" pitchFamily="34" charset="0"/>
                <a:cs typeface="Calibri" panose="020F0502020204030204" pitchFamily="34" charset="0"/>
              </a:rPr>
              <a:t> et suivre un traitement.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endParaRPr lang="fr-CA" sz="1200" noProof="0" dirty="0">
              <a:solidFill>
                <a:schemeClr val="tx1"/>
              </a:solidFill>
              <a:latin typeface="Lora" pitchFamily="2" charset="0"/>
            </a:endParaRPr>
          </a:p>
        </p:txBody>
      </p:sp>
    </p:spTree>
    <p:extLst>
      <p:ext uri="{BB962C8B-B14F-4D97-AF65-F5344CB8AC3E}">
        <p14:creationId xmlns:p14="http://schemas.microsoft.com/office/powerpoint/2010/main" val="320708027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Remue-méninges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REMARQUE</a:t>
            </a: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kern="100" noProof="0" dirty="0">
                <a:effectLst/>
                <a:latin typeface="Lora" pitchFamily="2" charset="0"/>
                <a:ea typeface="Calibri" panose="020F0502020204030204" pitchFamily="34" charset="0"/>
                <a:cs typeface="Arial" panose="020B0604020202020204" pitchFamily="34" charset="0"/>
              </a:rPr>
              <a:t>I</a:t>
            </a:r>
            <a:r>
              <a:rPr lang="fr-FR" sz="1200" kern="100" noProof="0" dirty="0">
                <a:effectLst/>
                <a:latin typeface="Lora" pitchFamily="2" charset="0"/>
                <a:ea typeface="Calibri" panose="020F0502020204030204" pitchFamily="34" charset="0"/>
                <a:cs typeface="Arial" panose="020B0604020202020204" pitchFamily="34" charset="0"/>
              </a:rPr>
              <a:t>l s'agit d'une discussion en groupe.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a:t>
            </a: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Quels signes pourriez-vous remarquer à mesure que quelqu’un se déplace vers la droite du continuum</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Manque de sommeil</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err="1">
                <a:effectLst/>
                <a:latin typeface="Lora" pitchFamily="2" charset="0"/>
                <a:ea typeface="Calibri" panose="020F0502020204030204" pitchFamily="34" charset="0"/>
                <a:cs typeface="Calibri" panose="020F0502020204030204" pitchFamily="34" charset="0"/>
              </a:rPr>
              <a:t>Émotif·ve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Irritable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Monologue intérieur négatif</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Humeur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Faible concentration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Maux de tête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Plus d’absentéisme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À mesure que vous vous déplacerez le long du continuum, vous pourriez remarquer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800100" lvl="1" indent="-34290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des changements de votre santé physique</a:t>
            </a:r>
            <a:endParaRPr lang="fr-CA" sz="1200" kern="100" noProof="0" dirty="0">
              <a:effectLst/>
              <a:latin typeface="Lora" pitchFamily="2" charset="0"/>
              <a:ea typeface="Calibri" panose="020F0502020204030204" pitchFamily="34" charset="0"/>
              <a:cs typeface="Arial" panose="020B0604020202020204" pitchFamily="34" charset="0"/>
            </a:endParaRPr>
          </a:p>
          <a:p>
            <a:pPr marL="800100" lvl="1" indent="-34290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des changements dans votre façon de penser, de ressentir et d’agir</a:t>
            </a:r>
            <a:endParaRPr lang="fr-CA" sz="1200" kern="100" noProof="0" dirty="0">
              <a:effectLst/>
              <a:latin typeface="Lora" pitchFamily="2" charset="0"/>
              <a:ea typeface="Calibri" panose="020F0502020204030204" pitchFamily="34" charset="0"/>
              <a:cs typeface="Arial" panose="020B0604020202020204" pitchFamily="34" charset="0"/>
            </a:endParaRPr>
          </a:p>
          <a:p>
            <a:pPr marL="800100" lvl="1" indent="-34290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des changements dans votre utilisation de substances.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Ces changements peuvent être des réactions à un facteur de stress ou à un défi que vous devez surmonter</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96835047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Observer les changements dans les cinq domaines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À mesure que vous commencerez à reconnaître et à porter attention aux changements de votre santé mentale, vous allez probablement remarquer des changements dans cinq grands domaines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chacun des cinq domaines.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Des changements physiques, comme avoir de la difficulté à dormir, se sentir </a:t>
            </a:r>
            <a:r>
              <a:rPr lang="fr-CA" sz="1200" kern="1200" noProof="0" dirty="0" err="1">
                <a:effectLst/>
                <a:latin typeface="Lora" pitchFamily="2" charset="0"/>
                <a:ea typeface="Calibri" panose="020F0502020204030204" pitchFamily="34" charset="0"/>
                <a:cs typeface="Calibri" panose="020F0502020204030204" pitchFamily="34" charset="0"/>
              </a:rPr>
              <a:t>fatigué·e</a:t>
            </a:r>
            <a:r>
              <a:rPr lang="fr-CA" sz="1200" kern="1200" noProof="0" dirty="0">
                <a:effectLst/>
                <a:latin typeface="Lora" pitchFamily="2" charset="0"/>
                <a:ea typeface="Calibri" panose="020F0502020204030204" pitchFamily="34" charset="0"/>
                <a:cs typeface="Calibri" panose="020F0502020204030204" pitchFamily="34" charset="0"/>
              </a:rPr>
              <a:t> et ne pas prendre soin de soi.</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Des changements de l’humeur comme la nervosité, la tristesse, la colère et la frustration.</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Des changements dans la façon de penser et l’attitude, c.-à-d. un humour différent, difficulté à se concentrer et à se consacrer à des tâches, des pensées négatives, voire des pensées suicidaires (zone rouge – malade).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Des changements de comportement et de rendement, comme un manque de motivation et de l’isolement.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Des changements dans l’utilisation de substances et les comportements de dépendance, comme une utilisation prolongée des jeux vidéo en ligne ou du téléphone ou une augmentation de l’utilisation de substances (cannabis, médicaments, drogues illégales...) ou d’alcool.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Ces changements peuvent être des réactions normales à un facteur de stress ou à un défi que vous vivez</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Chaque personne réagit différemment au déclin de sa santé mentale. Il est important que vous ayez conscience de votre bon état de santé et que vous sachiez quand vous vous éloignez de ce point de référence. Une personne peut avoir surtout des difficultés à fonctionner physiquement et socialement, tandis qu’une autre pourra avoir principalement des difficultés à penser et des difficultés de caractère affectif.</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Soyez </a:t>
            </a:r>
            <a:r>
              <a:rPr lang="fr-CA" sz="1200" kern="1200" noProof="0" dirty="0" err="1">
                <a:effectLst/>
                <a:latin typeface="Lora" pitchFamily="2" charset="0"/>
                <a:ea typeface="Times New Roman" panose="02020603050405020304" pitchFamily="18" charset="0"/>
                <a:cs typeface="Calibri" panose="020F0502020204030204" pitchFamily="34" charset="0"/>
              </a:rPr>
              <a:t>attentif·ve</a:t>
            </a:r>
            <a:r>
              <a:rPr lang="fr-CA" sz="1200" kern="1200" noProof="0" dirty="0">
                <a:effectLst/>
                <a:latin typeface="Lora" pitchFamily="2" charset="0"/>
                <a:ea typeface="Times New Roman" panose="02020603050405020304" pitchFamily="18" charset="0"/>
                <a:cs typeface="Calibri" panose="020F0502020204030204" pitchFamily="34" charset="0"/>
              </a:rPr>
              <a:t>; soyez </a:t>
            </a:r>
            <a:r>
              <a:rPr lang="fr-CA" sz="1200" kern="1200" noProof="0" dirty="0" err="1">
                <a:effectLst/>
                <a:latin typeface="Lora" pitchFamily="2" charset="0"/>
                <a:ea typeface="Times New Roman" panose="02020603050405020304" pitchFamily="18" charset="0"/>
                <a:cs typeface="Calibri" panose="020F0502020204030204" pitchFamily="34" charset="0"/>
              </a:rPr>
              <a:t>conscient·e</a:t>
            </a:r>
            <a:r>
              <a:rPr lang="fr-CA" sz="1200" kern="1200" noProof="0" dirty="0">
                <a:effectLst/>
                <a:latin typeface="Lora" pitchFamily="2" charset="0"/>
                <a:ea typeface="Times New Roman" panose="02020603050405020304" pitchFamily="18" charset="0"/>
                <a:cs typeface="Calibri" panose="020F0502020204030204" pitchFamily="34" charset="0"/>
              </a:rPr>
              <a:t> de votre état. Si vous remarquez un changement en vous ou chez quelqu’un d'autre, c’est l’occasion de faire une introspection. C’est également une excellente occasion d’engager une conversation avec quelqu’un sur la santé mentale et sur votre état de santé ou celui de quelqu’un d’autre. C’est pourquoi il est si important d’être </a:t>
            </a:r>
            <a:r>
              <a:rPr lang="fr-CA" sz="1200" kern="1200" noProof="0" dirty="0" err="1">
                <a:effectLst/>
                <a:latin typeface="Lora" pitchFamily="2" charset="0"/>
                <a:ea typeface="Times New Roman" panose="02020603050405020304" pitchFamily="18" charset="0"/>
                <a:cs typeface="Calibri" panose="020F0502020204030204" pitchFamily="34" charset="0"/>
              </a:rPr>
              <a:t>conscient·e</a:t>
            </a:r>
            <a:r>
              <a:rPr lang="fr-CA" sz="1200" kern="1200" noProof="0" dirty="0">
                <a:effectLst/>
                <a:latin typeface="Lora" pitchFamily="2" charset="0"/>
                <a:ea typeface="Times New Roman" panose="02020603050405020304" pitchFamily="18" charset="0"/>
                <a:cs typeface="Calibri" panose="020F0502020204030204" pitchFamily="34" charset="0"/>
              </a:rPr>
              <a:t> de son propre point de référence et du moment où l’on s’en éloigne.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noProof="0" dirty="0">
              <a:solidFill>
                <a:schemeClr val="tx1"/>
              </a:solidFill>
              <a:latin typeface="Lora" pitchFamily="2" charset="0"/>
            </a:endParaRPr>
          </a:p>
        </p:txBody>
      </p:sp>
    </p:spTree>
    <p:extLst>
      <p:ext uri="{BB962C8B-B14F-4D97-AF65-F5344CB8AC3E}">
        <p14:creationId xmlns:p14="http://schemas.microsoft.com/office/powerpoint/2010/main" val="34811711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Les signes et indicateurs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REMARQUE</a:t>
            </a:r>
          </a:p>
          <a:p>
            <a:pPr>
              <a:lnSpc>
                <a:spcPct val="107000"/>
              </a:lnSpc>
              <a:spcAft>
                <a:spcPts val="800"/>
              </a:spcAft>
            </a:pPr>
            <a:r>
              <a:rPr lang="fr-CA" sz="1200" kern="1200" noProof="0" dirty="0">
                <a:effectLst/>
                <a:latin typeface="Lora" pitchFamily="2" charset="0"/>
                <a:ea typeface="Times New Roman" panose="02020603050405020304" pitchFamily="18" charset="0"/>
                <a:cs typeface="Calibri" panose="020F0502020204030204" pitchFamily="34" charset="0"/>
              </a:rPr>
              <a:t>Le texte de cette diapositive est très petit et pourrait donc être difficile à lire. Les </a:t>
            </a:r>
            <a:r>
              <a:rPr lang="fr-CA" sz="1200"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kern="1200" noProof="0" dirty="0">
                <a:effectLst/>
                <a:latin typeface="Lora" pitchFamily="2" charset="0"/>
                <a:ea typeface="Times New Roman" panose="02020603050405020304" pitchFamily="18" charset="0"/>
                <a:cs typeface="Calibri" panose="020F0502020204030204" pitchFamily="34" charset="0"/>
              </a:rPr>
              <a:t> peuvent se référer à l’outil de continuum de santé mentale dans leur document de cours.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Choisissez UN domaine (p. ex. les changements de l’humeur) pour démontrer le concept des changements le long du continuum. Il n’est PAS recommandé d’examiner cette diapositive en détail.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À mesure que nous passons de la gauche (vert) vers la droite (rouge) du continuum, vous pourrez remarquer des changements et l’augmentation de l’intensité ou de la fréquence de certains signes et indicateurs dans chacun de ces domaines.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lignes pointillées qui traversent les quatre zones de couleur (du vert au rouge) indiquent que certaines personnes peuvent vivre une progression linéaire des signes et indicateurs (c.-à-d. de régulier-occasionnel-fréquent à excessif) de la santé à la maladie, mais que ce n’est pas le cas de tout le monde.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ne s’agit pas d’un outil universel; chaque personne vivra ces changements différemment. Il est normal de faire des allers-retours le long du continuum entre ou à travers les cinq domaines et les zones de couleur.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En règle générale, lorsque vous commencez à vous déplacer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du vert (en bonne santé) au jaune (en réaction), vous pouvez commencer à remarquer des changements </a:t>
            </a:r>
            <a:r>
              <a:rPr lang="fr-CA" sz="1200" i="1" kern="1200" noProof="0" dirty="0">
                <a:effectLst/>
                <a:latin typeface="Lora" pitchFamily="2" charset="0"/>
                <a:ea typeface="Calibri" panose="020F0502020204030204" pitchFamily="34" charset="0"/>
                <a:cs typeface="Calibri" panose="020F0502020204030204" pitchFamily="34" charset="0"/>
              </a:rPr>
              <a:t>occasionnels </a:t>
            </a:r>
            <a:r>
              <a:rPr lang="fr-CA" sz="1200" kern="1200" noProof="0" dirty="0">
                <a:effectLst/>
                <a:latin typeface="Lora" pitchFamily="2" charset="0"/>
                <a:ea typeface="Calibri" panose="020F0502020204030204" pitchFamily="34" charset="0"/>
                <a:cs typeface="Calibri" panose="020F0502020204030204" pitchFamily="34" charset="0"/>
              </a:rPr>
              <a:t>(c.-à-d. irréguliers ou peu fréquents) dans l’un des cinq domaines du continuum (c.-à-d. l’humeur, les pensées et l’attitude, le comportement et le rendement, le physique, l’utilisation de substances et les comportements de dépendance)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du jaune (en réaction) à l’orange (</a:t>
            </a:r>
            <a:r>
              <a:rPr lang="fr-CA" sz="1200" kern="1200" noProof="0" dirty="0" err="1">
                <a:effectLst/>
                <a:latin typeface="Lora" pitchFamily="2" charset="0"/>
                <a:ea typeface="Calibri" panose="020F0502020204030204" pitchFamily="34" charset="0"/>
                <a:cs typeface="Calibri" panose="020F0502020204030204" pitchFamily="34" charset="0"/>
              </a:rPr>
              <a:t>blessé·e</a:t>
            </a:r>
            <a:r>
              <a:rPr lang="fr-CA" sz="1200" kern="1200" noProof="0" dirty="0">
                <a:effectLst/>
                <a:latin typeface="Lora" pitchFamily="2" charset="0"/>
                <a:ea typeface="Calibri" panose="020F0502020204030204" pitchFamily="34" charset="0"/>
                <a:cs typeface="Calibri" panose="020F0502020204030204" pitchFamily="34" charset="0"/>
              </a:rPr>
              <a:t>), vous pouvez constater des changements plus </a:t>
            </a:r>
            <a:r>
              <a:rPr lang="fr-CA" sz="1200" i="1" kern="1200" noProof="0" dirty="0">
                <a:effectLst/>
                <a:latin typeface="Lora" pitchFamily="2" charset="0"/>
                <a:ea typeface="Calibri" panose="020F0502020204030204" pitchFamily="34" charset="0"/>
                <a:cs typeface="Calibri" panose="020F0502020204030204" pitchFamily="34" charset="0"/>
              </a:rPr>
              <a:t>importants</a:t>
            </a:r>
            <a:r>
              <a:rPr lang="fr-CA" sz="1200" kern="1200" noProof="0" dirty="0">
                <a:effectLst/>
                <a:latin typeface="Lora" pitchFamily="2" charset="0"/>
                <a:ea typeface="Calibri" panose="020F0502020204030204" pitchFamily="34" charset="0"/>
                <a:cs typeface="Calibri" panose="020F0502020204030204" pitchFamily="34" charset="0"/>
              </a:rPr>
              <a:t> ou plus </a:t>
            </a:r>
            <a:r>
              <a:rPr lang="fr-CA" sz="1200" i="1" kern="1200" noProof="0" dirty="0">
                <a:effectLst/>
                <a:latin typeface="Lora" pitchFamily="2" charset="0"/>
                <a:ea typeface="Calibri" panose="020F0502020204030204" pitchFamily="34" charset="0"/>
                <a:cs typeface="Calibri" panose="020F0502020204030204" pitchFamily="34" charset="0"/>
              </a:rPr>
              <a:t>fréquents</a:t>
            </a:r>
            <a:r>
              <a:rPr lang="fr-CA" sz="1200" kern="1200" noProof="0" dirty="0">
                <a:effectLst/>
                <a:latin typeface="Lora" pitchFamily="2" charset="0"/>
                <a:ea typeface="Calibri" panose="020F0502020204030204" pitchFamily="34" charset="0"/>
                <a:cs typeface="Calibri" panose="020F0502020204030204" pitchFamily="34" charset="0"/>
              </a:rPr>
              <a:t> (c.-à-d. plus régulièrement ou plus souvent) dans l’un des cinq domaines du continuum</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la zone rouge (malade), vous pouvez vivre une déficience fonctionnelle grave et persistante caractérisée par des changements </a:t>
            </a:r>
            <a:r>
              <a:rPr lang="fr-CA" sz="1200" i="1" kern="1200" noProof="0" dirty="0">
                <a:effectLst/>
                <a:latin typeface="Lora" pitchFamily="2" charset="0"/>
                <a:ea typeface="Calibri" panose="020F0502020204030204" pitchFamily="34" charset="0"/>
                <a:cs typeface="Calibri" panose="020F0502020204030204" pitchFamily="34" charset="0"/>
              </a:rPr>
              <a:t>extrêmes</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a:effectLst/>
                <a:latin typeface="Lora" pitchFamily="2" charset="0"/>
                <a:ea typeface="Calibri" panose="020F0502020204030204" pitchFamily="34" charset="0"/>
                <a:cs typeface="Calibri" panose="020F0502020204030204" pitchFamily="34" charset="0"/>
              </a:rPr>
              <a:t>excessifs</a:t>
            </a:r>
            <a:r>
              <a:rPr lang="fr-CA" sz="1200" kern="1200" noProof="0" dirty="0">
                <a:effectLst/>
                <a:latin typeface="Lora" pitchFamily="2" charset="0"/>
                <a:ea typeface="Calibri" panose="020F0502020204030204" pitchFamily="34" charset="0"/>
                <a:cs typeface="Calibri" panose="020F0502020204030204" pitchFamily="34" charset="0"/>
              </a:rPr>
              <a:t> ou </a:t>
            </a:r>
            <a:r>
              <a:rPr lang="fr-CA" sz="1200" i="1" kern="1200" noProof="0" dirty="0">
                <a:effectLst/>
                <a:latin typeface="Lora" pitchFamily="2" charset="0"/>
                <a:ea typeface="Calibri" panose="020F0502020204030204" pitchFamily="34" charset="0"/>
                <a:cs typeface="Calibri" panose="020F0502020204030204" pitchFamily="34" charset="0"/>
              </a:rPr>
              <a:t>constants</a:t>
            </a:r>
            <a:r>
              <a:rPr lang="fr-CA" sz="1200" kern="1200" noProof="0" dirty="0">
                <a:effectLst/>
                <a:latin typeface="Lora" pitchFamily="2" charset="0"/>
                <a:ea typeface="Calibri" panose="020F0502020204030204" pitchFamily="34" charset="0"/>
                <a:cs typeface="Calibri" panose="020F0502020204030204" pitchFamily="34" charset="0"/>
              </a:rPr>
              <a:t> dans l’un des cinq domaines du continuum.</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Il est normal de connaître des changements pendant les périodes stressantes. S’ils sont temporaires, ils ne sont pas très inquiétants, mais s’ils deviennent persistants, cela peut être un signe de problème de santé mentale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Choisissez l’un des cinq domaines à expliquer.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Vous pourriez remarquer </a:t>
            </a:r>
            <a:r>
              <a:rPr lang="fr-CA" sz="1200" b="0" kern="1200" noProof="0" dirty="0">
                <a:effectLst/>
                <a:latin typeface="Lora" pitchFamily="2" charset="0"/>
                <a:ea typeface="Calibri" panose="020F0502020204030204" pitchFamily="34" charset="0"/>
                <a:cs typeface="Calibri" panose="020F0502020204030204" pitchFamily="34" charset="0"/>
              </a:rPr>
              <a:t>des changements de l’humeur :</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Dans le vert, vous pouvez être calme et vous sentir en confiance, puis à mesure que vous passez dans le jaune, vous pourriez commencer à sentir de l’irritabilité, de l’impatience et de la nervosité. En vous déplaçant ensuite vers l’orange, vous pourriez vivre davantage de colère et de sentiments d’anxiété, et cela pourrait se transformer en une colère excessive ou de la rage; des sentiments excessifs d’anxiété ou de panique, des sentiments de dépression, d’engourdissement et de désespoir dans la zone rouge.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OU</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DIRE</a:t>
            </a:r>
          </a:p>
          <a:p>
            <a:pPr marL="171450" marR="0" lvl="0"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CA" sz="1200" kern="1200" noProof="0" dirty="0">
                <a:effectLst/>
                <a:latin typeface="Lora" pitchFamily="2" charset="0"/>
                <a:ea typeface="Calibri" panose="020F0502020204030204" pitchFamily="34" charset="0"/>
                <a:cs typeface="Calibri" panose="020F0502020204030204" pitchFamily="34" charset="0"/>
              </a:rPr>
              <a:t>Vous pourriez remarquer </a:t>
            </a:r>
            <a:r>
              <a:rPr lang="fr-CA" sz="1200" b="0" kern="1200" noProof="0" dirty="0">
                <a:effectLst/>
                <a:latin typeface="Lora" pitchFamily="2" charset="0"/>
                <a:ea typeface="Calibri" panose="020F0502020204030204" pitchFamily="34" charset="0"/>
                <a:cs typeface="Calibri" panose="020F0502020204030204" pitchFamily="34" charset="0"/>
              </a:rPr>
              <a:t>des changements de pensées et d’attitude :</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le vert, vous pouvez avoir un bon sens de l’humour ainsi qu’une attitude et des pensées saines. À mesure que vous passez dans le jaune, vous pourriez commencer à vivre des changements d’attitude et de pensées, comme un sarcasme déplacé et des pensées négatives intrusives occasionnelles. Si vous vous déplacez encore vers les zones jaune et rouge, vous pourriez devenir cynique et avoir des pensées négatives intrusives ou des idées suicidaires plus fréquentes, qui pourraient progresser vers une absence d’humour, des pensées négatives obsessives et une intention suicidaire.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OU</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DIRE</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Vous pourriez remarquer </a:t>
            </a:r>
            <a:r>
              <a:rPr lang="fr-CA" sz="1200" b="0" kern="1200" noProof="0" dirty="0">
                <a:effectLst/>
                <a:latin typeface="Lora" pitchFamily="2" charset="0"/>
                <a:ea typeface="Calibri" panose="020F0502020204030204" pitchFamily="34" charset="0"/>
                <a:cs typeface="Calibri" panose="020F0502020204030204" pitchFamily="34" charset="0"/>
              </a:rPr>
              <a:t>des changements de comportement et de rendement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la zone verte, vous pouvez vous sentir physiquement/mentalement </a:t>
            </a:r>
            <a:r>
              <a:rPr lang="fr-CA" sz="1200" kern="1200" noProof="0" dirty="0" err="1">
                <a:effectLst/>
                <a:latin typeface="Lora" pitchFamily="2" charset="0"/>
                <a:ea typeface="Calibri" panose="020F0502020204030204" pitchFamily="34" charset="0"/>
                <a:cs typeface="Calibri" panose="020F0502020204030204" pitchFamily="34" charset="0"/>
              </a:rPr>
              <a:t>présent·e</a:t>
            </a:r>
            <a:r>
              <a:rPr lang="fr-CA" sz="1200" kern="1200" noProof="0" dirty="0">
                <a:effectLst/>
                <a:latin typeface="Lora" pitchFamily="2" charset="0"/>
                <a:ea typeface="Calibri" panose="020F0502020204030204" pitchFamily="34" charset="0"/>
                <a:cs typeface="Calibri" panose="020F0502020204030204" pitchFamily="34" charset="0"/>
              </a:rPr>
              <a:t> et </a:t>
            </a:r>
            <a:r>
              <a:rPr lang="fr-CA" sz="1200" kern="1200" noProof="0" dirty="0" err="1">
                <a:effectLst/>
                <a:latin typeface="Lora" pitchFamily="2" charset="0"/>
                <a:ea typeface="Calibri" panose="020F0502020204030204" pitchFamily="34" charset="0"/>
                <a:cs typeface="Calibri" panose="020F0502020204030204" pitchFamily="34" charset="0"/>
              </a:rPr>
              <a:t>investi·e</a:t>
            </a:r>
            <a:r>
              <a:rPr lang="fr-CA" sz="1200" kern="1200" noProof="0" dirty="0">
                <a:effectLst/>
                <a:latin typeface="Lora" pitchFamily="2" charset="0"/>
                <a:ea typeface="Calibri" panose="020F0502020204030204" pitchFamily="34" charset="0"/>
                <a:cs typeface="Calibri" panose="020F0502020204030204" pitchFamily="34" charset="0"/>
              </a:rPr>
              <a:t> à la maison et au travail. Lorsque vous entrez dans les zones jaune-orange, vous pouvez manifester du présentéisme (physiquement </a:t>
            </a:r>
            <a:r>
              <a:rPr lang="fr-CA" sz="1200" kern="1200" noProof="0" dirty="0" err="1">
                <a:effectLst/>
                <a:latin typeface="Lora" pitchFamily="2" charset="0"/>
                <a:ea typeface="Calibri" panose="020F0502020204030204" pitchFamily="34" charset="0"/>
                <a:cs typeface="Calibri" panose="020F0502020204030204" pitchFamily="34" charset="0"/>
              </a:rPr>
              <a:t>présent·e</a:t>
            </a:r>
            <a:r>
              <a:rPr lang="fr-CA" sz="1200" kern="1200" noProof="0" dirty="0">
                <a:effectLst/>
                <a:latin typeface="Lora" pitchFamily="2" charset="0"/>
                <a:ea typeface="Calibri" panose="020F0502020204030204" pitchFamily="34" charset="0"/>
                <a:cs typeface="Calibri" panose="020F0502020204030204" pitchFamily="34" charset="0"/>
              </a:rPr>
              <a:t> mais non pleinement </a:t>
            </a:r>
            <a:r>
              <a:rPr lang="fr-CA" sz="1200" kern="1200" noProof="0" dirty="0" err="1">
                <a:effectLst/>
                <a:latin typeface="Lora" pitchFamily="2" charset="0"/>
                <a:ea typeface="Calibri" panose="020F0502020204030204" pitchFamily="34" charset="0"/>
                <a:cs typeface="Calibri" panose="020F0502020204030204" pitchFamily="34" charset="0"/>
              </a:rPr>
              <a:t>opérationnel·le</a:t>
            </a:r>
            <a:r>
              <a:rPr lang="fr-CA" sz="1200" kern="1200" noProof="0" dirty="0">
                <a:effectLst/>
                <a:latin typeface="Lora" pitchFamily="2" charset="0"/>
                <a:ea typeface="Calibri" panose="020F0502020204030204" pitchFamily="34" charset="0"/>
                <a:cs typeface="Calibri" panose="020F0502020204030204" pitchFamily="34" charset="0"/>
              </a:rPr>
              <a:t>) et vous sentir occasionnellement </a:t>
            </a:r>
            <a:r>
              <a:rPr lang="fr-CA" sz="1200" kern="1200" noProof="0" dirty="0" err="1">
                <a:effectLst/>
                <a:latin typeface="Lora" pitchFamily="2" charset="0"/>
                <a:ea typeface="Calibri" panose="020F0502020204030204" pitchFamily="34" charset="0"/>
                <a:cs typeface="Calibri" panose="020F0502020204030204" pitchFamily="34" charset="0"/>
              </a:rPr>
              <a:t>distant·e</a:t>
            </a:r>
            <a:r>
              <a:rPr lang="fr-CA" sz="1200" kern="1200" noProof="0" dirty="0">
                <a:effectLst/>
                <a:latin typeface="Lora" pitchFamily="2" charset="0"/>
                <a:ea typeface="Calibri" panose="020F0502020204030204" pitchFamily="34" charset="0"/>
                <a:cs typeface="Calibri" panose="020F0502020204030204" pitchFamily="34" charset="0"/>
              </a:rPr>
              <a:t> et </a:t>
            </a:r>
            <a:r>
              <a:rPr lang="fr-CA" sz="1200" kern="1200" noProof="0" dirty="0" err="1">
                <a:effectLst/>
                <a:latin typeface="Lora" pitchFamily="2" charset="0"/>
                <a:ea typeface="Calibri" panose="020F0502020204030204" pitchFamily="34" charset="0"/>
                <a:cs typeface="Calibri" panose="020F0502020204030204" pitchFamily="34" charset="0"/>
              </a:rPr>
              <a:t>distrait·e</a:t>
            </a:r>
            <a:r>
              <a:rPr lang="fr-CA" sz="1200" kern="1200" noProof="0" dirty="0">
                <a:effectLst/>
                <a:latin typeface="Lora" pitchFamily="2" charset="0"/>
                <a:ea typeface="Calibri" panose="020F0502020204030204" pitchFamily="34" charset="0"/>
                <a:cs typeface="Calibri" panose="020F0502020204030204" pitchFamily="34" charset="0"/>
              </a:rPr>
              <a:t> à la maison et au travail. Dans la zone orange, cette situation peut évoluer vers un présentéisme ou un absentéisme fréquent (absence du travail ou d’autres activités) et un éloignement de la famille et des </a:t>
            </a:r>
            <a:r>
              <a:rPr lang="fr-CA" sz="1200" kern="1200" noProof="0" dirty="0" err="1">
                <a:effectLst/>
                <a:latin typeface="Lora" pitchFamily="2" charset="0"/>
                <a:ea typeface="Calibri" panose="020F0502020204030204" pitchFamily="34" charset="0"/>
                <a:cs typeface="Calibri" panose="020F0502020204030204" pitchFamily="34" charset="0"/>
              </a:rPr>
              <a:t>ami·e·s</a:t>
            </a:r>
            <a:r>
              <a:rPr lang="fr-CA" sz="1200" kern="1200" noProof="0" dirty="0">
                <a:effectLst/>
                <a:latin typeface="Lora" pitchFamily="2" charset="0"/>
                <a:ea typeface="Calibri" panose="020F0502020204030204" pitchFamily="34" charset="0"/>
                <a:cs typeface="Calibri" panose="020F0502020204030204" pitchFamily="34" charset="0"/>
              </a:rPr>
              <a:t>. Dans la zone rouge, vous pouvez vous sentir complètement </a:t>
            </a:r>
            <a:r>
              <a:rPr lang="fr-CA" sz="1200" kern="1200" noProof="0" dirty="0" err="1">
                <a:effectLst/>
                <a:latin typeface="Lora" pitchFamily="2" charset="0"/>
                <a:ea typeface="Calibri" panose="020F0502020204030204" pitchFamily="34" charset="0"/>
                <a:cs typeface="Calibri" panose="020F0502020204030204" pitchFamily="34" charset="0"/>
              </a:rPr>
              <a:t>absent·e</a:t>
            </a:r>
            <a:r>
              <a:rPr lang="fr-CA" sz="1200" kern="1200" noProof="0" dirty="0">
                <a:effectLst/>
                <a:latin typeface="Lora" pitchFamily="2" charset="0"/>
                <a:ea typeface="Calibri" panose="020F0502020204030204" pitchFamily="34" charset="0"/>
                <a:cs typeface="Calibri" panose="020F0502020204030204" pitchFamily="34" charset="0"/>
              </a:rPr>
              <a:t> physiquement et mentalement.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OU</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Vous pourriez remarquer </a:t>
            </a:r>
            <a:r>
              <a:rPr lang="fr-CA" sz="1200" b="0" kern="1200" noProof="0" dirty="0">
                <a:effectLst/>
                <a:latin typeface="Lora" pitchFamily="2" charset="0"/>
                <a:ea typeface="Calibri" panose="020F0502020204030204" pitchFamily="34" charset="0"/>
                <a:cs typeface="Calibri" panose="020F0502020204030204" pitchFamily="34" charset="0"/>
              </a:rPr>
              <a:t>des changements physiques :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sommeil est l’un des premiers domaines touchés. Dans la zone verte en santé, vous pouvez avoir des habitudes de sommeil saines et régulières. Dans la zone jaune, vous pouvez avoir occasionnellement de la difficulté à dormir. Dans la zone orange, les troubles du sommeil et l’agitation sont plus fréquents et peuvent évoluer, dans la zone rouge, vers l’insomnie et la difficulté à vous endormir ou à rester </a:t>
            </a:r>
            <a:r>
              <a:rPr lang="fr-CA" sz="1200" kern="1200" noProof="0" dirty="0" err="1">
                <a:effectLst/>
                <a:latin typeface="Lora" pitchFamily="2" charset="0"/>
                <a:ea typeface="Calibri" panose="020F0502020204030204" pitchFamily="34" charset="0"/>
                <a:cs typeface="Calibri" panose="020F0502020204030204" pitchFamily="34" charset="0"/>
              </a:rPr>
              <a:t>endormi·e</a:t>
            </a: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OU</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DIRE</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Vous pourriez remarquer </a:t>
            </a:r>
            <a:r>
              <a:rPr lang="fr-CA" sz="1200" b="0" kern="1200" noProof="0" dirty="0">
                <a:effectLst/>
                <a:latin typeface="Lora" pitchFamily="2" charset="0"/>
                <a:ea typeface="Calibri" panose="020F0502020204030204" pitchFamily="34" charset="0"/>
                <a:cs typeface="Calibri" panose="020F0502020204030204" pitchFamily="34" charset="0"/>
              </a:rPr>
              <a:t>des changements dans l’utilisation de substances et les comportements de dépendance : </a:t>
            </a:r>
          </a:p>
          <a:p>
            <a:pPr marL="171450" indent="-171450">
              <a:lnSpc>
                <a:spcPct val="107000"/>
              </a:lnSpc>
              <a:spcAft>
                <a:spcPts val="800"/>
              </a:spcAft>
              <a:buFont typeface="Arial" panose="020B0604020202020204" pitchFamily="34" charset="0"/>
              <a:buChar char="•"/>
            </a:pP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Comprend les changements dans l’utilisation de substances et les comportements de dépendance, tels que l’utilisation prolongée abusif de jeux en ligne ou l’augmentation de la consommation de substances (cannabis, médicaments, drogues illégales...) ou d’alcool. Dans la zone en santé, la consommation d’alcool ou de substances (cannabis, médicaments, drogues illégales...) et les comportements de dépendance sont généralement limités, voire inexistants. Lorsque vous vous rapprochez de la zone jaune, vous pouvez constater une consommation occasionnelle d’alcool ou de </a:t>
            </a:r>
            <a:r>
              <a:rPr lang="fr-CA" sz="1200" kern="1200" noProof="0" dirty="0" err="1">
                <a:effectLst/>
                <a:latin typeface="Lora" pitchFamily="2" charset="0"/>
                <a:ea typeface="Calibri" panose="020F0502020204030204" pitchFamily="34" charset="0"/>
                <a:cs typeface="Calibri" panose="020F0502020204030204" pitchFamily="34" charset="0"/>
              </a:rPr>
              <a:t>dsubstances</a:t>
            </a:r>
            <a:r>
              <a:rPr lang="fr-CA" sz="1200" kern="1200" noProof="0" dirty="0">
                <a:effectLst/>
                <a:latin typeface="Lora" pitchFamily="2" charset="0"/>
                <a:ea typeface="Calibri" panose="020F0502020204030204" pitchFamily="34" charset="0"/>
                <a:cs typeface="Calibri" panose="020F0502020204030204" pitchFamily="34" charset="0"/>
              </a:rPr>
              <a:t> (cannabis, médicaments, drogues illégales...) et un comportement de dépendance, et éventuellement lutter pour contrôler cette consommation et ce comportement dans la zone orange. Dans la zone rouge, vous pouvez utiliser une quantité importante de substances et être incapable de contrôler vos comportements de dépendance.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La diapositive suivante traitera de l’utilisation de substances et des comportements de dépendance.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endParaRPr lang="fr-CA" sz="1200" noProof="0" dirty="0">
              <a:solidFill>
                <a:schemeClr val="tx1"/>
              </a:solidFill>
              <a:latin typeface="Lora" pitchFamily="2" charset="0"/>
            </a:endParaRPr>
          </a:p>
        </p:txBody>
      </p:sp>
    </p:spTree>
    <p:extLst>
      <p:ext uri="{BB962C8B-B14F-4D97-AF65-F5344CB8AC3E}">
        <p14:creationId xmlns:p14="http://schemas.microsoft.com/office/powerpoint/2010/main" val="371812466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MS PGothic" panose="020B0600070205080204" pitchFamily="34" charset="-128"/>
                <a:cs typeface="Times New Roman" panose="02020603050405020304" pitchFamily="18" charset="0"/>
              </a:rPr>
              <a:t>Utilisation de substances et comportements de dépendance</a:t>
            </a: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MS PGothic" panose="020B0600070205080204" pitchFamily="34" charset="-128"/>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Pouvez-vous donner des exemples d’utilisation de substances et de comportements de dépendance que les gens peuvent avoir lorsqu’</a:t>
            </a:r>
            <a:r>
              <a:rPr lang="fr-CA" sz="1200" kern="100" noProof="0" dirty="0" err="1">
                <a:effectLst/>
                <a:latin typeface="Lora" pitchFamily="2" charset="0"/>
                <a:ea typeface="Calibri" panose="020F0502020204030204" pitchFamily="34" charset="0"/>
                <a:cs typeface="Arial" panose="020B0604020202020204" pitchFamily="34" charset="0"/>
              </a:rPr>
              <a:t>il·elle·s</a:t>
            </a:r>
            <a:r>
              <a:rPr lang="fr-CA" sz="1200" kern="100" noProof="0" dirty="0">
                <a:effectLst/>
                <a:latin typeface="Lora" pitchFamily="2" charset="0"/>
                <a:ea typeface="Calibri" panose="020F0502020204030204" pitchFamily="34" charset="0"/>
                <a:cs typeface="Arial" panose="020B0604020202020204" pitchFamily="34" charset="0"/>
              </a:rPr>
              <a:t> se déplacent vers la droite du continuum</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p>
          <a:p>
            <a:pPr>
              <a:lnSpc>
                <a:spcPct val="107000"/>
              </a:lnSpc>
              <a:spcAft>
                <a:spcPts val="800"/>
              </a:spcAft>
            </a:pPr>
            <a:endParaRPr lang="fr-CA" sz="1200" i="1" kern="1200" noProof="0" dirty="0">
              <a:effectLst/>
              <a:latin typeface="Lora" pitchFamily="2" charset="0"/>
              <a:ea typeface="Times New Roman" panose="02020603050405020304" pitchFamily="18" charset="0"/>
              <a:cs typeface="Calibri" panose="020F050202020403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Utilisation de substances (cannabis, drogues illégales, alcool)</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Magasinage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Sexe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Nourriture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Jeu vidéo</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Jeu d’argent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Exercice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Médias sociaux</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Times New Roman" panose="02020603050405020304" pitchFamily="18" charset="0"/>
                <a:cs typeface="Calibri" panose="020F0502020204030204" pitchFamily="34" charset="0"/>
              </a:rPr>
              <a:t>Cliquez pour révéler</a:t>
            </a:r>
            <a:r>
              <a:rPr lang="fr-CA" sz="1200" i="1" kern="1200" noProof="0" dirty="0">
                <a:effectLst/>
                <a:latin typeface="Lora" pitchFamily="2" charset="0"/>
                <a:ea typeface="Calibri" panose="020F0502020204030204" pitchFamily="34" charset="0"/>
                <a:cs typeface="Calibri" panose="020F0502020204030204" pitchFamily="34" charset="0"/>
              </a:rPr>
              <a:t> le texte sur la diapositive.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À quel moment l’utilisation de substances et les comportements de dépendance deviennent-ils un problème? Comment pensez-vous que l’utilisation de substances d’une personne se transforme quand elle passe à l’orange/au rouge?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participant·e·s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L’utilisation de substances et les comportements de dépendance deviennent un problème lorsqu’ils commencent à affecter négativement les autres sphères de votre vie (les études, le travail, la famille, les finances, etc.).</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Suite à la légalisation du cannabis, il est important de tenir compte des répercussions que sa consommation peut avoir sur la santé mentale et le bien-être d’une personne. Il s’agit d’un domaine de recherche émergent et il n’existe pas à l’heure actuelle de limites « plus sécuritaires » à préconiser, comme dans le cas de l’alcool.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études ont démontré que le cannabis peut avoir une incidence sur la santé mentale et physique, ainsi que sur les fonctions cognitives, telles que les capacités d’attention, de mémorisation et d’apprentissage.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Par ailleurs, certaines données probantes suggèrent que la consommation de cannabis à l’adolescence et au début de la vingtaine peut entraîner des troubles cognitifs plus durables.</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personnes qui se préoccupent de leur propre consommation de substances comme le cannabis ou l’alcool, ou de celle d’</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ami·e</a:t>
            </a:r>
            <a:r>
              <a:rPr lang="fr-CA" sz="1200" kern="1200" noProof="0" dirty="0">
                <a:effectLst/>
                <a:latin typeface="Lora" pitchFamily="2" charset="0"/>
                <a:ea typeface="Calibri" panose="020F0502020204030204" pitchFamily="34" charset="0"/>
                <a:cs typeface="Calibri" panose="020F0502020204030204" pitchFamily="34" charset="0"/>
              </a:rPr>
              <a:t>, devraient être encouragées à en parler à leur médecin ou à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professionnel·le</a:t>
            </a:r>
            <a:r>
              <a:rPr lang="fr-CA" sz="1200" kern="1200" noProof="0" dirty="0">
                <a:effectLst/>
                <a:latin typeface="Lora" pitchFamily="2" charset="0"/>
                <a:ea typeface="Calibri" panose="020F0502020204030204" pitchFamily="34" charset="0"/>
                <a:cs typeface="Calibri" panose="020F0502020204030204" pitchFamily="34" charset="0"/>
              </a:rPr>
              <a:t> de la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Information de base</a:t>
            </a:r>
            <a:endParaRPr lang="fr-CA" sz="1200" b="1" kern="100" noProof="0" dirty="0">
              <a:effectLst/>
              <a:latin typeface="Lora" pitchFamily="2" charset="0"/>
              <a:ea typeface="Calibri" panose="020F0502020204030204" pitchFamily="34" charset="0"/>
              <a:cs typeface="Arial" panose="020B0604020202020204" pitchFamily="34" charset="0"/>
            </a:endParaRPr>
          </a:p>
          <a:p>
            <a:r>
              <a:rPr lang="fr-CA" sz="1200" kern="1200" noProof="0" dirty="0">
                <a:effectLst/>
                <a:latin typeface="Lora" pitchFamily="2" charset="0"/>
                <a:ea typeface="Calibri" panose="020F0502020204030204" pitchFamily="34" charset="0"/>
              </a:rPr>
              <a:t>Le Centre canadien sur les dépendances et l’</a:t>
            </a:r>
            <a:r>
              <a:rPr lang="fr-CA" sz="1200" kern="1200" noProof="0" dirty="0">
                <a:effectLst/>
                <a:latin typeface="Lora" pitchFamily="2" charset="0"/>
                <a:ea typeface="Times New Roman" panose="02020603050405020304" pitchFamily="18" charset="0"/>
              </a:rPr>
              <a:t> utilisation</a:t>
            </a:r>
            <a:r>
              <a:rPr lang="fr-CA" sz="1200" kern="1200" noProof="0" dirty="0">
                <a:effectLst/>
                <a:latin typeface="Lora" pitchFamily="2" charset="0"/>
                <a:ea typeface="Calibri" panose="020F0502020204030204" pitchFamily="34" charset="0"/>
              </a:rPr>
              <a:t> de substances définit la consommation excessive d’alcool comme un mode de consommation d’alcool qui porte le taux d’alcoolémie à 0,08 g/dl ou plus. Pour </a:t>
            </a:r>
            <a:r>
              <a:rPr lang="fr-CA" sz="1200" kern="1200" noProof="0" dirty="0" err="1">
                <a:effectLst/>
                <a:latin typeface="Lora" pitchFamily="2" charset="0"/>
                <a:ea typeface="Calibri" panose="020F0502020204030204" pitchFamily="34" charset="0"/>
              </a:rPr>
              <a:t>un</a:t>
            </a:r>
            <a:r>
              <a:rPr lang="fr-CA" sz="1200" kern="100" noProof="0" dirty="0" err="1">
                <a:effectLst/>
                <a:latin typeface="Lora" pitchFamily="2" charset="0"/>
                <a:ea typeface="Calibri" panose="020F0502020204030204" pitchFamily="34" charset="0"/>
                <a:cs typeface="Arial" panose="020B0604020202020204" pitchFamily="34" charset="0"/>
              </a:rPr>
              <a:t>·e</a:t>
            </a:r>
            <a:r>
              <a:rPr lang="fr-CA" sz="1200" kern="1200" noProof="0" dirty="0">
                <a:effectLst/>
                <a:latin typeface="Lora" pitchFamily="2" charset="0"/>
                <a:ea typeface="Calibri" panose="020F0502020204030204" pitchFamily="34" charset="0"/>
              </a:rPr>
              <a:t> adulte type, ce mode de consommation correspond à la consommation d’au moins cinq verres standard en une seule occasion pour les hommes, ou d’au moins quatre verres standard en une seule occasion pour les femmes, et il s’agit d’un mode de consommation qui entraîne un affaiblissement des facultés pour la plupart des gens. Il s’agit d’un facteur de risque avéré de décès, quelle qu’en soit la cause, également de blessures involontaires, de violences, de maladies cardiaques, d’hypertension artérielle et d’inflammation du système gastro-intestinal, ainsi que de troubles liés à l’utilisation de substances.</a:t>
            </a:r>
            <a:endParaRPr lang="fr-CA" sz="1200" kern="100" noProof="0" dirty="0">
              <a:solidFill>
                <a:schemeClr val="tx1"/>
              </a:solidFill>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Centre canadien sur les dépendances et l’utilisation de substances, </a:t>
            </a:r>
            <a:r>
              <a:rPr lang="fr-CA" sz="1200" i="1" kern="1200" noProof="0" dirty="0">
                <a:effectLst/>
                <a:latin typeface="Lora" pitchFamily="2" charset="0"/>
                <a:ea typeface="Times New Roman" panose="02020603050405020304" pitchFamily="18" charset="0"/>
                <a:cs typeface="Calibri" panose="020F0502020204030204" pitchFamily="34" charset="0"/>
              </a:rPr>
              <a:t>Dissiper la fumée entourant le cannabis - version actualisée</a:t>
            </a:r>
            <a:r>
              <a:rPr lang="fr-CA" sz="1200" kern="1200" noProof="0" dirty="0">
                <a:effectLst/>
                <a:latin typeface="Lora" pitchFamily="2" charset="0"/>
                <a:ea typeface="Times New Roman" panose="02020603050405020304" pitchFamily="18" charset="0"/>
                <a:cs typeface="Calibri" panose="020F0502020204030204" pitchFamily="34" charset="0"/>
              </a:rPr>
              <a:t>, 2016.</a:t>
            </a:r>
            <a:r>
              <a:rPr lang="fr-CA" sz="1200" i="1" kern="1200" noProof="0" dirty="0">
                <a:effectLst/>
                <a:latin typeface="Lora" pitchFamily="2" charset="0"/>
                <a:ea typeface="Times New Roman" panose="02020603050405020304" pitchFamily="18" charset="0"/>
                <a:cs typeface="Calibri" panose="020F0502020204030204" pitchFamily="34" charset="0"/>
              </a:rPr>
              <a:t> </a:t>
            </a:r>
            <a:r>
              <a:rPr lang="fr-CA" sz="1200" kern="1200" noProof="0" dirty="0">
                <a:effectLst/>
                <a:latin typeface="Lora" pitchFamily="2" charset="0"/>
                <a:ea typeface="Times New Roman" panose="02020603050405020304" pitchFamily="18" charset="0"/>
                <a:cs typeface="Calibri" panose="020F0502020204030204" pitchFamily="34" charset="0"/>
              </a:rPr>
              <a:t>https://www.ccsa.ca/sites/default/files/2019-04/CCSA-Medical-Use-of-Cannabis-Report-2016-fr.pdf </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Centre canadien sur les dépendances et l’utilisation de substances, </a:t>
            </a:r>
            <a:r>
              <a:rPr lang="fr-CA" sz="1200" i="1" kern="1200" noProof="0" dirty="0">
                <a:effectLst/>
                <a:latin typeface="Lora" pitchFamily="2" charset="0"/>
                <a:ea typeface="Times New Roman" panose="02020603050405020304" pitchFamily="18" charset="0"/>
                <a:cs typeface="Calibri" panose="020F0502020204030204" pitchFamily="34" charset="0"/>
              </a:rPr>
              <a:t>Repères canadiens sur l’alcool et la santé : rapport final</a:t>
            </a:r>
            <a:r>
              <a:rPr lang="fr-CA" sz="1200" kern="1200" noProof="0" dirty="0">
                <a:effectLst/>
                <a:latin typeface="Lora" pitchFamily="2" charset="0"/>
                <a:ea typeface="Times New Roman" panose="02020603050405020304" pitchFamily="18" charset="0"/>
                <a:cs typeface="Calibri" panose="020F0502020204030204" pitchFamily="34" charset="0"/>
              </a:rPr>
              <a:t>, 2023. </a:t>
            </a:r>
            <a:r>
              <a:rPr lang="fr-CA" sz="1200" u="sng" kern="1200" noProof="0" dirty="0">
                <a:solidFill>
                  <a:srgbClr val="0563C1"/>
                </a:solidFill>
                <a:effectLst/>
                <a:latin typeface="Lora" pitchFamily="2" charset="0"/>
                <a:ea typeface="Times New Roman" panose="02020603050405020304" pitchFamily="18" charset="0"/>
                <a:cs typeface="Calibri" panose="020F0502020204030204" pitchFamily="34" charset="0"/>
              </a:rPr>
              <a:t>https://www.ccsa.ca/fr/reperes-canadiens-sur-lalcool-et-la-sante-rapport-final</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Commission de la santé mentale du Canada, </a:t>
            </a:r>
            <a:r>
              <a:rPr lang="fr-CA" sz="1200" i="1" kern="1200" noProof="0" dirty="0">
                <a:effectLst/>
                <a:latin typeface="Lora" pitchFamily="2" charset="0"/>
                <a:ea typeface="Times New Roman" panose="02020603050405020304" pitchFamily="18" charset="0"/>
                <a:cs typeface="Calibri" panose="020F0502020204030204" pitchFamily="34" charset="0"/>
              </a:rPr>
              <a:t>COVID-19 et suicide : Répercussions potentielles et occasions d’influencer les tendances au Canada – Document d’information</a:t>
            </a:r>
            <a:r>
              <a:rPr lang="fr-CA" sz="1200" kern="1200" noProof="0" dirty="0">
                <a:effectLst/>
                <a:latin typeface="Lora" pitchFamily="2" charset="0"/>
                <a:ea typeface="Times New Roman" panose="02020603050405020304" pitchFamily="18" charset="0"/>
                <a:cs typeface="Calibri" panose="020F0502020204030204" pitchFamily="34" charset="0"/>
              </a:rPr>
              <a:t>, 14 septembre 2020. https://mentalhealthcommission.ca/wp-content/uploads/drupal/2020-11/covid19_and_suicide_policy_brief_fr.pdf</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90926720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err="1">
                <a:solidFill>
                  <a:srgbClr val="1F3763"/>
                </a:solidFill>
                <a:effectLst/>
                <a:latin typeface="Lora" pitchFamily="2" charset="0"/>
                <a:ea typeface="DengXian Light" panose="02010600030101010101" pitchFamily="2" charset="-122"/>
                <a:cs typeface="Times New Roman" panose="02020603050405020304" pitchFamily="18" charset="0"/>
              </a:rPr>
              <a:t>Auto-observation</a:t>
            </a: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 : Où vous situez-vous sur le continuum?</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C’est maintenant à votre tour de vous évaluer. Prenez un moment pour remplir l’outil d’</a:t>
            </a:r>
            <a:r>
              <a:rPr lang="fr-CA" sz="1200" kern="1200" noProof="0" dirty="0" err="1">
                <a:effectLst/>
                <a:latin typeface="Lora" pitchFamily="2" charset="0"/>
                <a:ea typeface="Calibri" panose="020F0502020204030204" pitchFamily="34" charset="0"/>
                <a:cs typeface="Calibri" panose="020F0502020204030204" pitchFamily="34" charset="0"/>
              </a:rPr>
              <a:t>auto-observation</a:t>
            </a:r>
            <a:r>
              <a:rPr lang="fr-CA" sz="1200" kern="1200" noProof="0" dirty="0">
                <a:effectLst/>
                <a:latin typeface="Lora" pitchFamily="2" charset="0"/>
                <a:ea typeface="Calibri" panose="020F0502020204030204" pitchFamily="34" charset="0"/>
                <a:cs typeface="Calibri" panose="020F0502020204030204" pitchFamily="34" charset="0"/>
              </a:rPr>
              <a:t> et ainsi vérifier les signes et indicateurs qui reflètent les changements que vous avez connus dans les cinq domaines.</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Même si vous n’avez jamais vécu de problème de santé mentale, vous pouvez noter les indicateurs qui suggèrent que vous êtes en bonne santé ou que vous vous trouvez dans la zone jaune « en réaction ». Vous pouvez également réfléchir aux indicateurs de blessure et de maladie et vous demander si vous en avez déjà fait l’expérience par le passé.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Où que vous en soyez, c’est tout à fait normal. Il s’agit d’une activité d’introspection. Il ne vous sera donc pas demandé de partager vos réponses ou de dire où vous vous situez sur le continuum.</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Demandez aux </a:t>
            </a:r>
            <a:r>
              <a:rPr lang="fr-CA" sz="1200" kern="1200" noProof="0" dirty="0" err="1">
                <a:effectLst/>
                <a:latin typeface="Lora" pitchFamily="2" charset="0"/>
                <a:ea typeface="Calibri" panose="020F0502020204030204" pitchFamily="34" charset="0"/>
                <a:cs typeface="Calibri" panose="020F0502020204030204" pitchFamily="34" charset="0"/>
              </a:rPr>
              <a:t>participant·e·s</a:t>
            </a:r>
            <a:r>
              <a:rPr lang="fr-CA" sz="1200" kern="1200" noProof="0" dirty="0">
                <a:effectLst/>
                <a:latin typeface="Lora" pitchFamily="2" charset="0"/>
                <a:ea typeface="Calibri" panose="020F0502020204030204" pitchFamily="34" charset="0"/>
                <a:cs typeface="Calibri" panose="020F0502020204030204" pitchFamily="34" charset="0"/>
              </a:rPr>
              <a:t> d’ouvrir leur document de cours à la page de l’outil d’</a:t>
            </a:r>
            <a:r>
              <a:rPr lang="fr-CA" sz="1200" kern="1200" noProof="0" dirty="0" err="1">
                <a:effectLst/>
                <a:latin typeface="Lora" pitchFamily="2" charset="0"/>
                <a:ea typeface="Calibri" panose="020F0502020204030204" pitchFamily="34" charset="0"/>
                <a:cs typeface="Calibri" panose="020F0502020204030204" pitchFamily="34" charset="0"/>
              </a:rPr>
              <a:t>auto-observation</a:t>
            </a:r>
            <a:r>
              <a:rPr lang="fr-CA" sz="1200" kern="1200" noProof="0" dirty="0">
                <a:effectLst/>
                <a:latin typeface="Lora" pitchFamily="2" charset="0"/>
                <a:ea typeface="Calibri" panose="020F0502020204030204" pitchFamily="34" charset="0"/>
                <a:cs typeface="Calibri" panose="020F0502020204030204" pitchFamily="34" charset="0"/>
              </a:rPr>
              <a:t> du continuum de santé mentale et de lire les différents signes et indicateurs OU d’utiliser le lien en ligne suivant : changerlesmentalites.org/auto-observation-continuum/.</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Accordez trois minutes d’introspection aux </a:t>
            </a:r>
            <a:r>
              <a:rPr lang="fr-CA" sz="1200" kern="1200" noProof="0" dirty="0" err="1">
                <a:effectLst/>
                <a:latin typeface="Lora" pitchFamily="2" charset="0"/>
                <a:ea typeface="Calibri" panose="020F0502020204030204" pitchFamily="34" charset="0"/>
                <a:cs typeface="Calibri" panose="020F0502020204030204" pitchFamily="34" charset="0"/>
              </a:rPr>
              <a:t>participant·e·s</a:t>
            </a:r>
            <a:r>
              <a:rPr lang="fr-CA" sz="1200" kern="1200" noProof="0" dirty="0">
                <a:effectLst/>
                <a:latin typeface="Lora" pitchFamily="2" charset="0"/>
                <a:ea typeface="Calibri" panose="020F0502020204030204" pitchFamily="34" charset="0"/>
                <a:cs typeface="Calibri" panose="020F0502020204030204" pitchFamily="34" charset="0"/>
              </a:rPr>
              <a:t> pour que </a:t>
            </a:r>
            <a:r>
              <a:rPr lang="fr-CA" sz="1200" kern="1200" noProof="0" dirty="0" err="1">
                <a:effectLst/>
                <a:latin typeface="Lora" pitchFamily="2" charset="0"/>
                <a:ea typeface="Calibri" panose="020F0502020204030204" pitchFamily="34" charset="0"/>
                <a:cs typeface="Calibri" panose="020F0502020204030204" pitchFamily="34" charset="0"/>
              </a:rPr>
              <a:t>chacun·e</a:t>
            </a:r>
            <a:r>
              <a:rPr lang="fr-CA" sz="1200" kern="1200" noProof="0" dirty="0">
                <a:effectLst/>
                <a:latin typeface="Lora" pitchFamily="2" charset="0"/>
                <a:ea typeface="Calibri" panose="020F0502020204030204" pitchFamily="34" charset="0"/>
                <a:cs typeface="Calibri" panose="020F0502020204030204" pitchFamily="34" charset="0"/>
              </a:rPr>
              <a:t> puisse procéder à cette </a:t>
            </a:r>
            <a:r>
              <a:rPr lang="fr-CA" sz="1200" kern="1200" noProof="0" dirty="0" err="1">
                <a:effectLst/>
                <a:latin typeface="Lora" pitchFamily="2" charset="0"/>
                <a:ea typeface="Calibri" panose="020F0502020204030204" pitchFamily="34" charset="0"/>
                <a:cs typeface="Calibri" panose="020F0502020204030204" pitchFamily="34" charset="0"/>
              </a:rPr>
              <a:t>auto-observation</a:t>
            </a:r>
            <a:r>
              <a:rPr lang="fr-CA" sz="1200" kern="1200" noProof="0" dirty="0">
                <a:effectLst/>
                <a:latin typeface="Lora" pitchFamily="2" charset="0"/>
                <a:ea typeface="Calibri" panose="020F0502020204030204" pitchFamily="34" charset="0"/>
                <a:cs typeface="Calibri" panose="020F0502020204030204" pitchFamily="34" charset="0"/>
              </a:rPr>
              <a:t> avant de réunir à nouveau l’ensemble du groupe.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Si vous manquez de temps, demandez-leur de faire ce travail à domicile.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Bilan</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en-CA" sz="1200" b="1" i="0" u="none" strike="noStrike" kern="1200" baseline="0" dirty="0">
                <a:solidFill>
                  <a:schemeClr val="tx1"/>
                </a:solidFill>
                <a:latin typeface="Lora" pitchFamily="2" charset="0"/>
                <a:ea typeface="+mn-ea"/>
                <a:cs typeface="+mn-cs"/>
              </a:rPr>
              <a:t>À DIRE </a:t>
            </a:r>
          </a:p>
          <a:p>
            <a:pPr marL="0" indent="0">
              <a:buFont typeface="Arial" panose="020B0604020202020204" pitchFamily="34" charset="0"/>
              <a:buNone/>
            </a:pPr>
            <a:r>
              <a:rPr lang="fr-FR" b="0" i="0" dirty="0">
                <a:solidFill>
                  <a:srgbClr val="000000"/>
                </a:solidFill>
                <a:effectLst/>
                <a:latin typeface="Lora" pitchFamily="2" charset="0"/>
              </a:rPr>
              <a:t>Il se peut que vous vous retrouviez dans la zone orange ou rouge. Si c'est le cas, demandez de l'aide. Vous pouvez obtenir un soutien immédiatement en appelant le 988 ou le 988.ca, en parlant à un professionnel de la santé ou à un</a:t>
            </a:r>
            <a:r>
              <a:rPr lang="fr-CA" sz="1200" i="0" kern="1200" noProof="0" dirty="0">
                <a:effectLst/>
                <a:latin typeface="Lora" pitchFamily="2" charset="0"/>
                <a:ea typeface="Times New Roman" panose="02020603050405020304" pitchFamily="18" charset="0"/>
                <a:cs typeface="Calibri" panose="020F0502020204030204" pitchFamily="34" charset="0"/>
              </a:rPr>
              <a:t>·e</a:t>
            </a:r>
            <a:r>
              <a:rPr lang="fr-FR" b="0" i="0" dirty="0">
                <a:solidFill>
                  <a:srgbClr val="000000"/>
                </a:solidFill>
                <a:effectLst/>
                <a:latin typeface="Lora" pitchFamily="2" charset="0"/>
              </a:rPr>
              <a:t> ami</a:t>
            </a:r>
            <a:r>
              <a:rPr lang="fr-CA" sz="1200" i="0" kern="1200" noProof="0" dirty="0">
                <a:effectLst/>
                <a:latin typeface="Lora" pitchFamily="2" charset="0"/>
                <a:ea typeface="Times New Roman" panose="02020603050405020304" pitchFamily="18" charset="0"/>
                <a:cs typeface="Calibri" panose="020F0502020204030204" pitchFamily="34" charset="0"/>
              </a:rPr>
              <a:t>·e</a:t>
            </a:r>
            <a:r>
              <a:rPr lang="fr-FR" b="0" i="0" dirty="0">
                <a:solidFill>
                  <a:srgbClr val="000000"/>
                </a:solidFill>
                <a:effectLst/>
                <a:latin typeface="Lora" pitchFamily="2" charset="0"/>
              </a:rPr>
              <a:t> ou un</a:t>
            </a:r>
            <a:r>
              <a:rPr lang="fr-CA" sz="1200" i="0" kern="1200" noProof="0" dirty="0">
                <a:effectLst/>
                <a:latin typeface="Lora" pitchFamily="2" charset="0"/>
                <a:ea typeface="Times New Roman" panose="02020603050405020304" pitchFamily="18" charset="0"/>
                <a:cs typeface="Calibri" panose="020F0502020204030204" pitchFamily="34" charset="0"/>
              </a:rPr>
              <a:t>·e</a:t>
            </a:r>
            <a:r>
              <a:rPr lang="fr-FR" b="0" i="0" dirty="0">
                <a:solidFill>
                  <a:srgbClr val="000000"/>
                </a:solidFill>
                <a:effectLst/>
                <a:latin typeface="Lora" pitchFamily="2" charset="0"/>
              </a:rPr>
              <a:t> membre de la famille en qui vous avez confiance.</a:t>
            </a:r>
          </a:p>
          <a:p>
            <a:pPr marL="171450" indent="-171450">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En général, qu’avez-vous appris en faisant cette </a:t>
            </a:r>
            <a:r>
              <a:rPr lang="fr-CA" sz="1200" kern="1200" noProof="0" dirty="0" err="1">
                <a:effectLst/>
                <a:latin typeface="Lora" pitchFamily="2" charset="0"/>
                <a:ea typeface="Calibri" panose="020F0502020204030204" pitchFamily="34" charset="0"/>
                <a:cs typeface="Calibri" panose="020F0502020204030204" pitchFamily="34" charset="0"/>
              </a:rPr>
              <a:t>auto-observation</a:t>
            </a:r>
            <a:r>
              <a:rPr lang="fr-CA" sz="1200" kern="1200" noProof="0" dirty="0">
                <a:effectLst/>
                <a:latin typeface="Lora" pitchFamily="2" charset="0"/>
                <a:ea typeface="Calibri" panose="020F0502020204030204" pitchFamily="34" charset="0"/>
                <a:cs typeface="Calibri" panose="020F0502020204030204" pitchFamily="34" charset="0"/>
              </a:rPr>
              <a:t>? Que pensez-vous de cet outil? Avez-vous des réactions ou des idées à partager?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en-CA" sz="1200" b="1" i="0" u="none" strike="noStrike" kern="1200" baseline="0" dirty="0">
                <a:solidFill>
                  <a:schemeClr val="tx1"/>
                </a:solidFill>
                <a:latin typeface="Lora" pitchFamily="2" charset="0"/>
                <a:ea typeface="+mn-ea"/>
                <a:cs typeface="+mn-cs"/>
              </a:rPr>
              <a:t>À FAIRE</a:t>
            </a:r>
          </a:p>
          <a:p>
            <a:pPr marL="171450" indent="-171450">
              <a:buFont typeface="Arial" panose="020B0604020202020204" pitchFamily="34" charset="0"/>
              <a:buChar char="•"/>
            </a:pPr>
            <a:r>
              <a:rPr lang="fr-FR" sz="1200" b="0" i="0" u="none" strike="noStrike" kern="1200" baseline="0" dirty="0">
                <a:solidFill>
                  <a:schemeClr val="tx1"/>
                </a:solidFill>
                <a:latin typeface="Lora" pitchFamily="2" charset="0"/>
                <a:ea typeface="+mn-ea"/>
                <a:cs typeface="+mn-cs"/>
              </a:rPr>
              <a:t>Pour des raisons de sécurité, rappelez aux participant</a:t>
            </a:r>
            <a:r>
              <a:rPr lang="fr-CA" sz="1200" i="0" kern="1200" noProof="0" dirty="0">
                <a:effectLst/>
                <a:latin typeface="Lora" pitchFamily="2" charset="0"/>
                <a:ea typeface="Times New Roman" panose="02020603050405020304" pitchFamily="18" charset="0"/>
                <a:cs typeface="Calibri" panose="020F0502020204030204" pitchFamily="34" charset="0"/>
              </a:rPr>
              <a:t>·e·</a:t>
            </a:r>
            <a:r>
              <a:rPr lang="fr-FR" sz="1200" b="0" i="0" u="none" strike="noStrike" kern="1200" baseline="0" dirty="0">
                <a:solidFill>
                  <a:schemeClr val="tx1"/>
                </a:solidFill>
                <a:latin typeface="Lora" pitchFamily="2" charset="0"/>
                <a:ea typeface="+mn-ea"/>
                <a:cs typeface="+mn-cs"/>
              </a:rPr>
              <a:t>s que vous ne leur demandez pas d'indiquer où ils se situent sur le continuum, mais seulement de faire part de leurs réflexions générales sur l'utilisation de l'outil d'</a:t>
            </a:r>
            <a:r>
              <a:rPr lang="fr-FR" sz="1200" b="0" i="0" u="none" strike="noStrike" kern="1200" baseline="0" dirty="0" err="1">
                <a:solidFill>
                  <a:schemeClr val="tx1"/>
                </a:solidFill>
                <a:latin typeface="Lora" pitchFamily="2" charset="0"/>
                <a:ea typeface="+mn-ea"/>
                <a:cs typeface="+mn-cs"/>
              </a:rPr>
              <a:t>auto-observation</a:t>
            </a:r>
            <a:r>
              <a:rPr lang="fr-FR" sz="1200" b="0" i="0" u="none" strike="noStrike" kern="1200" baseline="0" dirty="0">
                <a:solidFill>
                  <a:schemeClr val="tx1"/>
                </a:solidFill>
                <a:latin typeface="Lora" pitchFamily="2" charset="0"/>
                <a:ea typeface="+mn-ea"/>
                <a:cs typeface="+mn-cs"/>
              </a:rPr>
              <a:t>.</a:t>
            </a:r>
            <a:endParaRPr lang="en-CA" sz="1200" b="0" i="0" u="none" strike="noStrike" kern="1200" baseline="0" dirty="0">
              <a:solidFill>
                <a:schemeClr val="tx1"/>
              </a:solidFill>
              <a:latin typeface="Lora" pitchFamily="2" charset="0"/>
              <a:ea typeface="+mn-ea"/>
              <a:cs typeface="+mn-cs"/>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Quels sont les avantages d’un outil tel que le continuum de santé mentale en milieu de travail?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i="1"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Réduire ou éliminer le langage stigmatisant.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Permettre de ne pas être tout le temps « dans la zone verte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Augmenter l’intérêt et améliorer l’accès aux avantages.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Établir des relations avec les collègues grâce à l’outil - partager un langage commun.</a:t>
            </a:r>
            <a:endParaRPr lang="fr-CA" sz="1200" kern="100" noProof="0" dirty="0">
              <a:effectLst/>
              <a:latin typeface="Lora" pitchFamily="2" charset="0"/>
              <a:ea typeface="Calibri" panose="020F0502020204030204" pitchFamily="34" charset="0"/>
              <a:cs typeface="Arial" panose="020B0604020202020204" pitchFamily="34" charset="0"/>
            </a:endParaRPr>
          </a:p>
          <a:p>
            <a:endParaRPr lang="fr-CA" sz="1200" i="1" kern="1200" noProof="0" dirty="0">
              <a:effectLst/>
              <a:latin typeface="Lora" pitchFamily="2" charset="0"/>
              <a:ea typeface="Calibri" panose="020F050202020403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noProof="0" dirty="0">
              <a:solidFill>
                <a:schemeClr val="tx1"/>
              </a:solidFill>
              <a:latin typeface="Lora" pitchFamily="2" charset="0"/>
            </a:endParaRPr>
          </a:p>
        </p:txBody>
      </p:sp>
    </p:spTree>
    <p:extLst>
      <p:ext uri="{BB962C8B-B14F-4D97-AF65-F5344CB8AC3E}">
        <p14:creationId xmlns:p14="http://schemas.microsoft.com/office/powerpoint/2010/main" val="403183576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Comment vais-je?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Quelle que soit votre position dans le continuum, vous pouvez vous poser quelques questions clés et prendre certaines mesures en cours de route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les mesures à prendre.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Vert (en santé)</a:t>
            </a:r>
          </a:p>
          <a:p>
            <a:pPr>
              <a:lnSpc>
                <a:spcPct val="107000"/>
              </a:lnSpc>
              <a:spcAft>
                <a:spcPts val="800"/>
              </a:spcAft>
            </a:pP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la zone verte, vous pouvez vous demander : « Est-ce que je vais bien?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Mesures à prendre : </a:t>
            </a:r>
            <a:r>
              <a:rPr lang="fr-CA" sz="1200" kern="100" noProof="0" dirty="0">
                <a:effectLst/>
                <a:latin typeface="Lora" pitchFamily="2" charset="0"/>
                <a:ea typeface="Calibri" panose="020F0502020204030204" pitchFamily="34" charset="0"/>
                <a:cs typeface="Arial" panose="020B0604020202020204" pitchFamily="34" charset="0"/>
              </a:rPr>
              <a:t>Utilisez de simples outils d’adaptation; prenez une marche, parlez à des </a:t>
            </a:r>
            <a:r>
              <a:rPr lang="fr-CA" sz="1200" kern="100" noProof="0" dirty="0" err="1">
                <a:effectLst/>
                <a:latin typeface="Lora" pitchFamily="2" charset="0"/>
                <a:ea typeface="Calibri" panose="020F0502020204030204" pitchFamily="34" charset="0"/>
                <a:cs typeface="Arial" panose="020B0604020202020204" pitchFamily="34" charset="0"/>
              </a:rPr>
              <a:t>ami·e·s</a:t>
            </a:r>
            <a:r>
              <a:rPr lang="fr-CA" sz="1200" kern="100" noProof="0" dirty="0">
                <a:effectLst/>
                <a:latin typeface="Lora" pitchFamily="2" charset="0"/>
                <a:ea typeface="Calibri" panose="020F0502020204030204" pitchFamily="34" charset="0"/>
                <a:cs typeface="Arial" panose="020B0604020202020204" pitchFamily="34" charset="0"/>
              </a:rPr>
              <a:t>; écoutez de la musique; limitez les nouvelles et les médias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Times New Roman" panose="02020603050405020304" pitchFamily="18" charset="0"/>
                <a:cs typeface="Calibri" panose="020F0502020204030204" pitchFamily="34" charset="0"/>
              </a:rPr>
              <a:t>N’oubliez pas que ça demande du travail. Il faut utiliser des stratégies d’adaptation, s’efforcer activement d’être en santé et de renforcer sa résilience, ainsi que se mettre en relation avec des soutiens sociaux.</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Jaune (en réaction)</a:t>
            </a:r>
          </a:p>
          <a:p>
            <a:pPr>
              <a:lnSpc>
                <a:spcPct val="107000"/>
              </a:lnSpc>
              <a:spcAft>
                <a:spcPts val="800"/>
              </a:spcAft>
            </a:pP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la zone jaune – « Qu’est-ce qui a changé?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Mesures à prendre : </a:t>
            </a:r>
            <a:r>
              <a:rPr lang="fr-CA" sz="1200" kern="100" noProof="0" dirty="0">
                <a:effectLst/>
                <a:latin typeface="Lora" pitchFamily="2" charset="0"/>
                <a:ea typeface="Calibri" panose="020F0502020204030204" pitchFamily="34" charset="0"/>
                <a:cs typeface="Arial" panose="020B0604020202020204" pitchFamily="34" charset="0"/>
              </a:rPr>
              <a:t>Dormez bien et mangez bien; demandez du soutien à d’autres au besoin</a:t>
            </a:r>
            <a:r>
              <a:rPr lang="fr-CA" sz="1200" kern="1200" noProof="0" dirty="0">
                <a:effectLst/>
                <a:latin typeface="Lora" pitchFamily="2" charset="0"/>
                <a:ea typeface="Calibri" panose="020F0502020204030204" pitchFamily="34" charset="0"/>
                <a:cs typeface="Calibri" panose="020F0502020204030204" pitchFamily="34" charset="0"/>
              </a:rPr>
              <a:t> (p. ex. du soutien par les pairs). </a:t>
            </a:r>
            <a:r>
              <a:rPr lang="fr-CA" sz="1200" kern="100" noProof="0" dirty="0">
                <a:effectLst/>
                <a:latin typeface="Lora" pitchFamily="2" charset="0"/>
                <a:ea typeface="Calibri" panose="020F0502020204030204" pitchFamily="34" charset="0"/>
                <a:cs typeface="Arial" panose="020B0604020202020204" pitchFamily="34" charset="0"/>
              </a:rPr>
              <a:t>Sachez à qui parler du travail, des sujets personnels, quand vous avez envie de ventiler, pour résoudre un problème</a:t>
            </a:r>
            <a:r>
              <a:rPr lang="fr-CA" sz="1200" kern="1200" noProof="0" dirty="0">
                <a:effectLst/>
                <a:latin typeface="Lora" pitchFamily="2" charset="0"/>
                <a:ea typeface="Calibri" panose="020F0502020204030204" pitchFamily="34" charset="0"/>
                <a:cs typeface="Calibri" panose="020F0502020204030204" pitchFamily="34" charset="0"/>
              </a:rPr>
              <a:t>, etc.</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Orange (</a:t>
            </a:r>
            <a:r>
              <a:rPr lang="fr-CA" sz="1200" b="0" kern="1200" noProof="0" dirty="0" err="1">
                <a:effectLst/>
                <a:latin typeface="Lora" pitchFamily="2" charset="0"/>
                <a:ea typeface="Calibri" panose="020F0502020204030204" pitchFamily="34" charset="0"/>
                <a:cs typeface="Calibri" panose="020F0502020204030204" pitchFamily="34" charset="0"/>
              </a:rPr>
              <a:t>blessé·e</a:t>
            </a:r>
            <a:r>
              <a:rPr lang="fr-CA" sz="1200" b="0" kern="1200" noProof="0" dirty="0">
                <a:effectLst/>
                <a:latin typeface="Lora" pitchFamily="2" charset="0"/>
                <a:ea typeface="Calibri" panose="020F0502020204030204" pitchFamily="34" charset="0"/>
                <a:cs typeface="Calibri" panose="020F0502020204030204" pitchFamily="34" charset="0"/>
              </a:rPr>
              <a:t>)</a:t>
            </a:r>
          </a:p>
          <a:p>
            <a:pPr>
              <a:lnSpc>
                <a:spcPct val="107000"/>
              </a:lnSpc>
              <a:spcAft>
                <a:spcPts val="800"/>
              </a:spcAft>
            </a:pP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la zone orange – « Depuis combien de temps est-ce que je me sens comme ça? »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Faites attention aux changements persistants de l’humeur, du comportement</a:t>
            </a:r>
            <a:r>
              <a:rPr lang="fr-CA" sz="1200" kern="1200" noProof="0" dirty="0">
                <a:effectLst/>
                <a:latin typeface="Lora" pitchFamily="2" charset="0"/>
                <a:ea typeface="Calibri" panose="020F0502020204030204" pitchFamily="34" charset="0"/>
                <a:cs typeface="Calibri" panose="020F0502020204030204" pitchFamily="34" charset="0"/>
              </a:rPr>
              <a:t>, etc. </a:t>
            </a:r>
            <a:r>
              <a:rPr lang="fr-CA" sz="1200" kern="100" noProof="0" dirty="0">
                <a:effectLst/>
                <a:latin typeface="Lora" pitchFamily="2" charset="0"/>
                <a:ea typeface="Calibri" panose="020F0502020204030204" pitchFamily="34" charset="0"/>
                <a:cs typeface="Arial" panose="020B0604020202020204" pitchFamily="34" charset="0"/>
              </a:rPr>
              <a:t>Cela affectera votre mode de fonctionnement dans votre vie de tous les jours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Mesures à prendre : Demandez de l’aide professionnelle (p. ex. services de consultation, groupe de soutien communautaire, lectures ou cahiers d’exercices fondés sur des données probantes, etc.).</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Rouge (malade)</a:t>
            </a:r>
          </a:p>
          <a:p>
            <a:pPr>
              <a:lnSpc>
                <a:spcPct val="107000"/>
              </a:lnSpc>
              <a:spcAft>
                <a:spcPts val="800"/>
              </a:spcAft>
            </a:pP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la zone rouge, vous pourriez vous dire : « J’ai besoin d’aide! »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Mesures à prendre : Demandez de l’aide tout de suite (n’attendez pas!). </a:t>
            </a:r>
            <a:r>
              <a:rPr lang="fr-CA" sz="1200" kern="100" noProof="0" dirty="0">
                <a:effectLst/>
                <a:latin typeface="Lora" pitchFamily="2" charset="0"/>
                <a:ea typeface="Calibri" panose="020F0502020204030204" pitchFamily="34" charset="0"/>
                <a:cs typeface="Arial" panose="020B0604020202020204" pitchFamily="34" charset="0"/>
              </a:rPr>
              <a:t>Appelez une ligne d’assistance ou parlez à </a:t>
            </a:r>
            <a:r>
              <a:rPr lang="fr-CA" sz="1200" kern="100" noProof="0" dirty="0" err="1">
                <a:effectLst/>
                <a:latin typeface="Lora" pitchFamily="2" charset="0"/>
                <a:ea typeface="Calibri" panose="020F0502020204030204" pitchFamily="34" charset="0"/>
                <a:cs typeface="Arial" panose="020B0604020202020204" pitchFamily="34" charset="0"/>
              </a:rPr>
              <a:t>un·e</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00" noProof="0" dirty="0" err="1">
                <a:effectLst/>
                <a:latin typeface="Lora" pitchFamily="2" charset="0"/>
                <a:ea typeface="Calibri" panose="020F0502020204030204" pitchFamily="34" charset="0"/>
                <a:cs typeface="Arial" panose="020B0604020202020204" pitchFamily="34" charset="0"/>
              </a:rPr>
              <a:t>professionnel·le</a:t>
            </a:r>
            <a:r>
              <a:rPr lang="fr-CA" sz="1200" kern="100" noProof="0" dirty="0">
                <a:effectLst/>
                <a:latin typeface="Lora" pitchFamily="2" charset="0"/>
                <a:ea typeface="Calibri" panose="020F0502020204030204" pitchFamily="34" charset="0"/>
                <a:cs typeface="Arial" panose="020B0604020202020204" pitchFamily="34" charset="0"/>
              </a:rPr>
              <a:t> de la santé</a:t>
            </a:r>
            <a:r>
              <a:rPr lang="fr-CA" sz="1200" kern="1200" noProof="0" dirty="0">
                <a:effectLst/>
                <a:latin typeface="Lora" pitchFamily="2" charset="0"/>
                <a:ea typeface="Calibri" panose="020F0502020204030204" pitchFamily="34" charset="0"/>
                <a:cs typeface="Calibri" panose="020F0502020204030204" pitchFamily="34" charset="0"/>
              </a:rPr>
              <a:t> (p. ex. services de crise, services de consultation) pour vous aider à revenir en zone verte.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Où placeriez-vous cette affiche? Dans votre aire de travail? Dans la cuisine ou le coin repas? Un corridor? Une salle de bains? Un cubicule de bureau?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Vous pouvez utiliser cette affiche pour vous rappeler de vous observer et l’afficher chez vous ou au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Arial" panose="020B0604020202020204" pitchFamily="34" charset="0"/>
              <a:buNone/>
            </a:pPr>
            <a:r>
              <a:rPr lang="fr-CA" sz="1200" b="1" kern="1200" noProof="0" dirty="0">
                <a:effectLst/>
                <a:latin typeface="Lora" pitchFamily="2" charset="0"/>
                <a:ea typeface="Calibri" panose="020F0502020204030204" pitchFamily="34" charset="0"/>
                <a:cs typeface="Calibri" panose="020F0502020204030204" pitchFamily="34" charset="0"/>
              </a:rPr>
              <a:t>AVERTISSEMENT IMPORTANT (avant de révéler la diapositive suivante) : </a:t>
            </a:r>
          </a:p>
          <a:p>
            <a:pPr marL="0" lvl="0" indent="0">
              <a:lnSpc>
                <a:spcPct val="107000"/>
              </a:lnSpc>
              <a:spcAft>
                <a:spcPts val="800"/>
              </a:spcAft>
              <a:buFont typeface="Arial" panose="020B0604020202020204" pitchFamily="34" charset="0"/>
              <a:buNone/>
            </a:pPr>
            <a:endParaRPr lang="fr-CA" sz="1200" b="1" kern="1200" noProof="0" dirty="0">
              <a:effectLst/>
              <a:latin typeface="Lora" pitchFamily="2"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Vous devez savoir que les prochaines diapositives aborderont un sujet sensible : le suicide et les idées suicidaires.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est important de discuter de la prévention du suicide, et nous pouvons entamer une conversation ici. Toutefois, cette discussion ne doit pas remplacer une formation plus complète sur la prévention du suicide. Si vous trouvez ce sujet difficile à aborder et que vous aimeriez prendre une pause, faites-moi signe (levez le pouce) pour me dire que vous allez bien.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le module 1, nous avons parlé de l’importance d’utiliser un langage non stigmatisant lorsqu’on parle de santé mentale. Nous devons faire la même chose lorsqu’on aborde le sujet du suicide.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b="0" i="0" u="none" strike="noStrike" kern="1200" baseline="0" noProof="0" dirty="0">
              <a:solidFill>
                <a:schemeClr val="tx1"/>
              </a:solidFill>
              <a:latin typeface="Lora" pitchFamily="2" charset="0"/>
              <a:ea typeface="+mn-ea"/>
              <a:cs typeface="+mn-cs"/>
            </a:endParaRPr>
          </a:p>
        </p:txBody>
      </p:sp>
    </p:spTree>
    <p:extLst>
      <p:ext uri="{BB962C8B-B14F-4D97-AF65-F5344CB8AC3E}">
        <p14:creationId xmlns:p14="http://schemas.microsoft.com/office/powerpoint/2010/main" val="93203204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Comment nous parlons du suicide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formulation dans la colonne des « Au lieu de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endParaRPr lang="en-US" b="0" i="0" dirty="0">
              <a:solidFill>
                <a:srgbClr val="000000"/>
              </a:solidFill>
              <a:effectLst/>
              <a:latin typeface="Lora" pitchFamily="2"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b="0" i="0" dirty="0">
                <a:solidFill>
                  <a:srgbClr val="000000"/>
                </a:solidFill>
                <a:effectLst/>
                <a:latin typeface="Lora" pitchFamily="2" charset="0"/>
              </a:rPr>
              <a:t>Beaucoup de gens ne savent pas que lorsque nous disons </a:t>
            </a:r>
            <a:r>
              <a:rPr lang="en-US" b="0" i="0" dirty="0">
                <a:solidFill>
                  <a:srgbClr val="4D5156"/>
                </a:solidFill>
                <a:effectLst/>
                <a:latin typeface="arial" panose="020B0604020202020204" pitchFamily="34" charset="0"/>
              </a:rPr>
              <a:t>« </a:t>
            </a:r>
            <a:r>
              <a:rPr lang="fr-FR" b="0" i="0" dirty="0">
                <a:solidFill>
                  <a:srgbClr val="000000"/>
                </a:solidFill>
                <a:effectLst/>
                <a:latin typeface="Lora" pitchFamily="2" charset="0"/>
              </a:rPr>
              <a:t>a commis </a:t>
            </a:r>
            <a:r>
              <a:rPr lang="en-US" b="0" i="0" dirty="0">
                <a:solidFill>
                  <a:srgbClr val="4D5156"/>
                </a:solidFill>
                <a:effectLst/>
                <a:latin typeface="arial" panose="020B0604020202020204" pitchFamily="34" charset="0"/>
              </a:rPr>
              <a:t>»</a:t>
            </a:r>
            <a:r>
              <a:rPr lang="fr-FR" b="0" i="0" dirty="0">
                <a:solidFill>
                  <a:srgbClr val="000000"/>
                </a:solidFill>
                <a:effectLst/>
                <a:latin typeface="Lora" pitchFamily="2" charset="0"/>
              </a:rPr>
              <a:t>, le mot </a:t>
            </a:r>
            <a:r>
              <a:rPr lang="en-US" b="0" i="0" dirty="0">
                <a:solidFill>
                  <a:srgbClr val="4D5156"/>
                </a:solidFill>
                <a:effectLst/>
                <a:latin typeface="arial" panose="020B0604020202020204" pitchFamily="34" charset="0"/>
              </a:rPr>
              <a:t>« </a:t>
            </a:r>
            <a:r>
              <a:rPr lang="fr-FR" b="0" i="0" dirty="0">
                <a:solidFill>
                  <a:srgbClr val="000000"/>
                </a:solidFill>
                <a:effectLst/>
                <a:latin typeface="Lora" pitchFamily="2" charset="0"/>
              </a:rPr>
              <a:t>commettre </a:t>
            </a:r>
            <a:r>
              <a:rPr lang="en-US" b="0" i="0" dirty="0">
                <a:solidFill>
                  <a:srgbClr val="4D5156"/>
                </a:solidFill>
                <a:effectLst/>
                <a:latin typeface="arial" panose="020B0604020202020204" pitchFamily="34" charset="0"/>
              </a:rPr>
              <a:t>»</a:t>
            </a:r>
            <a:r>
              <a:rPr lang="fr-FR" b="0" i="0" dirty="0">
                <a:solidFill>
                  <a:srgbClr val="000000"/>
                </a:solidFill>
                <a:effectLst/>
                <a:latin typeface="Lora" pitchFamily="2" charset="0"/>
              </a:rPr>
              <a:t> peut être utilisé de manière négative, comme </a:t>
            </a:r>
            <a:r>
              <a:rPr lang="en-US" b="0" i="0" dirty="0">
                <a:solidFill>
                  <a:srgbClr val="4D5156"/>
                </a:solidFill>
                <a:effectLst/>
                <a:latin typeface="arial" panose="020B0604020202020204" pitchFamily="34" charset="0"/>
              </a:rPr>
              <a:t>« </a:t>
            </a:r>
            <a:r>
              <a:rPr lang="fr-FR" b="0" i="0" dirty="0">
                <a:solidFill>
                  <a:srgbClr val="000000"/>
                </a:solidFill>
                <a:effectLst/>
                <a:latin typeface="Lora" pitchFamily="2" charset="0"/>
              </a:rPr>
              <a:t>commettre un crime </a:t>
            </a:r>
            <a:r>
              <a:rPr lang="en-US" b="0" i="0" dirty="0">
                <a:solidFill>
                  <a:srgbClr val="4D5156"/>
                </a:solidFill>
                <a:effectLst/>
                <a:latin typeface="arial" panose="020B0604020202020204" pitchFamily="34" charset="0"/>
              </a:rPr>
              <a:t>»</a:t>
            </a:r>
            <a:r>
              <a:rPr lang="en-US" b="0" i="0" dirty="0">
                <a:solidFill>
                  <a:srgbClr val="000000"/>
                </a:solidFill>
                <a:effectLst/>
                <a:latin typeface="Lora" pitchFamily="2" charset="0"/>
              </a:rPr>
              <a:t>.</a:t>
            </a:r>
            <a:r>
              <a:rPr lang="fr-FR" b="0" i="0" dirty="0">
                <a:solidFill>
                  <a:srgbClr val="000000"/>
                </a:solidFill>
                <a:effectLst/>
                <a:latin typeface="Lora" pitchFamily="2" charset="0"/>
              </a:rPr>
              <a:t>Mourir par suicide était considéré comme illégal dans le passé au Canada (et l'est encore dans certains pays). </a:t>
            </a:r>
            <a:endParaRPr lang="en-US" b="0" i="0" dirty="0">
              <a:solidFill>
                <a:srgbClr val="000000"/>
              </a:solidFill>
              <a:effectLst/>
              <a:latin typeface="Lora" pitchFamily="2" charset="0"/>
            </a:endParaRPr>
          </a:p>
          <a:p>
            <a:pPr marL="0" indent="0" algn="l">
              <a:buFont typeface="Arial" panose="020B0604020202020204" pitchFamily="34" charset="0"/>
              <a:buNone/>
            </a:pPr>
            <a:endParaRPr lang="en-US" b="0" i="0" dirty="0">
              <a:solidFill>
                <a:srgbClr val="000000"/>
              </a:solidFill>
              <a:effectLst/>
              <a:latin typeface="Lora" pitchFamily="2"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Nous voulons aussi éviter d’utiliser une formulation qui suggère qu’un suicide a réussi. On constate ces changements de langage de plus en plus souvent dans l’actualité et les médias.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formulation dans la colonne des « Dites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On peut remplacer cette formulation par une expression plus respectueuse, telle que « Cette personne est décédée par suicide » ou « Cette personne a tenté de se suicider ». Vous trouverez également cette formulation dans le guide de référence </a:t>
            </a:r>
            <a:r>
              <a:rPr lang="fr-CA" sz="1200" i="1" kern="1200" noProof="0" dirty="0">
                <a:effectLst/>
                <a:latin typeface="Lora" pitchFamily="2" charset="0"/>
                <a:ea typeface="Calibri" panose="020F0502020204030204" pitchFamily="34" charset="0"/>
                <a:cs typeface="Calibri" panose="020F0502020204030204" pitchFamily="34" charset="0"/>
              </a:rPr>
              <a:t>Le choix des mots est important</a:t>
            </a:r>
            <a:r>
              <a:rPr lang="fr-CA" sz="1200" kern="1200" noProof="0" dirty="0">
                <a:effectLst/>
                <a:latin typeface="Lora" pitchFamily="2" charset="0"/>
                <a:ea typeface="Calibri" panose="020F0502020204030204" pitchFamily="34" charset="0"/>
                <a:cs typeface="Calibri" panose="020F0502020204030204" pitchFamily="34" charset="0"/>
              </a:rPr>
              <a:t> mentionné précédemment.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question.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Comment sauriez-vous si une personne pense au suicide?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La personne peut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sembler perdre espoir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manquer des heures de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montrer des signes de dépression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donner ses possessions personnelles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prendre ses dernières dispositions.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texte au bas de la diapositive.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Lorsqu’une personne ressent beaucoup de douleur émotionnelle et ne peut voir d’issue, elle peut avoir des pensées suicidaires. Une personne qui pense au suicide ne sait pas forcément comment améliorer les choses ou n’a pas l’énergie de franchir les étapes pour obtenir de l’aide</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faut savoir que ce ne sont </a:t>
            </a:r>
            <a:r>
              <a:rPr lang="fr-CA" sz="1200" i="1" kern="1200" noProof="0" dirty="0">
                <a:effectLst/>
                <a:latin typeface="Lora" pitchFamily="2" charset="0"/>
                <a:ea typeface="Calibri" panose="020F0502020204030204" pitchFamily="34" charset="0"/>
                <a:cs typeface="Calibri" panose="020F0502020204030204" pitchFamily="34" charset="0"/>
              </a:rPr>
              <a:t>pas </a:t>
            </a:r>
            <a:r>
              <a:rPr lang="fr-CA" sz="1200" kern="1200" noProof="0" dirty="0">
                <a:effectLst/>
                <a:latin typeface="Lora" pitchFamily="2" charset="0"/>
                <a:ea typeface="Calibri" panose="020F0502020204030204" pitchFamily="34" charset="0"/>
                <a:cs typeface="Calibri" panose="020F0502020204030204" pitchFamily="34" charset="0"/>
              </a:rPr>
              <a:t>toutes les personnes qui vivent avec un trouble de santé mentale qui ont des pensées suicidaires et que ce ne sont </a:t>
            </a:r>
            <a:r>
              <a:rPr lang="fr-CA" sz="1200" i="1" kern="1200" noProof="0" dirty="0">
                <a:effectLst/>
                <a:latin typeface="Lora" pitchFamily="2" charset="0"/>
                <a:ea typeface="Calibri" panose="020F0502020204030204" pitchFamily="34" charset="0"/>
                <a:cs typeface="Calibri" panose="020F0502020204030204" pitchFamily="34" charset="0"/>
              </a:rPr>
              <a:t>pas </a:t>
            </a:r>
            <a:r>
              <a:rPr lang="fr-CA" sz="1200" kern="1200" noProof="0" dirty="0">
                <a:effectLst/>
                <a:latin typeface="Lora" pitchFamily="2" charset="0"/>
                <a:ea typeface="Calibri" panose="020F0502020204030204" pitchFamily="34" charset="0"/>
                <a:cs typeface="Calibri" panose="020F0502020204030204" pitchFamily="34" charset="0"/>
              </a:rPr>
              <a:t>toutes les personnes qui ont des pensées suicidaires qui vivent avec un trouble de santé mentale.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La seule façon d’être </a:t>
            </a:r>
            <a:r>
              <a:rPr lang="fr-CA" sz="1200" kern="100" noProof="0" dirty="0" err="1">
                <a:effectLst/>
                <a:latin typeface="Lora" pitchFamily="2" charset="0"/>
                <a:ea typeface="Calibri" panose="020F0502020204030204" pitchFamily="34" charset="0"/>
                <a:cs typeface="Arial" panose="020B0604020202020204" pitchFamily="34" charset="0"/>
              </a:rPr>
              <a:t>sûr·e</a:t>
            </a:r>
            <a:r>
              <a:rPr lang="fr-CA" sz="1200" kern="100" noProof="0" dirty="0">
                <a:effectLst/>
                <a:latin typeface="Lora" pitchFamily="2" charset="0"/>
                <a:ea typeface="Calibri" panose="020F0502020204030204" pitchFamily="34" charset="0"/>
                <a:cs typeface="Arial" panose="020B0604020202020204" pitchFamily="34" charset="0"/>
              </a:rPr>
              <a:t> que quelqu’un a des pensées suicidaires, c’est de lui DEMANDER</a:t>
            </a:r>
            <a:r>
              <a:rPr lang="fr-CA" sz="120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Parler du suicide n’est pas facile, mais ne PAS en parler le rend impossible à prévenir. En étant la personne qui aborde le sujet du suicide, vous montrez que vous êtes </a:t>
            </a:r>
            <a:r>
              <a:rPr lang="fr-CA" sz="1200" kern="100" noProof="0" dirty="0" err="1">
                <a:effectLst/>
                <a:latin typeface="Lora" pitchFamily="2" charset="0"/>
                <a:ea typeface="Calibri" panose="020F0502020204030204" pitchFamily="34" charset="0"/>
                <a:cs typeface="Arial" panose="020B0604020202020204" pitchFamily="34" charset="0"/>
              </a:rPr>
              <a:t>prêt·e</a:t>
            </a:r>
            <a:r>
              <a:rPr lang="fr-CA" sz="1200" kern="100" noProof="0" dirty="0">
                <a:effectLst/>
                <a:latin typeface="Lora" pitchFamily="2" charset="0"/>
                <a:ea typeface="Calibri" panose="020F0502020204030204" pitchFamily="34" charset="0"/>
                <a:cs typeface="Arial" panose="020B0604020202020204" pitchFamily="34" charset="0"/>
              </a:rPr>
              <a:t> à en parler, que vous vous souciez de l’autre et que vous vous inquiétez</a:t>
            </a:r>
            <a:r>
              <a:rPr lang="fr-CA" sz="120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Une </a:t>
            </a:r>
            <a:r>
              <a:rPr lang="fr-CA" sz="1200" kern="100" noProof="0" dirty="0">
                <a:effectLst/>
                <a:latin typeface="Lora" pitchFamily="2" charset="0"/>
                <a:ea typeface="Calibri" panose="020F0502020204030204" pitchFamily="34" charset="0"/>
                <a:cs typeface="Arial" panose="020B0604020202020204" pitchFamily="34" charset="0"/>
              </a:rPr>
              <a:t>occasion de discuter de ses sentiments peut être un soulagement pour une personne qui envisage le suicide. Parler ouvertement et démontrer une véritable inquiétude sont des sources de soulagement et des éléments essentiels de la prévention du suicide. Vous ne ferez aucun mal, et vous dites aussi à la personne qu’elle peut vous parler si elle s’inquiète à l’avenir</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err="1">
                <a:effectLst/>
                <a:latin typeface="Lora" pitchFamily="2" charset="0"/>
                <a:ea typeface="Calibri" panose="020F0502020204030204" pitchFamily="34" charset="0"/>
                <a:cs typeface="Calibri" panose="020F0502020204030204" pitchFamily="34" charset="0"/>
              </a:rPr>
              <a:t>Rudd</a:t>
            </a:r>
            <a:r>
              <a:rPr lang="fr-CA" sz="1200" kern="1200" noProof="0" dirty="0">
                <a:effectLst/>
                <a:latin typeface="Lora" pitchFamily="2" charset="0"/>
                <a:ea typeface="Calibri" panose="020F0502020204030204" pitchFamily="34" charset="0"/>
                <a:cs typeface="Calibri" panose="020F0502020204030204" pitchFamily="34" charset="0"/>
              </a:rPr>
              <a:t>, M. D., A. L. Berman, </a:t>
            </a:r>
            <a:r>
              <a:rPr lang="fr-CA" sz="1200" kern="1200" noProof="0" dirty="0" err="1">
                <a:effectLst/>
                <a:latin typeface="Lora" pitchFamily="2" charset="0"/>
                <a:ea typeface="Calibri" panose="020F0502020204030204" pitchFamily="34" charset="0"/>
                <a:cs typeface="Calibri" panose="020F0502020204030204" pitchFamily="34" charset="0"/>
              </a:rPr>
              <a:t>T</a:t>
            </a:r>
            <a:r>
              <a:rPr lang="fr-CA" sz="1200" kern="1200" noProof="0" dirty="0">
                <a:effectLst/>
                <a:latin typeface="Lora" pitchFamily="2" charset="0"/>
                <a:ea typeface="Calibri" panose="020F0502020204030204" pitchFamily="34" charset="0"/>
                <a:cs typeface="Calibri" panose="020F0502020204030204" pitchFamily="34" charset="0"/>
              </a:rPr>
              <a:t>. E. </a:t>
            </a:r>
            <a:r>
              <a:rPr lang="fr-CA" sz="1200" kern="1200" noProof="0" dirty="0" err="1">
                <a:effectLst/>
                <a:latin typeface="Lora" pitchFamily="2" charset="0"/>
                <a:ea typeface="Calibri" panose="020F0502020204030204" pitchFamily="34" charset="0"/>
                <a:cs typeface="Calibri" panose="020F0502020204030204" pitchFamily="34" charset="0"/>
              </a:rPr>
              <a:t>Joiner</a:t>
            </a:r>
            <a:r>
              <a:rPr lang="fr-CA" sz="1200" kern="1200" noProof="0" dirty="0">
                <a:effectLst/>
                <a:latin typeface="Lora" pitchFamily="2" charset="0"/>
                <a:ea typeface="Calibri" panose="020F0502020204030204" pitchFamily="34" charset="0"/>
                <a:cs typeface="Calibri" panose="020F0502020204030204" pitchFamily="34" charset="0"/>
              </a:rPr>
              <a:t>, M. K. </a:t>
            </a:r>
            <a:r>
              <a:rPr lang="fr-CA" sz="1200" kern="1200" noProof="0" dirty="0" err="1">
                <a:effectLst/>
                <a:latin typeface="Lora" pitchFamily="2" charset="0"/>
                <a:ea typeface="Calibri" panose="020F0502020204030204" pitchFamily="34" charset="0"/>
                <a:cs typeface="Calibri" panose="020F0502020204030204" pitchFamily="34" charset="0"/>
              </a:rPr>
              <a:t>Nock</a:t>
            </a:r>
            <a:r>
              <a:rPr lang="fr-CA" sz="1200" kern="1200" noProof="0" dirty="0">
                <a:effectLst/>
                <a:latin typeface="Lora" pitchFamily="2" charset="0"/>
                <a:ea typeface="Calibri" panose="020F0502020204030204" pitchFamily="34" charset="0"/>
                <a:cs typeface="Calibri" panose="020F0502020204030204" pitchFamily="34" charset="0"/>
              </a:rPr>
              <a:t>, M. M. Silverman, M. Mandrusiak, K. Van </a:t>
            </a:r>
            <a:r>
              <a:rPr lang="fr-CA" sz="1200" kern="1200" noProof="0" dirty="0" err="1">
                <a:effectLst/>
                <a:latin typeface="Lora" pitchFamily="2" charset="0"/>
                <a:ea typeface="Calibri" panose="020F0502020204030204" pitchFamily="34" charset="0"/>
                <a:cs typeface="Calibri" panose="020F0502020204030204" pitchFamily="34" charset="0"/>
              </a:rPr>
              <a:t>Orden</a:t>
            </a:r>
            <a:r>
              <a:rPr lang="fr-CA" sz="1200" kern="1200" noProof="0" dirty="0">
                <a:effectLst/>
                <a:latin typeface="Lora" pitchFamily="2" charset="0"/>
                <a:ea typeface="Calibri" panose="020F0502020204030204" pitchFamily="34" charset="0"/>
                <a:cs typeface="Calibri" panose="020F0502020204030204" pitchFamily="34" charset="0"/>
              </a:rPr>
              <a:t> et </a:t>
            </a:r>
            <a:r>
              <a:rPr lang="fr-CA" sz="1200" kern="1200" noProof="0" dirty="0" err="1">
                <a:effectLst/>
                <a:latin typeface="Lora" pitchFamily="2" charset="0"/>
                <a:ea typeface="Calibri" panose="020F0502020204030204" pitchFamily="34" charset="0"/>
                <a:cs typeface="Calibri" panose="020F0502020204030204" pitchFamily="34" charset="0"/>
              </a:rPr>
              <a:t>T</a:t>
            </a:r>
            <a:r>
              <a:rPr lang="fr-CA" sz="1200" kern="1200" noProof="0" dirty="0">
                <a:effectLst/>
                <a:latin typeface="Lora" pitchFamily="2" charset="0"/>
                <a:ea typeface="Calibri" panose="020F0502020204030204" pitchFamily="34" charset="0"/>
                <a:cs typeface="Calibri" panose="020F0502020204030204" pitchFamily="34" charset="0"/>
              </a:rPr>
              <a:t>. Witte, « Warning </a:t>
            </a:r>
            <a:r>
              <a:rPr lang="fr-CA" sz="1200" kern="1200" noProof="0" dirty="0" err="1">
                <a:effectLst/>
                <a:latin typeface="Lora" pitchFamily="2" charset="0"/>
                <a:ea typeface="Calibri" panose="020F0502020204030204" pitchFamily="34" charset="0"/>
                <a:cs typeface="Calibri" panose="020F0502020204030204" pitchFamily="34" charset="0"/>
              </a:rPr>
              <a:t>signs</a:t>
            </a:r>
            <a:r>
              <a:rPr lang="fr-CA" sz="1200" kern="1200" noProof="0" dirty="0">
                <a:effectLst/>
                <a:latin typeface="Lora" pitchFamily="2" charset="0"/>
                <a:ea typeface="Calibri" panose="020F0502020204030204" pitchFamily="34" charset="0"/>
                <a:cs typeface="Calibri" panose="020F0502020204030204" pitchFamily="34" charset="0"/>
              </a:rPr>
              <a:t> for suicide: Theory, </a:t>
            </a:r>
            <a:r>
              <a:rPr lang="fr-CA" sz="1200" kern="1200" noProof="0" dirty="0" err="1">
                <a:effectLst/>
                <a:latin typeface="Lora" pitchFamily="2" charset="0"/>
                <a:ea typeface="Calibri" panose="020F0502020204030204" pitchFamily="34" charset="0"/>
                <a:cs typeface="Calibri" panose="020F0502020204030204" pitchFamily="34" charset="0"/>
              </a:rPr>
              <a:t>research</a:t>
            </a:r>
            <a:r>
              <a:rPr lang="fr-CA" sz="1200" kern="1200" noProof="0" dirty="0">
                <a:effectLst/>
                <a:latin typeface="Lora" pitchFamily="2" charset="0"/>
                <a:ea typeface="Calibri" panose="020F0502020204030204" pitchFamily="34" charset="0"/>
                <a:cs typeface="Calibri" panose="020F0502020204030204" pitchFamily="34" charset="0"/>
              </a:rPr>
              <a:t>, and </a:t>
            </a:r>
            <a:r>
              <a:rPr lang="fr-CA" sz="1200" kern="1200" noProof="0" dirty="0" err="1">
                <a:effectLst/>
                <a:latin typeface="Lora" pitchFamily="2" charset="0"/>
                <a:ea typeface="Calibri" panose="020F0502020204030204" pitchFamily="34" charset="0"/>
                <a:cs typeface="Calibri" panose="020F0502020204030204" pitchFamily="34" charset="0"/>
              </a:rPr>
              <a:t>clinical</a:t>
            </a:r>
            <a:r>
              <a:rPr lang="fr-CA" sz="1200" kern="1200" noProof="0" dirty="0">
                <a:effectLst/>
                <a:latin typeface="Lora" pitchFamily="2" charset="0"/>
                <a:ea typeface="Calibri" panose="020F0502020204030204" pitchFamily="34" charset="0"/>
                <a:cs typeface="Calibri" panose="020F0502020204030204" pitchFamily="34" charset="0"/>
              </a:rPr>
              <a:t> applications », </a:t>
            </a:r>
            <a:r>
              <a:rPr lang="fr-CA" sz="1200" i="1" kern="1200" noProof="0" dirty="0">
                <a:effectLst/>
                <a:latin typeface="Lora" pitchFamily="2" charset="0"/>
                <a:ea typeface="Calibri" panose="020F0502020204030204" pitchFamily="34" charset="0"/>
                <a:cs typeface="Calibri" panose="020F0502020204030204" pitchFamily="34" charset="0"/>
              </a:rPr>
              <a:t>Suicide and Life-</a:t>
            </a:r>
            <a:r>
              <a:rPr lang="fr-CA" sz="1200" i="1" kern="1200" noProof="0" dirty="0" err="1">
                <a:effectLst/>
                <a:latin typeface="Lora" pitchFamily="2" charset="0"/>
                <a:ea typeface="Calibri" panose="020F0502020204030204" pitchFamily="34" charset="0"/>
                <a:cs typeface="Calibri" panose="020F0502020204030204" pitchFamily="34" charset="0"/>
              </a:rPr>
              <a:t>Threatening</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err="1">
                <a:effectLst/>
                <a:latin typeface="Lora" pitchFamily="2" charset="0"/>
                <a:ea typeface="Calibri" panose="020F0502020204030204" pitchFamily="34" charset="0"/>
                <a:cs typeface="Calibri" panose="020F0502020204030204" pitchFamily="34" charset="0"/>
              </a:rPr>
              <a:t>Behavior</a:t>
            </a:r>
            <a:r>
              <a:rPr lang="fr-CA" sz="1200" kern="1200" noProof="0" dirty="0">
                <a:effectLst/>
                <a:latin typeface="Lora" pitchFamily="2" charset="0"/>
                <a:ea typeface="Calibri" panose="020F0502020204030204" pitchFamily="34" charset="0"/>
                <a:cs typeface="Calibri" panose="020F0502020204030204" pitchFamily="34" charset="0"/>
              </a:rPr>
              <a:t>, 36(3), 2006, p. 255–262. DOI : 10.1521/ suli.2006.36.3.255</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Association canadienne pour la santé mentale, </a:t>
            </a:r>
            <a:r>
              <a:rPr lang="fr-CA" sz="1200" i="1" kern="1200" noProof="0" dirty="0">
                <a:effectLst/>
                <a:latin typeface="Lora" pitchFamily="2" charset="0"/>
                <a:ea typeface="Calibri" panose="020F0502020204030204" pitchFamily="34" charset="0"/>
                <a:cs typeface="Calibri" panose="020F0502020204030204" pitchFamily="34" charset="0"/>
              </a:rPr>
              <a:t>Prévenir le suicide</a:t>
            </a:r>
            <a:r>
              <a:rPr lang="fr-CA" sz="1200" kern="1200" noProof="0" dirty="0">
                <a:effectLst/>
                <a:latin typeface="Lora" pitchFamily="2" charset="0"/>
                <a:ea typeface="Calibri" panose="020F0502020204030204" pitchFamily="34" charset="0"/>
                <a:cs typeface="Calibri" panose="020F0502020204030204" pitchFamily="34" charset="0"/>
              </a:rPr>
              <a:t> [Dépliant], 2014. </a:t>
            </a:r>
            <a:r>
              <a:rPr lang="fr-CA" sz="1200" u="sng" kern="1200" noProof="0" dirty="0">
                <a:effectLst/>
                <a:latin typeface="Lora" pitchFamily="2" charset="0"/>
                <a:ea typeface="Calibri" panose="020F0502020204030204" pitchFamily="34" charset="0"/>
                <a:cs typeface="Calibri" panose="020F0502020204030204" pitchFamily="34" charset="0"/>
              </a:rPr>
              <a:t>https://</a:t>
            </a:r>
            <a:r>
              <a:rPr lang="fr-CA" sz="1200" u="sng" kern="1200" noProof="0" dirty="0" err="1">
                <a:effectLst/>
                <a:latin typeface="Lora" pitchFamily="2" charset="0"/>
                <a:ea typeface="Calibri" panose="020F0502020204030204" pitchFamily="34" charset="0"/>
                <a:cs typeface="Calibri" panose="020F0502020204030204" pitchFamily="34" charset="0"/>
              </a:rPr>
              <a:t>cmha.ca</a:t>
            </a:r>
            <a:r>
              <a:rPr lang="fr-CA" sz="1200" u="sng" kern="1200" noProof="0" dirty="0">
                <a:effectLst/>
                <a:latin typeface="Lora" pitchFamily="2" charset="0"/>
                <a:ea typeface="Calibri" panose="020F0502020204030204" pitchFamily="34" charset="0"/>
                <a:cs typeface="Calibri" panose="020F0502020204030204" pitchFamily="34" charset="0"/>
              </a:rPr>
              <a:t>/</a:t>
            </a:r>
            <a:r>
              <a:rPr lang="fr-CA" sz="1200" u="sng" kern="1200" noProof="0" dirty="0" err="1">
                <a:effectLst/>
                <a:latin typeface="Lora" pitchFamily="2" charset="0"/>
                <a:ea typeface="Calibri" panose="020F0502020204030204" pitchFamily="34" charset="0"/>
                <a:cs typeface="Calibri" panose="020F0502020204030204" pitchFamily="34" charset="0"/>
              </a:rPr>
              <a:t>wp</a:t>
            </a:r>
            <a:r>
              <a:rPr lang="fr-CA" sz="1200" u="sng" kern="1200" noProof="0" dirty="0">
                <a:effectLst/>
                <a:latin typeface="Lora" pitchFamily="2" charset="0"/>
                <a:ea typeface="Calibri" panose="020F0502020204030204" pitchFamily="34" charset="0"/>
                <a:cs typeface="Calibri" panose="020F0502020204030204" pitchFamily="34" charset="0"/>
              </a:rPr>
              <a:t>-content/</a:t>
            </a:r>
            <a:r>
              <a:rPr lang="fr-CA" sz="1200" u="sng" kern="1200" noProof="0" dirty="0" err="1">
                <a:effectLst/>
                <a:latin typeface="Lora" pitchFamily="2" charset="0"/>
                <a:ea typeface="Calibri" panose="020F0502020204030204" pitchFamily="34" charset="0"/>
                <a:cs typeface="Calibri" panose="020F0502020204030204" pitchFamily="34" charset="0"/>
              </a:rPr>
              <a:t>uploads</a:t>
            </a:r>
            <a:r>
              <a:rPr lang="fr-CA" sz="1200" u="sng" kern="1200" noProof="0" dirty="0">
                <a:effectLst/>
                <a:latin typeface="Lora" pitchFamily="2" charset="0"/>
                <a:ea typeface="Calibri" panose="020F0502020204030204" pitchFamily="34" charset="0"/>
                <a:cs typeface="Calibri" panose="020F0502020204030204" pitchFamily="34" charset="0"/>
              </a:rPr>
              <a:t>/2016/02/Preventing-Suicide-NTNL-brochure-FR-2014.pdf</a:t>
            </a:r>
            <a:endParaRPr lang="fr-CA" sz="1200" kern="100" noProof="0" dirty="0">
              <a:solidFill>
                <a:schemeClr val="tx1"/>
              </a:solidFill>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47</a:t>
            </a:fld>
            <a:endParaRPr lang="en-CA"/>
          </a:p>
        </p:txBody>
      </p:sp>
    </p:spTree>
    <p:extLst>
      <p:ext uri="{BB962C8B-B14F-4D97-AF65-F5344CB8AC3E}">
        <p14:creationId xmlns:p14="http://schemas.microsoft.com/office/powerpoint/2010/main" val="163218579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4" name="Slide Image Placeholder 1"/>
          <p:cNvSpPr>
            <a:spLocks noGrp="1" noRot="1" noChangeAspect="1" noTextEdit="1"/>
          </p:cNvSpPr>
          <p:nvPr>
            <p:ph type="sldImg"/>
          </p:nvPr>
        </p:nvSpPr>
        <p:spPr bwMode="auto">
          <a:xfrm>
            <a:off x="330200" y="698500"/>
            <a:ext cx="6197600" cy="348615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253955"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Autofit/>
          </a:bodyPr>
          <a:lstStyle/>
          <a:p>
            <a:pPr>
              <a:lnSpc>
                <a:spcPct val="107000"/>
              </a:lnSpc>
              <a:spcBef>
                <a:spcPts val="200"/>
              </a:spcBef>
            </a:pPr>
            <a:r>
              <a:rPr lang="fr-CA" sz="1200" b="1" kern="100" noProof="0" dirty="0">
                <a:solidFill>
                  <a:srgbClr val="1F3763"/>
                </a:solidFill>
                <a:effectLst/>
                <a:latin typeface="Lora" pitchFamily="2" charset="0"/>
                <a:ea typeface="MS PGothic" panose="020B0600070205080204" pitchFamily="34" charset="-128"/>
                <a:cs typeface="Times New Roman" panose="02020603050405020304" pitchFamily="18" charset="0"/>
              </a:rPr>
              <a:t>Les signes avant-coureurs du suicide</a:t>
            </a: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les signes avant-coureurs.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Il n’y a pas qu’une seule façon de décrire une personne qui pense au suicide</a:t>
            </a:r>
            <a:r>
              <a:rPr lang="fr-CA" sz="120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Il faut que vous soyez </a:t>
            </a:r>
            <a:r>
              <a:rPr lang="fr-CA" sz="1200" kern="100" noProof="0" dirty="0" err="1">
                <a:effectLst/>
                <a:latin typeface="Lora" pitchFamily="2" charset="0"/>
                <a:ea typeface="Calibri" panose="020F0502020204030204" pitchFamily="34" charset="0"/>
                <a:cs typeface="Arial" panose="020B0604020202020204" pitchFamily="34" charset="0"/>
              </a:rPr>
              <a:t>conscient·e</a:t>
            </a:r>
            <a:r>
              <a:rPr lang="fr-CA" sz="1200" kern="100" noProof="0" dirty="0">
                <a:effectLst/>
                <a:latin typeface="Lora" pitchFamily="2" charset="0"/>
                <a:ea typeface="Calibri" panose="020F0502020204030204" pitchFamily="34" charset="0"/>
                <a:cs typeface="Arial" panose="020B0604020202020204" pitchFamily="34" charset="0"/>
              </a:rPr>
              <a:t> que les raisons qui mènent au suicide sont </a:t>
            </a:r>
            <a:r>
              <a:rPr lang="fr-CA" sz="1200" i="0" kern="100" noProof="0" dirty="0">
                <a:effectLst/>
                <a:latin typeface="Lora" pitchFamily="2" charset="0"/>
                <a:ea typeface="Calibri" panose="020F0502020204030204" pitchFamily="34" charset="0"/>
                <a:cs typeface="Arial" panose="020B0604020202020204" pitchFamily="34" charset="0"/>
              </a:rPr>
              <a:t>complexes et que ce n’est PAS votre faute si quelqu’un décide de s’enlever la vie</a:t>
            </a:r>
            <a:r>
              <a:rPr lang="fr-CA" sz="1200" i="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En milieu de travail, les idées suicidaires et les tentatives de suicide peuvent avoir des répercussions profondes. Les collègues et les gestionnaires peuvent ressentir une grande détresse et même de la culpabilité après le suicide d’</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employé·e</a:t>
            </a:r>
            <a:r>
              <a:rPr lang="fr-CA" sz="1200" kern="1200" noProof="0" dirty="0">
                <a:effectLst/>
                <a:latin typeface="Lora" pitchFamily="2" charset="0"/>
                <a:ea typeface="Calibri" panose="020F0502020204030204" pitchFamily="34" charset="0"/>
                <a:cs typeface="Calibri" panose="020F0502020204030204" pitchFamily="34" charset="0"/>
              </a:rPr>
              <a:t> et peuvent avoir besoin de soutien pour faire face à la situation, travailler avec la famille et les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survivant·e·s</a:t>
            </a:r>
            <a:r>
              <a:rPr lang="fr-CA" sz="1200" kern="1200" noProof="0" dirty="0">
                <a:effectLst/>
                <a:latin typeface="Lora" pitchFamily="2" charset="0"/>
                <a:ea typeface="Calibri" panose="020F0502020204030204" pitchFamily="34" charset="0"/>
                <a:cs typeface="Calibri" panose="020F0502020204030204" pitchFamily="34" charset="0"/>
              </a:rPr>
              <a:t> et gérer leur propre détresse émotionnelle (Kinder </a:t>
            </a:r>
            <a:r>
              <a:rPr lang="fr-CA" sz="1200" i="1" kern="1200" noProof="0" dirty="0">
                <a:effectLst/>
                <a:latin typeface="Lora" pitchFamily="2" charset="0"/>
                <a:ea typeface="Calibri" panose="020F0502020204030204" pitchFamily="34" charset="0"/>
                <a:cs typeface="Calibri" panose="020F0502020204030204" pitchFamily="34" charset="0"/>
              </a:rPr>
              <a:t>et al.</a:t>
            </a:r>
            <a:r>
              <a:rPr lang="fr-CA" sz="1200" kern="1200" noProof="0" dirty="0">
                <a:effectLst/>
                <a:latin typeface="Lora" pitchFamily="2" charset="0"/>
                <a:ea typeface="Calibri" panose="020F0502020204030204" pitchFamily="34" charset="0"/>
                <a:cs typeface="Calibri" panose="020F0502020204030204" pitchFamily="34" charset="0"/>
              </a:rPr>
              <a:t>, 2009).</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Révisez rapidement les signes avant-coureurs.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Il est important de savoir que dans le cas du suicide, </a:t>
            </a:r>
            <a:r>
              <a:rPr lang="fr-CA" sz="1200" i="0" kern="100" noProof="0" dirty="0">
                <a:effectLst/>
                <a:latin typeface="Lora" pitchFamily="2" charset="0"/>
                <a:ea typeface="Calibri" panose="020F0502020204030204" pitchFamily="34" charset="0"/>
                <a:cs typeface="Arial" panose="020B0604020202020204" pitchFamily="34" charset="0"/>
              </a:rPr>
              <a:t>il se peut qu’il n’y ait PAS de signes visibles du tout</a:t>
            </a:r>
            <a:r>
              <a:rPr lang="fr-CA" sz="1200" i="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i="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Cependant, de nombreux signes peuvent être liés aux indicateurs de la zone rouge du continuum.</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Comportement et humeur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augmentation de l’absentéisme ou réduction du rendement au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manque d’intérêt et retrait, changement des relations avec les collègues</a:t>
            </a: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intensification de l’irritabilité ou de l’agressivité</a:t>
            </a: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augmentation de l’utilisation de substances ou des comportements de dépendance</a:t>
            </a: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augmentation de la prise de risques (alcool au volant, sexe à risque, arrêt des médicaments prescrits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perte d’intérêt envers son apparence ou son hygiène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b="0" kern="100" noProof="0" dirty="0">
                <a:effectLst/>
                <a:latin typeface="Lora" pitchFamily="2" charset="0"/>
                <a:ea typeface="Calibri" panose="020F0502020204030204" pitchFamily="34" charset="0"/>
                <a:cs typeface="Arial" panose="020B0604020202020204" pitchFamily="34" charset="0"/>
              </a:rPr>
              <a:t>Affirmations directes exprimant :</a:t>
            </a: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le désespoir ou la détresse</a:t>
            </a: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des commentaires négatifs sur soi</a:t>
            </a: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des pensées suicidaires</a:t>
            </a: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l’intention de se suicider et avoir un plan pour le faire</a:t>
            </a: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 Ma famille serait bien mieux sans moi. »</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 Bientôt tu n’auras plus besoin de me supporter. »</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 Je pense que je vais en finir. Je n’en peux plus.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b="0" kern="100" noProof="0" dirty="0">
                <a:effectLst/>
                <a:latin typeface="Lora" pitchFamily="2" charset="0"/>
                <a:ea typeface="Calibri" panose="020F0502020204030204" pitchFamily="34" charset="0"/>
                <a:cs typeface="Arial" panose="020B0604020202020204" pitchFamily="34" charset="0"/>
              </a:rPr>
              <a:t>Prendre ses dernières dispositions </a:t>
            </a:r>
            <a:r>
              <a:rPr lang="fr-CA" sz="1200" b="0" kern="1200" noProof="0" dirty="0">
                <a:effectLst/>
                <a:latin typeface="Lora" pitchFamily="2" charset="0"/>
                <a:ea typeface="Calibri" panose="020F0502020204030204" pitchFamily="34" charset="0"/>
                <a:cs typeface="Calibri" panose="020F0502020204030204" pitchFamily="34" charset="0"/>
              </a:rPr>
              <a:t>:</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mettre de l’ordre dans ses affaires personnelles (mettre à jour son testament ou faire des préparatifs financiers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faire don de ses possessions les plus chères</a:t>
            </a:r>
          </a:p>
          <a:p>
            <a:pPr marL="457200" lvl="1" indent="0">
              <a:lnSpc>
                <a:spcPct val="107000"/>
              </a:lnSpc>
              <a:spcAft>
                <a:spcPts val="800"/>
              </a:spcAft>
              <a:buFont typeface="Courier New" panose="02070309020205020404" pitchFamily="49"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Observez les changements soudains de comportement. Une personne qui décide de mettre fin à ses jours peut se sentir « mieux » et se sentir soulagée d’avoir pris cette décision. Il est important de surveiller et de remettre en question tout changement soudain ou changement positif inattendu de l’humeur</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Demandez de l’aide professionnelle pour que vous ne soyez pas </a:t>
            </a:r>
            <a:r>
              <a:rPr lang="fr-CA" sz="1200" kern="100" noProof="0" dirty="0" err="1">
                <a:effectLst/>
                <a:latin typeface="Lora" pitchFamily="2" charset="0"/>
                <a:ea typeface="Calibri" panose="020F0502020204030204" pitchFamily="34" charset="0"/>
                <a:cs typeface="Arial" panose="020B0604020202020204" pitchFamily="34" charset="0"/>
              </a:rPr>
              <a:t>seul·e</a:t>
            </a:r>
            <a:r>
              <a:rPr lang="fr-CA" sz="1200" kern="100" noProof="0" dirty="0">
                <a:effectLst/>
                <a:latin typeface="Lora" pitchFamily="2" charset="0"/>
                <a:ea typeface="Calibri" panose="020F0502020204030204" pitchFamily="34" charset="0"/>
                <a:cs typeface="Arial" panose="020B0604020202020204" pitchFamily="34" charset="0"/>
              </a:rPr>
              <a:t> à tenter d’aider la personne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457200" lvl="1" indent="0">
              <a:lnSpc>
                <a:spcPct val="107000"/>
              </a:lnSpc>
              <a:spcAft>
                <a:spcPts val="800"/>
              </a:spcAft>
              <a:buFont typeface="Courier New" panose="02070309020205020404" pitchFamily="49"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MS PGothic" panose="020B0600070205080204" pitchFamily="34" charset="-128"/>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Times New Roman" panose="02020603050405020304" pitchFamily="18" charset="0"/>
                <a:cs typeface="Calibri" panose="020F0502020204030204" pitchFamily="34" charset="0"/>
              </a:rPr>
              <a:t>SOURCES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Association canadienne pour la santé mentale, </a:t>
            </a:r>
            <a:r>
              <a:rPr lang="fr-CA" sz="1200" i="1" kern="1200" noProof="0" dirty="0">
                <a:effectLst/>
                <a:latin typeface="Lora" pitchFamily="2" charset="0"/>
                <a:ea typeface="Calibri" panose="020F0502020204030204" pitchFamily="34" charset="0"/>
                <a:cs typeface="Calibri" panose="020F0502020204030204" pitchFamily="34" charset="0"/>
              </a:rPr>
              <a:t>Prévenir le suicide</a:t>
            </a:r>
            <a:r>
              <a:rPr lang="fr-CA" sz="1200" kern="1200" noProof="0" dirty="0">
                <a:effectLst/>
                <a:latin typeface="Lora" pitchFamily="2" charset="0"/>
                <a:ea typeface="Calibri" panose="020F0502020204030204" pitchFamily="34" charset="0"/>
                <a:cs typeface="Calibri" panose="020F0502020204030204" pitchFamily="34" charset="0"/>
              </a:rPr>
              <a:t> [Dépliant], 2014. </a:t>
            </a:r>
            <a:r>
              <a:rPr lang="fr-CA" sz="1200" u="sng" kern="1200" noProof="0" dirty="0">
                <a:effectLst/>
                <a:latin typeface="Lora" pitchFamily="2" charset="0"/>
                <a:ea typeface="Calibri" panose="020F0502020204030204" pitchFamily="34" charset="0"/>
                <a:cs typeface="Calibri" panose="020F0502020204030204" pitchFamily="34" charset="0"/>
              </a:rPr>
              <a:t>https://cmha.ca/wp-content/uploads/2016/02/Preventing-Suicide-NTNL-brochure-FR-2014.pdf</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Kinder, A. et C. Cooper,</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The </a:t>
            </a:r>
            <a:r>
              <a:rPr lang="fr-CA" sz="1200" kern="1200" noProof="0" dirty="0" err="1">
                <a:effectLst/>
                <a:latin typeface="Lora" pitchFamily="2" charset="0"/>
                <a:ea typeface="Calibri" panose="020F0502020204030204" pitchFamily="34" charset="0"/>
                <a:cs typeface="Calibri" panose="020F0502020204030204" pitchFamily="34" charset="0"/>
              </a:rPr>
              <a:t>costs</a:t>
            </a:r>
            <a:r>
              <a:rPr lang="fr-CA" sz="1200" kern="1200" noProof="0" dirty="0">
                <a:effectLst/>
                <a:latin typeface="Lora" pitchFamily="2" charset="0"/>
                <a:ea typeface="Calibri" panose="020F0502020204030204" pitchFamily="34" charset="0"/>
                <a:cs typeface="Calibri" panose="020F0502020204030204" pitchFamily="34" charset="0"/>
              </a:rPr>
              <a:t> of suicide and </a:t>
            </a:r>
            <a:r>
              <a:rPr lang="fr-CA" sz="1200" kern="1200" noProof="0" dirty="0" err="1">
                <a:effectLst/>
                <a:latin typeface="Lora" pitchFamily="2" charset="0"/>
                <a:ea typeface="Calibri" panose="020F0502020204030204" pitchFamily="34" charset="0"/>
                <a:cs typeface="Calibri" panose="020F0502020204030204" pitchFamily="34" charset="0"/>
              </a:rPr>
              <a:t>sudden</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death</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within</a:t>
            </a:r>
            <a:r>
              <a:rPr lang="fr-CA" sz="1200" kern="1200" noProof="0" dirty="0">
                <a:effectLst/>
                <a:latin typeface="Lora" pitchFamily="2" charset="0"/>
                <a:ea typeface="Calibri" panose="020F0502020204030204" pitchFamily="34" charset="0"/>
                <a:cs typeface="Calibri" panose="020F0502020204030204" pitchFamily="34" charset="0"/>
              </a:rPr>
              <a:t> an </a:t>
            </a:r>
            <a:r>
              <a:rPr lang="fr-CA" sz="1200" kern="1200" noProof="0" dirty="0" err="1">
                <a:effectLst/>
                <a:latin typeface="Lora" pitchFamily="2" charset="0"/>
                <a:ea typeface="Calibri" panose="020F0502020204030204" pitchFamily="34" charset="0"/>
                <a:cs typeface="Calibri" panose="020F0502020204030204" pitchFamily="34" charset="0"/>
              </a:rPr>
              <a:t>organization</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err="1">
                <a:effectLst/>
                <a:latin typeface="Lora" pitchFamily="2" charset="0"/>
                <a:ea typeface="Calibri" panose="020F0502020204030204" pitchFamily="34" charset="0"/>
                <a:cs typeface="Calibri" panose="020F0502020204030204" pitchFamily="34" charset="0"/>
              </a:rPr>
              <a:t>Death</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err="1">
                <a:effectLst/>
                <a:latin typeface="Lora" pitchFamily="2" charset="0"/>
                <a:ea typeface="Calibri" panose="020F0502020204030204" pitchFamily="34" charset="0"/>
                <a:cs typeface="Calibri" panose="020F0502020204030204" pitchFamily="34" charset="0"/>
              </a:rPr>
              <a:t>Studies</a:t>
            </a:r>
            <a:r>
              <a:rPr lang="fr-CA" sz="1200" kern="1200" noProof="0" dirty="0">
                <a:effectLst/>
                <a:latin typeface="Lora" pitchFamily="2" charset="0"/>
                <a:ea typeface="Calibri" panose="020F0502020204030204" pitchFamily="34" charset="0"/>
                <a:cs typeface="Calibri" panose="020F0502020204030204" pitchFamily="34" charset="0"/>
              </a:rPr>
              <a:t>, 33(5), 2009, p. 411-419.</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 https://www.researchgate.net/publication/26240588_The_Costs_of_Suicide_and_Sudden_Death_Within_an_Organization</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buFont typeface="Arial" panose="020B0604020202020204" pitchFamily="34" charset="0"/>
              <a:buChar char="•"/>
            </a:pPr>
            <a:r>
              <a:rPr lang="fr-CA" sz="1200" kern="1200" noProof="0" dirty="0" err="1">
                <a:effectLst/>
                <a:latin typeface="Lora" pitchFamily="2" charset="0"/>
                <a:ea typeface="Times New Roman" panose="02020603050405020304" pitchFamily="18" charset="0"/>
              </a:rPr>
              <a:t>Rudd</a:t>
            </a:r>
            <a:r>
              <a:rPr lang="fr-CA" sz="1200" kern="1200" noProof="0" dirty="0">
                <a:effectLst/>
                <a:latin typeface="Lora" pitchFamily="2" charset="0"/>
                <a:ea typeface="Times New Roman" panose="02020603050405020304" pitchFamily="18" charset="0"/>
              </a:rPr>
              <a:t>, M. D., A. L. Berman, </a:t>
            </a:r>
            <a:r>
              <a:rPr lang="fr-CA" sz="1200" kern="1200" noProof="0" dirty="0" err="1">
                <a:effectLst/>
                <a:latin typeface="Lora" pitchFamily="2" charset="0"/>
                <a:ea typeface="Times New Roman" panose="02020603050405020304" pitchFamily="18" charset="0"/>
              </a:rPr>
              <a:t>T</a:t>
            </a:r>
            <a:r>
              <a:rPr lang="fr-CA" sz="1200" kern="1200" noProof="0" dirty="0">
                <a:effectLst/>
                <a:latin typeface="Lora" pitchFamily="2" charset="0"/>
                <a:ea typeface="Times New Roman" panose="02020603050405020304" pitchFamily="18" charset="0"/>
              </a:rPr>
              <a:t>. E. </a:t>
            </a:r>
            <a:r>
              <a:rPr lang="fr-CA" sz="1200" kern="1200" noProof="0" dirty="0" err="1">
                <a:effectLst/>
                <a:latin typeface="Lora" pitchFamily="2" charset="0"/>
                <a:ea typeface="Times New Roman" panose="02020603050405020304" pitchFamily="18" charset="0"/>
              </a:rPr>
              <a:t>Joiner</a:t>
            </a:r>
            <a:r>
              <a:rPr lang="fr-CA" sz="1200" kern="1200" noProof="0" dirty="0">
                <a:effectLst/>
                <a:latin typeface="Lora" pitchFamily="2" charset="0"/>
                <a:ea typeface="Times New Roman" panose="02020603050405020304" pitchFamily="18" charset="0"/>
              </a:rPr>
              <a:t>, M. K. </a:t>
            </a:r>
            <a:r>
              <a:rPr lang="fr-CA" sz="1200" kern="1200" noProof="0" dirty="0" err="1">
                <a:effectLst/>
                <a:latin typeface="Lora" pitchFamily="2" charset="0"/>
                <a:ea typeface="Times New Roman" panose="02020603050405020304" pitchFamily="18" charset="0"/>
              </a:rPr>
              <a:t>Nock</a:t>
            </a:r>
            <a:r>
              <a:rPr lang="fr-CA" sz="1200" kern="1200" noProof="0" dirty="0">
                <a:effectLst/>
                <a:latin typeface="Lora" pitchFamily="2" charset="0"/>
                <a:ea typeface="Times New Roman" panose="02020603050405020304" pitchFamily="18" charset="0"/>
              </a:rPr>
              <a:t>, M. M. Silverman, M. Mandrusiak, K. Van </a:t>
            </a:r>
            <a:r>
              <a:rPr lang="fr-CA" sz="1200" kern="1200" noProof="0" dirty="0" err="1">
                <a:effectLst/>
                <a:latin typeface="Lora" pitchFamily="2" charset="0"/>
                <a:ea typeface="Times New Roman" panose="02020603050405020304" pitchFamily="18" charset="0"/>
              </a:rPr>
              <a:t>Orden</a:t>
            </a:r>
            <a:r>
              <a:rPr lang="fr-CA" sz="1200" kern="1200" noProof="0" dirty="0">
                <a:effectLst/>
                <a:latin typeface="Lora" pitchFamily="2" charset="0"/>
                <a:ea typeface="Times New Roman" panose="02020603050405020304" pitchFamily="18" charset="0"/>
              </a:rPr>
              <a:t> et </a:t>
            </a:r>
            <a:r>
              <a:rPr lang="fr-CA" sz="1200" kern="1200" noProof="0" dirty="0" err="1">
                <a:effectLst/>
                <a:latin typeface="Lora" pitchFamily="2" charset="0"/>
                <a:ea typeface="Times New Roman" panose="02020603050405020304" pitchFamily="18" charset="0"/>
              </a:rPr>
              <a:t>T</a:t>
            </a:r>
            <a:r>
              <a:rPr lang="fr-CA" sz="1200" kern="1200" noProof="0" dirty="0">
                <a:effectLst/>
                <a:latin typeface="Lora" pitchFamily="2" charset="0"/>
                <a:ea typeface="Times New Roman" panose="02020603050405020304" pitchFamily="18" charset="0"/>
              </a:rPr>
              <a:t>. Witte, </a:t>
            </a:r>
            <a:r>
              <a:rPr lang="fr-CA" sz="1200" noProof="0" dirty="0">
                <a:effectLst/>
                <a:latin typeface="Lora" pitchFamily="2" charset="0"/>
                <a:ea typeface="Calibri" panose="020F0502020204030204" pitchFamily="34" charset="0"/>
                <a:cs typeface="Arial" panose="020B0604020202020204" pitchFamily="34" charset="0"/>
              </a:rPr>
              <a:t>« </a:t>
            </a:r>
            <a:r>
              <a:rPr lang="fr-CA" sz="1200" kern="1200" noProof="0" dirty="0">
                <a:effectLst/>
                <a:latin typeface="Lora" pitchFamily="2" charset="0"/>
                <a:ea typeface="Times New Roman" panose="02020603050405020304" pitchFamily="18" charset="0"/>
              </a:rPr>
              <a:t>Warning </a:t>
            </a:r>
            <a:r>
              <a:rPr lang="fr-CA" sz="1200" kern="1200" noProof="0" dirty="0" err="1">
                <a:effectLst/>
                <a:latin typeface="Lora" pitchFamily="2" charset="0"/>
                <a:ea typeface="Times New Roman" panose="02020603050405020304" pitchFamily="18" charset="0"/>
              </a:rPr>
              <a:t>signs</a:t>
            </a:r>
            <a:r>
              <a:rPr lang="fr-CA" sz="1200" kern="1200" noProof="0" dirty="0">
                <a:effectLst/>
                <a:latin typeface="Lora" pitchFamily="2" charset="0"/>
                <a:ea typeface="Times New Roman" panose="02020603050405020304" pitchFamily="18" charset="0"/>
              </a:rPr>
              <a:t> for suicide: Theory, </a:t>
            </a:r>
            <a:r>
              <a:rPr lang="fr-CA" sz="1200" kern="1200" noProof="0" dirty="0" err="1">
                <a:effectLst/>
                <a:latin typeface="Lora" pitchFamily="2" charset="0"/>
                <a:ea typeface="Times New Roman" panose="02020603050405020304" pitchFamily="18" charset="0"/>
              </a:rPr>
              <a:t>research</a:t>
            </a:r>
            <a:r>
              <a:rPr lang="fr-CA" sz="1200" kern="1200" noProof="0" dirty="0">
                <a:effectLst/>
                <a:latin typeface="Lora" pitchFamily="2" charset="0"/>
                <a:ea typeface="Times New Roman" panose="02020603050405020304" pitchFamily="18" charset="0"/>
              </a:rPr>
              <a:t>, and </a:t>
            </a:r>
            <a:r>
              <a:rPr lang="fr-CA" sz="1200" kern="1200" noProof="0" dirty="0" err="1">
                <a:effectLst/>
                <a:latin typeface="Lora" pitchFamily="2" charset="0"/>
                <a:ea typeface="Times New Roman" panose="02020603050405020304" pitchFamily="18" charset="0"/>
              </a:rPr>
              <a:t>clinical</a:t>
            </a:r>
            <a:r>
              <a:rPr lang="fr-CA" sz="1200" kern="1200" noProof="0" dirty="0">
                <a:effectLst/>
                <a:latin typeface="Lora" pitchFamily="2" charset="0"/>
                <a:ea typeface="Times New Roman" panose="02020603050405020304" pitchFamily="18" charset="0"/>
              </a:rPr>
              <a:t> applications</a:t>
            </a:r>
            <a:r>
              <a:rPr lang="fr-CA" sz="1200" noProof="0" dirty="0">
                <a:effectLst/>
                <a:latin typeface="Lora" pitchFamily="2" charset="0"/>
                <a:ea typeface="Calibri" panose="020F0502020204030204" pitchFamily="34" charset="0"/>
                <a:cs typeface="Arial" panose="020B0604020202020204" pitchFamily="34" charset="0"/>
              </a:rPr>
              <a:t> »</a:t>
            </a:r>
            <a:r>
              <a:rPr lang="fr-CA" sz="1200" kern="1200" noProof="0" dirty="0">
                <a:effectLst/>
                <a:latin typeface="Lora" pitchFamily="2" charset="0"/>
                <a:ea typeface="Times New Roman" panose="02020603050405020304" pitchFamily="18" charset="0"/>
              </a:rPr>
              <a:t>, </a:t>
            </a:r>
            <a:r>
              <a:rPr lang="fr-CA" sz="1200" i="1" kern="1200" noProof="0" dirty="0">
                <a:effectLst/>
                <a:latin typeface="Lora" pitchFamily="2" charset="0"/>
                <a:ea typeface="Times New Roman" panose="02020603050405020304" pitchFamily="18" charset="0"/>
              </a:rPr>
              <a:t>Suicide and Life-</a:t>
            </a:r>
            <a:r>
              <a:rPr lang="fr-CA" sz="1200" i="1" kern="1200" noProof="0" dirty="0" err="1">
                <a:effectLst/>
                <a:latin typeface="Lora" pitchFamily="2" charset="0"/>
                <a:ea typeface="Times New Roman" panose="02020603050405020304" pitchFamily="18" charset="0"/>
              </a:rPr>
              <a:t>Threatening</a:t>
            </a:r>
            <a:r>
              <a:rPr lang="fr-CA" sz="1200" i="1" kern="1200" noProof="0" dirty="0">
                <a:effectLst/>
                <a:latin typeface="Lora" pitchFamily="2" charset="0"/>
                <a:ea typeface="Times New Roman" panose="02020603050405020304" pitchFamily="18" charset="0"/>
              </a:rPr>
              <a:t> </a:t>
            </a:r>
            <a:r>
              <a:rPr lang="fr-CA" sz="1200" i="1" kern="1200" noProof="0" dirty="0" err="1">
                <a:effectLst/>
                <a:latin typeface="Lora" pitchFamily="2" charset="0"/>
                <a:ea typeface="Times New Roman" panose="02020603050405020304" pitchFamily="18" charset="0"/>
              </a:rPr>
              <a:t>Behavior</a:t>
            </a:r>
            <a:r>
              <a:rPr lang="fr-CA" sz="1200" kern="1200" noProof="0" dirty="0">
                <a:effectLst/>
                <a:latin typeface="Lora" pitchFamily="2" charset="0"/>
                <a:ea typeface="Times New Roman" panose="02020603050405020304" pitchFamily="18" charset="0"/>
              </a:rPr>
              <a:t>, 36(3),2006, p.</a:t>
            </a:r>
            <a:r>
              <a:rPr lang="fr-CA" sz="1200" i="1" kern="1200" noProof="0" dirty="0">
                <a:effectLst/>
                <a:latin typeface="Lora" pitchFamily="2" charset="0"/>
                <a:ea typeface="Times New Roman" panose="02020603050405020304" pitchFamily="18" charset="0"/>
              </a:rPr>
              <a:t> </a:t>
            </a:r>
            <a:r>
              <a:rPr lang="fr-CA" sz="1200" kern="1200" noProof="0" dirty="0">
                <a:effectLst/>
                <a:latin typeface="Lora" pitchFamily="2" charset="0"/>
                <a:ea typeface="Times New Roman" panose="02020603050405020304" pitchFamily="18" charset="0"/>
              </a:rPr>
              <a:t>255–262. DOI : 10.1521/ suli.2006.36.3.255</a:t>
            </a:r>
            <a:r>
              <a:rPr lang="fr-CA" sz="1200" dirty="0">
                <a:effectLst/>
                <a:latin typeface="Lora" pitchFamily="2" charset="0"/>
              </a:rPr>
              <a:t> </a:t>
            </a:r>
            <a:endParaRPr lang="fr-CA" sz="1200" dirty="0">
              <a:solidFill>
                <a:schemeClr val="tx1"/>
              </a:solidFill>
              <a:effectLst/>
              <a:latin typeface="Lora" pitchFamily="2" charset="0"/>
              <a:ea typeface="Calibri" panose="020F050202020403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BA66A43C-D19D-EA3A-30A6-9395DB826AA6}"/>
              </a:ext>
            </a:extLst>
          </p:cNvPr>
          <p:cNvSpPr>
            <a:spLocks noGrp="1"/>
          </p:cNvSpPr>
          <p:nvPr>
            <p:ph type="sldNum" sz="quarter" idx="5"/>
          </p:nvPr>
        </p:nvSpPr>
        <p:spPr/>
        <p:txBody>
          <a:bodyPr/>
          <a:lstStyle/>
          <a:p>
            <a:fld id="{FB267835-0E47-4489-B375-E70B63D82C6C}" type="slidenum">
              <a:rPr lang="en-CA" smtClean="0"/>
              <a:t>48</a:t>
            </a:fld>
            <a:endParaRPr lang="en-CA"/>
          </a:p>
        </p:txBody>
      </p:sp>
    </p:spTree>
    <p:extLst>
      <p:ext uri="{BB962C8B-B14F-4D97-AF65-F5344CB8AC3E}">
        <p14:creationId xmlns:p14="http://schemas.microsoft.com/office/powerpoint/2010/main" val="182214869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FR" sz="1200" b="1" dirty="0">
                <a:solidFill>
                  <a:srgbClr val="000000"/>
                </a:solidFill>
                <a:latin typeface="Lora" pitchFamily="2" charset="0"/>
              </a:rPr>
              <a:t>Comment poser la question du suicide à quelqu’un?</a:t>
            </a:r>
          </a:p>
          <a:p>
            <a:pPr>
              <a:lnSpc>
                <a:spcPct val="107000"/>
              </a:lnSpc>
              <a:spcBef>
                <a:spcPts val="200"/>
              </a:spcBef>
            </a:pPr>
            <a:endParaRPr lang="fr-CA" sz="1200" b="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Le modèle DÉCRA offre des étapes simples pour vous aider à avoir une conversation sur le suicide avec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collègue, </a:t>
            </a:r>
            <a:r>
              <a:rPr lang="fr-CA" sz="1200" kern="1200" noProof="0" dirty="0" err="1">
                <a:effectLst/>
                <a:latin typeface="Lora" pitchFamily="2" charset="0"/>
                <a:ea typeface="Calibri" panose="020F0502020204030204" pitchFamily="34" charset="0"/>
                <a:cs typeface="Calibri" panose="020F0502020204030204" pitchFamily="34" charset="0"/>
              </a:rPr>
              <a:t>ami·e</a:t>
            </a:r>
            <a:r>
              <a:rPr lang="fr-CA" sz="1200" kern="1200" noProof="0" dirty="0">
                <a:effectLst/>
                <a:latin typeface="Lora" pitchFamily="2" charset="0"/>
                <a:ea typeface="Calibri" panose="020F0502020204030204" pitchFamily="34" charset="0"/>
                <a:cs typeface="Calibri" panose="020F0502020204030204" pitchFamily="34" charset="0"/>
              </a:rPr>
              <a:t> ou membre de la famille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Passez brièvement en revue chaque étape du modèle DÉCRA.</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chaque étape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DEMANDEZ directement des questions à la personne.</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Ça peut ressembler à </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 Pensez-vous à vous enlever la vie? » ou « Pensez-vous au suicide? » « Pensez-vous à mettre fin à vos jours? »</a:t>
            </a: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Si vous posez une question indirecte, comme « Vous n’êtes pas suicidaire, hein? », la personne ne se sentira pas en sécurité et ne vous donnera pas une réponse honnête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Les réponses à ces questions aideront à déterminer le type d’intervention nécessaire. Par exemple, il y a une différence entre la réponse « peut-être » et « j’ai un plan bien précis ».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Questionnez-les sur leurs comportements suicidaires précédents </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Les personnes sont à plus grand risque de suicide si elles ont déjà tenté de se suicider ou si une personne qui leur est proche a tenté de se suicider ou est décédée par suicide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Questionnez-les sur leurs soutiens : Les personnes qui se sentent totalement seules sont à plus grand risque de tenter de se suicider</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Cette occasion de discuter de ses sentiments peut être un soulagement pour une personne qui envisage le suicide. Parler ouvertement et démontrer une véritable inquiétude sont des sources de soulagement et des éléments essentiels de la prévention du suicide. Vous ne ferez aucun mal, et vous dites aussi à la personne qu’elle peut vous parler si elle s’inquiète à l’avenir</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00" noProof="0" dirty="0">
                <a:effectLst/>
                <a:latin typeface="Lora" pitchFamily="2" charset="0"/>
                <a:ea typeface="Calibri" panose="020F0502020204030204" pitchFamily="34" charset="0"/>
                <a:cs typeface="Arial" panose="020B0604020202020204" pitchFamily="34" charset="0"/>
              </a:rPr>
              <a:t>ÉCOUTEZ ce que la personne a à dire sans la juger</a:t>
            </a:r>
            <a:r>
              <a:rPr lang="fr-CA" sz="1200" b="0" kern="1200" noProof="0" dirty="0">
                <a:effectLst/>
                <a:latin typeface="Lora" pitchFamily="2" charset="0"/>
                <a:ea typeface="Calibri" panose="020F0502020204030204" pitchFamily="34" charset="0"/>
                <a:cs typeface="Calibri" panose="020F0502020204030204" pitchFamily="34" charset="0"/>
              </a:rPr>
              <a:t>.</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Ça ressemble à : garder le silence, ne pas juger, hocher la tête, ne pas interrompre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Times New Roman" panose="02020603050405020304" pitchFamily="18" charset="0"/>
                <a:cs typeface="Calibri" panose="020F0502020204030204" pitchFamily="34" charset="0"/>
              </a:rPr>
              <a:t>Paraphrasez ce que vous avez entendu plutôt que de tout répéter mot pour mot, ce qui peut être perçu comme un mimétisme irrespectueux plutôt que comme un soutien. La paraphrase montre que vous avez écouté attentivement et compris ce qui a été dit.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Times New Roman" panose="02020603050405020304" pitchFamily="18" charset="0"/>
                <a:cs typeface="Calibri" panose="020F0502020204030204" pitchFamily="34" charset="0"/>
              </a:rPr>
              <a:t>Cela peut ressembler à : « J’entends que... » « On dirait que vous êtes vraiment </a:t>
            </a:r>
            <a:r>
              <a:rPr lang="fr-CA" sz="1200" kern="1200" noProof="0" dirty="0" err="1">
                <a:effectLst/>
                <a:latin typeface="Lora" pitchFamily="2" charset="0"/>
                <a:ea typeface="Times New Roman" panose="02020603050405020304" pitchFamily="18" charset="0"/>
                <a:cs typeface="Calibri" panose="020F0502020204030204" pitchFamily="34" charset="0"/>
              </a:rPr>
              <a:t>déçu·e</a:t>
            </a:r>
            <a:r>
              <a:rPr lang="fr-CA" sz="1200" kern="1200" noProof="0" dirty="0">
                <a:effectLst/>
                <a:latin typeface="Lora" pitchFamily="2" charset="0"/>
                <a:ea typeface="Times New Roman" panose="02020603050405020304" pitchFamily="18"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i="1"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CROYEZ ce que la personne dit.</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CROYEZ ce que la personne dit</a:t>
            </a:r>
            <a:r>
              <a:rPr lang="fr-CA" sz="1200" b="1" kern="100" noProof="0" dirty="0">
                <a:effectLst/>
                <a:latin typeface="Lora" pitchFamily="2" charset="0"/>
                <a:ea typeface="Calibri" panose="020F0502020204030204" pitchFamily="34" charset="0"/>
                <a:cs typeface="Arial" panose="020B060402020202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et prenez toutes les expressions, indications ou signes de suicide au sérieux</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Ça peut ressembler à : « Je vous crois. », « Je ne veux pas que ça vous arrive. »</a:t>
            </a:r>
          </a:p>
          <a:p>
            <a:pPr marL="171450" indent="-171450">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00" noProof="0" dirty="0">
                <a:effectLst/>
                <a:latin typeface="Lora" pitchFamily="2" charset="0"/>
                <a:ea typeface="Calibri" panose="020F0502020204030204" pitchFamily="34" charset="0"/>
                <a:cs typeface="Arial" panose="020B0604020202020204" pitchFamily="34" charset="0"/>
              </a:rPr>
              <a:t>RASSUREZ la personne en lui disant que de l’aide existe et remerciez-la de vous faire confiance</a:t>
            </a:r>
            <a:r>
              <a:rPr lang="fr-CA" sz="1200" b="0" kern="1200" noProof="0" dirty="0">
                <a:effectLst/>
                <a:latin typeface="Lora" pitchFamily="2" charset="0"/>
                <a:ea typeface="Calibri" panose="020F0502020204030204" pitchFamily="34" charset="0"/>
                <a:cs typeface="Calibri" panose="020F0502020204030204" pitchFamily="34" charset="0"/>
              </a:rPr>
              <a:t>.</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Ça peut ressembler à : « Merci de me faire confiance. », « Je suis là pour vous. », « Je vais rester jusqu’à ce que nous obtenions de l’aide. ».</a:t>
            </a:r>
          </a:p>
          <a:p>
            <a:pPr marL="171450" indent="-171450">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00" noProof="0" dirty="0">
                <a:effectLst/>
                <a:latin typeface="Lora" pitchFamily="2" charset="0"/>
                <a:ea typeface="Calibri" panose="020F0502020204030204" pitchFamily="34" charset="0"/>
                <a:cs typeface="Arial" panose="020B0604020202020204" pitchFamily="34" charset="0"/>
              </a:rPr>
              <a:t>AGISSEZ immédiatement. Appelez les urgences. Prenez contact avec d’autres pour veiller à la sécurité de la personne</a:t>
            </a:r>
            <a:r>
              <a:rPr lang="fr-CA" sz="1200" b="0" kern="1200" noProof="0" dirty="0">
                <a:effectLst/>
                <a:latin typeface="Lora" pitchFamily="2" charset="0"/>
                <a:ea typeface="Calibri" panose="020F0502020204030204" pitchFamily="34" charset="0"/>
                <a:cs typeface="Calibri" panose="020F0502020204030204" pitchFamily="34" charset="0"/>
              </a:rPr>
              <a:t>.</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Ça peut ressembler à : « Est-ce qu’il y a quelqu’un que je peux appeler? » « Je vais rester ici jusqu’à ce que les services d’urgence arrivent. ».</a:t>
            </a: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Si la menace de danger est imminente, restez avec la personne et appelez les services d’urgence. Toute personne suicidaire a besoin de ressources et de soutien supplémentaires; veillez à les connaître. N’essayez pas de gérer la situation </a:t>
            </a:r>
            <a:r>
              <a:rPr lang="fr-CA" sz="1200" kern="100" noProof="0" dirty="0" err="1">
                <a:effectLst/>
                <a:latin typeface="Lora" pitchFamily="2" charset="0"/>
                <a:ea typeface="Calibri" panose="020F0502020204030204" pitchFamily="34" charset="0"/>
                <a:cs typeface="Arial" panose="020B0604020202020204" pitchFamily="34" charset="0"/>
              </a:rPr>
              <a:t>seul·e</a:t>
            </a:r>
            <a:r>
              <a:rPr lang="fr-CA" sz="1200" kern="100" noProof="0" dirty="0">
                <a:effectLst/>
                <a:latin typeface="Lora" pitchFamily="2" charset="0"/>
                <a:ea typeface="Calibri" panose="020F0502020204030204" pitchFamily="34" charset="0"/>
                <a:cs typeface="Arial" panose="020B0604020202020204" pitchFamily="34" charset="0"/>
              </a:rPr>
              <a:t>. Il est important de connaître les soutiens sur place, ainsi que ceux de votre communauté</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IMPORTANT : </a:t>
            </a:r>
            <a:r>
              <a:rPr lang="fr-CA" sz="1200" kern="100" noProof="0" dirty="0">
                <a:effectLst/>
                <a:latin typeface="Lora" pitchFamily="2" charset="0"/>
                <a:ea typeface="Calibri" panose="020F0502020204030204" pitchFamily="34" charset="0"/>
                <a:cs typeface="Arial" panose="020B0604020202020204" pitchFamily="34" charset="0"/>
              </a:rPr>
              <a:t>Si votre vie est en danger ou vous savez que la vie de quelqu’un est en danger, APPELEZ IMMÉDIATEMENT LES SERVICES D’URGENCE (souvent le 911 dans votre région). N’HÉSITEZ PAS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Ce que vous devez faire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Respectez vos promesses et n’en faites pas trop si vous ne savez pas—cette personne compte sur vous et cela pourrait briser sa confiance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Ne mettez jamais cette personne au défi. Prenez toujours ces situations au sérieux</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N’essayez pas de minimiser la gravité des problèmes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N’offrez pas votre « recette du bonheur » - cela pourrait ne pas fonctionner pour cette personne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N’acceptez JAMAIS de conserver le secret des projets de suicide. Le suicide est un sujet beaucoup trop grave et pourrait limiter l’aide que vous pouvez offrir à la personne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Une remarque à propos de prendre soin de votre santé</a:t>
            </a:r>
          </a:p>
          <a:p>
            <a:pPr>
              <a:lnSpc>
                <a:spcPct val="107000"/>
              </a:lnSpc>
              <a:spcAft>
                <a:spcPts val="800"/>
              </a:spcAft>
            </a:pP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Vous avez la responsabilité d’agir et de faire tout ce que vous pouvez, mais il est important de souligner que parfois, peu importe ce que vous faites, vous ne pouvez pas contrôler le résultat. Sachez que ce n’est pas votre faute. Si vous n’arrivez pas à contrôler vos pensées et sentiments sur cette perte, demandez de l’aide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7794364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200" noProof="0" dirty="0">
                <a:solidFill>
                  <a:srgbClr val="1F3763"/>
                </a:solidFill>
                <a:effectLst/>
                <a:latin typeface="Lora" pitchFamily="2" charset="0"/>
                <a:ea typeface="DengXian Light" panose="02010600030101010101" pitchFamily="2" charset="-122"/>
                <a:cs typeface="Times New Roman" panose="02020603050405020304" pitchFamily="18" charset="0"/>
              </a:rPr>
              <a:t>Obtenez de l’aide immédiatement!</a:t>
            </a: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Toute personne qui pense au suicide a besoin de ressources et de soutiens supplémentaires; assurez-vous de les connaître.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est bon de se familiariser avec les services disponibles dans votre communauté avant d’avoir à les utiliser.</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Les pensées suicidaires peuvent s’accompagner de beaucoup d’auto-stigmatisation et de jugement de soi. Si vous avez des pensées suicidaires, vous devez savoir que vous n’êtes pas </a:t>
            </a:r>
            <a:r>
              <a:rPr lang="fr-CA" sz="1200" kern="100" noProof="0" dirty="0" err="1">
                <a:effectLst/>
                <a:latin typeface="Lora" pitchFamily="2" charset="0"/>
                <a:ea typeface="Calibri" panose="020F0502020204030204" pitchFamily="34" charset="0"/>
                <a:cs typeface="Arial" panose="020B0604020202020204" pitchFamily="34" charset="0"/>
              </a:rPr>
              <a:t>seul·e</a:t>
            </a:r>
            <a:r>
              <a:rPr lang="fr-CA" sz="1200" kern="100" noProof="0" dirty="0">
                <a:effectLst/>
                <a:latin typeface="Lora" pitchFamily="2" charset="0"/>
                <a:ea typeface="Calibri" panose="020F0502020204030204" pitchFamily="34" charset="0"/>
                <a:cs typeface="Arial" panose="020B0604020202020204" pitchFamily="34" charset="0"/>
              </a:rPr>
              <a:t>. La meilleure chose à faire est d’obtenir de l’aide immédiatement et du soutien en appelant votre programme d’aide aux </a:t>
            </a:r>
            <a:r>
              <a:rPr lang="fr-CA" sz="1200" kern="100" noProof="0" dirty="0" err="1">
                <a:effectLst/>
                <a:latin typeface="Lora" pitchFamily="2" charset="0"/>
                <a:ea typeface="Calibri" panose="020F0502020204030204" pitchFamily="34" charset="0"/>
                <a:cs typeface="Arial" panose="020B0604020202020204" pitchFamily="34" charset="0"/>
              </a:rPr>
              <a:t>employé·e·s</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00" noProof="0" dirty="0" err="1">
                <a:effectLst/>
                <a:latin typeface="Lora" pitchFamily="2" charset="0"/>
                <a:ea typeface="Calibri" panose="020F0502020204030204" pitchFamily="34" charset="0"/>
                <a:cs typeface="Arial" panose="020B0604020202020204" pitchFamily="34" charset="0"/>
              </a:rPr>
              <a:t>un·e</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00" noProof="0" dirty="0" err="1">
                <a:effectLst/>
                <a:latin typeface="Lora" pitchFamily="2" charset="0"/>
                <a:ea typeface="Calibri" panose="020F0502020204030204" pitchFamily="34" charset="0"/>
                <a:cs typeface="Arial" panose="020B0604020202020204" pitchFamily="34" charset="0"/>
              </a:rPr>
              <a:t>professionnel·le</a:t>
            </a:r>
            <a:r>
              <a:rPr lang="fr-CA" sz="1200" kern="100" noProof="0" dirty="0">
                <a:effectLst/>
                <a:latin typeface="Lora" pitchFamily="2" charset="0"/>
                <a:ea typeface="Calibri" panose="020F0502020204030204" pitchFamily="34" charset="0"/>
                <a:cs typeface="Arial" panose="020B0604020202020204" pitchFamily="34" charset="0"/>
              </a:rPr>
              <a:t> de la santé ou une personne en qui vous avez confiance. Même si vous n’êtes pas en danger immédiat, vous pouvez</a:t>
            </a:r>
            <a:r>
              <a:rPr lang="fr-CA" sz="1200" kern="1200" noProof="0" dirty="0">
                <a:effectLst/>
                <a:latin typeface="Lora" pitchFamily="2" charset="0"/>
                <a:ea typeface="Calibri" panose="020F0502020204030204" pitchFamily="34" charset="0"/>
                <a:cs typeface="Calibri" panose="020F0502020204030204" pitchFamily="34" charset="0"/>
              </a:rPr>
              <a:t> faire appel aux ressources et soutiens suivants.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Ces services et soutiens sont disponibles en tout temps :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Ligne d’aide en cas de crise 9-8-8 : </a:t>
            </a:r>
            <a:r>
              <a:rPr lang="fr-CA" sz="1200" kern="1200" noProof="0" dirty="0">
                <a:effectLst/>
                <a:latin typeface="Lora" pitchFamily="2" charset="0"/>
                <a:ea typeface="Calibri" panose="020F0502020204030204" pitchFamily="34" charset="0"/>
                <a:cs typeface="Calibri" panose="020F0502020204030204" pitchFamily="34" charset="0"/>
              </a:rPr>
              <a:t>Les gens de partout au Canada peuvent appeler ou envoyer un message texte au 988, un numéro sans frais pour toute personne au Canada qui pense au suicide, qui est en détresse émotionnelle ou qui s’inquiète pour quelqu’un qu’elle connaît.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Cette ligne d’aide en cas de crise offre :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un soutien en anglais et en français, par téléphone et par texto</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un accès rapide au soutien d’</a:t>
            </a:r>
            <a:r>
              <a:rPr lang="fr-CA" sz="1200" kern="1200" noProof="0" dirty="0" err="1">
                <a:effectLst/>
                <a:latin typeface="Lora" pitchFamily="2" charset="0"/>
                <a:ea typeface="Calibri" panose="020F0502020204030204" pitchFamily="34" charset="0"/>
                <a:cs typeface="Calibri" panose="020F0502020204030204" pitchFamily="34" charset="0"/>
              </a:rPr>
              <a:t>intervenant·e·s</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qualifié·e·s</a:t>
            </a:r>
            <a:r>
              <a:rPr lang="fr-CA" sz="1200" kern="1200" noProof="0" dirty="0">
                <a:effectLst/>
                <a:latin typeface="Lora" pitchFamily="2" charset="0"/>
                <a:ea typeface="Calibri" panose="020F0502020204030204" pitchFamily="34" charset="0"/>
                <a:cs typeface="Calibri" panose="020F0502020204030204" pitchFamily="34" charset="0"/>
              </a:rPr>
              <a:t>, disponible 24 heures sur 24, 7 jours sur 7 et 365 jours par an</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une prévention du suicide et un soutien en cas de crise de grande qualité, fondés sur des données probantes et équitables pour l’ensemble des </a:t>
            </a:r>
            <a:r>
              <a:rPr lang="fr-CA" sz="1200" kern="1200" noProof="0" dirty="0" err="1">
                <a:effectLst/>
                <a:latin typeface="Lora" pitchFamily="2" charset="0"/>
                <a:ea typeface="Calibri" panose="020F0502020204030204" pitchFamily="34" charset="0"/>
                <a:cs typeface="Calibri" panose="020F0502020204030204" pitchFamily="34" charset="0"/>
              </a:rPr>
              <a:t>Canadien·ne·s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988.ca/</a:t>
            </a:r>
            <a:r>
              <a:rPr lang="fr-CA" sz="1200" b="0" kern="1200" noProof="0" dirty="0" err="1">
                <a:effectLst/>
                <a:latin typeface="Lora" pitchFamily="2" charset="0"/>
                <a:ea typeface="Calibri" panose="020F0502020204030204" pitchFamily="34" charset="0"/>
                <a:cs typeface="Calibri" panose="020F0502020204030204" pitchFamily="34" charset="0"/>
              </a:rPr>
              <a:t>fr</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Times New Roman" panose="02020603050405020304" pitchFamily="18" charset="0"/>
                <a:cs typeface="Calibri" panose="020F0502020204030204" pitchFamily="34" charset="0"/>
              </a:rPr>
              <a:t>Ce site Web offre des soutiens et ressources supplémentaires sur le suicide (p. ex. des faits à propos du suicide, des ressources communautaires, etc.).</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Programmes d’aide aux </a:t>
            </a:r>
            <a:r>
              <a:rPr lang="fr-CA" sz="1200" b="0" kern="1200" noProof="0" dirty="0" err="1">
                <a:effectLst/>
                <a:latin typeface="Lora" pitchFamily="2" charset="0"/>
                <a:ea typeface="Calibri" panose="020F0502020204030204" pitchFamily="34" charset="0"/>
                <a:cs typeface="Calibri" panose="020F0502020204030204" pitchFamily="34" charset="0"/>
              </a:rPr>
              <a:t>employé·e·s</a:t>
            </a:r>
            <a:r>
              <a:rPr lang="fr-CA" sz="1200" b="0" kern="1200" noProof="0" dirty="0">
                <a:effectLst/>
                <a:latin typeface="Lora" pitchFamily="2" charset="0"/>
                <a:ea typeface="Calibri" panose="020F0502020204030204" pitchFamily="34" charset="0"/>
                <a:cs typeface="Calibri" panose="020F0502020204030204" pitchFamily="34" charset="0"/>
              </a:rPr>
              <a:t> (PAE) – </a:t>
            </a:r>
            <a:r>
              <a:rPr lang="fr-CA" sz="1200" b="0" i="1" kern="1200" noProof="0" dirty="0">
                <a:effectLst/>
                <a:latin typeface="Lora" pitchFamily="2" charset="0"/>
                <a:ea typeface="Calibri" panose="020F0502020204030204" pitchFamily="34" charset="0"/>
                <a:cs typeface="Calibri" panose="020F0502020204030204" pitchFamily="34" charset="0"/>
              </a:rPr>
              <a:t>si disponibles.</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Ligne d’aide téléphonique en cas de crise Kids Help ou Jeunesse, J’écoute : </a:t>
            </a:r>
            <a:r>
              <a:rPr lang="fr-CA" sz="1200" b="0" u="sng" kern="1200" noProof="0" dirty="0">
                <a:effectLst/>
                <a:latin typeface="Lora" pitchFamily="2" charset="0"/>
                <a:ea typeface="Calibri" panose="020F0502020204030204" pitchFamily="34" charset="0"/>
                <a:cs typeface="Calibri" panose="020F0502020204030204" pitchFamily="34" charset="0"/>
              </a:rPr>
              <a:t>jeunessejecoute.ca/aide-urgente</a:t>
            </a:r>
          </a:p>
          <a:p>
            <a:pPr marL="628650" lvl="1" indent="-171450">
              <a:lnSpc>
                <a:spcPct val="107000"/>
              </a:lnSpc>
              <a:spcAft>
                <a:spcPts val="800"/>
              </a:spcAft>
              <a:buFont typeface="Courier New" panose="02070309020205020404" pitchFamily="49" charset="0"/>
              <a:buChar char="o"/>
            </a:pPr>
            <a:r>
              <a:rPr lang="fr-CA" sz="1200" b="0" kern="1200" noProof="0" dirty="0">
                <a:effectLst/>
                <a:latin typeface="Lora" pitchFamily="2" charset="0"/>
                <a:ea typeface="Calibri" panose="020F0502020204030204" pitchFamily="34" charset="0"/>
                <a:cs typeface="Calibri" panose="020F0502020204030204" pitchFamily="34" charset="0"/>
              </a:rPr>
              <a:t>Appelez</a:t>
            </a:r>
            <a:r>
              <a:rPr lang="fr-CA" sz="1200" kern="1200" noProof="0" dirty="0">
                <a:effectLst/>
                <a:latin typeface="Lora" pitchFamily="2" charset="0"/>
                <a:ea typeface="Calibri" panose="020F0502020204030204" pitchFamily="34" charset="0"/>
                <a:cs typeface="Calibri" panose="020F0502020204030204" pitchFamily="34" charset="0"/>
              </a:rPr>
              <a:t> de partout au Canada, en français ou en anglais : sans frais au 1 800 668-6868, disponible 24 heures sur 24, 7 jours sur 7, OU </a:t>
            </a:r>
            <a:r>
              <a:rPr lang="fr-CA" sz="1200" b="0" kern="1200" noProof="0" dirty="0">
                <a:effectLst/>
                <a:latin typeface="Lora" pitchFamily="2" charset="0"/>
                <a:ea typeface="Calibri" panose="020F0502020204030204" pitchFamily="34" charset="0"/>
                <a:cs typeface="Calibri" panose="020F0502020204030204" pitchFamily="34" charset="0"/>
              </a:rPr>
              <a:t>textez</a:t>
            </a:r>
            <a:r>
              <a:rPr lang="fr-CA" sz="1200" kern="1200" noProof="0" dirty="0">
                <a:effectLst/>
                <a:latin typeface="Lora" pitchFamily="2" charset="0"/>
                <a:ea typeface="Calibri" panose="020F0502020204030204" pitchFamily="34" charset="0"/>
                <a:cs typeface="Calibri" panose="020F0502020204030204" pitchFamily="34" charset="0"/>
              </a:rPr>
              <a:t> 686868 pour joindre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intervenant·e</a:t>
            </a:r>
            <a:r>
              <a:rPr lang="fr-CA" sz="1200" kern="1200" noProof="0" dirty="0">
                <a:effectLst/>
                <a:latin typeface="Lora" pitchFamily="2" charset="0"/>
                <a:ea typeface="Calibri" panose="020F0502020204030204" pitchFamily="34" charset="0"/>
                <a:cs typeface="Calibri" panose="020F0502020204030204" pitchFamily="34" charset="0"/>
              </a:rPr>
              <a:t> en cas de crise.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Ligne d’écoute d’espoir pour le mieux-être des Premières Nations, Inuits et Métis : </a:t>
            </a:r>
            <a:r>
              <a:rPr lang="fr-CA" sz="1200" b="0" u="sng" kern="1200" noProof="0" dirty="0">
                <a:solidFill>
                  <a:schemeClr val="tx1"/>
                </a:solidFill>
                <a:effectLst/>
                <a:latin typeface="Lora" pitchFamily="2" charset="0"/>
                <a:ea typeface="Calibri" panose="020F0502020204030204" pitchFamily="34" charset="0"/>
                <a:cs typeface="Calibri" panose="020F0502020204030204" pitchFamily="34" charset="0"/>
              </a:rPr>
              <a:t>w</a:t>
            </a:r>
            <a:r>
              <a:rPr lang="fr-CA" sz="1200" u="sng" kern="1200" noProof="0" dirty="0">
                <a:solidFill>
                  <a:srgbClr val="0563C1"/>
                </a:solidFill>
                <a:effectLst/>
                <a:latin typeface="Lora" pitchFamily="2"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ww</a:t>
            </a:r>
            <a:r>
              <a:rPr lang="fr-CA" sz="1200" u="sng" kern="1200" noProof="0" dirty="0">
                <a:solidFill>
                  <a:schemeClr val="tx1"/>
                </a:solidFill>
                <a:effectLst/>
                <a:latin typeface="Lora" pitchFamily="2"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.espoirpourlemieuxetre.ca</a:t>
            </a:r>
            <a:endParaRPr lang="fr-CA" sz="1200" u="sng" kern="100" noProof="0" dirty="0">
              <a:solidFill>
                <a:schemeClr val="tx1"/>
              </a:solidFill>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b="0" kern="1200" noProof="0" dirty="0">
                <a:effectLst/>
                <a:latin typeface="Lora" pitchFamily="2" charset="0"/>
                <a:ea typeface="Calibri" panose="020F0502020204030204" pitchFamily="34" charset="0"/>
                <a:cs typeface="Calibri" panose="020F0502020204030204" pitchFamily="34" charset="0"/>
              </a:rPr>
              <a:t>Appelez de partout au Canada, en français ou en anglais : sans frais au 1 855 242-3310, disponible 24 heures sur 24, 7 jours sur 7, OU clavardez en ligne.</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b="0" noProof="0" dirty="0">
              <a:solidFill>
                <a:schemeClr val="tx1"/>
              </a:solidFill>
              <a:latin typeface="Lora" pitchFamily="2" charset="0"/>
            </a:endParaRPr>
          </a:p>
        </p:txBody>
      </p:sp>
    </p:spTree>
    <p:extLst>
      <p:ext uri="{BB962C8B-B14F-4D97-AF65-F5344CB8AC3E}">
        <p14:creationId xmlns:p14="http://schemas.microsoft.com/office/powerpoint/2010/main" val="172373070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Activité : scénario</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en-CA" sz="1200" b="0" i="0" u="none" strike="noStrike" kern="1200" baseline="0" dirty="0" err="1">
                <a:solidFill>
                  <a:schemeClr val="tx1"/>
                </a:solidFill>
                <a:latin typeface="Lora" pitchFamily="2" charset="0"/>
                <a:ea typeface="+mn-ea"/>
                <a:cs typeface="+mn-cs"/>
              </a:rPr>
              <a:t>Faites</a:t>
            </a:r>
            <a:r>
              <a:rPr lang="en-CA" sz="1200" b="0" i="0" u="none" strike="noStrike" kern="1200" baseline="0" dirty="0">
                <a:solidFill>
                  <a:schemeClr val="tx1"/>
                </a:solidFill>
                <a:latin typeface="Lora" pitchFamily="2" charset="0"/>
                <a:ea typeface="+mn-ea"/>
                <a:cs typeface="+mn-cs"/>
              </a:rPr>
              <a:t> </a:t>
            </a:r>
            <a:r>
              <a:rPr lang="en-CA" sz="1200" b="0" i="0" u="none" strike="noStrike" kern="1200" baseline="0" dirty="0" err="1">
                <a:solidFill>
                  <a:schemeClr val="tx1"/>
                </a:solidFill>
                <a:latin typeface="Lora" pitchFamily="2" charset="0"/>
                <a:ea typeface="+mn-ea"/>
                <a:cs typeface="+mn-cs"/>
              </a:rPr>
              <a:t>cette</a:t>
            </a:r>
            <a:r>
              <a:rPr lang="en-CA" sz="1200" b="0" i="0" u="none" strike="noStrike" kern="1200" baseline="0" dirty="0">
                <a:solidFill>
                  <a:schemeClr val="tx1"/>
                </a:solidFill>
                <a:latin typeface="Lora" pitchFamily="2" charset="0"/>
                <a:ea typeface="+mn-ea"/>
                <a:cs typeface="+mn-cs"/>
              </a:rPr>
              <a:t> </a:t>
            </a:r>
            <a:r>
              <a:rPr lang="en-CA" sz="1200" b="0" i="0" u="none" strike="noStrike" kern="1200" baseline="0" dirty="0" err="1">
                <a:solidFill>
                  <a:schemeClr val="tx1"/>
                </a:solidFill>
                <a:latin typeface="Lora" pitchFamily="2" charset="0"/>
                <a:ea typeface="+mn-ea"/>
                <a:cs typeface="+mn-cs"/>
              </a:rPr>
              <a:t>activité</a:t>
            </a:r>
            <a:r>
              <a:rPr lang="en-CA" sz="1200" b="0" i="0" u="none" strike="noStrike" kern="1200" baseline="0" dirty="0">
                <a:solidFill>
                  <a:schemeClr val="tx1"/>
                </a:solidFill>
                <a:latin typeface="Lora" pitchFamily="2" charset="0"/>
                <a:ea typeface="+mn-ea"/>
                <a:cs typeface="+mn-cs"/>
              </a:rPr>
              <a:t> avec tout le </a:t>
            </a:r>
            <a:r>
              <a:rPr lang="en-CA" sz="1200" b="0" i="0" u="none" strike="noStrike" kern="1200" baseline="0" dirty="0" err="1">
                <a:solidFill>
                  <a:schemeClr val="tx1"/>
                </a:solidFill>
                <a:latin typeface="Lora" pitchFamily="2" charset="0"/>
                <a:ea typeface="+mn-ea"/>
                <a:cs typeface="+mn-cs"/>
              </a:rPr>
              <a:t>groupe</a:t>
            </a:r>
            <a:r>
              <a:rPr lang="en-CA" sz="1200" b="0" i="0" u="none" strike="noStrike" kern="1200" baseline="0" dirty="0">
                <a:solidFill>
                  <a:schemeClr val="tx1"/>
                </a:solidFill>
                <a:latin typeface="Lora" pitchFamily="2" charset="0"/>
                <a:ea typeface="+mn-ea"/>
                <a:cs typeface="+mn-cs"/>
              </a:rPr>
              <a:t>. </a:t>
            </a:r>
            <a:endParaRPr lang="en-CA" sz="1200" b="0" i="0" u="none" strike="noStrike" kern="1200" baseline="0" dirty="0">
              <a:solidFill>
                <a:schemeClr val="tx1"/>
              </a:solidFill>
              <a:effectLst/>
              <a:latin typeface="Lora" pitchFamily="2" charset="0"/>
              <a:ea typeface="+mn-ea"/>
              <a:cs typeface="+mn-cs"/>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Nous allons maintenant jeter un coup d’</a:t>
            </a:r>
            <a:r>
              <a:rPr lang="fr-CA" sz="1200" kern="1200" noProof="0" dirty="0">
                <a:effectLst/>
                <a:latin typeface="Lora" pitchFamily="2" charset="0"/>
                <a:ea typeface="Times New Roman" panose="02020603050405020304" pitchFamily="18" charset="0"/>
                <a:cs typeface="Calibri" panose="020F0502020204030204" pitchFamily="34" charset="0"/>
              </a:rPr>
              <a:t>œ</a:t>
            </a:r>
            <a:r>
              <a:rPr lang="fr-CA" sz="1200" kern="1200" noProof="0" dirty="0">
                <a:effectLst/>
                <a:latin typeface="Lora" pitchFamily="2" charset="0"/>
                <a:ea typeface="Calibri" panose="020F0502020204030204" pitchFamily="34" charset="0"/>
                <a:cs typeface="Calibri" panose="020F0502020204030204" pitchFamily="34" charset="0"/>
              </a:rPr>
              <a:t>il à un scénario afin de se pratiquer à utiliser l’outil de continuum de santé mentale pour parler de santé mentale.</a:t>
            </a:r>
          </a:p>
          <a:p>
            <a:pPr marL="0" lvl="0" indent="0">
              <a:lnSpc>
                <a:spcPct val="107000"/>
              </a:lnSpc>
              <a:spcAft>
                <a:spcPts val="800"/>
              </a:spcAft>
              <a:buFont typeface="Arial" panose="020B0604020202020204" pitchFamily="34" charset="0"/>
              <a:buNone/>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Calibri" panose="020F0502020204030204" pitchFamily="34" charset="0"/>
                <a:cs typeface="Calibri" panose="020F0502020204030204" pitchFamily="34" charset="0"/>
              </a:rPr>
              <a:t>Le scénario et les questions se trouvent sur la feuille de scénario.</a:t>
            </a:r>
          </a:p>
          <a:p>
            <a:pPr marL="0" lvl="0" indent="0">
              <a:lnSpc>
                <a:spcPct val="107000"/>
              </a:lnSpc>
              <a:spcAft>
                <a:spcPts val="800"/>
              </a:spcAft>
              <a:buFont typeface="Arial" panose="020B0604020202020204" pitchFamily="34" charset="0"/>
              <a:buNone/>
            </a:pPr>
            <a:endParaRPr lang="fr-FR" sz="1200" kern="1200" noProof="0" dirty="0">
              <a:effectLst/>
              <a:latin typeface="Lora" pitchFamily="2" charset="0"/>
              <a:ea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FR" sz="1200" b="0"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Référez-vous au contenu du document de cours lorsque vous réfléchissez et répondez aux questions. </a:t>
            </a:r>
          </a:p>
          <a:p>
            <a:pPr marL="0" lvl="0" indent="0">
              <a:lnSpc>
                <a:spcPct val="107000"/>
              </a:lnSpc>
              <a:spcAft>
                <a:spcPts val="800"/>
              </a:spcAft>
              <a:buFont typeface="Arial" panose="020B0604020202020204" pitchFamily="34" charset="0"/>
              <a:buNone/>
            </a:pPr>
            <a:endParaRPr lang="fr-FR" sz="1200"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Avez-vous des questions?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Utiliser la diapositive suivante pour en faire le bilan.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77632620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fr-CA" sz="1200" b="1" kern="100" noProof="0" dirty="0">
                <a:effectLst/>
                <a:latin typeface="Lora" pitchFamily="2" charset="0"/>
                <a:ea typeface="Calibri" panose="020F0502020204030204" pitchFamily="34" charset="0"/>
                <a:cs typeface="Calibri" panose="020F0502020204030204" pitchFamily="34" charset="0"/>
              </a:rPr>
              <a:t>IL S’AGIT D’UNE DIAPOSITIVE PERSONNALISABLE (Diapositive 52, Module 2)</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__________________________________________________________________________________________________________________________________________</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Scénario: </a:t>
            </a:r>
            <a:r>
              <a:rPr lang="en-CA" sz="1200" b="1" dirty="0">
                <a:latin typeface="Lora" pitchFamily="2" charset="0"/>
              </a:rPr>
              <a:t>aider </a:t>
            </a:r>
            <a:r>
              <a:rPr lang="en-CA" sz="1200" b="1" dirty="0" err="1">
                <a:latin typeface="Lora" pitchFamily="2" charset="0"/>
              </a:rPr>
              <a:t>un·e</a:t>
            </a:r>
            <a:r>
              <a:rPr lang="en-CA" sz="1200" b="1" dirty="0">
                <a:latin typeface="Lora" pitchFamily="2" charset="0"/>
              </a:rPr>
              <a:t> </a:t>
            </a:r>
            <a:r>
              <a:rPr lang="en-CA" sz="1200" b="1" dirty="0" err="1">
                <a:latin typeface="Lora" pitchFamily="2" charset="0"/>
              </a:rPr>
              <a:t>collègue</a:t>
            </a: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Bilan</a:t>
            </a:r>
          </a:p>
          <a:p>
            <a:pPr>
              <a:lnSpc>
                <a:spcPct val="107000"/>
              </a:lnSpc>
              <a:spcAft>
                <a:spcPts val="800"/>
              </a:spcAft>
            </a:pPr>
            <a:endParaRPr lang="fr-CA" sz="1200" b="0" i="1"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FR" sz="1200" dirty="0">
                <a:effectLst/>
                <a:latin typeface="Lora" pitchFamily="2" charset="0"/>
              </a:rPr>
              <a:t>Facultatif : Vous pouvez utiliser la diapositive suivante pour afficher les questions du scénario ou y faire référence dans le cadre de ce bilan.</a:t>
            </a:r>
            <a:r>
              <a:rPr lang="en-US" sz="1200" dirty="0">
                <a:effectLst/>
                <a:latin typeface="Lora" pitchFamily="2" charset="0"/>
              </a:rPr>
              <a:t> </a:t>
            </a: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b="0" i="0" u="none" strike="noStrike" kern="1200" baseline="0" dirty="0">
                <a:solidFill>
                  <a:schemeClr val="tx1"/>
                </a:solidFill>
                <a:latin typeface="Lora" pitchFamily="2" charset="0"/>
                <a:ea typeface="+mn-ea"/>
                <a:cs typeface="+mn-cs"/>
              </a:rPr>
              <a:t>Demandez à un ou plusieurs volontaires de lire le scénario au groupe OU donnez au groupe 2 minutes pour lire le scénario tout seul.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b="0" i="0" u="none" strike="noStrike" kern="1200" baseline="0" dirty="0">
                <a:solidFill>
                  <a:schemeClr val="tx1"/>
                </a:solidFill>
                <a:latin typeface="Lora" pitchFamily="2" charset="0"/>
                <a:ea typeface="+mn-ea"/>
                <a:cs typeface="+mn-cs"/>
              </a:rPr>
              <a:t>Dirigez la discussion en posant les questions suivantes au groupe.</a:t>
            </a:r>
            <a:endParaRPr lang="en-CA" b="0" i="0" u="none" strike="noStrike" kern="1200" baseline="0" dirty="0">
              <a:solidFill>
                <a:schemeClr val="tx1"/>
              </a:solidFill>
              <a:latin typeface="Lor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i="1" kern="100" dirty="0">
              <a:solidFill>
                <a:srgbClr val="000000"/>
              </a:solidFill>
              <a:effectLst/>
              <a:latin typeface="Lora" pitchFamily="2" charset="0"/>
              <a:ea typeface="Calibri" panose="020F0502020204030204" pitchFamily="34" charset="0"/>
              <a:cs typeface="Times New Roman" panose="02020603050405020304" pitchFamily="18"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1. </a:t>
            </a:r>
            <a:r>
              <a:rPr lang="fr-CA" sz="1200" kern="100" noProof="0" dirty="0">
                <a:effectLst/>
                <a:latin typeface="Lora" pitchFamily="2" charset="0"/>
                <a:ea typeface="Calibri" panose="020F0502020204030204" pitchFamily="34" charset="0"/>
                <a:cs typeface="Arial" panose="020B0604020202020204" pitchFamily="34" charset="0"/>
              </a:rPr>
              <a:t>Quels sont les signes ou indicateurs manifestés par</a:t>
            </a:r>
            <a:r>
              <a:rPr lang="fr-CA" sz="1200" kern="1200" noProof="0" dirty="0">
                <a:effectLst/>
                <a:latin typeface="Lora" pitchFamily="2" charset="0"/>
                <a:ea typeface="Calibri" panose="020F0502020204030204" pitchFamily="34" charset="0"/>
                <a:cs typeface="Calibri" panose="020F0502020204030204" pitchFamily="34" charset="0"/>
              </a:rPr>
              <a:t> ces personnes?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Ne sont pas comme d’habitude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Ont de la difficulté à faire face et à répondre aux exigences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S’isolent des autres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S’absentent fréquemment de l’entraînement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2. </a:t>
            </a:r>
            <a:r>
              <a:rPr lang="fr-CA" sz="1200" kern="100" noProof="0" dirty="0">
                <a:effectLst/>
                <a:latin typeface="Lora" pitchFamily="2" charset="0"/>
                <a:ea typeface="Calibri" panose="020F0502020204030204" pitchFamily="34" charset="0"/>
                <a:cs typeface="Arial" panose="020B0604020202020204" pitchFamily="34" charset="0"/>
              </a:rPr>
              <a:t>Où pourraient-elles se trouver sur le continuum</a:t>
            </a:r>
            <a:r>
              <a:rPr lang="fr-CA" sz="1200" kern="1200" noProof="0" dirty="0">
                <a:effectLst/>
                <a:latin typeface="Lora" pitchFamily="2" charset="0"/>
                <a:ea typeface="Calibri" panose="020F0502020204030204" pitchFamily="34" charset="0"/>
                <a:cs typeface="Calibri" panose="020F0502020204030204" pitchFamily="34" charset="0"/>
              </a:rPr>
              <a:t> (vert – en santé; jaune – en réaction; orange – </a:t>
            </a:r>
            <a:r>
              <a:rPr lang="fr-CA" sz="1200" kern="1200" noProof="0" dirty="0" err="1">
                <a:effectLst/>
                <a:latin typeface="Lora" pitchFamily="2" charset="0"/>
                <a:ea typeface="Calibri" panose="020F0502020204030204" pitchFamily="34" charset="0"/>
                <a:cs typeface="Calibri" panose="020F0502020204030204" pitchFamily="34" charset="0"/>
              </a:rPr>
              <a:t>blessé·e</a:t>
            </a:r>
            <a:r>
              <a:rPr lang="fr-CA" sz="1200" kern="1200" noProof="0" dirty="0">
                <a:effectLst/>
                <a:latin typeface="Lora" pitchFamily="2" charset="0"/>
                <a:ea typeface="Calibri" panose="020F0502020204030204" pitchFamily="34" charset="0"/>
                <a:cs typeface="Calibri" panose="020F0502020204030204" pitchFamily="34" charset="0"/>
              </a:rPr>
              <a:t>; rouge – malade)?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Zones orange à rouge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3. Comment les approcheriez-vous? Que pourriez-vous dire ou faire?</a:t>
            </a:r>
            <a:endParaRPr lang="fr-CA" sz="1200" kern="100" noProof="0" dirty="0">
              <a:effectLst/>
              <a:latin typeface="Lora" pitchFamily="2" charset="0"/>
              <a:ea typeface="Calibri" panose="020F0502020204030204" pitchFamily="34" charset="0"/>
              <a:cs typeface="Arial" panose="020B0604020202020204" pitchFamily="34" charset="0"/>
            </a:endParaRPr>
          </a:p>
          <a:p>
            <a:pPr marL="800100" lvl="1" indent="-34290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Créez un espace pour engager la conversation. Dites-lui : Quand vous dites : « Je ne sais pas pourquoi je me donne la peine de venir », ça m’inquiète. Depuis combien de temps vous sentez-vous comme ça? Pensez-vous au suicide?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Si la personne est en danger immédiat, appelez le 911.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Si ce n’est pas urgent, encouragez-la à obtenir une aide immédiate - appeler une ligne d’aide en cas de crise (9-8-8) ou parler à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conseiller·ère</a:t>
            </a:r>
            <a:r>
              <a:rPr lang="fr-CA" sz="1200" kern="1200" noProof="0" dirty="0">
                <a:effectLst/>
                <a:latin typeface="Lora" pitchFamily="2" charset="0"/>
                <a:ea typeface="Calibri" panose="020F0502020204030204" pitchFamily="34" charset="0"/>
                <a:cs typeface="Calibri" panose="020F0502020204030204" pitchFamily="34" charset="0"/>
              </a:rPr>
              <a:t> ou </a:t>
            </a:r>
            <a:r>
              <a:rPr lang="fr-CA" sz="1200" kern="1200" noProof="0" dirty="0" err="1">
                <a:effectLst/>
                <a:latin typeface="Lora" pitchFamily="2" charset="0"/>
                <a:ea typeface="Calibri" panose="020F0502020204030204" pitchFamily="34" charset="0"/>
                <a:cs typeface="Calibri" panose="020F0502020204030204" pitchFamily="34" charset="0"/>
              </a:rPr>
              <a:t>professionnel·le</a:t>
            </a:r>
            <a:r>
              <a:rPr lang="fr-CA" sz="1200" kern="1200" noProof="0" dirty="0">
                <a:effectLst/>
                <a:latin typeface="Lora" pitchFamily="2" charset="0"/>
                <a:ea typeface="Calibri" panose="020F0502020204030204" pitchFamily="34" charset="0"/>
                <a:cs typeface="Calibri" panose="020F0502020204030204" pitchFamily="34" charset="0"/>
              </a:rPr>
              <a:t> de la santé.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Prenez souvent de ses nouvelles - il s’agit de faire preuve de compassion.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Proposez-lui du soutien ou demandez-lui ce dont elle a besoin.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n’y a pas de mal à dire : « Je ne sais pas quoi faire pour l’instant. Cherchons ensemble. » « Y a-t-il quelqu’un à qui vous aimeriez parler?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En règle générale, il est toujours préférable d’intervenir rapidement que d’intervenir lorsqu’il est trop tard ou que le problème s’est aggravé. </a:t>
            </a:r>
            <a:r>
              <a:rPr lang="fr-FR" sz="1200" b="0" i="0" u="none" strike="noStrike" dirty="0">
                <a:solidFill>
                  <a:schemeClr val="tx1"/>
                </a:solidFill>
                <a:effectLst/>
                <a:latin typeface="Lora" pitchFamily="2" charset="0"/>
              </a:rPr>
              <a:t>Rappelez-vous que le fait de poser des questions sur le suicide n'augmente pas le risque de suicide de la personne. </a:t>
            </a:r>
          </a:p>
          <a:p>
            <a:pPr>
              <a:lnSpc>
                <a:spcPct val="107000"/>
              </a:lnSpc>
              <a:spcAft>
                <a:spcPts val="800"/>
              </a:spcAft>
            </a:pPr>
            <a:endParaRPr lang="en-US" sz="1200" i="1" kern="100" dirty="0">
              <a:solidFill>
                <a:srgbClr val="000000"/>
              </a:solidFill>
              <a:effectLst/>
              <a:latin typeface="Lora" pitchFamily="2"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1" kern="100" dirty="0" err="1">
                <a:solidFill>
                  <a:srgbClr val="000000"/>
                </a:solidFill>
                <a:effectLst/>
                <a:latin typeface="Lora" pitchFamily="2" charset="0"/>
                <a:ea typeface="Calibri" panose="020F0502020204030204" pitchFamily="34" charset="0"/>
                <a:cs typeface="Times New Roman" panose="02020603050405020304" pitchFamily="18" charset="0"/>
              </a:rPr>
              <a:t>Cliquez</a:t>
            </a:r>
            <a:r>
              <a:rPr lang="en-US" sz="1200" i="1" kern="100" dirty="0">
                <a:solidFill>
                  <a:srgbClr val="000000"/>
                </a:solidFill>
                <a:effectLst/>
                <a:latin typeface="Lora" pitchFamily="2" charset="0"/>
                <a:ea typeface="Calibri" panose="020F0502020204030204" pitchFamily="34" charset="0"/>
                <a:cs typeface="Times New Roman" panose="02020603050405020304" pitchFamily="18" charset="0"/>
              </a:rPr>
              <a:t> pour </a:t>
            </a:r>
            <a:r>
              <a:rPr lang="en-US" sz="1200" i="1" kern="100" dirty="0" err="1">
                <a:solidFill>
                  <a:srgbClr val="000000"/>
                </a:solidFill>
                <a:effectLst/>
                <a:latin typeface="Lora" pitchFamily="2" charset="0"/>
                <a:ea typeface="Calibri" panose="020F0502020204030204" pitchFamily="34" charset="0"/>
                <a:cs typeface="Times New Roman" panose="02020603050405020304" pitchFamily="18" charset="0"/>
              </a:rPr>
              <a:t>révéler</a:t>
            </a:r>
            <a:r>
              <a:rPr lang="en-US" sz="1200" i="1" kern="100" dirty="0">
                <a:solidFill>
                  <a:srgbClr val="000000"/>
                </a:solidFill>
                <a:effectLst/>
                <a:latin typeface="Lora" pitchFamily="2" charset="0"/>
                <a:ea typeface="Calibri" panose="020F0502020204030204" pitchFamily="34" charset="0"/>
                <a:cs typeface="Times New Roman" panose="02020603050405020304" pitchFamily="18" charset="0"/>
              </a:rPr>
              <a:t> la diapositive </a:t>
            </a:r>
            <a:r>
              <a:rPr lang="en-US" sz="1200" i="1" kern="100" dirty="0" err="1">
                <a:solidFill>
                  <a:srgbClr val="000000"/>
                </a:solidFill>
                <a:effectLst/>
                <a:latin typeface="Lora" pitchFamily="2" charset="0"/>
                <a:ea typeface="Calibri" panose="020F0502020204030204" pitchFamily="34" charset="0"/>
                <a:cs typeface="Times New Roman" panose="02020603050405020304" pitchFamily="18" charset="0"/>
              </a:rPr>
              <a:t>suivante</a:t>
            </a:r>
            <a:r>
              <a:rPr lang="en-US" sz="1200" i="1" kern="100" dirty="0">
                <a:solidFill>
                  <a:srgbClr val="000000"/>
                </a:solidFill>
                <a:effectLst/>
                <a:latin typeface="Lora" pitchFamily="2" charset="0"/>
                <a:ea typeface="Calibri" panose="020F0502020204030204" pitchFamily="34" charset="0"/>
                <a:cs typeface="Times New Roman" panose="02020603050405020304" pitchFamily="18" charset="0"/>
              </a:rPr>
              <a:t>.</a:t>
            </a:r>
            <a:endParaRPr lang="en-US" sz="1200" kern="100" dirty="0">
              <a:solidFill>
                <a:srgbClr val="000000"/>
              </a:solidFill>
              <a:effectLst/>
              <a:latin typeface="Lora" pitchFamily="2" charset="0"/>
              <a:ea typeface="Calibri" panose="020F0502020204030204" pitchFamily="34" charset="0"/>
              <a:cs typeface="Times New Roman" panose="02020603050405020304" pitchFamily="18" charset="0"/>
            </a:endParaRPr>
          </a:p>
          <a:p>
            <a:endParaRPr lang="fr-CA" sz="1200" noProof="0" dirty="0">
              <a:latin typeface="Lora" pitchFamily="2"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ACB425-3581-7A47-AA0E-D9AA6F44DBA9}" type="slidenum">
              <a:rPr kumimoji="0" lang="en-CA"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187385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634"/>
              </a:spcAft>
              <a:tabLst>
                <a:tab pos="124183" algn="l"/>
                <a:tab pos="236619" algn="l"/>
              </a:tabLst>
            </a:pPr>
            <a:r>
              <a:rPr lang="en-US" b="1" dirty="0">
                <a:solidFill>
                  <a:schemeClr val="tx1"/>
                </a:solidFill>
                <a:latin typeface="Lora" pitchFamily="2" charset="0"/>
                <a:cs typeface="Calibri"/>
              </a:rPr>
              <a:t>CETTE DIAPOSITIVE EST FACULTATIVE</a:t>
            </a:r>
          </a:p>
          <a:p>
            <a:pPr>
              <a:spcAft>
                <a:spcPts val="634"/>
              </a:spcAft>
              <a:tabLst>
                <a:tab pos="124183" algn="l"/>
                <a:tab pos="236619" algn="l"/>
              </a:tabLst>
            </a:pPr>
            <a:r>
              <a:rPr lang="en-US" b="1" dirty="0">
                <a:solidFill>
                  <a:schemeClr val="tx1"/>
                </a:solidFill>
                <a:latin typeface="Lora" pitchFamily="2" charset="0"/>
                <a:cs typeface="Calibri"/>
              </a:rPr>
              <a:t>___________________________________________</a:t>
            </a:r>
            <a:endParaRPr lang="fr-CA" sz="1200" b="1"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800"/>
              </a:spcAft>
              <a:buClrTx/>
              <a:buSzTx/>
              <a:buFontTx/>
              <a:buNone/>
              <a:tabLst/>
              <a:defRPr/>
            </a:pPr>
            <a:endParaRPr lang="fr-CA" sz="1200" b="1" noProof="0" dirty="0">
              <a:latin typeface="Lora" pitchFamily="2" charset="0"/>
            </a:endParaRPr>
          </a:p>
          <a:p>
            <a:pPr marL="0" marR="0" lvl="0" indent="0" algn="l" defTabSz="914400" rtl="0" eaLnBrk="1" fontAlgn="auto" latinLnBrk="0" hangingPunct="1">
              <a:lnSpc>
                <a:spcPct val="150000"/>
              </a:lnSpc>
              <a:spcBef>
                <a:spcPts val="0"/>
              </a:spcBef>
              <a:spcAft>
                <a:spcPts val="800"/>
              </a:spcAft>
              <a:buClrTx/>
              <a:buSzTx/>
              <a:buFontTx/>
              <a:buNone/>
              <a:tabLst/>
              <a:defRPr/>
            </a:pPr>
            <a:r>
              <a:rPr lang="fr-CA" sz="1200" b="1" noProof="0" dirty="0">
                <a:latin typeface="Lora" pitchFamily="2" charset="0"/>
              </a:rPr>
              <a:t>Questions : aider </a:t>
            </a:r>
            <a:r>
              <a:rPr lang="fr-CA" sz="1200" b="1" noProof="0" dirty="0" err="1">
                <a:latin typeface="Lora" pitchFamily="2" charset="0"/>
              </a:rPr>
              <a:t>un·e</a:t>
            </a:r>
            <a:r>
              <a:rPr lang="fr-CA" sz="1200" b="1" noProof="0" dirty="0">
                <a:latin typeface="Lora" pitchFamily="2" charset="0"/>
              </a:rPr>
              <a:t> collègue ​</a:t>
            </a:r>
          </a:p>
          <a:p>
            <a:pPr>
              <a:lnSpc>
                <a:spcPct val="150000"/>
              </a:lnSpc>
              <a:spcAft>
                <a:spcPts val="800"/>
              </a:spcAft>
            </a:pPr>
            <a:endParaRPr lang="fr-CA" sz="1200" b="1" kern="100" noProof="0" dirty="0">
              <a:effectLst/>
              <a:latin typeface="Lora" pitchFamily="2" charset="0"/>
              <a:ea typeface="Calibri" panose="020F0502020204030204" pitchFamily="34" charset="0"/>
              <a:cs typeface="Calibri" panose="020F0502020204030204" pitchFamily="34" charset="0"/>
            </a:endParaRPr>
          </a:p>
          <a:p>
            <a:pPr algn="l" rtl="0" fontAlgn="base"/>
            <a:r>
              <a:rPr lang="fr-CA" sz="1200" b="1" kern="1200" noProof="0" dirty="0">
                <a:effectLst/>
                <a:latin typeface="Lora" pitchFamily="2" charset="0"/>
                <a:ea typeface="Calibri" panose="020F0502020204030204" pitchFamily="34" charset="0"/>
                <a:cs typeface="Calibri" panose="020F0502020204030204" pitchFamily="34" charset="0"/>
              </a:rPr>
              <a:t>REMARQUE</a:t>
            </a:r>
          </a:p>
          <a:p>
            <a:pPr algn="l" rtl="0" fontAlgn="base"/>
            <a:r>
              <a:rPr lang="fr-FR" sz="1200" b="1" i="0" noProof="0" dirty="0">
                <a:solidFill>
                  <a:schemeClr val="tx1"/>
                </a:solidFill>
                <a:effectLst/>
                <a:latin typeface="Lora" pitchFamily="2" charset="0"/>
              </a:rPr>
              <a:t> </a:t>
            </a:r>
            <a:r>
              <a:rPr lang="fr-FR" sz="1200" b="0" i="0" noProof="0" dirty="0">
                <a:solidFill>
                  <a:schemeClr val="tx1"/>
                </a:solidFill>
                <a:effectLst/>
                <a:latin typeface="Lora" pitchFamily="2" charset="0"/>
              </a:rPr>
              <a:t>Utilisez cette diapositive pour afficher les questions ou y faire référence si nécessaire. </a:t>
            </a:r>
            <a:endParaRPr lang="fr-CA" sz="1200"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endParaRPr lang="fr-CA" sz="1200"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b="1" kern="1200" dirty="0">
                <a:effectLst/>
                <a:latin typeface="Lora" pitchFamily="2" charset="0"/>
                <a:ea typeface="Calibri" panose="020F0502020204030204" pitchFamily="34" charset="0"/>
                <a:cs typeface="Calibri" panose="020F0502020204030204" pitchFamily="34" charset="0"/>
              </a:rPr>
              <a:t>À FAIRE </a:t>
            </a:r>
            <a:endParaRPr lang="en-CA" sz="1200" b="1" kern="10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FR" sz="1200" b="0" i="0" u="none" strike="noStrike" baseline="0" dirty="0">
                <a:solidFill>
                  <a:schemeClr val="tx1"/>
                </a:solidFill>
                <a:latin typeface="Lora" pitchFamily="2" charset="0"/>
              </a:rPr>
              <a:t>Si vous ne présentez pas cette diapositive facultative, masquez-la en cliquant sur </a:t>
            </a:r>
            <a:r>
              <a:rPr lang="fr-CA" sz="1200" kern="1200" noProof="0" dirty="0">
                <a:effectLst/>
                <a:latin typeface="Lora" pitchFamily="2" charset="0"/>
                <a:ea typeface="Calibri" panose="020F0502020204030204" pitchFamily="34" charset="0"/>
                <a:cs typeface="Calibri" panose="020F0502020204030204" pitchFamily="34" charset="0"/>
              </a:rPr>
              <a:t>« Diaporama » dans la barre de menus, puis sur </a:t>
            </a:r>
            <a:r>
              <a:rPr lang="fr-CA" sz="1200" kern="1200" noProof="0" dirty="0">
                <a:effectLst/>
                <a:latin typeface="Lora" pitchFamily="2" charset="0"/>
                <a:ea typeface="Times New Roman" panose="02020603050405020304" pitchFamily="18" charset="0"/>
                <a:cs typeface="Calibri" panose="020F0502020204030204" pitchFamily="34" charset="0"/>
              </a:rPr>
              <a:t>« Masquer/Afficher la diapositive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Questions : </a:t>
            </a:r>
            <a:endParaRPr lang="fr-CA" sz="1200" kern="100" noProof="0" dirty="0">
              <a:effectLst/>
              <a:latin typeface="Lora" pitchFamily="2"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pPr>
            <a:r>
              <a:rPr lang="fr-CA" sz="1200" kern="100" noProof="0" dirty="0">
                <a:effectLst/>
                <a:latin typeface="Lora" pitchFamily="2" charset="0"/>
                <a:ea typeface="Calibri" panose="020F0502020204030204" pitchFamily="34" charset="0"/>
                <a:cs typeface="Arial" panose="020B0604020202020204" pitchFamily="34" charset="0"/>
              </a:rPr>
              <a:t>Quels sont les signes ou indicateurs </a:t>
            </a:r>
            <a:r>
              <a:rPr lang="fr-CA" sz="1200" kern="1200" noProof="0" dirty="0">
                <a:effectLst/>
                <a:latin typeface="Lora" pitchFamily="2" charset="0"/>
                <a:ea typeface="Calibri" panose="020F0502020204030204" pitchFamily="34" charset="0"/>
                <a:cs typeface="Calibri" panose="020F0502020204030204" pitchFamily="34" charset="0"/>
              </a:rPr>
              <a:t>manifestés par cette personne?</a:t>
            </a:r>
            <a:endParaRPr lang="fr-CA" sz="1200" kern="100" noProof="0" dirty="0">
              <a:effectLst/>
              <a:latin typeface="Lora" pitchFamily="2"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pPr>
            <a:r>
              <a:rPr lang="fr-CA" sz="1200" kern="100" noProof="0" dirty="0">
                <a:effectLst/>
                <a:latin typeface="Lora" pitchFamily="2" charset="0"/>
                <a:ea typeface="Calibri" panose="020F0502020204030204" pitchFamily="34" charset="0"/>
                <a:cs typeface="Arial" panose="020B0604020202020204" pitchFamily="34" charset="0"/>
              </a:rPr>
              <a:t>Où pourraient-</a:t>
            </a:r>
            <a:r>
              <a:rPr lang="fr-CA" sz="1200" kern="100" noProof="0" dirty="0" err="1">
                <a:effectLst/>
                <a:latin typeface="Lora" pitchFamily="2" charset="0"/>
                <a:ea typeface="Calibri" panose="020F0502020204030204" pitchFamily="34" charset="0"/>
                <a:cs typeface="Arial" panose="020B0604020202020204" pitchFamily="34" charset="0"/>
              </a:rPr>
              <a:t>iels</a:t>
            </a:r>
            <a:r>
              <a:rPr lang="fr-CA" sz="1200" kern="100" noProof="0" dirty="0">
                <a:effectLst/>
                <a:latin typeface="Lora" pitchFamily="2" charset="0"/>
                <a:ea typeface="Calibri" panose="020F0502020204030204" pitchFamily="34" charset="0"/>
                <a:cs typeface="Arial" panose="020B0604020202020204" pitchFamily="34" charset="0"/>
              </a:rPr>
              <a:t> se trouver sur le continuum</a:t>
            </a:r>
            <a:r>
              <a:rPr lang="fr-CA" sz="1200" kern="1200" noProof="0" dirty="0">
                <a:effectLst/>
                <a:latin typeface="Lora" pitchFamily="2" charset="0"/>
                <a:ea typeface="Calibri" panose="020F0502020204030204" pitchFamily="34" charset="0"/>
                <a:cs typeface="Calibri" panose="020F0502020204030204" pitchFamily="34" charset="0"/>
              </a:rPr>
              <a:t> (vert – en santé; jaune – en réaction; orange – </a:t>
            </a:r>
            <a:r>
              <a:rPr lang="fr-CA" sz="1200" kern="1200" noProof="0" dirty="0" err="1">
                <a:effectLst/>
                <a:latin typeface="Lora" pitchFamily="2" charset="0"/>
                <a:ea typeface="Calibri" panose="020F0502020204030204" pitchFamily="34" charset="0"/>
                <a:cs typeface="Calibri" panose="020F0502020204030204" pitchFamily="34" charset="0"/>
              </a:rPr>
              <a:t>blessé·e</a:t>
            </a:r>
            <a:r>
              <a:rPr lang="fr-CA" sz="1200" kern="1200" noProof="0" dirty="0">
                <a:effectLst/>
                <a:latin typeface="Lora" pitchFamily="2" charset="0"/>
                <a:ea typeface="Calibri" panose="020F0502020204030204" pitchFamily="34" charset="0"/>
                <a:cs typeface="Calibri" panose="020F0502020204030204" pitchFamily="34" charset="0"/>
              </a:rPr>
              <a:t>; rouge – malade)?</a:t>
            </a:r>
            <a:endParaRPr lang="fr-CA" sz="1200" kern="100" noProof="0" dirty="0">
              <a:effectLst/>
              <a:latin typeface="Lora" pitchFamily="2"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pPr>
            <a:r>
              <a:rPr lang="fr-CA" sz="1200" kern="1200" noProof="0" dirty="0">
                <a:effectLst/>
                <a:latin typeface="Lora" pitchFamily="2" charset="0"/>
                <a:ea typeface="Calibri" panose="020F0502020204030204" pitchFamily="34" charset="0"/>
                <a:cs typeface="Calibri" panose="020F0502020204030204" pitchFamily="34" charset="0"/>
              </a:rPr>
              <a:t>Comment l’approcheriez-vous? Que pourriez-vous dire ou faire?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3334362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200" noProof="0" dirty="0">
                <a:solidFill>
                  <a:srgbClr val="1F3763"/>
                </a:solidFill>
                <a:effectLst/>
                <a:latin typeface="Lora" pitchFamily="2" charset="0"/>
                <a:ea typeface="DengXian Light" panose="02010600030101010101" pitchFamily="2" charset="-122"/>
                <a:cs typeface="Times New Roman" panose="02020603050405020304" pitchFamily="18" charset="0"/>
              </a:rPr>
              <a:t>Le rétablissement est possible</a:t>
            </a: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Indépendamment d’où vous vous trouvez sur le continuum de santé mentale (même dans la zone rouge), souvenez-vous que le rétablissement est TOUJOURS possible</a:t>
            </a:r>
            <a:r>
              <a:rPr lang="fr-CA" sz="1200" kern="1200" noProof="0" dirty="0">
                <a:effectLst/>
                <a:latin typeface="Lora" pitchFamily="2" charset="0"/>
                <a:ea typeface="Calibri" panose="020F0502020204030204" pitchFamily="34" charset="0"/>
                <a:cs typeface="Calibri" panose="020F0502020204030204" pitchFamily="34" charset="0"/>
              </a:rPr>
              <a:t>. Tout le monde peut revenir dans la zone verte (en santé). </a:t>
            </a: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Dans le contexte de la santé mentale, nous commençons par la croyance fondamentale que non seulement le rétablissement est possible, mais qu’il doit être attendu, peu importe le diagnostic ou la situation</a:t>
            </a:r>
            <a:r>
              <a:rPr lang="fr-CA" sz="1200" kern="1200" noProof="0" dirty="0">
                <a:effectLst/>
                <a:latin typeface="Lora" pitchFamily="2" charset="0"/>
                <a:ea typeface="Calibri" panose="020F0502020204030204" pitchFamily="34" charset="0"/>
                <a:cs typeface="Calibri" panose="020F0502020204030204" pitchFamily="34" charset="0"/>
              </a:rPr>
              <a:t>. L’objectif, c’est de se rétablir, c.-à-d. d’aller mieux.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définition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rétablissement consiste à mener une vie satisfaisante, pleine d’espoir et de sens, même si les problèmes ou troubles de santé mentale entraînent des inconvénients permanents.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Qu’est-ce qui se dégage de cette définition?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Vivre une vie satisfaisante et pleine de sens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L’espoir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On s’attend au rétablissement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cette définition, nous voyons que le rétablissement n’est pas synonyme de « guérison » et ne signifie pas l’absence de trouble de santé mentale. Le rétablissement peut comprendre à la fois des progrès et des revers. Il se rapporte à un processus ou un cheminement vers la guérison.</a:t>
            </a: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rétablissement n’est pas un processus linéaire. Cela signifie qu’une personne qui vit avec un problème ou un trouble de santé mentale peut vivre la plupart du temps dans le vert si elle gère bien son problème ou son trouble. </a:t>
            </a:r>
            <a:r>
              <a:rPr lang="fr-CA" sz="1200" kern="100" noProof="0" dirty="0">
                <a:effectLst/>
                <a:latin typeface="Lora" pitchFamily="2" charset="0"/>
                <a:ea typeface="Calibri" panose="020F0502020204030204" pitchFamily="34" charset="0"/>
                <a:cs typeface="Arial" panose="020B0604020202020204" pitchFamily="34" charset="0"/>
              </a:rPr>
              <a:t>Comme tout le monde, une personne vivant avec un problème ou un trouble de santé mentale peut se déplacer le long du continuum en raison d’événements stressants ou d’autres facteurs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Times New Roman" panose="02020603050405020304" pitchFamily="18" charset="0"/>
                <a:cs typeface="Calibri" panose="020F0502020204030204" pitchFamily="34" charset="0"/>
              </a:rPr>
              <a:t>SOURCE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Commission de la santé mentale du Canada, </a:t>
            </a:r>
            <a:r>
              <a:rPr lang="fr-CA" sz="1200" i="1" kern="1200" noProof="0" dirty="0">
                <a:effectLst/>
                <a:latin typeface="Lora" pitchFamily="2" charset="0"/>
                <a:ea typeface="Times New Roman" panose="02020603050405020304" pitchFamily="18" charset="0"/>
                <a:cs typeface="Calibri" panose="020F0502020204030204" pitchFamily="34" charset="0"/>
              </a:rPr>
              <a:t>Guide de référence pour les pratiques axées sur le rétablissement</a:t>
            </a:r>
            <a:r>
              <a:rPr lang="fr-CA" sz="1200" kern="1200" noProof="0" dirty="0">
                <a:effectLst/>
                <a:latin typeface="Lora" pitchFamily="2" charset="0"/>
                <a:ea typeface="Times New Roman" panose="02020603050405020304" pitchFamily="18" charset="0"/>
                <a:cs typeface="Calibri" panose="020F0502020204030204" pitchFamily="34" charset="0"/>
              </a:rPr>
              <a:t>, 2016. </a:t>
            </a:r>
            <a:r>
              <a:rPr lang="fr-CA" sz="1200" u="sng" kern="1200" noProof="0" dirty="0">
                <a:effectLst/>
                <a:latin typeface="Lora" pitchFamily="2" charset="0"/>
                <a:ea typeface="Times New Roman" panose="02020603050405020304" pitchFamily="18" charset="0"/>
                <a:cs typeface="Calibri" panose="020F0502020204030204" pitchFamily="34" charset="0"/>
              </a:rPr>
              <a:t>https://commissionsantementale.ca/resource/guidelines-for-recovery-oriented-practice/#:~:text=Le%20Guide%20de%20r%C3%A9f%C3%A9rence%20pour,politiques%2C%20les%20programmes%20et%20les</a:t>
            </a:r>
            <a:endParaRPr lang="fr-CA" sz="1200" kern="100" noProof="0" dirty="0">
              <a:solidFill>
                <a:schemeClr val="tx1"/>
              </a:solidFill>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7417494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fr-CA" sz="1200" b="1" kern="100" noProof="0" dirty="0">
                <a:effectLst/>
                <a:latin typeface="Lora" pitchFamily="2" charset="0"/>
                <a:ea typeface="Calibri" panose="020F0502020204030204" pitchFamily="34" charset="0"/>
                <a:cs typeface="Calibri" panose="020F0502020204030204" pitchFamily="34" charset="0"/>
              </a:rPr>
              <a:t>IL S’AGIT D’UNE DIAPOSITIVE PERSONNALISABLE (Diapositive 55, Module 2)</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__________________________________________________________________________________________________________________________________________</a:t>
            </a:r>
          </a:p>
          <a:p>
            <a:pPr>
              <a:lnSpc>
                <a:spcPct val="150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1" kern="1200" noProof="0" dirty="0">
              <a:effectLst/>
              <a:latin typeface="Lora" pitchFamily="2"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Soutien et rétablissement (vidéo)</a:t>
            </a:r>
          </a:p>
          <a:p>
            <a:pPr>
              <a:lnSpc>
                <a:spcPct val="107000"/>
              </a:lnSpc>
              <a:spcAft>
                <a:spcPts val="800"/>
              </a:spcAft>
            </a:pPr>
            <a:endParaRPr lang="fr-CA" sz="1200" b="1"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Présentez la vidéo (2:35)</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Bilan</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En quoi le rétablissement diffère-t-il d’une personne à l’autre?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Si nécessaire, complétez les réponses données en mentionnant celles-ci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rétablissement est un processus continu pour certaines personnes.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a des significations différentes selon les personnes (le rétablissement est un parcours personnel).</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C’est normal d’avoir des mauvais jours (des hauts et des bas).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Certaines personnes se rétablissent plus rapidement que d’autres.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Certaines personnes peuvent avoir besoin d’un traitement tel qu’une thérapie.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est important de prendre soin de soi.</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 système de soutien solide peut faire une grande différence dans le processus de rétablissement d’une personne.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rétablissement est une responsabilité partagée (c.-à-d. que chaque personne a la responsabilité d’offrir ou de chercher de l’aide et des conseils).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t>
            </a:r>
            <a:r>
              <a:rPr lang="fr-CA" sz="1200" kern="1200" noProof="0" dirty="0" err="1">
                <a:effectLst/>
                <a:latin typeface="Lora" pitchFamily="2" charset="0"/>
                <a:ea typeface="Calibri" panose="020F0502020204030204" pitchFamily="34" charset="0"/>
                <a:cs typeface="Calibri" panose="020F0502020204030204" pitchFamily="34" charset="0"/>
              </a:rPr>
              <a:t>auto-responsabilité</a:t>
            </a:r>
            <a:r>
              <a:rPr lang="fr-CA" sz="1200" kern="1200" noProof="0" dirty="0">
                <a:effectLst/>
                <a:latin typeface="Lora" pitchFamily="2" charset="0"/>
                <a:ea typeface="Calibri" panose="020F0502020204030204" pitchFamily="34" charset="0"/>
                <a:cs typeface="Calibri" panose="020F0502020204030204" pitchFamily="34" charset="0"/>
              </a:rPr>
              <a:t> de se reposer et d’utiliser ses capacités d’adaptation.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Aux gestionnaires (s’il y a lieu)</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En tant que gestionnaire, </a:t>
            </a:r>
            <a:r>
              <a:rPr lang="fr-CA" sz="1200" kern="1200" noProof="0" dirty="0" err="1">
                <a:effectLst/>
                <a:latin typeface="Lora" pitchFamily="2" charset="0"/>
                <a:ea typeface="Calibri" panose="020F0502020204030204" pitchFamily="34" charset="0"/>
                <a:cs typeface="Calibri" panose="020F0502020204030204" pitchFamily="34" charset="0"/>
              </a:rPr>
              <a:t>superviseur·euse</a:t>
            </a:r>
            <a:r>
              <a:rPr lang="fr-CA" sz="1200" kern="1200" noProof="0" dirty="0">
                <a:effectLst/>
                <a:latin typeface="Lora" pitchFamily="2" charset="0"/>
                <a:ea typeface="Calibri" panose="020F0502020204030204" pitchFamily="34" charset="0"/>
                <a:cs typeface="Calibri" panose="020F0502020204030204" pitchFamily="34" charset="0"/>
              </a:rPr>
              <a:t> ou chef d’équipe, il est important de savoir où en sont les gens dans leur processus de rétablissement afin de pouvoir faire preuve d’empathie et les orienter vers les bons soutiens.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55</a:t>
            </a:fld>
            <a:endParaRPr lang="en-CA" dirty="0"/>
          </a:p>
        </p:txBody>
      </p:sp>
    </p:spTree>
    <p:extLst>
      <p:ext uri="{BB962C8B-B14F-4D97-AF65-F5344CB8AC3E}">
        <p14:creationId xmlns:p14="http://schemas.microsoft.com/office/powerpoint/2010/main" val="169219381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Module 2 – Vérification des connaissances acquises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Pour terminer ce module, voyons ce que vous vous rappelez du module 2.</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Lisez chaque question, puis cliquez pour révéler la bonne réponse.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 typeface="+mj-lt"/>
              <a:buNone/>
              <a:tabLst/>
              <a:defRPr/>
            </a:pPr>
            <a:r>
              <a:rPr lang="fr-CA" sz="1200" kern="1200" noProof="0" dirty="0">
                <a:effectLst/>
                <a:latin typeface="Lora" pitchFamily="2" charset="0"/>
                <a:ea typeface="Calibri" panose="020F0502020204030204" pitchFamily="34" charset="0"/>
                <a:cs typeface="Calibri" panose="020F0502020204030204" pitchFamily="34" charset="0"/>
              </a:rPr>
              <a:t>1. Les troubles de santé mentale résultent d’une combinaison de nombreuses causes, dont des facteurs biologiques, historiques, psychologiques et sociaux (biopsychosociaux) qui peuvent augmenter le risque de développer un trouble de santé mentale.</a:t>
            </a:r>
          </a:p>
          <a:p>
            <a:pPr marL="0" lvl="0" indent="0">
              <a:lnSpc>
                <a:spcPct val="107000"/>
              </a:lnSpc>
              <a:spcAft>
                <a:spcPts val="800"/>
              </a:spcAft>
              <a:buFont typeface="+mj-lt"/>
              <a:buNone/>
            </a:pPr>
            <a:endParaRPr lang="fr-CA" sz="1200" b="0" u="sng" kern="1200" noProof="0" dirty="0">
              <a:effectLst/>
              <a:latin typeface="Lora" pitchFamily="2" charset="0"/>
              <a:ea typeface="Calibri" panose="020F0502020204030204" pitchFamily="34" charset="0"/>
              <a:cs typeface="Calibri" panose="020F0502020204030204" pitchFamily="34" charset="0"/>
            </a:endParaRPr>
          </a:p>
          <a:p>
            <a:pPr marL="0" lvl="0" indent="0">
              <a:lnSpc>
                <a:spcPct val="107000"/>
              </a:lnSpc>
              <a:spcAft>
                <a:spcPts val="800"/>
              </a:spcAft>
              <a:buFont typeface="+mj-lt"/>
              <a:buNone/>
            </a:pPr>
            <a:r>
              <a:rPr lang="fr-CA" sz="1200" b="0" u="sng" kern="1200" noProof="0" dirty="0">
                <a:effectLst/>
                <a:latin typeface="Lora" pitchFamily="2" charset="0"/>
                <a:ea typeface="Calibri" panose="020F0502020204030204" pitchFamily="34" charset="0"/>
                <a:cs typeface="Calibri" panose="020F0502020204030204" pitchFamily="34" charset="0"/>
              </a:rPr>
              <a:t>Vrai</a:t>
            </a:r>
            <a:r>
              <a:rPr lang="fr-CA" sz="1200" b="1" kern="1200" noProof="0" dirty="0">
                <a:effectLst/>
                <a:latin typeface="Lora" pitchFamily="2" charset="0"/>
                <a:ea typeface="Calibri" panose="020F0502020204030204" pitchFamily="34" charset="0"/>
                <a:cs typeface="Calibri" panose="020F0502020204030204" pitchFamily="34" charset="0"/>
              </a:rPr>
              <a:t>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mj-lt"/>
              <a:buNone/>
            </a:pPr>
            <a:r>
              <a:rPr lang="fr-CA" sz="1200" kern="1200" noProof="0" dirty="0">
                <a:effectLst/>
                <a:latin typeface="Lora" pitchFamily="2" charset="0"/>
                <a:ea typeface="Calibri" panose="020F0502020204030204" pitchFamily="34" charset="0"/>
                <a:cs typeface="Calibri" panose="020F0502020204030204" pitchFamily="34" charset="0"/>
              </a:rPr>
              <a:t>Faux</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2. Un milieu de travail psychologiquement sain et sécuritaire est un environnement qui favorise le bien-être psychologique des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b="0" u="none"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0" u="none"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u="sng" kern="1200" noProof="0" dirty="0">
                <a:effectLst/>
                <a:latin typeface="Lora" pitchFamily="2" charset="0"/>
                <a:ea typeface="Calibri" panose="020F0502020204030204" pitchFamily="34" charset="0"/>
                <a:cs typeface="Calibri" panose="020F0502020204030204" pitchFamily="34" charset="0"/>
              </a:rPr>
              <a:t>Vrai </a:t>
            </a:r>
            <a:endParaRPr lang="fr-CA" sz="1200" b="0" u="sng"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Faux</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3. Il y a cinq principaux domaines où l’on peut remarquer des changements lorsqu’on se déplace le long du continuum. Les quatre premiers sont l’humeur, les pensées et l’attitude, le comportement et le rendement, puis l’état physique. Le cinquième principal domaine est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L’énergie</a:t>
            </a:r>
            <a:endParaRPr lang="fr-CA" sz="1200" b="0" u="none"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u="sng" kern="1200" noProof="0" dirty="0">
                <a:effectLst/>
                <a:latin typeface="Lora" pitchFamily="2" charset="0"/>
                <a:ea typeface="Calibri" panose="020F0502020204030204" pitchFamily="34" charset="0"/>
                <a:cs typeface="Calibri" panose="020F0502020204030204" pitchFamily="34" charset="0"/>
              </a:rPr>
              <a:t>L’utilisation de substances et les comportements de dépendance</a:t>
            </a:r>
            <a:endParaRPr lang="fr-CA" sz="1200" b="0" u="sng"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La fréquence cardiaque et la performance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56</a:t>
            </a:fld>
            <a:endParaRPr lang="en-CA"/>
          </a:p>
        </p:txBody>
      </p:sp>
    </p:spTree>
    <p:extLst>
      <p:ext uri="{BB962C8B-B14F-4D97-AF65-F5344CB8AC3E}">
        <p14:creationId xmlns:p14="http://schemas.microsoft.com/office/powerpoint/2010/main" val="281688217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Module 2 – Sommaire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Ceci conclut le module 2 de ce cours. En résumé, dans ce module, nous avons discuté de la façon de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Reconnaître les facteurs et les avantages d’un milieu de travail psychologiquement sain et sécuritaire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Utiliser l’outil de continuum de santé mentale pour remarquer les changements dans votre santé mentale et votre bien-être et savoir quand prendre les mesures qui s’imposent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Avoir des conversations sur la santé mentale et le suicide avec des collègues, des </a:t>
            </a:r>
            <a:r>
              <a:rPr lang="fr-CA" sz="1200" kern="1200" noProof="0" dirty="0" err="1">
                <a:effectLst/>
                <a:latin typeface="Lora" pitchFamily="2" charset="0"/>
                <a:ea typeface="Calibri" panose="020F0502020204030204" pitchFamily="34" charset="0"/>
                <a:cs typeface="Calibri" panose="020F0502020204030204" pitchFamily="34" charset="0"/>
              </a:rPr>
              <a:t>ami·e·s</a:t>
            </a:r>
            <a:r>
              <a:rPr lang="fr-CA" sz="1200" kern="1200" noProof="0" dirty="0">
                <a:effectLst/>
                <a:latin typeface="Lora" pitchFamily="2" charset="0"/>
                <a:ea typeface="Calibri" panose="020F0502020204030204" pitchFamily="34" charset="0"/>
                <a:cs typeface="Calibri" panose="020F0502020204030204" pitchFamily="34" charset="0"/>
              </a:rPr>
              <a:t> et des membres de sa famille.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le module 3, nous allons examiner des moyens très pratiques de gérer le stress et de « revenir au vert » en examinant les quatre grandes stratégies d’adaptation.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Discussion ouverte.</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i="0"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En conclusion, qu’allez-vous faire différemment à la suite de ce que vous avez appris dans ce module?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Avez-vous des questions sur ce qui a été appris dans le module 2?</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8708035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La prochaine fois… le module 3</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REMARQUE</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Cette diapositive vise à donner un aperçu du module suivant, ce qui s’avère utile si les modules sont espacés dans le temps. Si vous présentez le module suivant immédiatement après celui-ci, vous devez sauter cette diapositive (et la masquer dans votre PowerPoint).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La prochaine fois, nous examinerons les outils qui permettent de prendre soin de soi et de renforcer sa résilience.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noProof="0" dirty="0">
              <a:latin typeface="Lora" pitchFamily="2" charset="0"/>
            </a:endParaRPr>
          </a:p>
        </p:txBody>
      </p:sp>
      <p:sp>
        <p:nvSpPr>
          <p:cNvPr id="5" name="Slide Number Placeholder 4">
            <a:extLst>
              <a:ext uri="{FF2B5EF4-FFF2-40B4-BE49-F238E27FC236}">
                <a16:creationId xmlns:a16="http://schemas.microsoft.com/office/drawing/2014/main" id="{A4888362-C409-7308-56E8-C8CF11940E9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267835-0E47-4489-B375-E70B63D82C6C}" type="slidenum">
              <a:rPr kumimoji="0" lang="en-CA"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759462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Pause santé</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Diapositive facultative – à utiliser uniquement lorsque les modules sont présentés l’un à la suite de l’autre.</a:t>
            </a:r>
            <a:endParaRPr lang="fr-CA" sz="120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Times New Roman" panose="02020603050405020304" pitchFamily="18" charset="0"/>
                <a:cs typeface="Calibri" panose="020F0502020204030204" pitchFamily="34" charset="0"/>
              </a:rPr>
              <a:t>Masquez ou révélez la diapositive au besoin en cliquant sur « Diaporama » dans la barre de menus, puis sur « Masquer/Afficher la diapositive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r>
              <a:rPr lang="fr-CA" sz="1200" b="1" kern="1200" noProof="0" dirty="0">
                <a:effectLst/>
                <a:latin typeface="Lora" pitchFamily="2" charset="0"/>
                <a:ea typeface="Times New Roman" panose="02020603050405020304" pitchFamily="18" charset="0"/>
                <a:cs typeface="Calibri" panose="020F0502020204030204" pitchFamily="34" charset="0"/>
              </a:rPr>
              <a:t> </a:t>
            </a:r>
          </a:p>
          <a:p>
            <a:pPr>
              <a:lnSpc>
                <a:spcPct val="107000"/>
              </a:lnSpc>
              <a:spcAft>
                <a:spcPts val="800"/>
              </a:spcAft>
            </a:pPr>
            <a:r>
              <a:rPr lang="fr-CA" sz="1200" kern="1200" noProof="0" dirty="0">
                <a:effectLst/>
                <a:latin typeface="Lora" pitchFamily="2" charset="0"/>
                <a:ea typeface="Times New Roman" panose="02020603050405020304" pitchFamily="18" charset="0"/>
                <a:cs typeface="Calibri" panose="020F0502020204030204" pitchFamily="34" charset="0"/>
              </a:rPr>
              <a:t>Prenez quelques minutes pour vous étirer, prendre un café ou ce dont vous avez besoin, et nous nous retrouverons ici dans quelques minutes.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Allouez 5 à 10 minutes, selon le stade où vous en êtes dans le programme.</a:t>
            </a:r>
          </a:p>
          <a:p>
            <a:pPr>
              <a:lnSpc>
                <a:spcPct val="107000"/>
              </a:lnSpc>
              <a:spcAft>
                <a:spcPts val="800"/>
              </a:spcAft>
            </a:pPr>
            <a:endParaRPr lang="fr-CA" sz="1200" kern="1200" noProof="0" dirty="0">
              <a:effectLst/>
              <a:latin typeface="Lora" pitchFamily="2"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noProof="0" dirty="0">
              <a:latin typeface="Lora" pitchFamily="2"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39082680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Le stress et la résilience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Si le module 3 est offert un jour différent de celui du module précédent, commencez par une brève activité brise-glace.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Pouvez-vous nous parler d’une chose positive qui vous est arrivée aujourd’hui, hier ou cette semaine?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Bienvenue au module 3. Nous vous rappelons que vous devez assister à tous les modules pour recevoir votre certificat.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 module a pour but de vous aider à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tabLst>
                <a:tab pos="457200" algn="l"/>
              </a:tabLst>
            </a:pPr>
            <a:r>
              <a:rPr lang="fr-CA" sz="1200" kern="1200" noProof="0" dirty="0">
                <a:effectLst/>
                <a:latin typeface="Lora" pitchFamily="2" charset="0"/>
                <a:ea typeface="Calibri" panose="020F0502020204030204" pitchFamily="34" charset="0"/>
                <a:cs typeface="Calibri" panose="020F0502020204030204" pitchFamily="34" charset="0"/>
              </a:rPr>
              <a:t>reconnaître les facteurs de stress dans votre vie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tabLst>
                <a:tab pos="457200" algn="l"/>
              </a:tabLst>
            </a:pPr>
            <a:r>
              <a:rPr lang="fr-CA" sz="1200" kern="1200" noProof="0" dirty="0">
                <a:effectLst/>
                <a:latin typeface="Lora" pitchFamily="2" charset="0"/>
                <a:ea typeface="Calibri" panose="020F0502020204030204" pitchFamily="34" charset="0"/>
                <a:cs typeface="Calibri" panose="020F0502020204030204" pitchFamily="34" charset="0"/>
              </a:rPr>
              <a:t>utiliser des stratégies d’adaptation et prendre de votre santé pour gérer le stress et renforcer votre résilience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tabLst>
                <a:tab pos="457200" algn="l"/>
              </a:tabLst>
            </a:pPr>
            <a:r>
              <a:rPr lang="fr-CA" sz="1200" kern="1200" noProof="0" dirty="0">
                <a:effectLst/>
                <a:latin typeface="Lora" pitchFamily="2" charset="0"/>
                <a:ea typeface="Calibri" panose="020F0502020204030204" pitchFamily="34" charset="0"/>
                <a:cs typeface="Calibri" panose="020F0502020204030204" pitchFamily="34" charset="0"/>
              </a:rPr>
              <a:t>trouver les soutiens qui existent pour vous aider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Aux gestionnaires</a:t>
            </a:r>
            <a:endParaRPr lang="fr-CA" sz="1200" b="0" i="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MS PGothic" panose="020B0600070205080204" pitchFamily="34" charset="-128"/>
                <a:cs typeface="Calibri" panose="020F0502020204030204" pitchFamily="34" charset="0"/>
              </a:rPr>
              <a:t>Selon vos connaissances et votre expérience, vous avez peut-être déjà une certaine notion des informations, des concepts et des stratégies présentés dans ce module.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MS PGothic" panose="020B0600070205080204" pitchFamily="34" charset="-128"/>
                <a:cs typeface="Calibri" panose="020F0502020204030204" pitchFamily="34" charset="0"/>
              </a:rPr>
              <a:t>Par exemple, nous discuterons des stratégies d’adaptation, et même si vous utilisez peut-être déjà certaines d’entre elles avec vos </a:t>
            </a:r>
            <a:r>
              <a:rPr lang="fr-CA" sz="1200" kern="1200" noProof="0" dirty="0" err="1">
                <a:effectLst/>
                <a:latin typeface="Lora" pitchFamily="2" charset="0"/>
                <a:ea typeface="MS PGothic" panose="020B0600070205080204" pitchFamily="34" charset="-128"/>
                <a:cs typeface="Calibri" panose="020F0502020204030204" pitchFamily="34" charset="0"/>
              </a:rPr>
              <a:t>employé·e·s</a:t>
            </a:r>
            <a:r>
              <a:rPr lang="fr-CA" sz="1200" kern="1200" noProof="0" dirty="0">
                <a:effectLst/>
                <a:latin typeface="Lora" pitchFamily="2" charset="0"/>
                <a:ea typeface="MS PGothic" panose="020B0600070205080204" pitchFamily="34" charset="-128"/>
                <a:cs typeface="Calibri" panose="020F0502020204030204" pitchFamily="34" charset="0"/>
              </a:rPr>
              <a:t>, nous vous inviterons à les appliquer aussi à vous-même. Votre première responsabilité est de prendre soin de vous afin d’être là pour les autres et de mieux vous accomplir.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24132256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La définition du stress de l’OMS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Selon l’Organisation mondiale de la Santé (OMS) :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Le stress est un état d’inquiétude ou de tension mentale causé par une situation difficile.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Il s’agit d’une réponse humaine naturelle qui nous incite à relever les défis et à faire face aux menaces auxquels on est confronté dans notre vie.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err="1">
                <a:effectLst/>
                <a:latin typeface="Lora" pitchFamily="2" charset="0"/>
                <a:ea typeface="Calibri" panose="020F0502020204030204" pitchFamily="34" charset="0"/>
                <a:cs typeface="Calibri" panose="020F0502020204030204" pitchFamily="34" charset="0"/>
              </a:rPr>
              <a:t>Chacun·e</a:t>
            </a:r>
            <a:r>
              <a:rPr lang="fr-CA" sz="1200" kern="1200" noProof="0" dirty="0">
                <a:effectLst/>
                <a:latin typeface="Lora" pitchFamily="2" charset="0"/>
                <a:ea typeface="Calibri" panose="020F0502020204030204" pitchFamily="34" charset="0"/>
                <a:cs typeface="Calibri" panose="020F0502020204030204" pitchFamily="34" charset="0"/>
              </a:rPr>
              <a:t> éprouve du stress dans une certaine mesure. Toutefois la façon dont nous réagissons face au stress fait une grande différence pour notre bien-être général.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Organisation mondiale de la Santé, </a:t>
            </a:r>
            <a:r>
              <a:rPr lang="fr-CA" sz="1200" i="1" kern="1200" noProof="0" dirty="0">
                <a:effectLst/>
                <a:latin typeface="Lora" pitchFamily="2" charset="0"/>
                <a:ea typeface="Calibri" panose="020F0502020204030204" pitchFamily="34" charset="0"/>
                <a:cs typeface="Calibri" panose="020F0502020204030204" pitchFamily="34" charset="0"/>
              </a:rPr>
              <a:t>Stress</a:t>
            </a:r>
            <a:r>
              <a:rPr lang="fr-CA" sz="1200" kern="1200" noProof="0" dirty="0">
                <a:effectLst/>
                <a:latin typeface="Lora" pitchFamily="2" charset="0"/>
                <a:ea typeface="Calibri" panose="020F0502020204030204" pitchFamily="34" charset="0"/>
                <a:cs typeface="Calibri" panose="020F0502020204030204" pitchFamily="34" charset="0"/>
              </a:rPr>
              <a:t>, 2023. </a:t>
            </a:r>
            <a:r>
              <a:rPr lang="fr-CA" sz="1200" u="sng" kern="1200" noProof="0" dirty="0">
                <a:effectLst/>
                <a:latin typeface="Lora" pitchFamily="2" charset="0"/>
                <a:ea typeface="Calibri" panose="020F0502020204030204" pitchFamily="34" charset="0"/>
                <a:cs typeface="Calibri" panose="020F0502020204030204" pitchFamily="34" charset="0"/>
              </a:rPr>
              <a:t>https://</a:t>
            </a:r>
            <a:r>
              <a:rPr lang="fr-CA" sz="1200" u="sng" kern="1200" noProof="0" dirty="0" err="1">
                <a:effectLst/>
                <a:latin typeface="Lora" pitchFamily="2" charset="0"/>
                <a:ea typeface="Calibri" panose="020F0502020204030204" pitchFamily="34" charset="0"/>
                <a:cs typeface="Calibri" panose="020F0502020204030204" pitchFamily="34" charset="0"/>
              </a:rPr>
              <a:t>www.who.int</a:t>
            </a:r>
            <a:r>
              <a:rPr lang="fr-CA" sz="1200" u="sng" kern="1200" noProof="0" dirty="0">
                <a:effectLst/>
                <a:latin typeface="Lora" pitchFamily="2" charset="0"/>
                <a:ea typeface="Calibri" panose="020F0502020204030204" pitchFamily="34" charset="0"/>
                <a:cs typeface="Calibri" panose="020F0502020204030204" pitchFamily="34" charset="0"/>
              </a:rPr>
              <a:t>/</a:t>
            </a:r>
            <a:r>
              <a:rPr lang="fr-CA" sz="1200" u="sng" kern="1200" noProof="0" dirty="0" err="1">
                <a:effectLst/>
                <a:latin typeface="Lora" pitchFamily="2" charset="0"/>
                <a:ea typeface="Calibri" panose="020F0502020204030204" pitchFamily="34" charset="0"/>
                <a:cs typeface="Calibri" panose="020F0502020204030204" pitchFamily="34" charset="0"/>
              </a:rPr>
              <a:t>fr</a:t>
            </a:r>
            <a:r>
              <a:rPr lang="fr-CA" sz="1200" u="sng" kern="1200" noProof="0" dirty="0">
                <a:effectLst/>
                <a:latin typeface="Lora" pitchFamily="2" charset="0"/>
                <a:ea typeface="Calibri" panose="020F0502020204030204" pitchFamily="34" charset="0"/>
                <a:cs typeface="Calibri" panose="020F0502020204030204" pitchFamily="34" charset="0"/>
              </a:rPr>
              <a:t>/news-room/questions-and-</a:t>
            </a:r>
            <a:r>
              <a:rPr lang="fr-CA" sz="1200" u="sng" kern="1200" noProof="0" dirty="0" err="1">
                <a:effectLst/>
                <a:latin typeface="Lora" pitchFamily="2" charset="0"/>
                <a:ea typeface="Calibri" panose="020F0502020204030204" pitchFamily="34" charset="0"/>
                <a:cs typeface="Calibri" panose="020F0502020204030204" pitchFamily="34" charset="0"/>
              </a:rPr>
              <a:t>answers</a:t>
            </a:r>
            <a:r>
              <a:rPr lang="fr-CA" sz="1200" u="sng" kern="1200" noProof="0" dirty="0">
                <a:effectLst/>
                <a:latin typeface="Lora" pitchFamily="2" charset="0"/>
                <a:ea typeface="Calibri" panose="020F0502020204030204" pitchFamily="34" charset="0"/>
                <a:cs typeface="Calibri" panose="020F0502020204030204" pitchFamily="34" charset="0"/>
              </a:rPr>
              <a:t>/item/stress</a:t>
            </a: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fr-CA" sz="1200" b="0" i="0" u="sng" strike="noStrike" kern="1200" baseline="0" noProof="0" dirty="0">
              <a:solidFill>
                <a:schemeClr val="tx1"/>
              </a:solidFill>
              <a:latin typeface="Lora" pitchFamily="2" charset="0"/>
              <a:ea typeface="+mn-ea"/>
              <a:cs typeface="+mn-cs"/>
            </a:endParaRPr>
          </a:p>
        </p:txBody>
      </p:sp>
    </p:spTree>
    <p:extLst>
      <p:ext uri="{BB962C8B-B14F-4D97-AF65-F5344CB8AC3E}">
        <p14:creationId xmlns:p14="http://schemas.microsoft.com/office/powerpoint/2010/main" val="198291519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85552" y="4309110"/>
            <a:ext cx="5486400" cy="3600450"/>
          </a:xfrm>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Quelles sont les principales sources de stress?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Autoréflexion + discussion de groupe (5 minutes).</a:t>
            </a:r>
            <a:endParaRPr lang="fr-CA" sz="120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Quelles sont quelques-unes des principales sources de stress des gens?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Dans votre document de cours, prenez un moment pour penser à quelques-uns des principaux facteurs clés de stress et énumérez-les, p. ex. les facteurs clés de stress personnels, organisationnels ou autres.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Bilan :</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Recueillez quelques réponses et utilisez les exemples sur la diapositive suivante pour résumer les facteurs clés de stress. </a:t>
            </a:r>
          </a:p>
          <a:p>
            <a:pPr>
              <a:lnSpc>
                <a:spcPct val="107000"/>
              </a:lnSpc>
              <a:spcAft>
                <a:spcPts val="800"/>
              </a:spcAft>
            </a:pPr>
            <a:endParaRPr lang="fr-CA" sz="1200" kern="1200" noProof="0" dirty="0">
              <a:effectLst/>
              <a:latin typeface="Lora" pitchFamily="2"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7503949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fr-CA" sz="1200" b="1" kern="100" noProof="0" dirty="0">
                <a:effectLst/>
                <a:latin typeface="Lora" pitchFamily="2" charset="0"/>
                <a:ea typeface="Calibri" panose="020F0502020204030204" pitchFamily="34" charset="0"/>
                <a:cs typeface="Calibri" panose="020F0502020204030204" pitchFamily="34" charset="0"/>
              </a:rPr>
              <a:t>IL S’AGIT D’UNE DIAPOSITIVE PERSONNALISABLE (Diapositive 63, Module 3)</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__________________________________________________________________________________________________________________________________________</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fr-CA" sz="1200" b="1" i="0" noProof="0" dirty="0">
              <a:solidFill>
                <a:schemeClr val="tx1"/>
              </a:solidFill>
              <a:latin typeface="Lora" pitchFamily="2"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fr-CA" sz="1200" b="1" i="0" noProof="0" dirty="0">
                <a:solidFill>
                  <a:schemeClr val="tx1"/>
                </a:solidFill>
                <a:latin typeface="Lora" pitchFamily="2" charset="0"/>
              </a:rPr>
              <a:t>Sources de stress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fr-CA" sz="1200" b="1" i="0" noProof="0" dirty="0">
              <a:solidFill>
                <a:schemeClr val="tx1"/>
              </a:solidFill>
              <a:latin typeface="Lora" pitchFamily="2"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Facteurs de stress personnels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L’inquiétude sur la santé ou le bien-être d’un être cher ou d’</a:t>
            </a:r>
            <a:r>
              <a:rPr lang="fr-CA" sz="1200" kern="100" noProof="0" dirty="0" err="1">
                <a:effectLst/>
                <a:latin typeface="Lora" pitchFamily="2" charset="0"/>
                <a:ea typeface="Calibri" panose="020F0502020204030204" pitchFamily="34" charset="0"/>
                <a:cs typeface="Arial" panose="020B0604020202020204" pitchFamily="34" charset="0"/>
              </a:rPr>
              <a:t>un·e</a:t>
            </a:r>
            <a:r>
              <a:rPr lang="fr-CA" sz="1200" kern="100" noProof="0" dirty="0">
                <a:effectLst/>
                <a:latin typeface="Lora" pitchFamily="2" charset="0"/>
                <a:ea typeface="Calibri" panose="020F0502020204030204" pitchFamily="34" charset="0"/>
                <a:cs typeface="Arial" panose="020B0604020202020204" pitchFamily="34" charset="0"/>
              </a:rPr>
              <a:t> membre de la famille.</a:t>
            </a: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L’inquiétude pour soi et sa famille.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manque de temps pour prendre soin de soi et se livrer à d’autres activités.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obligations financières.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problèmes de garderie ou d’école.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déménagement.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vente ou l’achat d’une maison.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relations interpersonnelles.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problèmes de santé de la famille.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S’occuper de parents âgés ou d’</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enfant malade.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L‘obtention d’un diplôme.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Facteurs de stress organisationnels ou liés au travail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a:t>
            </a:r>
            <a:r>
              <a:rPr lang="fr-CA" sz="1200" kern="1200" noProof="0" dirty="0" err="1">
                <a:effectLst/>
                <a:latin typeface="Lora" pitchFamily="2" charset="0"/>
                <a:ea typeface="Calibri" panose="020F0502020204030204" pitchFamily="34" charset="0"/>
                <a:cs typeface="Calibri" panose="020F0502020204030204" pitchFamily="34" charset="0"/>
              </a:rPr>
              <a:t>télé-travail</a:t>
            </a:r>
            <a:r>
              <a:rPr lang="fr-CA" sz="1200" kern="1200" noProof="0" dirty="0">
                <a:effectLst/>
                <a:latin typeface="Lora" pitchFamily="2" charset="0"/>
                <a:ea typeface="Calibri" panose="020F0502020204030204" pitchFamily="34" charset="0"/>
                <a:cs typeface="Calibri" panose="020F0502020204030204" pitchFamily="34" charset="0"/>
              </a:rPr>
              <a:t> (l’isolement).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Beaucoup de réunions virtuelles.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L’augmentation de la charge de travail – assumer des tâches ou responsabilités supplémentaires ou être </a:t>
            </a:r>
            <a:r>
              <a:rPr lang="fr-CA" sz="1200" kern="1200" noProof="0" dirty="0" err="1">
                <a:effectLst/>
                <a:latin typeface="Lora" pitchFamily="2" charset="0"/>
                <a:ea typeface="Calibri" panose="020F0502020204030204" pitchFamily="34" charset="0"/>
                <a:cs typeface="Calibri" panose="020F0502020204030204" pitchFamily="34" charset="0"/>
              </a:rPr>
              <a:t>affecté·e</a:t>
            </a:r>
            <a:r>
              <a:rPr lang="fr-CA" sz="1200" kern="1200" noProof="0" dirty="0">
                <a:effectLst/>
                <a:latin typeface="Lora" pitchFamily="2" charset="0"/>
                <a:ea typeface="Calibri" panose="020F0502020204030204" pitchFamily="34" charset="0"/>
                <a:cs typeface="Calibri" panose="020F0502020204030204" pitchFamily="34" charset="0"/>
              </a:rPr>
              <a:t> à d’autres tâches ou emplois.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Beaucoup de nouvelles informations ou de changements à gérer et à suivre.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coupure des liens sociaux.</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Des inquiétudes quant à la perte d’emploi.</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échéances des projets.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attentes irréalistes.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manque de temps (la gestion du temps).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Autres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météo.</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stress lié à la pandémie.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L’apprentissage en ligne.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médias sociaux.</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circulation.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politique.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pression pour toujours « être </a:t>
            </a:r>
            <a:r>
              <a:rPr lang="fr-CA" sz="1200" kern="1200" noProof="0" dirty="0" err="1">
                <a:effectLst/>
                <a:latin typeface="Lora" pitchFamily="2" charset="0"/>
                <a:ea typeface="Calibri" panose="020F0502020204030204" pitchFamily="34" charset="0"/>
                <a:cs typeface="Calibri" panose="020F0502020204030204" pitchFamily="34" charset="0"/>
              </a:rPr>
              <a:t>prêt·e</a:t>
            </a:r>
            <a:r>
              <a:rPr lang="fr-CA" sz="1200" kern="1200" noProof="0" dirty="0">
                <a:effectLst/>
                <a:latin typeface="Lora" pitchFamily="2" charset="0"/>
                <a:ea typeface="Calibri" panose="020F0502020204030204" pitchFamily="34" charset="0"/>
                <a:cs typeface="Calibri" panose="020F0502020204030204" pitchFamily="34" charset="0"/>
              </a:rPr>
              <a:t> » (p. ex. les réunions virtuelles, les courriels, les textos, etc.).</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facteurs environnementaux (p. ex. le bruit, la pollution, etc.).</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L’incertitude et le manque de contrôle.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Vous aurez probablement des facteurs de stress en commun avec d’autres personnes, et certains seront peut-être propres à votre situation. </a:t>
            </a:r>
          </a:p>
          <a:p>
            <a:pPr marL="342900" lvl="0" indent="-34290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clé pour faire face à ces facteurs de stress est de se doter d’autant d’outils de résilience que possible et d’utiliser le continuum pour évaluer si ce qui se passe autour de vous affecte votre santé mentale. </a:t>
            </a:r>
          </a:p>
          <a:p>
            <a:pPr marL="342900" lvl="0" indent="-34290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Faites attention aux facteurs de stress de nature cumulative puisqu’ils posent le plus grand risque de vous déplacer vers la droite du continuum</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E39856B7-B523-55E5-7F98-58A06D6199C2}"/>
              </a:ext>
            </a:extLst>
          </p:cNvPr>
          <p:cNvSpPr>
            <a:spLocks noGrp="1"/>
          </p:cNvSpPr>
          <p:nvPr>
            <p:ph type="sldNum" sz="quarter" idx="5"/>
          </p:nvPr>
        </p:nvSpPr>
        <p:spPr/>
        <p:txBody>
          <a:bodyPr/>
          <a:lstStyle/>
          <a:p>
            <a:fld id="{FB267835-0E47-4489-B375-E70B63D82C6C}" type="slidenum">
              <a:rPr lang="en-CA" smtClean="0"/>
              <a:t>63</a:t>
            </a:fld>
            <a:endParaRPr lang="en-CA"/>
          </a:p>
        </p:txBody>
      </p:sp>
    </p:spTree>
    <p:extLst>
      <p:ext uri="{BB962C8B-B14F-4D97-AF65-F5344CB8AC3E}">
        <p14:creationId xmlns:p14="http://schemas.microsoft.com/office/powerpoint/2010/main" val="177852991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Comment réagissez-vous au stress?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REMARQUE</a:t>
            </a:r>
            <a:r>
              <a:rPr lang="fr-CA" sz="1200" b="1" kern="100" noProof="0" dirty="0">
                <a:effectLst/>
                <a:latin typeface="Lora" pitchFamily="2" charset="0"/>
                <a:ea typeface="Times New Roman" panose="02020603050405020304" pitchFamily="18" charset="0"/>
                <a:cs typeface="Calibri" panose="020F0502020204030204" pitchFamily="34" charset="0"/>
              </a:rPr>
              <a:t> </a:t>
            </a:r>
          </a:p>
          <a:p>
            <a:pPr>
              <a:lnSpc>
                <a:spcPct val="107000"/>
              </a:lnSpc>
              <a:spcAft>
                <a:spcPts val="800"/>
              </a:spcAft>
            </a:pPr>
            <a:r>
              <a:rPr lang="fr-CA" sz="1200" kern="100" noProof="0" dirty="0">
                <a:effectLst/>
                <a:latin typeface="Lora" pitchFamily="2" charset="0"/>
                <a:ea typeface="Times New Roman" panose="02020603050405020304" pitchFamily="18" charset="0"/>
                <a:cs typeface="Calibri" panose="020F0502020204030204" pitchFamily="34" charset="0"/>
              </a:rPr>
              <a:t>Pour faire cette activité, vous pouvez utiliser la diapositive animée ou la fonctionnalité de sondage (si vous en avez une).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00" noProof="0" dirty="0">
                <a:effectLst/>
                <a:latin typeface="Lora" pitchFamily="2" charset="0"/>
                <a:ea typeface="Times New Roman" panose="02020603050405020304" pitchFamily="18" charset="0"/>
                <a:cs typeface="Calibri" panose="020F0502020204030204" pitchFamily="34" charset="0"/>
              </a:rPr>
              <a:t>À FAIRE</a:t>
            </a:r>
          </a:p>
          <a:p>
            <a:pPr>
              <a:lnSpc>
                <a:spcPct val="107000"/>
              </a:lnSpc>
              <a:spcAft>
                <a:spcPts val="800"/>
              </a:spcAft>
            </a:pPr>
            <a:r>
              <a:rPr lang="fr-CA" sz="1200" kern="100" noProof="0" dirty="0">
                <a:effectLst/>
                <a:latin typeface="Lora" pitchFamily="2" charset="0"/>
                <a:ea typeface="Times New Roman" panose="02020603050405020304" pitchFamily="18" charset="0"/>
                <a:cs typeface="Calibri" panose="020F0502020204030204" pitchFamily="34" charset="0"/>
              </a:rPr>
              <a:t>L’</a:t>
            </a:r>
            <a:r>
              <a:rPr lang="fr-CA" sz="1200" kern="100" noProof="0" dirty="0" err="1">
                <a:effectLst/>
                <a:latin typeface="Lora" pitchFamily="2" charset="0"/>
                <a:ea typeface="Times New Roman" panose="02020603050405020304" pitchFamily="18" charset="0"/>
                <a:cs typeface="Calibri" panose="020F0502020204030204" pitchFamily="34" charset="0"/>
              </a:rPr>
              <a:t>animateur·rice</a:t>
            </a:r>
            <a:r>
              <a:rPr lang="fr-CA" sz="1200" kern="100" noProof="0" dirty="0">
                <a:effectLst/>
                <a:latin typeface="Lora" pitchFamily="2" charset="0"/>
                <a:ea typeface="Times New Roman" panose="02020603050405020304" pitchFamily="18" charset="0"/>
                <a:cs typeface="Calibri" panose="020F0502020204030204" pitchFamily="34" charset="0"/>
              </a:rPr>
              <a:t> lit </a:t>
            </a:r>
            <a:r>
              <a:rPr lang="fr-CA" sz="1200" kern="100" noProof="0" dirty="0" err="1">
                <a:effectLst/>
                <a:latin typeface="Lora" pitchFamily="2" charset="0"/>
                <a:ea typeface="Times New Roman" panose="02020603050405020304" pitchFamily="18" charset="0"/>
                <a:cs typeface="Calibri" panose="020F0502020204030204" pitchFamily="34" charset="0"/>
              </a:rPr>
              <a:t>la·les</a:t>
            </a:r>
            <a:r>
              <a:rPr lang="fr-CA" sz="1200" kern="100" noProof="0" dirty="0">
                <a:effectLst/>
                <a:latin typeface="Lora" pitchFamily="2" charset="0"/>
                <a:ea typeface="Times New Roman" panose="02020603050405020304" pitchFamily="18" charset="0"/>
                <a:cs typeface="Calibri" panose="020F0502020204030204" pitchFamily="34" charset="0"/>
              </a:rPr>
              <a:t> </a:t>
            </a:r>
            <a:r>
              <a:rPr lang="fr-CA" sz="1200" kern="100" noProof="0" dirty="0" err="1">
                <a:effectLst/>
                <a:latin typeface="Lora" pitchFamily="2" charset="0"/>
                <a:ea typeface="Times New Roman" panose="02020603050405020304" pitchFamily="18" charset="0"/>
                <a:cs typeface="Calibri" panose="020F0502020204030204" pitchFamily="34" charset="0"/>
              </a:rPr>
              <a:t>question·s</a:t>
            </a:r>
            <a:r>
              <a:rPr lang="fr-CA" sz="1200" kern="100" noProof="0" dirty="0">
                <a:effectLst/>
                <a:latin typeface="Lora" pitchFamily="2" charset="0"/>
                <a:ea typeface="Times New Roman" panose="02020603050405020304" pitchFamily="18" charset="0"/>
                <a:cs typeface="Calibri" panose="020F0502020204030204" pitchFamily="34" charset="0"/>
              </a:rPr>
              <a:t>, donne le temps aux </a:t>
            </a:r>
            <a:r>
              <a:rPr lang="fr-CA" sz="1200" kern="100" noProof="0" dirty="0" err="1">
                <a:effectLst/>
                <a:latin typeface="Lora" pitchFamily="2" charset="0"/>
                <a:ea typeface="Times New Roman" panose="02020603050405020304" pitchFamily="18" charset="0"/>
                <a:cs typeface="Calibri" panose="020F0502020204030204" pitchFamily="34" charset="0"/>
              </a:rPr>
              <a:t>participant·e·s</a:t>
            </a:r>
            <a:r>
              <a:rPr lang="fr-CA" sz="1200" kern="100" noProof="0" dirty="0">
                <a:effectLst/>
                <a:latin typeface="Lora" pitchFamily="2" charset="0"/>
                <a:ea typeface="Times New Roman" panose="02020603050405020304" pitchFamily="18" charset="0"/>
                <a:cs typeface="Calibri" panose="020F0502020204030204" pitchFamily="34" charset="0"/>
              </a:rPr>
              <a:t> de répondre, puis procède à une séance-bilan.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Comment réagissez-vous au stress?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DIRE</a:t>
            </a:r>
            <a:endParaRPr lang="fr-CA" sz="1200" b="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Choisissez toutes les options qui s’appliquent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457200">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A. Je trouve des façons de me distraire.</a:t>
            </a:r>
            <a:endParaRPr lang="fr-CA" sz="1200" kern="100" noProof="0" dirty="0">
              <a:effectLst/>
              <a:latin typeface="Lora" pitchFamily="2" charset="0"/>
              <a:ea typeface="Calibri" panose="020F0502020204030204" pitchFamily="34" charset="0"/>
              <a:cs typeface="Arial" panose="020B0604020202020204" pitchFamily="34" charset="0"/>
            </a:endParaRPr>
          </a:p>
          <a:p>
            <a:pPr marL="457200">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B. J’ignore le problème et j’espère qu’il disparaitra.</a:t>
            </a:r>
            <a:endParaRPr lang="fr-CA" sz="1200" kern="100" noProof="0" dirty="0">
              <a:effectLst/>
              <a:latin typeface="Lora" pitchFamily="2" charset="0"/>
              <a:ea typeface="Calibri" panose="020F0502020204030204" pitchFamily="34" charset="0"/>
              <a:cs typeface="Arial" panose="020B0604020202020204" pitchFamily="34" charset="0"/>
            </a:endParaRPr>
          </a:p>
          <a:p>
            <a:pPr marL="457200">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C. J’aborde le problème de front.</a:t>
            </a:r>
            <a:endParaRPr lang="fr-CA" sz="1200" kern="100" noProof="0" dirty="0">
              <a:effectLst/>
              <a:latin typeface="Lora" pitchFamily="2" charset="0"/>
              <a:ea typeface="Calibri" panose="020F0502020204030204" pitchFamily="34" charset="0"/>
              <a:cs typeface="Arial" panose="020B0604020202020204" pitchFamily="34" charset="0"/>
            </a:endParaRPr>
          </a:p>
          <a:p>
            <a:pPr marL="457200">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D. J’apprécie la montée d’adrénaline.</a:t>
            </a:r>
            <a:endParaRPr lang="fr-CA" sz="1200" kern="100" noProof="0" dirty="0">
              <a:effectLst/>
              <a:latin typeface="Lora" pitchFamily="2" charset="0"/>
              <a:ea typeface="Calibri" panose="020F0502020204030204" pitchFamily="34" charset="0"/>
              <a:cs typeface="Arial" panose="020B0604020202020204" pitchFamily="34" charset="0"/>
            </a:endParaRPr>
          </a:p>
          <a:p>
            <a:pPr marL="457200">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E. Je fige comme un chevreuil devant les phares d’une auto.</a:t>
            </a:r>
            <a:endParaRPr lang="fr-CA" sz="1200" kern="100" noProof="0" dirty="0">
              <a:effectLst/>
              <a:latin typeface="Lora" pitchFamily="2" charset="0"/>
              <a:ea typeface="Calibri" panose="020F0502020204030204" pitchFamily="34" charset="0"/>
              <a:cs typeface="Arial" panose="020B0604020202020204" pitchFamily="34" charset="0"/>
            </a:endParaRPr>
          </a:p>
          <a:p>
            <a:pPr marL="457200">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F. Je me tais et me retire.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Bilan :</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a:t>
            </a:r>
            <a:endParaRPr lang="fr-CA" sz="1200" b="1"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Arial" panose="020B0604020202020204" pitchFamily="34" charset="0"/>
              <a:buNone/>
            </a:pPr>
            <a:r>
              <a:rPr lang="fr-CA" sz="1200" kern="1200" noProof="0" dirty="0">
                <a:effectLst/>
                <a:latin typeface="Lora" pitchFamily="2" charset="0"/>
                <a:ea typeface="Times New Roman" panose="02020603050405020304" pitchFamily="18" charset="0"/>
                <a:cs typeface="Calibri" panose="020F0502020204030204" pitchFamily="34" charset="0"/>
              </a:rPr>
              <a:t>Existe-t-il d’autres réactions possibles qui ne sont pas mentionnées ici?</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Recueillez et résumez les réponses.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existe un large éventail de façons de faire face au stress. Celles-là sont des réactions courantes.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Chaque personne est différente et connaît des circonstances et des tolérances différentes en ce qui concerne la manière dont elle réagit au stress.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est important d’être </a:t>
            </a:r>
            <a:r>
              <a:rPr lang="fr-CA" sz="1200" kern="1200" noProof="0" dirty="0" err="1">
                <a:effectLst/>
                <a:latin typeface="Lora" pitchFamily="2" charset="0"/>
                <a:ea typeface="Calibri" panose="020F0502020204030204" pitchFamily="34" charset="0"/>
                <a:cs typeface="Calibri" panose="020F0502020204030204" pitchFamily="34" charset="0"/>
              </a:rPr>
              <a:t>conscient·e</a:t>
            </a:r>
            <a:r>
              <a:rPr lang="fr-CA" sz="1200" kern="1200" noProof="0" dirty="0">
                <a:effectLst/>
                <a:latin typeface="Lora" pitchFamily="2" charset="0"/>
                <a:ea typeface="Calibri" panose="020F0502020204030204" pitchFamily="34" charset="0"/>
                <a:cs typeface="Calibri" panose="020F0502020204030204" pitchFamily="34" charset="0"/>
              </a:rPr>
              <a:t> des signes de stress, tant sur le plan physique que mental, et de prendre le temps de réfléchir à ce que l’on peut faire pour y remédier.</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Plus loin dans ce module, nous examinerons les quatre grandes stratégies d’adaptation pour vous aider à faire face aux situations stressantes de votre vie.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72098261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8788" y="720725"/>
            <a:ext cx="6399212" cy="3600450"/>
          </a:xfrm>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La réaction au stress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changements que subit notre corps lorsqu’il est confronté au stress constituent la réaction au stress - également appelée lutte, fuite ou fige - qui décrit les mesures de survie que l’on peut prendre pour se protéger.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en-CA" sz="1200" b="0" i="1" u="none" strike="noStrike" kern="1200" baseline="0" dirty="0" err="1">
                <a:solidFill>
                  <a:schemeClr val="tx1"/>
                </a:solidFill>
                <a:latin typeface="Lora" pitchFamily="2" charset="0"/>
                <a:ea typeface="+mn-ea"/>
                <a:cs typeface="+mn-cs"/>
              </a:rPr>
              <a:t>Cliquez</a:t>
            </a:r>
            <a:r>
              <a:rPr lang="en-CA" sz="1200" b="0" i="1" u="none" strike="noStrike" kern="1200" baseline="0" dirty="0">
                <a:solidFill>
                  <a:schemeClr val="tx1"/>
                </a:solidFill>
                <a:latin typeface="Lora" pitchFamily="2" charset="0"/>
                <a:ea typeface="+mn-ea"/>
                <a:cs typeface="+mn-cs"/>
              </a:rPr>
              <a:t> pour r</a:t>
            </a:r>
            <a:r>
              <a:rPr lang="fr-CA" sz="1200" b="0" i="1" u="none" strike="noStrike" kern="1200" baseline="0" dirty="0" err="1">
                <a:solidFill>
                  <a:schemeClr val="tx1"/>
                </a:solidFill>
                <a:latin typeface="Lora" pitchFamily="2" charset="0"/>
                <a:ea typeface="+mn-ea"/>
                <a:cs typeface="+mn-cs"/>
              </a:rPr>
              <a:t>évéler</a:t>
            </a:r>
            <a:r>
              <a:rPr lang="fr-CA" sz="1200" b="0" i="1" u="none" strike="noStrike" kern="1200" baseline="0" dirty="0">
                <a:solidFill>
                  <a:schemeClr val="tx1"/>
                </a:solidFill>
                <a:latin typeface="Lora" pitchFamily="2" charset="0"/>
                <a:ea typeface="+mn-ea"/>
                <a:cs typeface="+mn-cs"/>
              </a:rPr>
              <a:t> Lutte Fuite et Fige.</a:t>
            </a: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Bien qu’il ne soit pas nécessaire de comprendre les changements complexes qui s’opèrent dans le cerveau et le corps lorsque l’on est confronté au stress, il est important de comprendre que la réaction de stress est automatique et le plus souvent inconsciente. Il s’agit d’un réflexe programmé par l’évolution qui se déclenche lorsque nous faisons face à un défi.</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stress peut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avoir une incidence sur notre capacité à faire face à la situation ou sur la perception que nous avons de notre capacité à faire face à la situation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contribuer à des changements émotionnels et intellectuels (concentration, mémoire, anxiété, etc.)</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augmenter le risque de troubles physiques et mentaux plus graves.</a:t>
            </a:r>
          </a:p>
          <a:p>
            <a:pPr marL="628650" lvl="1" indent="-171450">
              <a:lnSpc>
                <a:spcPct val="107000"/>
              </a:lnSpc>
              <a:spcAft>
                <a:spcPts val="800"/>
              </a:spcAft>
              <a:buFont typeface="Courier New" panose="02070309020205020404" pitchFamily="49" charset="0"/>
              <a:buChar char="o"/>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Lorsque notre corps réagit au stress (système nerveux sympathique), il existe un autre élément clé de notre système nerveux autonome qui arrête la réaction de stress (système nerveux parasympathique).</a:t>
            </a:r>
          </a:p>
          <a:p>
            <a:pPr marL="171450" lvl="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Une bonne analogie pour les deux parties de notre système nerveux autonome est le système d’accélération et de freinage d’une voiture - la partie qui active la réaction de lutte ou de fuite et la partie qui la calme.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système de freinage de notre système nerveux autonome </a:t>
            </a:r>
            <a:r>
              <a:rPr lang="en-CA" sz="1200" b="0" i="0" u="none" strike="noStrike" kern="1200" baseline="0" dirty="0">
                <a:solidFill>
                  <a:schemeClr val="tx1"/>
                </a:solidFill>
                <a:latin typeface="Lora" pitchFamily="2" charset="0"/>
                <a:ea typeface="+mn-ea"/>
                <a:cs typeface="+mn-cs"/>
              </a:rPr>
              <a:t>(</a:t>
            </a:r>
            <a:r>
              <a:rPr lang="fr-FR" sz="1200" b="0" i="0" u="none" strike="noStrike" kern="1200" baseline="0" dirty="0">
                <a:solidFill>
                  <a:schemeClr val="tx1"/>
                </a:solidFill>
                <a:latin typeface="Lora" pitchFamily="2" charset="0"/>
                <a:ea typeface="+mn-ea"/>
                <a:cs typeface="+mn-cs"/>
              </a:rPr>
              <a:t>qui correspond à notre système nerveux parasympathique</a:t>
            </a:r>
            <a:r>
              <a:rPr lang="en-US" b="0" i="0" dirty="0">
                <a:solidFill>
                  <a:srgbClr val="000000"/>
                </a:solidFill>
                <a:effectLst/>
                <a:latin typeface="Lora" pitchFamily="2" charset="0"/>
              </a:rPr>
              <a:t>) </a:t>
            </a:r>
            <a:r>
              <a:rPr lang="fr-FR" b="0" i="0" dirty="0">
                <a:solidFill>
                  <a:srgbClr val="000000"/>
                </a:solidFill>
                <a:effectLst/>
                <a:latin typeface="Lora" pitchFamily="2" charset="0"/>
              </a:rPr>
              <a:t>ramène nos signes vitaux à la normale </a:t>
            </a:r>
            <a:r>
              <a:rPr lang="en-CA" sz="1200" b="0" i="0" u="none" strike="noStrike" kern="1200" baseline="0" dirty="0">
                <a:solidFill>
                  <a:schemeClr val="tx1"/>
                </a:solidFill>
                <a:latin typeface="Lora" pitchFamily="2" charset="0"/>
                <a:ea typeface="+mn-ea"/>
                <a:cs typeface="+mn-cs"/>
              </a:rPr>
              <a:t>et </a:t>
            </a:r>
            <a:r>
              <a:rPr lang="fr-CA" sz="1200" kern="1200" noProof="0" dirty="0">
                <a:effectLst/>
                <a:latin typeface="Lora" pitchFamily="2" charset="0"/>
                <a:ea typeface="Calibri" panose="020F0502020204030204" pitchFamily="34" charset="0"/>
                <a:cs typeface="Calibri" panose="020F0502020204030204" pitchFamily="34" charset="0"/>
              </a:rPr>
              <a:t>empêche le stress de devenir excessif ou chronique, ce qui peut contribuer à l’apparition d’un problème de santé mentale. </a:t>
            </a:r>
          </a:p>
          <a:p>
            <a:pPr marL="171450" lvl="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 stress prolongé peut affaiblir l’efficacité des freins.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noProof="0" dirty="0">
              <a:solidFill>
                <a:schemeClr val="tx1"/>
              </a:solidFill>
              <a:latin typeface="Lora" pitchFamily="2" charset="0"/>
              <a:cs typeface="Calibri"/>
            </a:endParaRPr>
          </a:p>
        </p:txBody>
      </p:sp>
    </p:spTree>
    <p:extLst>
      <p:ext uri="{BB962C8B-B14F-4D97-AF65-F5344CB8AC3E}">
        <p14:creationId xmlns:p14="http://schemas.microsoft.com/office/powerpoint/2010/main" val="338365986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Rot="1" noChangeAspect="1" noChangeArrowheads="1" noTextEdit="1"/>
          </p:cNvSpPr>
          <p:nvPr>
            <p:ph type="sldImg"/>
          </p:nvPr>
        </p:nvSpPr>
        <p:spPr bwMode="auto">
          <a:xfrm>
            <a:off x="773113" y="719138"/>
            <a:ext cx="5799137" cy="3262312"/>
          </a:xfrm>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97635" name="Rectangle 3"/>
          <p:cNvSpPr>
            <a:spLocks noGrp="1" noChangeArrowheads="1"/>
          </p:cNvSpPr>
          <p:nvPr>
            <p:ph type="body" idx="1"/>
          </p:nvPr>
        </p:nvSpPr>
        <p:spPr bwMode="auto">
          <a:xfrm>
            <a:off x="746761" y="4315540"/>
            <a:ext cx="5970693" cy="4700588"/>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Votre réaction est VOTRE réaction!</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L’époque tumultueuse que nous traversons actuellement nous amène à réagir de façon normale à des événements anormaux. En ces moments de stress, il est important de préserver son bien-être mental.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CA" sz="1200" b="0" i="1" u="none" strike="noStrike" kern="1200" baseline="0" dirty="0" err="1">
                <a:solidFill>
                  <a:schemeClr val="tx1"/>
                </a:solidFill>
                <a:latin typeface="Lora" pitchFamily="2" charset="0"/>
                <a:ea typeface="+mn-ea"/>
                <a:cs typeface="+mn-cs"/>
              </a:rPr>
              <a:t>Cliquez</a:t>
            </a:r>
            <a:r>
              <a:rPr lang="en-CA" sz="1200" b="0" i="1" u="none" strike="noStrike" kern="1200" baseline="0" dirty="0">
                <a:solidFill>
                  <a:schemeClr val="tx1"/>
                </a:solidFill>
                <a:latin typeface="Lora" pitchFamily="2" charset="0"/>
                <a:ea typeface="+mn-ea"/>
                <a:cs typeface="+mn-cs"/>
              </a:rPr>
              <a:t> pour </a:t>
            </a:r>
            <a:r>
              <a:rPr lang="en-CA" sz="1200" b="0" i="1" u="none" strike="noStrike" kern="1200" baseline="0" dirty="0" err="1">
                <a:solidFill>
                  <a:schemeClr val="tx1"/>
                </a:solidFill>
                <a:latin typeface="Lora" pitchFamily="2" charset="0"/>
                <a:ea typeface="+mn-ea"/>
                <a:cs typeface="+mn-cs"/>
              </a:rPr>
              <a:t>révéler</a:t>
            </a:r>
            <a:r>
              <a:rPr lang="en-CA" sz="1200" b="0" i="1" u="none" strike="noStrike" kern="1200" baseline="0" dirty="0">
                <a:solidFill>
                  <a:schemeClr val="tx1"/>
                </a:solidFill>
                <a:latin typeface="Lora" pitchFamily="2" charset="0"/>
                <a:ea typeface="+mn-ea"/>
                <a:cs typeface="+mn-cs"/>
              </a:rPr>
              <a:t> le </a:t>
            </a:r>
            <a:r>
              <a:rPr lang="en-CA" sz="1200" b="0" i="1" u="none" strike="noStrike" kern="1200" baseline="0" dirty="0" err="1">
                <a:solidFill>
                  <a:schemeClr val="tx1"/>
                </a:solidFill>
                <a:latin typeface="Lora" pitchFamily="2" charset="0"/>
                <a:ea typeface="+mn-ea"/>
                <a:cs typeface="+mn-cs"/>
              </a:rPr>
              <a:t>texte</a:t>
            </a:r>
            <a:r>
              <a:rPr lang="en-CA" sz="1200" b="0" i="1" u="none" strike="noStrike" kern="1200" baseline="0" dirty="0">
                <a:solidFill>
                  <a:schemeClr val="tx1"/>
                </a:solidFill>
                <a:latin typeface="Lora" pitchFamily="2" charset="0"/>
                <a:ea typeface="+mn-ea"/>
                <a:cs typeface="+mn-cs"/>
              </a:rPr>
              <a:t> dans les cases.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est IMPORTANT de vous rappeler que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votre réaction est VOTRE réaction.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Personne ne peut vous dire comment réagir, ni ce que vous devez ressentir.</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Il est possible que vous </a:t>
            </a:r>
            <a:r>
              <a:rPr lang="fr-CA" sz="1200" i="1" kern="1200" noProof="0" dirty="0">
                <a:effectLst/>
                <a:latin typeface="Lora" pitchFamily="2" charset="0"/>
                <a:ea typeface="Calibri" panose="020F0502020204030204" pitchFamily="34" charset="0"/>
                <a:cs typeface="Calibri" panose="020F0502020204030204" pitchFamily="34" charset="0"/>
              </a:rPr>
              <a:t>réagissiez différemment dans des situations différentes à différents moments.</a:t>
            </a:r>
            <a:endParaRPr lang="fr-CA" sz="1200" i="1"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Ce qui est stressant pour une personne peut être excitant ou stimulant pour quelqu’un d’autre. </a:t>
            </a:r>
          </a:p>
          <a:p>
            <a:pPr marL="628650" lvl="1" indent="-171450">
              <a:lnSpc>
                <a:spcPct val="107000"/>
              </a:lnSpc>
              <a:spcAft>
                <a:spcPts val="800"/>
              </a:spcAft>
              <a:buFont typeface="Courier New" panose="02070309020205020404" pitchFamily="49" charset="0"/>
              <a:buChar char="o"/>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réactions au stress sont très personnelles, puisque ce ne sont pas nécessairement les exigences elles-mêmes qui sont à l’origine du stress. C’est plutôt l’interprétation que nous faisons de notre incapacité à faire face à ces exigences qui nous amène à les considérer comme stressantes. Ainsi, une personne peut trouver une situation accablante alors qu’une autre peut y faire face assez facilement. Ce sont nos croyances, nos attitudes, nos interprétations, nos perceptions et d’autres facteurs, combinés aux événements extérieurs, qui tendent à créer du stress.</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plupart des gens gèrent bien la plupart des facteurs de stress dans leur vie. Toutefois, des études ont démontré que le stress chronique, non géré, peut être un facteur de développement ou d’exacerbation d’un large éventail de problèmes de santé physiques et psychologiques.</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stratégies d’adaptation et de relaxation sont vraiment importantes; en fait, elles regénèrent le système.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altLang="en-US" sz="1200" noProof="0" dirty="0">
              <a:solidFill>
                <a:schemeClr val="tx1"/>
              </a:solidFill>
              <a:latin typeface="Lora" pitchFamily="2" charset="0"/>
            </a:endParaRPr>
          </a:p>
        </p:txBody>
      </p:sp>
      <p:sp>
        <p:nvSpPr>
          <p:cNvPr id="2" name="Slide Number Placeholder 1">
            <a:extLst>
              <a:ext uri="{FF2B5EF4-FFF2-40B4-BE49-F238E27FC236}">
                <a16:creationId xmlns:a16="http://schemas.microsoft.com/office/drawing/2014/main" id="{974538C1-1846-BB7D-4877-1ED8D3EC0A28}"/>
              </a:ext>
            </a:extLst>
          </p:cNvPr>
          <p:cNvSpPr>
            <a:spLocks noGrp="1"/>
          </p:cNvSpPr>
          <p:nvPr>
            <p:ph type="sldNum" sz="quarter" idx="5"/>
          </p:nvPr>
        </p:nvSpPr>
        <p:spPr/>
        <p:txBody>
          <a:bodyPr/>
          <a:lstStyle/>
          <a:p>
            <a:fld id="{FB267835-0E47-4489-B375-E70B63D82C6C}" type="slidenum">
              <a:rPr lang="en-CA" smtClean="0"/>
              <a:t>66</a:t>
            </a:fld>
            <a:endParaRPr lang="en-CA"/>
          </a:p>
        </p:txBody>
      </p:sp>
    </p:spTree>
    <p:extLst>
      <p:ext uri="{BB962C8B-B14F-4D97-AF65-F5344CB8AC3E}">
        <p14:creationId xmlns:p14="http://schemas.microsoft.com/office/powerpoint/2010/main" val="279542327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Le stress et le rendement</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texte au bas de la diapositive.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i="0" kern="1200" noProof="0" dirty="0">
                <a:effectLst/>
                <a:latin typeface="Lora" pitchFamily="2" charset="0"/>
                <a:ea typeface="Calibri" panose="020F0502020204030204" pitchFamily="34" charset="0"/>
                <a:cs typeface="Calibri" panose="020F0502020204030204" pitchFamily="34" charset="0"/>
              </a:rPr>
              <a:t>Le stress fait partie de la vie, mais il n’est pas toujours négatif. Il peut même </a:t>
            </a:r>
            <a:r>
              <a:rPr lang="fr-CA" sz="1200" kern="1200" noProof="0" dirty="0">
                <a:effectLst/>
                <a:latin typeface="Lora" pitchFamily="2" charset="0"/>
                <a:ea typeface="Calibri" panose="020F0502020204030204" pitchFamily="34" charset="0"/>
                <a:cs typeface="Calibri" panose="020F0502020204030204" pitchFamily="34" charset="0"/>
              </a:rPr>
              <a:t>optimiser le rendement. Certaines personnes travaillent et sont plus performantes sous pression. Toutefois, lorsque le stress devient cumulatif et excessif, il peut devenir nocif pour notre santé physique et mentale.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loi de Yerkes-Dodson stipule qu’il existe un degré d’éveil ou d’excitation optimal pour atteindre un rendement optimal (Cohen, 2011).</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 modèle nous montre que tant le manque de stress que l’excès de stress peuvent avoir une incidence négative sur le bien-être et le rendement.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Trop </a:t>
            </a:r>
            <a:r>
              <a:rPr lang="fr-CA" sz="1200" i="1" kern="1200" noProof="0" dirty="0">
                <a:effectLst/>
                <a:latin typeface="Lora" pitchFamily="2" charset="0"/>
                <a:ea typeface="Calibri" panose="020F0502020204030204" pitchFamily="34" charset="0"/>
                <a:cs typeface="Calibri" panose="020F0502020204030204" pitchFamily="34" charset="0"/>
              </a:rPr>
              <a:t>peu ou pas </a:t>
            </a:r>
            <a:r>
              <a:rPr lang="fr-CA" sz="1200" kern="1200" noProof="0" dirty="0">
                <a:effectLst/>
                <a:latin typeface="Lora" pitchFamily="2" charset="0"/>
                <a:ea typeface="Calibri" panose="020F0502020204030204" pitchFamily="34" charset="0"/>
                <a:cs typeface="Calibri" panose="020F0502020204030204" pitchFamily="34" charset="0"/>
              </a:rPr>
              <a:t>de stress peut empêcher le développement personnel ou professionnel et conduire à une perte de motivation ou de satisfaction et à une baisse de rendement (coin gauche de la courbe en cloche).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i="1" kern="1200" noProof="0" dirty="0">
                <a:effectLst/>
                <a:latin typeface="Lora" pitchFamily="2" charset="0"/>
                <a:ea typeface="Calibri" panose="020F0502020204030204" pitchFamily="34" charset="0"/>
                <a:cs typeface="Calibri" panose="020F0502020204030204" pitchFamily="34" charset="0"/>
              </a:rPr>
              <a:t>Trop</a:t>
            </a:r>
            <a:r>
              <a:rPr lang="fr-CA" sz="1200" kern="1200" noProof="0" dirty="0">
                <a:effectLst/>
                <a:latin typeface="Lora" pitchFamily="2" charset="0"/>
                <a:ea typeface="Calibri" panose="020F0502020204030204" pitchFamily="34" charset="0"/>
                <a:cs typeface="Calibri" panose="020F0502020204030204" pitchFamily="34" charset="0"/>
              </a:rPr>
              <a:t> de stress négatif (la détresse) peut nuire à la santé et au bien-être général et conduire à l’épuisement mental et physique et à l’épuisement professionnel (coin droit de la courbe).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stress négatif (détresse) en milieu de travail peut être lié à de nombreux éléments, notamment les exigences du travail, la charge de travail, l’environnement de travail, le contrôle du travail, les relations interpersonnelles, les rôles et les changements organisationnels.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rendement optimal : Une quantité modérée de bon stress (eustress) nous met « dans la zone ». Cet apport améliore notre efficacité et nous motive à accomplir des tâches (zone verte moyenne).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Pour rester en santé, fonctionner à notre meilleur et être </a:t>
            </a:r>
            <a:r>
              <a:rPr lang="fr-CA" sz="1200" i="1" kern="1200" noProof="0" dirty="0">
                <a:effectLst/>
                <a:latin typeface="Lora" pitchFamily="2" charset="0"/>
                <a:ea typeface="Calibri" panose="020F0502020204030204" pitchFamily="34" charset="0"/>
                <a:cs typeface="Calibri" panose="020F0502020204030204" pitchFamily="34" charset="0"/>
              </a:rPr>
              <a:t>dans la zone</a:t>
            </a:r>
            <a:r>
              <a:rPr lang="fr-CA" sz="1200" kern="1200" noProof="0" dirty="0">
                <a:effectLst/>
                <a:latin typeface="Lora" pitchFamily="2" charset="0"/>
                <a:ea typeface="Calibri" panose="020F0502020204030204" pitchFamily="34" charset="0"/>
                <a:cs typeface="Calibri" panose="020F0502020204030204" pitchFamily="34" charset="0"/>
              </a:rPr>
              <a:t>, nous devons savoir comment gérer les facteurs de stress et utiliser des stratégies d’adaptation pour demeurer en santé et </a:t>
            </a:r>
            <a:r>
              <a:rPr lang="fr-CA" sz="1200" kern="1200" noProof="0" dirty="0" err="1">
                <a:effectLst/>
                <a:latin typeface="Lora" pitchFamily="2" charset="0"/>
                <a:ea typeface="Calibri" panose="020F0502020204030204" pitchFamily="34" charset="0"/>
                <a:cs typeface="Calibri" panose="020F0502020204030204" pitchFamily="34" charset="0"/>
              </a:rPr>
              <a:t>résilient·e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Times New Roman" panose="02020603050405020304" pitchFamily="18" charset="0"/>
                <a:cs typeface="Calibri" panose="020F0502020204030204" pitchFamily="34" charset="0"/>
              </a:rPr>
              <a:t>Yerkes, R. M. et J. D. Dodson, </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Times New Roman" panose="02020603050405020304" pitchFamily="18" charset="0"/>
                <a:cs typeface="Calibri" panose="020F0502020204030204" pitchFamily="34" charset="0"/>
              </a:rPr>
              <a:t>The </a:t>
            </a:r>
            <a:r>
              <a:rPr lang="fr-CA" sz="1200" kern="100" noProof="0" dirty="0" err="1">
                <a:effectLst/>
                <a:latin typeface="Lora" pitchFamily="2" charset="0"/>
                <a:ea typeface="Times New Roman" panose="02020603050405020304" pitchFamily="18" charset="0"/>
                <a:cs typeface="Calibri" panose="020F0502020204030204" pitchFamily="34" charset="0"/>
              </a:rPr>
              <a:t>relationship</a:t>
            </a:r>
            <a:r>
              <a:rPr lang="fr-CA" sz="1200" kern="100" noProof="0" dirty="0">
                <a:effectLst/>
                <a:latin typeface="Lora" pitchFamily="2" charset="0"/>
                <a:ea typeface="Times New Roman" panose="02020603050405020304" pitchFamily="18" charset="0"/>
                <a:cs typeface="Calibri" panose="020F0502020204030204" pitchFamily="34" charset="0"/>
              </a:rPr>
              <a:t> of </a:t>
            </a:r>
            <a:r>
              <a:rPr lang="fr-CA" sz="1200" kern="100" noProof="0" dirty="0" err="1">
                <a:effectLst/>
                <a:latin typeface="Lora" pitchFamily="2" charset="0"/>
                <a:ea typeface="Times New Roman" panose="02020603050405020304" pitchFamily="18" charset="0"/>
                <a:cs typeface="Calibri" panose="020F0502020204030204" pitchFamily="34" charset="0"/>
              </a:rPr>
              <a:t>strength</a:t>
            </a:r>
            <a:r>
              <a:rPr lang="fr-CA" sz="1200" kern="100" noProof="0" dirty="0">
                <a:effectLst/>
                <a:latin typeface="Lora" pitchFamily="2" charset="0"/>
                <a:ea typeface="Times New Roman" panose="02020603050405020304" pitchFamily="18" charset="0"/>
                <a:cs typeface="Calibri" panose="020F0502020204030204" pitchFamily="34" charset="0"/>
              </a:rPr>
              <a:t> of stimulus to </a:t>
            </a:r>
            <a:r>
              <a:rPr lang="fr-CA" sz="1200" kern="100" noProof="0" dirty="0" err="1">
                <a:effectLst/>
                <a:latin typeface="Lora" pitchFamily="2" charset="0"/>
                <a:ea typeface="Times New Roman" panose="02020603050405020304" pitchFamily="18" charset="0"/>
                <a:cs typeface="Calibri" panose="020F0502020204030204" pitchFamily="34" charset="0"/>
              </a:rPr>
              <a:t>rapidity</a:t>
            </a:r>
            <a:r>
              <a:rPr lang="fr-CA" sz="1200" kern="100" noProof="0" dirty="0">
                <a:effectLst/>
                <a:latin typeface="Lora" pitchFamily="2" charset="0"/>
                <a:ea typeface="Times New Roman" panose="02020603050405020304" pitchFamily="18" charset="0"/>
                <a:cs typeface="Calibri" panose="020F0502020204030204" pitchFamily="34" charset="0"/>
              </a:rPr>
              <a:t> of habit formation</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Times New Roman" panose="02020603050405020304" pitchFamily="18" charset="0"/>
                <a:cs typeface="Calibri" panose="020F0502020204030204" pitchFamily="34" charset="0"/>
              </a:rPr>
              <a:t>, </a:t>
            </a:r>
            <a:r>
              <a:rPr lang="fr-CA" sz="1200" i="1" kern="100" noProof="0" dirty="0">
                <a:effectLst/>
                <a:latin typeface="Lora" pitchFamily="2" charset="0"/>
                <a:ea typeface="Times New Roman" panose="02020603050405020304" pitchFamily="18" charset="0"/>
                <a:cs typeface="Calibri" panose="020F0502020204030204" pitchFamily="34" charset="0"/>
              </a:rPr>
              <a:t>Journal of Comparative </a:t>
            </a:r>
            <a:r>
              <a:rPr lang="fr-CA" sz="1200" i="1" kern="100" noProof="0" dirty="0" err="1">
                <a:effectLst/>
                <a:latin typeface="Lora" pitchFamily="2" charset="0"/>
                <a:ea typeface="Times New Roman" panose="02020603050405020304" pitchFamily="18" charset="0"/>
                <a:cs typeface="Calibri" panose="020F0502020204030204" pitchFamily="34" charset="0"/>
              </a:rPr>
              <a:t>Neurology</a:t>
            </a:r>
            <a:r>
              <a:rPr lang="fr-CA" sz="1200" i="1" kern="100" noProof="0" dirty="0">
                <a:effectLst/>
                <a:latin typeface="Lora" pitchFamily="2" charset="0"/>
                <a:ea typeface="Times New Roman" panose="02020603050405020304" pitchFamily="18" charset="0"/>
                <a:cs typeface="Calibri" panose="020F0502020204030204" pitchFamily="34" charset="0"/>
              </a:rPr>
              <a:t> and Psychology</a:t>
            </a:r>
            <a:r>
              <a:rPr lang="fr-CA" sz="1200" kern="100" noProof="0" dirty="0">
                <a:effectLst/>
                <a:latin typeface="Lora" pitchFamily="2" charset="0"/>
                <a:ea typeface="Times New Roman" panose="02020603050405020304" pitchFamily="18" charset="0"/>
                <a:cs typeface="Calibri" panose="020F0502020204030204" pitchFamily="34" charset="0"/>
              </a:rPr>
              <a:t>, 18, 1908, p. 459–482.</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Cohen, R. A., Yerkes–Dodson Law, dans J. S. Kreutzer, J. </a:t>
            </a:r>
            <a:r>
              <a:rPr lang="fr-CA" sz="1200" kern="1200" noProof="0" dirty="0" err="1">
                <a:effectLst/>
                <a:latin typeface="Lora" pitchFamily="2" charset="0"/>
                <a:ea typeface="Times New Roman" panose="02020603050405020304" pitchFamily="18" charset="0"/>
                <a:cs typeface="Calibri" panose="020F0502020204030204" pitchFamily="34" charset="0"/>
              </a:rPr>
              <a:t>DeLuca</a:t>
            </a:r>
            <a:r>
              <a:rPr lang="fr-CA" sz="1200" kern="1200" noProof="0" dirty="0">
                <a:effectLst/>
                <a:latin typeface="Lora" pitchFamily="2" charset="0"/>
                <a:ea typeface="Times New Roman" panose="02020603050405020304" pitchFamily="18" charset="0"/>
                <a:cs typeface="Calibri" panose="020F0502020204030204" pitchFamily="34" charset="0"/>
              </a:rPr>
              <a:t> et B. Caplan (éd.), </a:t>
            </a:r>
            <a:r>
              <a:rPr lang="fr-CA" sz="1200" i="1" kern="1200" noProof="0" dirty="0" err="1">
                <a:effectLst/>
                <a:latin typeface="Lora" pitchFamily="2" charset="0"/>
                <a:ea typeface="Times New Roman" panose="02020603050405020304" pitchFamily="18" charset="0"/>
                <a:cs typeface="Calibri" panose="020F0502020204030204" pitchFamily="34" charset="0"/>
              </a:rPr>
              <a:t>Encyclopedia</a:t>
            </a:r>
            <a:r>
              <a:rPr lang="fr-CA" sz="1200" i="1" kern="1200" noProof="0" dirty="0">
                <a:effectLst/>
                <a:latin typeface="Lora" pitchFamily="2" charset="0"/>
                <a:ea typeface="Times New Roman" panose="02020603050405020304" pitchFamily="18" charset="0"/>
                <a:cs typeface="Calibri" panose="020F0502020204030204" pitchFamily="34" charset="0"/>
              </a:rPr>
              <a:t> of </a:t>
            </a:r>
            <a:r>
              <a:rPr lang="fr-CA" sz="1200" i="1" kern="1200" noProof="0" dirty="0" err="1">
                <a:effectLst/>
                <a:latin typeface="Lora" pitchFamily="2" charset="0"/>
                <a:ea typeface="Times New Roman" panose="02020603050405020304" pitchFamily="18" charset="0"/>
                <a:cs typeface="Calibri" panose="020F0502020204030204" pitchFamily="34" charset="0"/>
              </a:rPr>
              <a:t>Clinical</a:t>
            </a:r>
            <a:r>
              <a:rPr lang="fr-CA" sz="1200" i="1"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err="1">
                <a:effectLst/>
                <a:latin typeface="Lora" pitchFamily="2" charset="0"/>
                <a:ea typeface="Times New Roman" panose="02020603050405020304" pitchFamily="18" charset="0"/>
                <a:cs typeface="Calibri" panose="020F0502020204030204" pitchFamily="34" charset="0"/>
              </a:rPr>
              <a:t>Neuropsychology</a:t>
            </a:r>
            <a:r>
              <a:rPr lang="fr-CA" sz="1200" kern="1200" noProof="0" dirty="0">
                <a:effectLst/>
                <a:latin typeface="Lora" pitchFamily="2" charset="0"/>
                <a:ea typeface="Times New Roman" panose="02020603050405020304" pitchFamily="18" charset="0"/>
                <a:cs typeface="Calibri" panose="020F0502020204030204" pitchFamily="34" charset="0"/>
              </a:rPr>
              <a:t>,</a:t>
            </a:r>
            <a:r>
              <a:rPr lang="fr-CA" sz="1200" i="1" kern="1200" noProof="0" dirty="0">
                <a:effectLst/>
                <a:latin typeface="Lora" pitchFamily="2" charset="0"/>
                <a:ea typeface="Times New Roman" panose="02020603050405020304" pitchFamily="18" charset="0"/>
                <a:cs typeface="Calibri" panose="020F0502020204030204" pitchFamily="34" charset="0"/>
              </a:rPr>
              <a:t> </a:t>
            </a:r>
            <a:r>
              <a:rPr lang="fr-CA" sz="1200" kern="1200" noProof="0" dirty="0">
                <a:effectLst/>
                <a:latin typeface="Lora" pitchFamily="2" charset="0"/>
                <a:ea typeface="Times New Roman" panose="02020603050405020304" pitchFamily="18" charset="0"/>
                <a:cs typeface="Calibri" panose="020F0502020204030204" pitchFamily="34" charset="0"/>
              </a:rPr>
              <a:t>Springer, 2011, p. 2737-2738.</a:t>
            </a:r>
            <a:r>
              <a:rPr lang="fr-CA" sz="1200" i="1" kern="1200" noProof="0" dirty="0">
                <a:effectLst/>
                <a:latin typeface="Lora" pitchFamily="2" charset="0"/>
                <a:ea typeface="Times New Roman" panose="02020603050405020304" pitchFamily="18" charset="0"/>
                <a:cs typeface="Calibri" panose="020F0502020204030204" pitchFamily="34" charset="0"/>
              </a:rPr>
              <a:t> </a:t>
            </a:r>
            <a:r>
              <a:rPr lang="fr-CA" sz="1200" u="sng" kern="1200" noProof="0" dirty="0">
                <a:effectLst/>
                <a:latin typeface="Lora" pitchFamily="2" charset="0"/>
                <a:ea typeface="Times New Roman" panose="02020603050405020304" pitchFamily="18" charset="0"/>
                <a:cs typeface="Calibri" panose="020F0502020204030204" pitchFamily="34" charset="0"/>
              </a:rPr>
              <a:t>https://</a:t>
            </a:r>
            <a:r>
              <a:rPr lang="fr-CA" sz="1200" u="sng" kern="1200" noProof="0" dirty="0" err="1">
                <a:effectLst/>
                <a:latin typeface="Lora" pitchFamily="2" charset="0"/>
                <a:ea typeface="Times New Roman" panose="02020603050405020304" pitchFamily="18" charset="0"/>
                <a:cs typeface="Calibri" panose="020F0502020204030204" pitchFamily="34" charset="0"/>
              </a:rPr>
              <a:t>doi.org</a:t>
            </a:r>
            <a:r>
              <a:rPr lang="fr-CA" sz="1200" u="sng" kern="1200" noProof="0" dirty="0">
                <a:effectLst/>
                <a:latin typeface="Lora" pitchFamily="2" charset="0"/>
                <a:ea typeface="Times New Roman" panose="02020603050405020304" pitchFamily="18" charset="0"/>
                <a:cs typeface="Calibri" panose="020F0502020204030204" pitchFamily="34" charset="0"/>
              </a:rPr>
              <a:t>/10.1007/978-0-387-79948-3_1340</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80331303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17500" y="4425950"/>
            <a:ext cx="5486400" cy="3600450"/>
          </a:xfrm>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Le stress et </a:t>
            </a:r>
            <a:r>
              <a:rPr lang="fr-CA" sz="1200" b="1" kern="1200" noProof="0" dirty="0">
                <a:solidFill>
                  <a:srgbClr val="1F3763"/>
                </a:solidFill>
                <a:effectLst/>
                <a:latin typeface="Lora" pitchFamily="2" charset="0"/>
                <a:ea typeface="DengXian Light" panose="02010600030101010101" pitchFamily="2" charset="-122"/>
                <a:cs typeface="Times New Roman" panose="02020603050405020304" pitchFamily="18" charset="0"/>
              </a:rPr>
              <a:t>l’épuisement professionnel</a:t>
            </a: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Comme nous l’avons vu sur la courbe du stress et du rendement, trop de stress peut mener à l’épuisement professionnel, c’est-à-dire à un état d’épuisement émotionnel, mental et physique dû à un stress cumulatif et prolongé (</a:t>
            </a:r>
            <a:r>
              <a:rPr lang="fr-CA" sz="1200" kern="1200" noProof="0" dirty="0" err="1">
                <a:effectLst/>
                <a:latin typeface="Lora" pitchFamily="2" charset="0"/>
                <a:ea typeface="Times New Roman" panose="02020603050405020304" pitchFamily="18" charset="0"/>
                <a:cs typeface="Calibri" panose="020F0502020204030204" pitchFamily="34" charset="0"/>
              </a:rPr>
              <a:t>Kelloway</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a:effectLst/>
                <a:latin typeface="Lora" pitchFamily="2" charset="0"/>
                <a:ea typeface="Times New Roman" panose="02020603050405020304" pitchFamily="18" charset="0"/>
                <a:cs typeface="Calibri" panose="020F0502020204030204" pitchFamily="34" charset="0"/>
              </a:rPr>
              <a:t>et al.</a:t>
            </a:r>
            <a:r>
              <a:rPr lang="fr-CA" sz="1200" kern="1200" noProof="0" dirty="0">
                <a:effectLst/>
                <a:latin typeface="Lora" pitchFamily="2" charset="0"/>
                <a:ea typeface="Times New Roman" panose="02020603050405020304" pitchFamily="18" charset="0"/>
                <a:cs typeface="Calibri" panose="020F0502020204030204" pitchFamily="34" charset="0"/>
              </a:rPr>
              <a:t>, 2023).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L’épuisement professionnel </a:t>
            </a:r>
            <a:r>
              <a:rPr lang="fr-CA" sz="1200" i="1" kern="1200" noProof="0" dirty="0">
                <a:effectLst/>
                <a:latin typeface="Lora" pitchFamily="2" charset="0"/>
                <a:ea typeface="Calibri" panose="020F0502020204030204" pitchFamily="34" charset="0"/>
                <a:cs typeface="Calibri" panose="020F0502020204030204" pitchFamily="34" charset="0"/>
              </a:rPr>
              <a:t>n’est pas</a:t>
            </a:r>
            <a:r>
              <a:rPr lang="fr-CA" sz="1200" kern="1200" noProof="0" dirty="0">
                <a:effectLst/>
                <a:latin typeface="Lora" pitchFamily="2" charset="0"/>
                <a:ea typeface="Calibri" panose="020F0502020204030204" pitchFamily="34" charset="0"/>
                <a:cs typeface="Calibri" panose="020F0502020204030204" pitchFamily="34" charset="0"/>
              </a:rPr>
              <a:t> un trouble de santé mentale pouvant être diagnostiqué (selon le DSM-5). Il a toutefois été inclus dans la Classification internationale des maladies de l’Organisation mondiale de la Santé.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L’épuisement professionnel est considéré comme un phénomène professionnel plutôt que comme une maladie.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Cliquez pour révéler.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En milieu de travail, la tension psychologique (c.-à-d. un état prolongé de détresse et de tension, caractérisé par une altération de la santé mentale et du bien-être) et l’épuisement professionnel ont été considérés comme les problèmes de santé mentale les plus courants (même s’ils ne sont pas diagnostiqués) qui sont vécus au travail (</a:t>
            </a:r>
            <a:r>
              <a:rPr lang="fr-CA" sz="1200" kern="1200" noProof="0" dirty="0" err="1">
                <a:effectLst/>
                <a:latin typeface="Lora" pitchFamily="2" charset="0"/>
                <a:ea typeface="Times New Roman" panose="02020603050405020304" pitchFamily="18" charset="0"/>
                <a:cs typeface="Calibri" panose="020F0502020204030204" pitchFamily="34" charset="0"/>
              </a:rPr>
              <a:t>Kelloway</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a:effectLst/>
                <a:latin typeface="Lora" pitchFamily="2" charset="0"/>
                <a:ea typeface="Times New Roman" panose="02020603050405020304" pitchFamily="18" charset="0"/>
                <a:cs typeface="Calibri" panose="020F0502020204030204" pitchFamily="34" charset="0"/>
              </a:rPr>
              <a:t>et al.</a:t>
            </a:r>
            <a:r>
              <a:rPr lang="fr-CA" sz="1200" kern="1200" noProof="0" dirty="0">
                <a:effectLst/>
                <a:latin typeface="Lora" pitchFamily="2" charset="0"/>
                <a:ea typeface="Times New Roman" panose="02020603050405020304" pitchFamily="18" charset="0"/>
                <a:cs typeface="Calibri" panose="020F0502020204030204" pitchFamily="34" charset="0"/>
              </a:rPr>
              <a:t>, 2023).</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Selon le Centre canadien d’hygiène et de sécurité au travail (CCHST), divers facteurs peuvent contribuer à l’épuisement professionnel, notamment les suivants :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exigences déraisonnables</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manque de contrôle ou incapacité d’influer sur les décisions qui ont une incidence sur son travail (p. ex. horaire, charge de travail, ressources)</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attentes relatives au travail mal définies</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milieu de travail médiocre (p. ex. intimidation, harcèlement, dynamique dysfonctionnelle du milieu de travail, etc.)</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niveaux d’activités extrêmes (p. ex. soit très monotones ou très occupés)</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soutien insuffisant, que ce soit au travail ou à la maison.</a:t>
            </a:r>
          </a:p>
          <a:p>
            <a:pPr marL="628650" lvl="1" indent="-171450">
              <a:lnSpc>
                <a:spcPct val="107000"/>
              </a:lnSpc>
              <a:spcAft>
                <a:spcPts val="800"/>
              </a:spcAft>
              <a:buFont typeface="Courier New" panose="02070309020205020404" pitchFamily="49" charset="0"/>
              <a:buChar char="o"/>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Comme nous l’avons vu dans le module 2, les milieux de travail qui s’engagent à créer un environnement propice à la santé mentale protègent les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contre les atteintes psychologiques tout en encourageant de saines habitudes de vie.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Cliquez pour révéler.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L’épuisement professionnel peut également être évité en repérant les signes et les indicateurs du continuum, en gérant les facteurs de stress et en utilisant des stratégies d’adaptation pour rester en santé et </a:t>
            </a:r>
            <a:r>
              <a:rPr lang="fr-CA" sz="1200" kern="1200" noProof="0" dirty="0" err="1">
                <a:effectLst/>
                <a:latin typeface="Lora" pitchFamily="2" charset="0"/>
                <a:ea typeface="Calibri" panose="020F0502020204030204" pitchFamily="34" charset="0"/>
                <a:cs typeface="Calibri" panose="020F0502020204030204" pitchFamily="34" charset="0"/>
              </a:rPr>
              <a:t>résilient·e</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Observez-vous-souvent et surveillez les signes et indicateurs de l’épuisement professionnel qui se situent principalement dans les zones orange (</a:t>
            </a:r>
            <a:r>
              <a:rPr lang="fr-CA" sz="1200" kern="1200" noProof="0" dirty="0" err="1">
                <a:effectLst/>
                <a:latin typeface="Lora" pitchFamily="2" charset="0"/>
                <a:ea typeface="Calibri" panose="020F0502020204030204" pitchFamily="34" charset="0"/>
                <a:cs typeface="Calibri" panose="020F0502020204030204" pitchFamily="34" charset="0"/>
              </a:rPr>
              <a:t>blessé·e</a:t>
            </a:r>
            <a:r>
              <a:rPr lang="fr-CA" sz="1200" kern="1200" noProof="0" dirty="0">
                <a:effectLst/>
                <a:latin typeface="Lora" pitchFamily="2" charset="0"/>
                <a:ea typeface="Calibri" panose="020F0502020204030204" pitchFamily="34" charset="0"/>
                <a:cs typeface="Calibri" panose="020F0502020204030204" pitchFamily="34" charset="0"/>
              </a:rPr>
              <a:t>) ou rouge (malade) du continuum (p. ex. sentiments fréquents de frustration, d’anxiété, de dépression, d’engourdissement, de désespoir, de détachement ou de cynisme, ainsi qu’un épuisement physique constant et prolongé, de l’insomnie, etc.).</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Cliquez pour révéler la diapositive suivante.</a:t>
            </a:r>
            <a:endParaRPr lang="en-US" b="0" i="0" dirty="0">
              <a:solidFill>
                <a:srgbClr val="2C2D30"/>
              </a:solidFill>
              <a:effectLst/>
              <a:latin typeface="Lora" pitchFamily="2" charset="0"/>
            </a:endParaRPr>
          </a:p>
          <a:p>
            <a:pPr marL="0" marR="0">
              <a:lnSpc>
                <a:spcPct val="107000"/>
              </a:lnSpc>
              <a:spcBef>
                <a:spcPts val="0"/>
              </a:spcBef>
              <a:spcAft>
                <a:spcPts val="0"/>
              </a:spcAft>
            </a:pPr>
            <a:endParaRPr lang="en-US" b="0" i="0" dirty="0">
              <a:solidFill>
                <a:srgbClr val="2C2D30"/>
              </a:solidFill>
              <a:effectLst/>
              <a:latin typeface="Lora" pitchFamily="2" charset="0"/>
            </a:endParaRPr>
          </a:p>
          <a:p>
            <a:pPr marL="0" marR="0">
              <a:lnSpc>
                <a:spcPct val="107000"/>
              </a:lnSpc>
              <a:spcBef>
                <a:spcPts val="0"/>
              </a:spcBef>
              <a:spcAft>
                <a:spcPts val="0"/>
              </a:spcAft>
            </a:pPr>
            <a:r>
              <a:rPr lang="fr-FR" b="0" i="0" dirty="0">
                <a:solidFill>
                  <a:srgbClr val="2C2D30"/>
                </a:solidFill>
                <a:effectLst/>
                <a:latin typeface="Lora" pitchFamily="2" charset="0"/>
              </a:rPr>
              <a:t>Informations générales :</a:t>
            </a:r>
          </a:p>
          <a:p>
            <a:pPr marL="0" marR="0">
              <a:lnSpc>
                <a:spcPct val="107000"/>
              </a:lnSpc>
              <a:spcBef>
                <a:spcPts val="0"/>
              </a:spcBef>
              <a:spcAft>
                <a:spcPts val="0"/>
              </a:spcAft>
            </a:pPr>
            <a:r>
              <a:rPr lang="fr-FR" b="0" i="0" dirty="0">
                <a:solidFill>
                  <a:srgbClr val="2C2D30"/>
                </a:solidFill>
                <a:effectLst/>
                <a:latin typeface="Lora" pitchFamily="2" charset="0"/>
              </a:rPr>
              <a:t>Le </a:t>
            </a:r>
            <a:r>
              <a:rPr lang="fr-FR" b="0" i="1" dirty="0">
                <a:solidFill>
                  <a:srgbClr val="2C2D30"/>
                </a:solidFill>
                <a:effectLst/>
                <a:latin typeface="Lora" pitchFamily="2" charset="0"/>
              </a:rPr>
              <a:t>Manuel diagnostique et statistique des troubles de santé mentale </a:t>
            </a:r>
            <a:r>
              <a:rPr lang="fr-FR" b="0" i="0" dirty="0">
                <a:solidFill>
                  <a:srgbClr val="2C2D30"/>
                </a:solidFill>
                <a:effectLst/>
                <a:latin typeface="Lora" pitchFamily="2" charset="0"/>
              </a:rPr>
              <a:t>(DSM) est un guide largement utilisé par les professionnels de la santé mentale, en particulier aux États-Unis, pour diagnostiquer de nombreux troubles de santé mentale. Le DSM est publié par l'American </a:t>
            </a:r>
            <a:r>
              <a:rPr lang="fr-FR" b="0" i="0" dirty="0" err="1">
                <a:solidFill>
                  <a:srgbClr val="2C2D30"/>
                </a:solidFill>
                <a:effectLst/>
                <a:latin typeface="Lora" pitchFamily="2" charset="0"/>
              </a:rPr>
              <a:t>Psychiatric</a:t>
            </a:r>
            <a:r>
              <a:rPr lang="fr-FR" b="0" i="0" dirty="0">
                <a:solidFill>
                  <a:srgbClr val="2C2D30"/>
                </a:solidFill>
                <a:effectLst/>
                <a:latin typeface="Lora" pitchFamily="2" charset="0"/>
              </a:rPr>
              <a:t> Association et a été révisé à plusieurs reprises depuis sa création en 1952. Le DSM contient des descriptions de troubles de santé mentale allant des troubles d'anxiété et d'humeur, aux troubles de la personnalité, en passant par les troubles liés à l'utilisation de substances.</a:t>
            </a:r>
            <a:endParaRPr lang="en-US" b="0" i="0" dirty="0">
              <a:solidFill>
                <a:srgbClr val="2C2D30"/>
              </a:solidFill>
              <a:effectLst/>
              <a:latin typeface="Lora" pitchFamily="2"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Times New Roman" panose="02020603050405020304" pitchFamily="18" charset="0"/>
                <a:cs typeface="Calibri" panose="020F0502020204030204" pitchFamily="34" charset="0"/>
              </a:rPr>
              <a:t>SOURCES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Centre canadien d’hygiène et de sécurité au travail, </a:t>
            </a:r>
            <a:r>
              <a:rPr lang="fr-CA" sz="1200" i="1" kern="1200" noProof="0" dirty="0">
                <a:effectLst/>
                <a:latin typeface="Lora" pitchFamily="2" charset="0"/>
                <a:ea typeface="Calibri" panose="020F0502020204030204" pitchFamily="34" charset="0"/>
                <a:cs typeface="Calibri" panose="020F0502020204030204" pitchFamily="34" charset="0"/>
              </a:rPr>
              <a:t>Santé mentale – Épuisement professionnel</a:t>
            </a:r>
            <a:r>
              <a:rPr lang="fr-CA" sz="1200" kern="1200" noProof="0" dirty="0">
                <a:effectLst/>
                <a:latin typeface="Lora" pitchFamily="2" charset="0"/>
                <a:ea typeface="Calibri" panose="020F0502020204030204" pitchFamily="34" charset="0"/>
                <a:cs typeface="Calibri" panose="020F0502020204030204" pitchFamily="34" charset="0"/>
              </a:rPr>
              <a:t>, 2023. </a:t>
            </a:r>
            <a:r>
              <a:rPr lang="fr-CA" sz="1200" kern="1200" noProof="0" dirty="0">
                <a:effectLst/>
                <a:latin typeface="Lora" pitchFamily="2" charset="0"/>
                <a:ea typeface="Times New Roman" panose="02020603050405020304" pitchFamily="18" charset="0"/>
                <a:cs typeface="Calibri" panose="020F0502020204030204" pitchFamily="34" charset="0"/>
              </a:rPr>
              <a:t>https://www.cchst.ca/oshanswers/psychosocial/mh/mentalhealth_jobburnout.html</a:t>
            </a:r>
          </a:p>
          <a:p>
            <a:pPr mar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err="1">
                <a:effectLst/>
                <a:latin typeface="Lora" pitchFamily="2" charset="0"/>
                <a:ea typeface="Times New Roman" panose="02020603050405020304" pitchFamily="18" charset="0"/>
                <a:cs typeface="Calibri" panose="020F0502020204030204" pitchFamily="34" charset="0"/>
              </a:rPr>
              <a:t>Kelloway</a:t>
            </a:r>
            <a:r>
              <a:rPr lang="fr-CA" sz="1200" kern="1200" noProof="0" dirty="0">
                <a:effectLst/>
                <a:latin typeface="Lora" pitchFamily="2" charset="0"/>
                <a:ea typeface="Times New Roman" panose="02020603050405020304" pitchFamily="18" charset="0"/>
                <a:cs typeface="Calibri" panose="020F0502020204030204" pitchFamily="34" charset="0"/>
              </a:rPr>
              <a:t>, E. K., J. K. </a:t>
            </a:r>
            <a:r>
              <a:rPr lang="fr-CA" sz="1200" kern="1200" noProof="0" dirty="0" err="1">
                <a:effectLst/>
                <a:latin typeface="Lora" pitchFamily="2" charset="0"/>
                <a:ea typeface="Times New Roman" panose="02020603050405020304" pitchFamily="18" charset="0"/>
                <a:cs typeface="Calibri" panose="020F0502020204030204" pitchFamily="34" charset="0"/>
              </a:rPr>
              <a:t>Dimoff</a:t>
            </a:r>
            <a:r>
              <a:rPr lang="fr-CA" sz="1200" kern="1200" noProof="0" dirty="0">
                <a:effectLst/>
                <a:latin typeface="Lora" pitchFamily="2" charset="0"/>
                <a:ea typeface="Times New Roman" panose="02020603050405020304" pitchFamily="18" charset="0"/>
                <a:cs typeface="Calibri" panose="020F0502020204030204" pitchFamily="34" charset="0"/>
              </a:rPr>
              <a:t> et S. Gilbert, </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Times New Roman" panose="02020603050405020304" pitchFamily="18" charset="0"/>
                <a:cs typeface="Calibri" panose="020F0502020204030204" pitchFamily="34" charset="0"/>
              </a:rPr>
              <a:t>Mental </a:t>
            </a:r>
            <a:r>
              <a:rPr lang="fr-CA" sz="1200" kern="1200" noProof="0" dirty="0" err="1">
                <a:effectLst/>
                <a:latin typeface="Lora" pitchFamily="2" charset="0"/>
                <a:ea typeface="Times New Roman" panose="02020603050405020304" pitchFamily="18" charset="0"/>
                <a:cs typeface="Calibri" panose="020F0502020204030204" pitchFamily="34" charset="0"/>
              </a:rPr>
              <a:t>health</a:t>
            </a:r>
            <a:r>
              <a:rPr lang="fr-CA" sz="1200" kern="1200" noProof="0" dirty="0">
                <a:effectLst/>
                <a:latin typeface="Lora" pitchFamily="2" charset="0"/>
                <a:ea typeface="Times New Roman" panose="02020603050405020304" pitchFamily="18" charset="0"/>
                <a:cs typeface="Calibri" panose="020F0502020204030204" pitchFamily="34" charset="0"/>
              </a:rPr>
              <a:t> in the </a:t>
            </a:r>
            <a:r>
              <a:rPr lang="fr-CA" sz="1200" kern="1200" noProof="0" dirty="0" err="1">
                <a:effectLst/>
                <a:latin typeface="Lora" pitchFamily="2" charset="0"/>
                <a:ea typeface="Times New Roman" panose="02020603050405020304" pitchFamily="18" charset="0"/>
                <a:cs typeface="Calibri" panose="020F0502020204030204" pitchFamily="34" charset="0"/>
              </a:rPr>
              <a:t>workplace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err="1">
                <a:effectLst/>
                <a:latin typeface="Lora" pitchFamily="2" charset="0"/>
                <a:ea typeface="Times New Roman" panose="02020603050405020304" pitchFamily="18" charset="0"/>
                <a:cs typeface="Calibri" panose="020F0502020204030204" pitchFamily="34" charset="0"/>
              </a:rPr>
              <a:t>Annual</a:t>
            </a:r>
            <a:r>
              <a:rPr lang="fr-CA" sz="1200" i="1"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err="1">
                <a:effectLst/>
                <a:latin typeface="Lora" pitchFamily="2" charset="0"/>
                <a:ea typeface="Times New Roman" panose="02020603050405020304" pitchFamily="18" charset="0"/>
                <a:cs typeface="Calibri" panose="020F0502020204030204" pitchFamily="34" charset="0"/>
              </a:rPr>
              <a:t>Review</a:t>
            </a:r>
            <a:r>
              <a:rPr lang="fr-CA" sz="1200" i="1" kern="1200" noProof="0" dirty="0">
                <a:effectLst/>
                <a:latin typeface="Lora" pitchFamily="2" charset="0"/>
                <a:ea typeface="Times New Roman" panose="02020603050405020304" pitchFamily="18" charset="0"/>
                <a:cs typeface="Calibri" panose="020F0502020204030204" pitchFamily="34" charset="0"/>
              </a:rPr>
              <a:t> of </a:t>
            </a:r>
            <a:r>
              <a:rPr lang="fr-CA" sz="1200" i="1" kern="1200" noProof="0" dirty="0" err="1">
                <a:effectLst/>
                <a:latin typeface="Lora" pitchFamily="2" charset="0"/>
                <a:ea typeface="Times New Roman" panose="02020603050405020304" pitchFamily="18" charset="0"/>
                <a:cs typeface="Calibri" panose="020F0502020204030204" pitchFamily="34" charset="0"/>
              </a:rPr>
              <a:t>Organizational</a:t>
            </a:r>
            <a:r>
              <a:rPr lang="fr-CA" sz="1200" i="1" kern="1200" noProof="0" dirty="0">
                <a:effectLst/>
                <a:latin typeface="Lora" pitchFamily="2" charset="0"/>
                <a:ea typeface="Times New Roman" panose="02020603050405020304" pitchFamily="18" charset="0"/>
                <a:cs typeface="Calibri" panose="020F0502020204030204" pitchFamily="34" charset="0"/>
              </a:rPr>
              <a:t> Psychology and </a:t>
            </a:r>
            <a:r>
              <a:rPr lang="fr-CA" sz="1200" i="1" kern="1200" noProof="0" dirty="0" err="1">
                <a:effectLst/>
                <a:latin typeface="Lora" pitchFamily="2" charset="0"/>
                <a:ea typeface="Times New Roman" panose="02020603050405020304" pitchFamily="18" charset="0"/>
                <a:cs typeface="Calibri" panose="020F0502020204030204" pitchFamily="34" charset="0"/>
              </a:rPr>
              <a:t>Organizational</a:t>
            </a:r>
            <a:r>
              <a:rPr lang="fr-CA" sz="1200" i="1"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err="1">
                <a:effectLst/>
                <a:latin typeface="Lora" pitchFamily="2" charset="0"/>
                <a:ea typeface="Times New Roman" panose="02020603050405020304" pitchFamily="18" charset="0"/>
                <a:cs typeface="Calibri" panose="020F0502020204030204" pitchFamily="34" charset="0"/>
              </a:rPr>
              <a:t>Behavior</a:t>
            </a:r>
            <a:r>
              <a:rPr lang="fr-CA" sz="1200" kern="1200" noProof="0" dirty="0">
                <a:effectLst/>
                <a:latin typeface="Lora" pitchFamily="2" charset="0"/>
                <a:ea typeface="Times New Roman" panose="02020603050405020304" pitchFamily="18" charset="0"/>
                <a:cs typeface="Calibri" panose="020F0502020204030204" pitchFamily="34" charset="0"/>
              </a:rPr>
              <a:t>, 10(1), 2023, p. 363–387. </a:t>
            </a:r>
            <a:r>
              <a:rPr lang="fr-CA" sz="1200" u="sng" kern="1200" noProof="0" dirty="0">
                <a:effectLst/>
                <a:latin typeface="Lora" pitchFamily="2" charset="0"/>
                <a:ea typeface="Times New Roman" panose="02020603050405020304" pitchFamily="18" charset="0"/>
                <a:cs typeface="Calibri" panose="020F0502020204030204" pitchFamily="34" charset="0"/>
              </a:rPr>
              <a:t>https://</a:t>
            </a:r>
            <a:r>
              <a:rPr lang="fr-CA" sz="1200" u="sng" kern="1200" noProof="0" dirty="0" err="1">
                <a:effectLst/>
                <a:latin typeface="Lora" pitchFamily="2" charset="0"/>
                <a:ea typeface="Times New Roman" panose="02020603050405020304" pitchFamily="18" charset="0"/>
                <a:cs typeface="Calibri" panose="020F0502020204030204" pitchFamily="34" charset="0"/>
              </a:rPr>
              <a:t>doi.org</a:t>
            </a:r>
            <a:r>
              <a:rPr lang="fr-CA" sz="1200" u="sng" kern="1200" noProof="0" dirty="0">
                <a:effectLst/>
                <a:latin typeface="Lora" pitchFamily="2" charset="0"/>
                <a:ea typeface="Times New Roman" panose="02020603050405020304" pitchFamily="18" charset="0"/>
                <a:cs typeface="Calibri" panose="020F0502020204030204" pitchFamily="34" charset="0"/>
              </a:rPr>
              <a:t>/10.1146/annurev-orgpsych-120920-050527</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17013029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Le stress et la résilience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Être </a:t>
            </a:r>
            <a:r>
              <a:rPr lang="fr-CA" sz="1200" kern="1200" noProof="0" dirty="0" err="1">
                <a:effectLst/>
                <a:latin typeface="Lora" pitchFamily="2" charset="0"/>
                <a:ea typeface="Calibri" panose="020F0502020204030204" pitchFamily="34" charset="0"/>
                <a:cs typeface="Calibri" panose="020F0502020204030204" pitchFamily="34" charset="0"/>
              </a:rPr>
              <a:t>résilient·e</a:t>
            </a:r>
            <a:r>
              <a:rPr lang="fr-CA" sz="1200" kern="1200" noProof="0" dirty="0">
                <a:effectLst/>
                <a:latin typeface="Lora" pitchFamily="2" charset="0"/>
                <a:ea typeface="Calibri" panose="020F0502020204030204" pitchFamily="34" charset="0"/>
                <a:cs typeface="Calibri" panose="020F0502020204030204" pitchFamily="34" charset="0"/>
              </a:rPr>
              <a:t>, qu’est-ce que ça veut dire?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participant·e·s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Capacité à surmonter les obstacles.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Capable de revenir dans un état vert en santé.</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Capacité de mettre les choses en perspective.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Capacité de rebondir dans l’adversité et d’en ressortir </a:t>
            </a:r>
            <a:r>
              <a:rPr lang="fr-CA" sz="1200" kern="1200" noProof="0" dirty="0" err="1">
                <a:effectLst/>
                <a:latin typeface="Lora" pitchFamily="2" charset="0"/>
                <a:ea typeface="Calibri" panose="020F0502020204030204" pitchFamily="34" charset="0"/>
                <a:cs typeface="Calibri" panose="020F0502020204030204" pitchFamily="34" charset="0"/>
              </a:rPr>
              <a:t>grandi·e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Capacité d’adaptation.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Capacité de se rétablir suite à une situation stressante.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Capacité de supporter les pressions quotidiennes.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b="1" noProof="0" dirty="0">
              <a:solidFill>
                <a:schemeClr val="tx1"/>
              </a:solidFill>
              <a:latin typeface="Lora" pitchFamily="2" charset="0"/>
            </a:endParaRPr>
          </a:p>
        </p:txBody>
      </p:sp>
    </p:spTree>
    <p:extLst>
      <p:ext uri="{BB962C8B-B14F-4D97-AF65-F5344CB8AC3E}">
        <p14:creationId xmlns:p14="http://schemas.microsoft.com/office/powerpoint/2010/main" val="70378572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La résilience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La résilience n’est pas un trait de caractère avec lequel nous sommes nés ou non. C’est une aptitude qui s’apprend. Cela comprend des comportements, des pensées et des actions que tout le monde peut apprendre et développer</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résilience, c’est de pouvoir mettre un pied devant l’autre et s’adapter au changement; ce n’est pas d’être </a:t>
            </a:r>
            <a:r>
              <a:rPr lang="fr-CA" sz="1200" kern="1200" noProof="0" dirty="0" err="1">
                <a:effectLst/>
                <a:latin typeface="Lora" pitchFamily="2" charset="0"/>
                <a:ea typeface="Calibri" panose="020F0502020204030204" pitchFamily="34" charset="0"/>
                <a:cs typeface="Calibri" panose="020F0502020204030204" pitchFamily="34" charset="0"/>
              </a:rPr>
              <a:t>parfait·e</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Il n’y a pas qu’une chose qui puisse nous rendre </a:t>
            </a:r>
            <a:r>
              <a:rPr lang="fr-CA" sz="1200" kern="100" noProof="0" dirty="0" err="1">
                <a:effectLst/>
                <a:latin typeface="Lora" pitchFamily="2" charset="0"/>
                <a:ea typeface="Calibri" panose="020F0502020204030204" pitchFamily="34" charset="0"/>
                <a:cs typeface="Arial" panose="020B0604020202020204" pitchFamily="34" charset="0"/>
              </a:rPr>
              <a:t>résilient·e</a:t>
            </a:r>
            <a:r>
              <a:rPr lang="fr-CA" sz="1200" kern="100" noProof="0" dirty="0">
                <a:effectLst/>
                <a:latin typeface="Lora" pitchFamily="2" charset="0"/>
                <a:ea typeface="Calibri" panose="020F0502020204030204" pitchFamily="34" charset="0"/>
                <a:cs typeface="Arial" panose="020B0604020202020204" pitchFamily="34" charset="0"/>
              </a:rPr>
              <a:t>. C’est une combinaison de choses – il est essentiel de se connaître!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Par exemple, </a:t>
            </a:r>
            <a:r>
              <a:rPr lang="fr-CA" sz="1200" kern="100" noProof="0" dirty="0">
                <a:effectLst/>
                <a:latin typeface="Lora" pitchFamily="2" charset="0"/>
                <a:ea typeface="Calibri" panose="020F0502020204030204" pitchFamily="34" charset="0"/>
                <a:cs typeface="Arial" panose="020B0604020202020204" pitchFamily="34" charset="0"/>
              </a:rPr>
              <a:t>le fait de maintenir ou de tisser des liens sociaux, l’humour, l’optimisme et la capacité à être flexible et à recadrer les difficultés sont des traits communs que vous pourriez retrouver chez les personnes résilientes</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Dans ce module, nous allons vous proposer des stratégies pour vous aider à gérer le stress et à demeurer </a:t>
            </a:r>
            <a:r>
              <a:rPr lang="fr-CA" sz="1200" kern="100" noProof="0" dirty="0" err="1">
                <a:effectLst/>
                <a:latin typeface="Lora" pitchFamily="2" charset="0"/>
                <a:ea typeface="Calibri" panose="020F0502020204030204" pitchFamily="34" charset="0"/>
                <a:cs typeface="Arial" panose="020B0604020202020204" pitchFamily="34" charset="0"/>
              </a:rPr>
              <a:t>résilient·e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marR="0" lvl="0" indent="-171450" algn="l" defTabSz="914400" rtl="0" eaLnBrk="1" fontAlgn="auto" latinLnBrk="0" hangingPunct="1">
              <a:lnSpc>
                <a:spcPct val="107000"/>
              </a:lnSpc>
              <a:spcBef>
                <a:spcPts val="0"/>
              </a:spcBef>
              <a:spcAft>
                <a:spcPts val="0"/>
              </a:spcAft>
              <a:buClrTx/>
              <a:buSzTx/>
              <a:buFont typeface="Arial" panose="020B0604020202020204" pitchFamily="34" charset="0"/>
              <a:buChar char="•"/>
              <a:tabLst/>
              <a:defRPr/>
            </a:pPr>
            <a:r>
              <a:rPr lang="en-CA" sz="1200" b="0" kern="100" dirty="0">
                <a:effectLst/>
                <a:latin typeface="Lora" pitchFamily="2" charset="0"/>
                <a:ea typeface="Aptos" panose="020B0004020202020204" pitchFamily="34" charset="0"/>
                <a:cs typeface="Mangal" panose="02040503050203030202" pitchFamily="18" charset="0"/>
              </a:rPr>
              <a:t>American Psychological Association (2020). </a:t>
            </a:r>
            <a:r>
              <a:rPr lang="en-CA" sz="1200" b="0" i="1" kern="100" dirty="0">
                <a:effectLst/>
                <a:latin typeface="Lora" pitchFamily="2" charset="0"/>
                <a:ea typeface="Aptos" panose="020B0004020202020204" pitchFamily="34" charset="0"/>
                <a:cs typeface="Mangal" panose="02040503050203030202" pitchFamily="18" charset="0"/>
              </a:rPr>
              <a:t>Building your resilience. </a:t>
            </a:r>
            <a:r>
              <a:rPr lang="en-CA" sz="1200" b="0" kern="100" dirty="0">
                <a:effectLst/>
                <a:latin typeface="Lora" pitchFamily="2" charset="0"/>
                <a:ea typeface="Aptos" panose="020B0004020202020204" pitchFamily="34" charset="0"/>
                <a:cs typeface="Mangal" panose="02040503050203030202" pitchFamily="18" charset="0"/>
              </a:rPr>
              <a:t>https://www.apa.org/topics/resilience/building-your-resilience</a:t>
            </a:r>
            <a:endParaRPr lang="en-US" sz="1200" b="0" kern="100" dirty="0">
              <a:effectLst/>
              <a:latin typeface="Lora" pitchFamily="2" charset="0"/>
              <a:ea typeface="Aptos" panose="020B0004020202020204" pitchFamily="34" charset="0"/>
              <a:cs typeface="Mangal" panose="02040503050203030202" pitchFamily="18" charset="0"/>
            </a:endParaRPr>
          </a:p>
        </p:txBody>
      </p:sp>
    </p:spTree>
    <p:extLst>
      <p:ext uri="{BB962C8B-B14F-4D97-AF65-F5344CB8AC3E}">
        <p14:creationId xmlns:p14="http://schemas.microsoft.com/office/powerpoint/2010/main" val="313091193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Discussion – Les stratégies d’adaptation</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Quelles sont les stratégies que vous utilisez actuellement pour gérer le stress et renforcer votre résilience? Comment intégrez-vous ces pratiques dans votre travail (en tant que gestionnaire ou </a:t>
            </a:r>
            <a:r>
              <a:rPr lang="fr-CA" sz="1200" kern="1200" noProof="0" dirty="0" err="1">
                <a:effectLst/>
                <a:latin typeface="Lora" pitchFamily="2" charset="0"/>
                <a:ea typeface="Calibri" panose="020F0502020204030204" pitchFamily="34" charset="0"/>
                <a:cs typeface="Calibri" panose="020F0502020204030204" pitchFamily="34" charset="0"/>
              </a:rPr>
              <a:t>employé·e</a:t>
            </a:r>
            <a:r>
              <a:rPr lang="fr-CA" sz="1200" kern="1200" noProof="0" dirty="0">
                <a:effectLst/>
                <a:latin typeface="Lora" pitchFamily="2" charset="0"/>
                <a:ea typeface="Calibri" panose="020F0502020204030204" pitchFamily="34" charset="0"/>
                <a:cs typeface="Calibri" panose="020F0502020204030204" pitchFamily="34" charset="0"/>
              </a:rPr>
              <a:t>) et dans votre vie en général?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participant·e·s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Créer un horaire ou programme quotidien.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Respirer.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En parler.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Faire quelque chose qu’on aime (expérience optimale ou intrinsèquement gratifiante).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Faire des choses difficiles ou qui représentent un défi.</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Bricoler dans le garage.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Travailler le bois.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Être dehors, faire de la randonnée, promener le chien.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Aller au chalet.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Voyager.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Cuisiner.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Écouter de la musique.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Faire de la moto.</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Appeler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ami·e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Méditer.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Faire de l’exercice.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FAIRE</a:t>
            </a:r>
          </a:p>
          <a:p>
            <a:pPr marL="0" indent="0" algn="l" defTabSz="914400" rtl="0" eaLnBrk="1" latinLnBrk="0" hangingPunct="1">
              <a:buFont typeface="Arial" panose="020B0604020202020204" pitchFamily="34" charset="0"/>
              <a:buNone/>
            </a:pPr>
            <a:r>
              <a:rPr lang="fr-FR" sz="1200" b="0" i="0" u="none" strike="noStrike" kern="1200" baseline="0" dirty="0">
                <a:solidFill>
                  <a:schemeClr val="tx1"/>
                </a:solidFill>
                <a:latin typeface="Lora" pitchFamily="2" charset="0"/>
                <a:ea typeface="+mn-ea"/>
                <a:cs typeface="+mn-cs"/>
              </a:rPr>
              <a:t>Au besoin, complétez les réponses avec :</a:t>
            </a:r>
          </a:p>
          <a:p>
            <a:pPr marL="171450" indent="-171450" algn="l" defTabSz="914400" rtl="0" eaLnBrk="1" latinLnBrk="0" hangingPunct="1">
              <a:buFont typeface="Arial" panose="020B0604020202020204" pitchFamily="34" charset="0"/>
              <a:buChar char="•"/>
            </a:pPr>
            <a:endParaRPr lang="fr-FR" sz="1200" b="0" i="0" u="none" strike="noStrike" kern="1200" baseline="0" dirty="0">
              <a:solidFill>
                <a:schemeClr val="tx1"/>
              </a:solidFill>
              <a:latin typeface="Lora" pitchFamily="2" charset="0"/>
              <a:ea typeface="+mn-ea"/>
              <a:cs typeface="+mn-cs"/>
            </a:endParaRPr>
          </a:p>
          <a:p>
            <a:r>
              <a:rPr lang="fr-FR" sz="1200" b="0" i="0" u="none" strike="noStrike" baseline="0" dirty="0">
                <a:solidFill>
                  <a:schemeClr val="tx1"/>
                </a:solidFill>
                <a:latin typeface="Lora" pitchFamily="2" charset="0"/>
              </a:rPr>
              <a:t>Les stratégies de </a:t>
            </a:r>
            <a:r>
              <a:rPr lang="fr-FR" sz="1200" b="1" i="0" u="none" strike="noStrike" baseline="0" dirty="0">
                <a:solidFill>
                  <a:schemeClr val="tx1"/>
                </a:solidFill>
                <a:latin typeface="Lora" pitchFamily="2" charset="0"/>
              </a:rPr>
              <a:t>gestion du stress </a:t>
            </a:r>
            <a:r>
              <a:rPr lang="fr-FR" sz="1200" b="0" i="0" u="none" strike="noStrike" baseline="0" dirty="0">
                <a:solidFill>
                  <a:schemeClr val="tx1"/>
                </a:solidFill>
                <a:latin typeface="Lora" pitchFamily="2" charset="0"/>
              </a:rPr>
              <a:t>comprennent :</a:t>
            </a:r>
            <a:endParaRPr lang="en-CA" sz="1200" b="0" i="0" u="none" strike="noStrike" baseline="0" dirty="0">
              <a:solidFill>
                <a:schemeClr val="tx1"/>
              </a:solidFill>
              <a:latin typeface="Lora" pitchFamily="2" charset="0"/>
            </a:endParaRPr>
          </a:p>
          <a:p>
            <a:pPr marL="171450" marR="0" lvl="0" indent="-171450" algn="l">
              <a:spcBef>
                <a:spcPts val="0"/>
              </a:spcBef>
              <a:spcAft>
                <a:spcPts val="0"/>
              </a:spcAft>
              <a:buFont typeface="Arial" panose="020B0604020202020204" pitchFamily="34" charset="0"/>
              <a:buChar char="•"/>
            </a:pPr>
            <a:r>
              <a:rPr lang="fr-FR" sz="1200" b="0" u="none" strike="noStrike" kern="100" dirty="0">
                <a:effectLst/>
                <a:latin typeface="Lora" pitchFamily="2" charset="0"/>
                <a:ea typeface="Aptos" panose="020B0004020202020204" pitchFamily="34" charset="0"/>
                <a:cs typeface="Mangal" panose="02040503050203030202" pitchFamily="18" charset="0"/>
              </a:rPr>
              <a:t>Identifier vos problèmes.</a:t>
            </a:r>
          </a:p>
          <a:p>
            <a:pPr marL="171450" marR="0" lvl="0" indent="-171450" algn="l">
              <a:spcBef>
                <a:spcPts val="0"/>
              </a:spcBef>
              <a:spcAft>
                <a:spcPts val="0"/>
              </a:spcAft>
              <a:buFont typeface="Arial" panose="020B0604020202020204" pitchFamily="34" charset="0"/>
              <a:buChar char="•"/>
            </a:pPr>
            <a:r>
              <a:rPr lang="fr-FR" sz="1200" b="0" u="none" strike="noStrike" kern="100" dirty="0">
                <a:effectLst/>
                <a:latin typeface="Lora" pitchFamily="2" charset="0"/>
                <a:ea typeface="Aptos" panose="020B0004020202020204" pitchFamily="34" charset="0"/>
                <a:cs typeface="Mangal" panose="02040503050203030202" pitchFamily="18" charset="0"/>
              </a:rPr>
              <a:t>Chercher des solutions.</a:t>
            </a:r>
          </a:p>
          <a:p>
            <a:pPr marL="171450" marR="0" lvl="0" indent="-171450" algn="l">
              <a:spcBef>
                <a:spcPts val="0"/>
              </a:spcBef>
              <a:spcAft>
                <a:spcPts val="0"/>
              </a:spcAft>
              <a:buFont typeface="Arial" panose="020B0604020202020204" pitchFamily="34" charset="0"/>
              <a:buChar char="•"/>
            </a:pPr>
            <a:r>
              <a:rPr lang="fr-FR" sz="1200" b="0" u="none" strike="noStrike" kern="100" dirty="0">
                <a:effectLst/>
                <a:latin typeface="Lora" pitchFamily="2" charset="0"/>
                <a:ea typeface="Aptos" panose="020B0004020202020204" pitchFamily="34" charset="0"/>
                <a:cs typeface="Mangal" panose="02040503050203030202" pitchFamily="18" charset="0"/>
              </a:rPr>
              <a:t>Parler de ses problèmes (avec des ami</a:t>
            </a:r>
            <a:r>
              <a:rPr lang="fr-CA" sz="1200" kern="1200" noProof="0" dirty="0">
                <a:effectLst/>
                <a:latin typeface="Lora" pitchFamily="2" charset="0"/>
                <a:ea typeface="Calibri" panose="020F0502020204030204" pitchFamily="34" charset="0"/>
                <a:cs typeface="Calibri" panose="020F0502020204030204" pitchFamily="34" charset="0"/>
              </a:rPr>
              <a:t>·e·</a:t>
            </a:r>
            <a:r>
              <a:rPr lang="fr-FR" sz="1200" b="0" u="none" strike="noStrike" kern="100" dirty="0">
                <a:effectLst/>
                <a:latin typeface="Lora" pitchFamily="2" charset="0"/>
                <a:ea typeface="Aptos" panose="020B0004020202020204" pitchFamily="34" charset="0"/>
                <a:cs typeface="Mangal" panose="02040503050203030202" pitchFamily="18" charset="0"/>
              </a:rPr>
              <a:t>s, des collègues de travail et des membres de la famille).</a:t>
            </a:r>
          </a:p>
          <a:p>
            <a:pPr marL="171450" marR="0" lvl="0" indent="-171450" algn="l">
              <a:spcBef>
                <a:spcPts val="0"/>
              </a:spcBef>
              <a:spcAft>
                <a:spcPts val="0"/>
              </a:spcAft>
              <a:buFont typeface="Arial" panose="020B0604020202020204" pitchFamily="34" charset="0"/>
              <a:buChar char="•"/>
            </a:pPr>
            <a:r>
              <a:rPr lang="fr-FR" sz="1200" b="0" u="none" strike="noStrike" kern="100" dirty="0">
                <a:effectLst/>
                <a:latin typeface="Lora" pitchFamily="2" charset="0"/>
                <a:ea typeface="Aptos" panose="020B0004020202020204" pitchFamily="34" charset="0"/>
                <a:cs typeface="Mangal" panose="02040503050203030202" pitchFamily="18" charset="0"/>
              </a:rPr>
              <a:t>Apprendre à gérer le stress ( à l'aide de livres, de films, de vidéos, de cours et d'ateliers).</a:t>
            </a:r>
          </a:p>
          <a:p>
            <a:pPr marL="171450" marR="0" lvl="0" indent="-171450" algn="l">
              <a:spcBef>
                <a:spcPts val="0"/>
              </a:spcBef>
              <a:spcAft>
                <a:spcPts val="0"/>
              </a:spcAft>
              <a:buFont typeface="Arial" panose="020B0604020202020204" pitchFamily="34" charset="0"/>
              <a:buChar char="•"/>
            </a:pPr>
            <a:r>
              <a:rPr lang="fr-FR" sz="1200" b="0" u="none" strike="noStrike" kern="100" dirty="0">
                <a:effectLst/>
                <a:latin typeface="Lora" pitchFamily="2" charset="0"/>
                <a:ea typeface="Aptos" panose="020B0004020202020204" pitchFamily="34" charset="0"/>
                <a:cs typeface="Mangal" panose="02040503050203030202" pitchFamily="18" charset="0"/>
              </a:rPr>
              <a:t>Réduire la tension par l'activité physique et les techniques de relaxation.</a:t>
            </a:r>
          </a:p>
          <a:p>
            <a:pPr marL="171450" marR="0" lvl="0" indent="-171450" algn="l">
              <a:spcBef>
                <a:spcPts val="0"/>
              </a:spcBef>
              <a:spcAft>
                <a:spcPts val="0"/>
              </a:spcAft>
              <a:buFont typeface="Arial" panose="020B0604020202020204" pitchFamily="34" charset="0"/>
              <a:buChar char="•"/>
            </a:pPr>
            <a:r>
              <a:rPr lang="fr-FR" sz="1200" b="0" u="none" strike="noStrike" kern="100" dirty="0">
                <a:effectLst/>
                <a:latin typeface="Lora" pitchFamily="2" charset="0"/>
                <a:ea typeface="Aptos" panose="020B0004020202020204" pitchFamily="34" charset="0"/>
                <a:cs typeface="Mangal" panose="02040503050203030202" pitchFamily="18" charset="0"/>
              </a:rPr>
              <a:t>Se changer les idées en lisant, en s'adonnant à un passe-temps ou en faisant du sport.</a:t>
            </a:r>
          </a:p>
          <a:p>
            <a:pPr marL="171450" marR="0" lvl="0" indent="-171450" algn="l">
              <a:spcBef>
                <a:spcPts val="0"/>
              </a:spcBef>
              <a:spcAft>
                <a:spcPts val="0"/>
              </a:spcAft>
              <a:buFont typeface="Arial" panose="020B0604020202020204" pitchFamily="34" charset="0"/>
              <a:buChar char="•"/>
            </a:pPr>
            <a:r>
              <a:rPr lang="fr-FR" sz="1200" b="0" u="none" strike="noStrike" kern="100" dirty="0">
                <a:effectLst/>
                <a:latin typeface="Lora" pitchFamily="2" charset="0"/>
                <a:ea typeface="Aptos" panose="020B0004020202020204" pitchFamily="34" charset="0"/>
                <a:cs typeface="Mangal" panose="02040503050203030202" pitchFamily="18" charset="0"/>
              </a:rPr>
              <a:t>Essayer de ne pas être trop sévère avec soi-même.</a:t>
            </a:r>
            <a:endParaRPr lang="en-US" sz="1200" b="0" u="none" strike="noStrike" kern="100" dirty="0">
              <a:effectLst/>
              <a:latin typeface="Lora" pitchFamily="2" charset="0"/>
              <a:ea typeface="Aptos" panose="020B0004020202020204" pitchFamily="34" charset="0"/>
              <a:cs typeface="Mangal" panose="02040503050203030202" pitchFamily="18" charset="0"/>
            </a:endParaRPr>
          </a:p>
          <a:p>
            <a:endParaRPr lang="en-CA" sz="1200" b="0" i="0" u="none" strike="noStrike" baseline="0" dirty="0">
              <a:solidFill>
                <a:schemeClr val="tx1"/>
              </a:solidFill>
              <a:latin typeface="Lora" pitchFamily="2" charset="0"/>
            </a:endParaRPr>
          </a:p>
          <a:p>
            <a:pPr marL="0" marR="0" algn="l">
              <a:spcBef>
                <a:spcPts val="0"/>
              </a:spcBef>
              <a:spcAft>
                <a:spcPts val="0"/>
              </a:spcAft>
            </a:pPr>
            <a:r>
              <a:rPr lang="fr-FR" sz="1200" b="0" kern="100" dirty="0">
                <a:effectLst/>
                <a:latin typeface="Lora" pitchFamily="2" charset="0"/>
                <a:ea typeface="Calibri" panose="020F0502020204030204" pitchFamily="34" charset="0"/>
                <a:cs typeface="Mangal" panose="02040503050203030202" pitchFamily="18" charset="0"/>
              </a:rPr>
              <a:t>Voici des stratégies pour </a:t>
            </a:r>
            <a:r>
              <a:rPr lang="fr-FR" sz="1200" b="1" kern="100" dirty="0">
                <a:effectLst/>
                <a:latin typeface="Lora" pitchFamily="2" charset="0"/>
                <a:ea typeface="Calibri" panose="020F0502020204030204" pitchFamily="34" charset="0"/>
                <a:cs typeface="Mangal" panose="02040503050203030202" pitchFamily="18" charset="0"/>
              </a:rPr>
              <a:t>renforcer la résilience </a:t>
            </a:r>
            <a:r>
              <a:rPr lang="fr-FR" sz="1200" b="0" kern="100" dirty="0">
                <a:effectLst/>
                <a:latin typeface="Lora" pitchFamily="2" charset="0"/>
                <a:ea typeface="Calibri" panose="020F0502020204030204" pitchFamily="34" charset="0"/>
                <a:cs typeface="Mangal" panose="02040503050203030202" pitchFamily="18" charset="0"/>
              </a:rPr>
              <a:t>: </a:t>
            </a:r>
            <a:endParaRPr lang="en-US" sz="1200" b="0" kern="100" dirty="0">
              <a:effectLst/>
              <a:latin typeface="Lora" pitchFamily="2" charset="0"/>
              <a:ea typeface="Aptos" panose="020B0004020202020204" pitchFamily="34" charset="0"/>
              <a:cs typeface="Mangal" panose="02040503050203030202" pitchFamily="18" charset="0"/>
            </a:endParaRPr>
          </a:p>
          <a:p>
            <a:pPr marL="171450" marR="0" lvl="0" indent="-171450" algn="l">
              <a:spcBef>
                <a:spcPts val="0"/>
              </a:spcBef>
              <a:spcAft>
                <a:spcPts val="0"/>
              </a:spcAft>
              <a:buFont typeface="Arial" panose="020B0604020202020204" pitchFamily="34" charset="0"/>
              <a:buChar char="•"/>
            </a:pPr>
            <a:r>
              <a:rPr lang="fr-FR" sz="1200" b="0" dirty="0">
                <a:effectLst/>
                <a:latin typeface="Lora" pitchFamily="2" charset="0"/>
                <a:ea typeface="Calibri" panose="020F0502020204030204" pitchFamily="34" charset="0"/>
              </a:rPr>
              <a:t>Établir des liens avec les autres.</a:t>
            </a:r>
          </a:p>
          <a:p>
            <a:pPr marL="171450" marR="0" lvl="0" indent="-171450" algn="l">
              <a:spcBef>
                <a:spcPts val="0"/>
              </a:spcBef>
              <a:spcAft>
                <a:spcPts val="0"/>
              </a:spcAft>
              <a:buFont typeface="Arial" panose="020B0604020202020204" pitchFamily="34" charset="0"/>
              <a:buChar char="•"/>
            </a:pPr>
            <a:r>
              <a:rPr lang="fr-FR" sz="1200" b="0" dirty="0">
                <a:effectLst/>
                <a:latin typeface="Lora" pitchFamily="2" charset="0"/>
                <a:ea typeface="Calibri" panose="020F0502020204030204" pitchFamily="34" charset="0"/>
              </a:rPr>
              <a:t>Accepter que le changement fait partie de la vie. </a:t>
            </a:r>
          </a:p>
          <a:p>
            <a:pPr marL="171450" marR="0" lvl="0" indent="-171450" algn="l">
              <a:spcBef>
                <a:spcPts val="0"/>
              </a:spcBef>
              <a:spcAft>
                <a:spcPts val="0"/>
              </a:spcAft>
              <a:buFont typeface="Arial" panose="020B0604020202020204" pitchFamily="34" charset="0"/>
              <a:buChar char="•"/>
            </a:pPr>
            <a:r>
              <a:rPr lang="fr-FR" sz="1200" b="0" dirty="0">
                <a:effectLst/>
                <a:latin typeface="Lora" pitchFamily="2" charset="0"/>
                <a:ea typeface="Calibri" panose="020F0502020204030204" pitchFamily="34" charset="0"/>
              </a:rPr>
              <a:t>Rechercher des occasions de se découvrir soi-même. </a:t>
            </a:r>
          </a:p>
          <a:p>
            <a:pPr marL="171450" marR="0" lvl="0" indent="-171450" algn="l">
              <a:spcBef>
                <a:spcPts val="0"/>
              </a:spcBef>
              <a:spcAft>
                <a:spcPts val="0"/>
              </a:spcAft>
              <a:buFont typeface="Arial" panose="020B0604020202020204" pitchFamily="34" charset="0"/>
              <a:buChar char="•"/>
            </a:pPr>
            <a:r>
              <a:rPr lang="fr-FR" sz="1200" b="0" dirty="0">
                <a:effectLst/>
                <a:latin typeface="Lora" pitchFamily="2" charset="0"/>
                <a:ea typeface="Calibri" panose="020F0502020204030204" pitchFamily="34" charset="0"/>
              </a:rPr>
              <a:t>Garder les choses en perspective.</a:t>
            </a:r>
          </a:p>
          <a:p>
            <a:pPr marL="171450" marR="0" lvl="0" indent="-171450" algn="l">
              <a:spcBef>
                <a:spcPts val="0"/>
              </a:spcBef>
              <a:spcAft>
                <a:spcPts val="0"/>
              </a:spcAft>
              <a:buFont typeface="Arial" panose="020B0604020202020204" pitchFamily="34" charset="0"/>
              <a:buChar char="•"/>
            </a:pPr>
            <a:r>
              <a:rPr lang="fr-FR" sz="1200" b="0" dirty="0">
                <a:effectLst/>
                <a:latin typeface="Lora" pitchFamily="2" charset="0"/>
                <a:ea typeface="Calibri" panose="020F0502020204030204" pitchFamily="34" charset="0"/>
              </a:rPr>
              <a:t>Prendre des mesures décisives.</a:t>
            </a:r>
          </a:p>
          <a:p>
            <a:pPr marL="171450" marR="0" lvl="0" indent="-171450" algn="l">
              <a:spcBef>
                <a:spcPts val="0"/>
              </a:spcBef>
              <a:spcAft>
                <a:spcPts val="0"/>
              </a:spcAft>
              <a:buFont typeface="Arial" panose="020B0604020202020204" pitchFamily="34" charset="0"/>
              <a:buChar char="•"/>
            </a:pPr>
            <a:r>
              <a:rPr lang="fr-FR" sz="1200" b="0" dirty="0">
                <a:effectLst/>
                <a:latin typeface="Lora" pitchFamily="2" charset="0"/>
                <a:ea typeface="Calibri" panose="020F0502020204030204" pitchFamily="34" charset="0"/>
              </a:rPr>
              <a:t>Éviter de considérer les crises comme des problèmes insurmontables.</a:t>
            </a:r>
          </a:p>
          <a:p>
            <a:pPr marL="171450" marR="0" lvl="0" indent="-171450" algn="l">
              <a:spcBef>
                <a:spcPts val="0"/>
              </a:spcBef>
              <a:spcAft>
                <a:spcPts val="0"/>
              </a:spcAft>
              <a:buFont typeface="Arial" panose="020B0604020202020204" pitchFamily="34" charset="0"/>
              <a:buChar char="•"/>
            </a:pPr>
            <a:r>
              <a:rPr lang="fr-FR" sz="1200" b="0" dirty="0">
                <a:effectLst/>
                <a:latin typeface="Lora" pitchFamily="2" charset="0"/>
                <a:ea typeface="Calibri" panose="020F0502020204030204" pitchFamily="34" charset="0"/>
              </a:rPr>
              <a:t>Progresser vers ses objectifs.</a:t>
            </a:r>
          </a:p>
          <a:p>
            <a:pPr marL="171450" marR="0" lvl="0" indent="-171450" algn="l">
              <a:spcBef>
                <a:spcPts val="0"/>
              </a:spcBef>
              <a:spcAft>
                <a:spcPts val="0"/>
              </a:spcAft>
              <a:buFont typeface="Arial" panose="020B0604020202020204" pitchFamily="34" charset="0"/>
              <a:buChar char="•"/>
            </a:pPr>
            <a:r>
              <a:rPr lang="fr-FR" sz="1200" b="0" dirty="0">
                <a:effectLst/>
                <a:latin typeface="Lora" pitchFamily="2" charset="0"/>
                <a:ea typeface="Calibri" panose="020F0502020204030204" pitchFamily="34" charset="0"/>
              </a:rPr>
              <a:t>Entretenir une vision positive de soi.</a:t>
            </a:r>
          </a:p>
          <a:p>
            <a:pPr marL="171450" marR="0" lvl="0" indent="-171450" algn="l">
              <a:spcBef>
                <a:spcPts val="0"/>
              </a:spcBef>
              <a:spcAft>
                <a:spcPts val="0"/>
              </a:spcAft>
              <a:buFont typeface="Arial" panose="020B0604020202020204" pitchFamily="34" charset="0"/>
              <a:buChar char="•"/>
            </a:pPr>
            <a:r>
              <a:rPr lang="fr-FR" sz="1200" b="0" dirty="0">
                <a:effectLst/>
                <a:latin typeface="Lora" pitchFamily="2" charset="0"/>
                <a:ea typeface="Calibri" panose="020F0502020204030204" pitchFamily="34" charset="0"/>
              </a:rPr>
              <a:t>Garder l'espoir.</a:t>
            </a:r>
          </a:p>
          <a:p>
            <a:pPr marL="171450" marR="0" lvl="0" indent="-171450" algn="l">
              <a:spcBef>
                <a:spcPts val="0"/>
              </a:spcBef>
              <a:spcAft>
                <a:spcPts val="0"/>
              </a:spcAft>
              <a:buFont typeface="Arial" panose="020B0604020202020204" pitchFamily="34" charset="0"/>
              <a:buChar char="•"/>
            </a:pPr>
            <a:r>
              <a:rPr lang="fr-FR" sz="1200" b="0" dirty="0">
                <a:effectLst/>
                <a:latin typeface="Lora" pitchFamily="2" charset="0"/>
                <a:ea typeface="Calibri" panose="020F0502020204030204" pitchFamily="34" charset="0"/>
              </a:rPr>
              <a:t>Prendre soin de soi.</a:t>
            </a:r>
            <a:endParaRPr lang="en-CA" sz="1200" b="0" i="0" u="none" strike="noStrike" baseline="0" dirty="0">
              <a:solidFill>
                <a:schemeClr val="tx1"/>
              </a:solidFill>
              <a:latin typeface="Lora" pitchFamily="2"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La plupart des gens réussissent la plupart du temps à gérer la majorité de leurs facteurs de stress, qu’ils soient internes ou externes</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Il n’y a pas de stratégie unique qui soit efficace dans toutes les situations, et les gens se servent souvent des mêmes trois ou quatre stratégies d’adaptation lors des situations difficiles</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Lorsque nous nous attaquons au stress, c’est une bonne idée de commencer par des étapes facilement gérables et de partir de ce point de départ</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marR="0" indent="-171450" algn="l">
              <a:spcBef>
                <a:spcPts val="0"/>
              </a:spcBef>
              <a:spcAft>
                <a:spcPts val="0"/>
              </a:spcAft>
              <a:buFont typeface="Arial" panose="020B0604020202020204" pitchFamily="34" charset="0"/>
              <a:buChar char="•"/>
            </a:pPr>
            <a:r>
              <a:rPr lang="en-CA" sz="1200" b="0" kern="100" dirty="0">
                <a:effectLst/>
                <a:latin typeface="Lora" pitchFamily="2" charset="0"/>
                <a:ea typeface="Aptos" panose="020B0004020202020204" pitchFamily="34" charset="0"/>
                <a:cs typeface="Mangal" panose="02040503050203030202" pitchFamily="18" charset="0"/>
              </a:rPr>
              <a:t>Santé Canada (2008, January). </a:t>
            </a:r>
            <a:r>
              <a:rPr lang="en-CA" sz="1200" b="0" i="1" kern="100" dirty="0">
                <a:effectLst/>
                <a:latin typeface="Lora" pitchFamily="2" charset="0"/>
                <a:ea typeface="Aptos" panose="020B0004020202020204" pitchFamily="34" charset="0"/>
                <a:cs typeface="Mangal" panose="02040503050203030202" pitchFamily="18" charset="0"/>
              </a:rPr>
              <a:t>Santé mentale – Gestion du stress</a:t>
            </a:r>
            <a:r>
              <a:rPr lang="en-CA" sz="1200" b="0" kern="100" dirty="0">
                <a:effectLst/>
                <a:latin typeface="Lora" pitchFamily="2" charset="0"/>
                <a:ea typeface="Aptos" panose="020B0004020202020204" pitchFamily="34" charset="0"/>
                <a:cs typeface="Mangal" panose="02040503050203030202" pitchFamily="18" charset="0"/>
              </a:rPr>
              <a:t>. </a:t>
            </a:r>
            <a:r>
              <a:rPr lang="en-CA" sz="1200" b="0" u="sng" kern="100" dirty="0">
                <a:solidFill>
                  <a:srgbClr val="467886"/>
                </a:solidFill>
                <a:effectLst/>
                <a:latin typeface="Lora" pitchFamily="2" charset="0"/>
                <a:ea typeface="Calibri" panose="020F0502020204030204" pitchFamily="34" charset="0"/>
                <a:cs typeface="Mangal" panose="02040503050203030202" pitchFamily="18" charset="0"/>
              </a:rPr>
              <a:t>https://www.canada.ca/fr/sante-canada/services/vie-saine/votre-sante-vous/mode-vie/votre-sante-vous-sante-mentale-gestion-stress-sante-canada-2008.html</a:t>
            </a:r>
          </a:p>
          <a:p>
            <a:pPr marL="0" marR="0" indent="0" algn="l">
              <a:spcBef>
                <a:spcPts val="0"/>
              </a:spcBef>
              <a:spcAft>
                <a:spcPts val="0"/>
              </a:spcAft>
              <a:buFont typeface="Arial" panose="020B0604020202020204" pitchFamily="34" charset="0"/>
              <a:buNone/>
            </a:pPr>
            <a:endParaRPr lang="en-CA" sz="1200" b="0" u="sng" kern="100" dirty="0">
              <a:solidFill>
                <a:srgbClr val="467886"/>
              </a:solidFill>
              <a:effectLst/>
              <a:latin typeface="Lora" pitchFamily="2" charset="0"/>
              <a:ea typeface="Calibri" panose="020F0502020204030204" pitchFamily="34" charset="0"/>
              <a:cs typeface="Mangal" panose="02040503050203030202" pitchFamily="18" charset="0"/>
            </a:endParaRPr>
          </a:p>
          <a:p>
            <a:pPr marL="171450" marR="0" indent="-171450" algn="l">
              <a:spcBef>
                <a:spcPts val="0"/>
              </a:spcBef>
              <a:spcAft>
                <a:spcPts val="0"/>
              </a:spcAft>
              <a:buFont typeface="Arial" panose="020B0604020202020204" pitchFamily="34" charset="0"/>
              <a:buChar char="•"/>
            </a:pPr>
            <a:r>
              <a:rPr lang="en-CA" sz="1200" b="0" kern="100" dirty="0">
                <a:effectLst/>
                <a:latin typeface="Lora" pitchFamily="2" charset="0"/>
                <a:ea typeface="Calibri" panose="020F0502020204030204" pitchFamily="34" charset="0"/>
                <a:cs typeface="Mangal" panose="02040503050203030202" pitchFamily="18" charset="0"/>
              </a:rPr>
              <a:t>Psychologists Association of Alberta (</a:t>
            </a:r>
            <a:r>
              <a:rPr lang="en-CA" sz="1200" b="0" kern="100" dirty="0" err="1">
                <a:effectLst/>
                <a:latin typeface="Lora" pitchFamily="2" charset="0"/>
                <a:ea typeface="Calibri" panose="020F0502020204030204" pitchFamily="34" charset="0"/>
                <a:cs typeface="Mangal" panose="02040503050203030202" pitchFamily="18" charset="0"/>
              </a:rPr>
              <a:t>n.d</a:t>
            </a:r>
            <a:r>
              <a:rPr lang="en-CA" sz="1200" b="0" kern="100" dirty="0">
                <a:effectLst/>
                <a:latin typeface="Lora" pitchFamily="2" charset="0"/>
                <a:ea typeface="Calibri" panose="020F0502020204030204" pitchFamily="34" charset="0"/>
                <a:cs typeface="Mangal" panose="02040503050203030202" pitchFamily="18" charset="0"/>
              </a:rPr>
              <a:t>). </a:t>
            </a:r>
            <a:r>
              <a:rPr lang="en-CA" sz="1200" b="0" i="1" kern="100" dirty="0">
                <a:effectLst/>
                <a:latin typeface="Lora" pitchFamily="2" charset="0"/>
                <a:ea typeface="Calibri" panose="020F0502020204030204" pitchFamily="34" charset="0"/>
                <a:cs typeface="Mangal" panose="02040503050203030202" pitchFamily="18" charset="0"/>
              </a:rPr>
              <a:t>Stress and Resilience. </a:t>
            </a:r>
            <a:r>
              <a:rPr lang="en-CA" sz="1200" b="0" kern="100" dirty="0">
                <a:solidFill>
                  <a:srgbClr val="1155CC"/>
                </a:solidFill>
                <a:effectLst/>
                <a:latin typeface="Lora" pitchFamily="2" charset="0"/>
                <a:ea typeface="Calibri" panose="020F0502020204030204" pitchFamily="34" charset="0"/>
                <a:cs typeface="Mangal" panose="02040503050203030202" pitchFamily="18" charset="0"/>
                <a:hlinkClick r:id="rId3"/>
              </a:rPr>
              <a:t>https://psychologistsassociation.ab.ca/wp-content/uploads/2022/04/Stress_and_Resilience_Fall_2016.pdf</a:t>
            </a:r>
            <a:r>
              <a:rPr lang="en-US" sz="1200" b="0" kern="100" dirty="0">
                <a:solidFill>
                  <a:srgbClr val="1155CC"/>
                </a:solidFill>
                <a:effectLst/>
                <a:latin typeface="Lora" pitchFamily="2" charset="0"/>
                <a:ea typeface="Calibri" panose="020F0502020204030204" pitchFamily="34" charset="0"/>
                <a:cs typeface="Mangal" panose="02040503050203030202" pitchFamily="18" charset="0"/>
              </a:rPr>
              <a:t> </a:t>
            </a:r>
            <a:r>
              <a:rPr lang="fr-CA" sz="1200" kern="1200" noProof="0" dirty="0">
                <a:effectLst/>
                <a:latin typeface="Lora" pitchFamily="2" charset="0"/>
                <a:ea typeface="Calibri" panose="020F0502020204030204" pitchFamily="34" charset="0"/>
                <a:cs typeface="Calibri" panose="020F0502020204030204" pitchFamily="34" charset="0"/>
              </a:rPr>
              <a:t>[en anglais</a:t>
            </a:r>
            <a:r>
              <a:rPr lang="fr-CA" sz="1200" u="sng"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seulement]</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84134607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Les quatre grandes stratégies d’adaptation</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Nous allons maintenant présenter les quatre grandes stratégies d’adaptation : la respiration profonde, le monologue intérieur, la préparation mentale et établir des objectifs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Avez-vous déjà utilisé ces stratégies? Si oui, levez le pouce.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quatre grandes stratégies sont des techniques fondées sur des données probantes qui visent à gérer le stress et à améliorer le rendement. Il a été prouvé en clinique que la pratique de ces stratégies réduit la réaction de stress quand on y est confronté.</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Ces stratégies, utilisées seules ou conjointement avec d’autres techniques de gestion du stress et pour prendre soin de la santé, nous permettent d’entraîner notre cerveau et d’améliorer notre résilience. </a:t>
            </a:r>
            <a:r>
              <a:rPr lang="fr-CA" sz="1200" kern="100" noProof="0" dirty="0">
                <a:effectLst/>
                <a:latin typeface="Lora" pitchFamily="2" charset="0"/>
                <a:ea typeface="Calibri" panose="020F0502020204030204" pitchFamily="34" charset="0"/>
                <a:cs typeface="Arial" panose="020B0604020202020204" pitchFamily="34" charset="0"/>
              </a:rPr>
              <a:t>Tout comme nous pouvons entraîner notre corps pour améliorer nos performances physiques</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nous pouvons aussi entraîner notre cerveau pour améliorer notre efficacité et notre préparation mentale et émotionnelle</a:t>
            </a:r>
            <a:r>
              <a:rPr lang="fr-CA" sz="120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science de l’entraînement du cerveau est utilisée depuis des années en psychologie sportive pour entraîner les grands athlètes et améliorer leurs performances. En fait, au niveau élite, ce qui distingue souvent les performances supérieures des performances moyennes n’est pas l’entraînement physique des athlètes, mais bien leur entraînement psychologique.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Des études ont démontré que l’apprentissage de techniques de gestion du stress peut abaisser les niveaux de stress et améliorer le rendement</a:t>
            </a:r>
            <a:r>
              <a:rPr lang="fr-CA" sz="1200" kern="1200" noProof="0" dirty="0">
                <a:effectLst/>
                <a:latin typeface="Lora" pitchFamily="2" charset="0"/>
                <a:ea typeface="Calibri" panose="020F0502020204030204" pitchFamily="34" charset="0"/>
                <a:cs typeface="Calibri" panose="020F0502020204030204" pitchFamily="34" charset="0"/>
              </a:rPr>
              <a:t>. Elles suggèrent également que ces mêmes aptitudes peuvent réduire notre susceptibilité à développer un large éventail de problèmes de santé physiologiques et liés au stress, améliorant ainsi notre bien-être.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Toutefois, ces aptitudes doivent être apprises, appliquées et mises en pratique pour arriver à gérer le stress efficacement.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err="1">
                <a:effectLst/>
                <a:latin typeface="Lora" pitchFamily="2" charset="0"/>
                <a:ea typeface="Calibri" panose="020F0502020204030204" pitchFamily="34" charset="0"/>
                <a:cs typeface="Calibri" panose="020F0502020204030204" pitchFamily="34" charset="0"/>
              </a:rPr>
              <a:t>Barwood</a:t>
            </a:r>
            <a:r>
              <a:rPr lang="fr-CA" sz="1200" kern="1200" noProof="0" dirty="0">
                <a:effectLst/>
                <a:latin typeface="Lora" pitchFamily="2" charset="0"/>
                <a:ea typeface="Calibri" panose="020F0502020204030204" pitchFamily="34" charset="0"/>
                <a:cs typeface="Calibri" panose="020F0502020204030204" pitchFamily="34" charset="0"/>
              </a:rPr>
              <a:t>, M. J., J. </a:t>
            </a:r>
            <a:r>
              <a:rPr lang="fr-CA" sz="1200" kern="1200" noProof="0" dirty="0" err="1">
                <a:effectLst/>
                <a:latin typeface="Lora" pitchFamily="2" charset="0"/>
                <a:ea typeface="Calibri" panose="020F0502020204030204" pitchFamily="34" charset="0"/>
                <a:cs typeface="Calibri" panose="020F0502020204030204" pitchFamily="34" charset="0"/>
              </a:rPr>
              <a:t>Dalzell</a:t>
            </a:r>
            <a:r>
              <a:rPr lang="fr-CA" sz="1200" kern="1200" noProof="0" dirty="0">
                <a:effectLst/>
                <a:latin typeface="Lora" pitchFamily="2" charset="0"/>
                <a:ea typeface="Calibri" panose="020F0502020204030204" pitchFamily="34" charset="0"/>
                <a:cs typeface="Calibri" panose="020F0502020204030204" pitchFamily="34" charset="0"/>
              </a:rPr>
              <a:t>, A. K. </a:t>
            </a:r>
            <a:r>
              <a:rPr lang="fr-CA" sz="1200" kern="1200" noProof="0" dirty="0" err="1">
                <a:effectLst/>
                <a:latin typeface="Lora" pitchFamily="2" charset="0"/>
                <a:ea typeface="Calibri" panose="020F0502020204030204" pitchFamily="34" charset="0"/>
                <a:cs typeface="Calibri" panose="020F0502020204030204" pitchFamily="34" charset="0"/>
              </a:rPr>
              <a:t>Datta</a:t>
            </a:r>
            <a:r>
              <a:rPr lang="fr-CA" sz="1200" kern="1200" noProof="0" dirty="0">
                <a:effectLst/>
                <a:latin typeface="Lora" pitchFamily="2" charset="0"/>
                <a:ea typeface="Calibri" panose="020F0502020204030204" pitchFamily="34" charset="0"/>
                <a:cs typeface="Calibri" panose="020F0502020204030204" pitchFamily="34" charset="0"/>
              </a:rPr>
              <a:t>, R. C. </a:t>
            </a:r>
            <a:r>
              <a:rPr lang="fr-CA" sz="1200" kern="1200" noProof="0" dirty="0" err="1">
                <a:effectLst/>
                <a:latin typeface="Lora" pitchFamily="2" charset="0"/>
                <a:ea typeface="Calibri" panose="020F0502020204030204" pitchFamily="34" charset="0"/>
                <a:cs typeface="Calibri" panose="020F0502020204030204" pitchFamily="34" charset="0"/>
              </a:rPr>
              <a:t>Thelwell</a:t>
            </a:r>
            <a:r>
              <a:rPr lang="fr-CA" sz="1200" kern="1200" noProof="0" dirty="0">
                <a:effectLst/>
                <a:latin typeface="Lora" pitchFamily="2" charset="0"/>
                <a:ea typeface="Calibri" panose="020F0502020204030204" pitchFamily="34" charset="0"/>
                <a:cs typeface="Calibri" panose="020F0502020204030204" pitchFamily="34" charset="0"/>
              </a:rPr>
              <a:t> et M. J. </a:t>
            </a:r>
            <a:r>
              <a:rPr lang="fr-CA" sz="1200" kern="1200" noProof="0" dirty="0" err="1">
                <a:effectLst/>
                <a:latin typeface="Lora" pitchFamily="2" charset="0"/>
                <a:ea typeface="Calibri" panose="020F0502020204030204" pitchFamily="34" charset="0"/>
                <a:cs typeface="Calibri" panose="020F0502020204030204" pitchFamily="34" charset="0"/>
              </a:rPr>
              <a:t>Tipton</a:t>
            </a:r>
            <a:r>
              <a:rPr lang="fr-CA" sz="1200" kern="1200" noProof="0" dirty="0">
                <a:effectLst/>
                <a:latin typeface="Lora" pitchFamily="2" charset="0"/>
                <a:ea typeface="Calibri" panose="020F0502020204030204" pitchFamily="34" charset="0"/>
                <a:cs typeface="Calibri" panose="020F0502020204030204" pitchFamily="34" charset="0"/>
              </a:rPr>
              <a:t>, « </a:t>
            </a:r>
            <a:r>
              <a:rPr lang="fr-CA" sz="1200" kern="1200" noProof="0" dirty="0" err="1">
                <a:effectLst/>
                <a:latin typeface="Lora" pitchFamily="2" charset="0"/>
                <a:ea typeface="Calibri" panose="020F0502020204030204" pitchFamily="34" charset="0"/>
                <a:cs typeface="Calibri" panose="020F0502020204030204" pitchFamily="34" charset="0"/>
              </a:rPr>
              <a:t>Breath-hold</a:t>
            </a:r>
            <a:r>
              <a:rPr lang="fr-CA" sz="1200" kern="1200" noProof="0" dirty="0">
                <a:effectLst/>
                <a:latin typeface="Lora" pitchFamily="2" charset="0"/>
                <a:ea typeface="Calibri" panose="020F0502020204030204" pitchFamily="34" charset="0"/>
                <a:cs typeface="Calibri" panose="020F0502020204030204" pitchFamily="34" charset="0"/>
              </a:rPr>
              <a:t> performance </a:t>
            </a:r>
            <a:r>
              <a:rPr lang="fr-CA" sz="1200" kern="1200" noProof="0" dirty="0" err="1">
                <a:effectLst/>
                <a:latin typeface="Lora" pitchFamily="2" charset="0"/>
                <a:ea typeface="Calibri" panose="020F0502020204030204" pitchFamily="34" charset="0"/>
                <a:cs typeface="Calibri" panose="020F0502020204030204" pitchFamily="34" charset="0"/>
              </a:rPr>
              <a:t>during</a:t>
            </a:r>
            <a:r>
              <a:rPr lang="fr-CA" sz="1200" kern="1200" noProof="0" dirty="0">
                <a:effectLst/>
                <a:latin typeface="Lora" pitchFamily="2" charset="0"/>
                <a:ea typeface="Calibri" panose="020F0502020204030204" pitchFamily="34" charset="0"/>
                <a:cs typeface="Calibri" panose="020F0502020204030204" pitchFamily="34" charset="0"/>
              </a:rPr>
              <a:t> cold water immersion: </a:t>
            </a:r>
            <a:r>
              <a:rPr lang="fr-CA" sz="1200" kern="1200" noProof="0" dirty="0" err="1">
                <a:effectLst/>
                <a:latin typeface="Lora" pitchFamily="2" charset="0"/>
                <a:ea typeface="Calibri" panose="020F0502020204030204" pitchFamily="34" charset="0"/>
                <a:cs typeface="Calibri" panose="020F0502020204030204" pitchFamily="34" charset="0"/>
              </a:rPr>
              <a:t>Effects</a:t>
            </a:r>
            <a:r>
              <a:rPr lang="fr-CA" sz="1200" kern="1200" noProof="0" dirty="0">
                <a:effectLst/>
                <a:latin typeface="Lora" pitchFamily="2" charset="0"/>
                <a:ea typeface="Calibri" panose="020F0502020204030204" pitchFamily="34" charset="0"/>
                <a:cs typeface="Calibri" panose="020F0502020204030204" pitchFamily="34" charset="0"/>
              </a:rPr>
              <a:t> of </a:t>
            </a:r>
            <a:r>
              <a:rPr lang="fr-CA" sz="1200" kern="1200" noProof="0" dirty="0" err="1">
                <a:effectLst/>
                <a:latin typeface="Lora" pitchFamily="2" charset="0"/>
                <a:ea typeface="Calibri" panose="020F0502020204030204" pitchFamily="34" charset="0"/>
                <a:cs typeface="Calibri" panose="020F0502020204030204" pitchFamily="34" charset="0"/>
              </a:rPr>
              <a:t>psychological</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skills</a:t>
            </a:r>
            <a:r>
              <a:rPr lang="fr-CA" sz="1200" kern="1200" noProof="0" dirty="0">
                <a:effectLst/>
                <a:latin typeface="Lora" pitchFamily="2" charset="0"/>
                <a:ea typeface="Calibri" panose="020F0502020204030204" pitchFamily="34" charset="0"/>
                <a:cs typeface="Calibri" panose="020F0502020204030204" pitchFamily="34" charset="0"/>
              </a:rPr>
              <a:t> training », </a:t>
            </a:r>
            <a:r>
              <a:rPr lang="fr-CA" sz="1200" i="1" kern="1200" noProof="0" dirty="0">
                <a:effectLst/>
                <a:latin typeface="Lora" pitchFamily="2" charset="0"/>
                <a:ea typeface="Calibri" panose="020F0502020204030204" pitchFamily="34" charset="0"/>
                <a:cs typeface="Calibri" panose="020F0502020204030204" pitchFamily="34" charset="0"/>
              </a:rPr>
              <a:t>Aviation, </a:t>
            </a:r>
            <a:r>
              <a:rPr lang="fr-CA" sz="1200" i="1" kern="1200" noProof="0" dirty="0" err="1">
                <a:effectLst/>
                <a:latin typeface="Lora" pitchFamily="2" charset="0"/>
                <a:ea typeface="Calibri" panose="020F0502020204030204" pitchFamily="34" charset="0"/>
                <a:cs typeface="Calibri" panose="020F0502020204030204" pitchFamily="34" charset="0"/>
              </a:rPr>
              <a:t>Space</a:t>
            </a:r>
            <a:r>
              <a:rPr lang="fr-CA" sz="1200" i="1" kern="1200" noProof="0" dirty="0">
                <a:effectLst/>
                <a:latin typeface="Lora" pitchFamily="2" charset="0"/>
                <a:ea typeface="Calibri" panose="020F0502020204030204" pitchFamily="34" charset="0"/>
                <a:cs typeface="Calibri" panose="020F0502020204030204" pitchFamily="34" charset="0"/>
              </a:rPr>
              <a:t>, and </a:t>
            </a:r>
            <a:r>
              <a:rPr lang="fr-CA" sz="1200" i="1" kern="1200" noProof="0" dirty="0" err="1">
                <a:effectLst/>
                <a:latin typeface="Lora" pitchFamily="2" charset="0"/>
                <a:ea typeface="Calibri" panose="020F0502020204030204" pitchFamily="34" charset="0"/>
                <a:cs typeface="Calibri" panose="020F0502020204030204" pitchFamily="34" charset="0"/>
              </a:rPr>
              <a:t>Environmental</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err="1">
                <a:effectLst/>
                <a:latin typeface="Lora" pitchFamily="2" charset="0"/>
                <a:ea typeface="Calibri" panose="020F0502020204030204" pitchFamily="34" charset="0"/>
                <a:cs typeface="Calibri" panose="020F0502020204030204" pitchFamily="34" charset="0"/>
              </a:rPr>
              <a:t>Medicine</a:t>
            </a:r>
            <a:r>
              <a:rPr lang="fr-CA" sz="1200" kern="1200" noProof="0" dirty="0">
                <a:effectLst/>
                <a:latin typeface="Lora" pitchFamily="2" charset="0"/>
                <a:ea typeface="Calibri" panose="020F0502020204030204" pitchFamily="34" charset="0"/>
                <a:cs typeface="Calibri" panose="020F0502020204030204" pitchFamily="34" charset="0"/>
              </a:rPr>
              <a:t>, 77(11), 2006, p. 1136–1142.</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err="1">
                <a:effectLst/>
                <a:latin typeface="Lora" pitchFamily="2" charset="0"/>
                <a:ea typeface="Calibri" panose="020F0502020204030204" pitchFamily="34" charset="0"/>
                <a:cs typeface="Calibri" panose="020F0502020204030204" pitchFamily="34" charset="0"/>
              </a:rPr>
              <a:t>Hatzigeorgiadis</a:t>
            </a:r>
            <a:r>
              <a:rPr lang="fr-CA" sz="1200" kern="1200" noProof="0" dirty="0">
                <a:effectLst/>
                <a:latin typeface="Lora" pitchFamily="2" charset="0"/>
                <a:ea typeface="Calibri" panose="020F0502020204030204" pitchFamily="34" charset="0"/>
                <a:cs typeface="Calibri" panose="020F0502020204030204" pitchFamily="34" charset="0"/>
              </a:rPr>
              <a:t>, A., Y. Theodorakis et N. </a:t>
            </a:r>
            <a:r>
              <a:rPr lang="fr-CA" sz="1200" kern="1200" noProof="0" dirty="0" err="1">
                <a:effectLst/>
                <a:latin typeface="Lora" pitchFamily="2" charset="0"/>
                <a:ea typeface="Calibri" panose="020F0502020204030204" pitchFamily="34" charset="0"/>
                <a:cs typeface="Calibri" panose="020F0502020204030204" pitchFamily="34" charset="0"/>
              </a:rPr>
              <a:t>Zourbanos</a:t>
            </a:r>
            <a:r>
              <a:rPr lang="fr-CA" sz="1200" kern="1200" noProof="0" dirty="0">
                <a:effectLst/>
                <a:latin typeface="Lora" pitchFamily="2" charset="0"/>
                <a:ea typeface="Calibri" panose="020F0502020204030204" pitchFamily="34" charset="0"/>
                <a:cs typeface="Calibri" panose="020F0502020204030204" pitchFamily="34" charset="0"/>
              </a:rPr>
              <a:t>, « Self-talk in the </a:t>
            </a:r>
            <a:r>
              <a:rPr lang="fr-CA" sz="1200" kern="1200" noProof="0" dirty="0" err="1">
                <a:effectLst/>
                <a:latin typeface="Lora" pitchFamily="2" charset="0"/>
                <a:ea typeface="Calibri" panose="020F0502020204030204" pitchFamily="34" charset="0"/>
                <a:cs typeface="Calibri" panose="020F0502020204030204" pitchFamily="34" charset="0"/>
              </a:rPr>
              <a:t>swimming</a:t>
            </a:r>
            <a:r>
              <a:rPr lang="fr-CA" sz="1200" kern="1200" noProof="0" dirty="0">
                <a:effectLst/>
                <a:latin typeface="Lora" pitchFamily="2" charset="0"/>
                <a:ea typeface="Calibri" panose="020F0502020204030204" pitchFamily="34" charset="0"/>
                <a:cs typeface="Calibri" panose="020F0502020204030204" pitchFamily="34" charset="0"/>
              </a:rPr>
              <a:t> pool: The </a:t>
            </a:r>
            <a:r>
              <a:rPr lang="fr-CA" sz="1200" kern="1200" noProof="0" dirty="0" err="1">
                <a:effectLst/>
                <a:latin typeface="Lora" pitchFamily="2" charset="0"/>
                <a:ea typeface="Calibri" panose="020F0502020204030204" pitchFamily="34" charset="0"/>
                <a:cs typeface="Calibri" panose="020F0502020204030204" pitchFamily="34" charset="0"/>
              </a:rPr>
              <a:t>effects</a:t>
            </a:r>
            <a:r>
              <a:rPr lang="fr-CA" sz="1200" kern="1200" noProof="0" dirty="0">
                <a:effectLst/>
                <a:latin typeface="Lora" pitchFamily="2" charset="0"/>
                <a:ea typeface="Calibri" panose="020F0502020204030204" pitchFamily="34" charset="0"/>
                <a:cs typeface="Calibri" panose="020F0502020204030204" pitchFamily="34" charset="0"/>
              </a:rPr>
              <a:t> of self-talk on </a:t>
            </a:r>
            <a:r>
              <a:rPr lang="fr-CA" sz="1200" kern="1200" noProof="0" dirty="0" err="1">
                <a:effectLst/>
                <a:latin typeface="Lora" pitchFamily="2" charset="0"/>
                <a:ea typeface="Calibri" panose="020F0502020204030204" pitchFamily="34" charset="0"/>
                <a:cs typeface="Calibri" panose="020F0502020204030204" pitchFamily="34" charset="0"/>
              </a:rPr>
              <a:t>thought</a:t>
            </a:r>
            <a:r>
              <a:rPr lang="fr-CA" sz="1200" kern="1200" noProof="0" dirty="0">
                <a:effectLst/>
                <a:latin typeface="Lora" pitchFamily="2" charset="0"/>
                <a:ea typeface="Calibri" panose="020F0502020204030204" pitchFamily="34" charset="0"/>
                <a:cs typeface="Calibri" panose="020F0502020204030204" pitchFamily="34" charset="0"/>
              </a:rPr>
              <a:t> content and performance on water-polo </a:t>
            </a:r>
            <a:r>
              <a:rPr lang="fr-CA" sz="1200" kern="1200" noProof="0" dirty="0" err="1">
                <a:effectLst/>
                <a:latin typeface="Lora" pitchFamily="2" charset="0"/>
                <a:ea typeface="Calibri" panose="020F0502020204030204" pitchFamily="34" charset="0"/>
                <a:cs typeface="Calibri" panose="020F0502020204030204" pitchFamily="34" charset="0"/>
              </a:rPr>
              <a:t>tasks</a:t>
            </a:r>
            <a:r>
              <a:rPr lang="fr-CA" sz="1200" kern="1200" noProof="0" dirty="0">
                <a:effectLst/>
                <a:latin typeface="Lora" pitchFamily="2" charset="0"/>
                <a:ea typeface="Calibri" panose="020F0502020204030204" pitchFamily="34" charset="0"/>
                <a:cs typeface="Calibri" panose="020F0502020204030204" pitchFamily="34" charset="0"/>
              </a:rPr>
              <a:t> », </a:t>
            </a:r>
            <a:r>
              <a:rPr lang="fr-CA" sz="1200" i="1" kern="1200" noProof="0" dirty="0">
                <a:effectLst/>
                <a:latin typeface="Lora" pitchFamily="2" charset="0"/>
                <a:ea typeface="Calibri" panose="020F0502020204030204" pitchFamily="34" charset="0"/>
                <a:cs typeface="Calibri" panose="020F0502020204030204" pitchFamily="34" charset="0"/>
              </a:rPr>
              <a:t>Journal of </a:t>
            </a:r>
            <a:r>
              <a:rPr lang="fr-CA" sz="1200" i="1" kern="1200" noProof="0" dirty="0" err="1">
                <a:effectLst/>
                <a:latin typeface="Lora" pitchFamily="2" charset="0"/>
                <a:ea typeface="Calibri" panose="020F0502020204030204" pitchFamily="34" charset="0"/>
                <a:cs typeface="Calibri" panose="020F0502020204030204" pitchFamily="34" charset="0"/>
              </a:rPr>
              <a:t>Applied</a:t>
            </a:r>
            <a:r>
              <a:rPr lang="fr-CA" sz="1200" i="1" kern="1200" noProof="0" dirty="0">
                <a:effectLst/>
                <a:latin typeface="Lora" pitchFamily="2" charset="0"/>
                <a:ea typeface="Calibri" panose="020F0502020204030204" pitchFamily="34" charset="0"/>
                <a:cs typeface="Calibri" panose="020F0502020204030204" pitchFamily="34" charset="0"/>
              </a:rPr>
              <a:t> Sport Psychology</a:t>
            </a:r>
            <a:r>
              <a:rPr lang="fr-CA" sz="1200" kern="1200" noProof="0" dirty="0">
                <a:effectLst/>
                <a:latin typeface="Lora" pitchFamily="2" charset="0"/>
                <a:ea typeface="Calibri" panose="020F0502020204030204" pitchFamily="34" charset="0"/>
                <a:cs typeface="Calibri" panose="020F0502020204030204" pitchFamily="34" charset="0"/>
              </a:rPr>
              <a:t>, 16(2),</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2004, p. 138–150.</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err="1">
                <a:effectLst/>
                <a:latin typeface="Lora" pitchFamily="2" charset="0"/>
                <a:ea typeface="Calibri" panose="020F0502020204030204" pitchFamily="34" charset="0"/>
                <a:cs typeface="Calibri" panose="020F0502020204030204" pitchFamily="34" charset="0"/>
              </a:rPr>
              <a:t>Mento</a:t>
            </a:r>
            <a:r>
              <a:rPr lang="fr-CA" sz="1200" kern="1200" noProof="0" dirty="0">
                <a:effectLst/>
                <a:latin typeface="Lora" pitchFamily="2" charset="0"/>
                <a:ea typeface="Calibri" panose="020F0502020204030204" pitchFamily="34" charset="0"/>
                <a:cs typeface="Calibri" panose="020F0502020204030204" pitchFamily="34" charset="0"/>
              </a:rPr>
              <a:t>, A. J., R. P. Steel et R. J. </a:t>
            </a:r>
            <a:r>
              <a:rPr lang="fr-CA" sz="1200" kern="1200" noProof="0" dirty="0" err="1">
                <a:effectLst/>
                <a:latin typeface="Lora" pitchFamily="2" charset="0"/>
                <a:ea typeface="Calibri" panose="020F0502020204030204" pitchFamily="34" charset="0"/>
                <a:cs typeface="Calibri" panose="020F0502020204030204" pitchFamily="34" charset="0"/>
              </a:rPr>
              <a:t>Karren</a:t>
            </a:r>
            <a:r>
              <a:rPr lang="fr-CA" sz="1200" kern="1200" noProof="0" dirty="0">
                <a:effectLst/>
                <a:latin typeface="Lora" pitchFamily="2" charset="0"/>
                <a:ea typeface="Calibri" panose="020F0502020204030204" pitchFamily="34" charset="0"/>
                <a:cs typeface="Calibri" panose="020F0502020204030204" pitchFamily="34" charset="0"/>
              </a:rPr>
              <a:t>, « A </a:t>
            </a:r>
            <a:r>
              <a:rPr lang="fr-CA" sz="1200" kern="1200" noProof="0" dirty="0" err="1">
                <a:effectLst/>
                <a:latin typeface="Lora" pitchFamily="2" charset="0"/>
                <a:ea typeface="Calibri" panose="020F0502020204030204" pitchFamily="34" charset="0"/>
                <a:cs typeface="Calibri" panose="020F0502020204030204" pitchFamily="34" charset="0"/>
              </a:rPr>
              <a:t>meta-analytic</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study</a:t>
            </a:r>
            <a:r>
              <a:rPr lang="fr-CA" sz="1200" kern="1200" noProof="0" dirty="0">
                <a:effectLst/>
                <a:latin typeface="Lora" pitchFamily="2" charset="0"/>
                <a:ea typeface="Calibri" panose="020F0502020204030204" pitchFamily="34" charset="0"/>
                <a:cs typeface="Calibri" panose="020F0502020204030204" pitchFamily="34" charset="0"/>
              </a:rPr>
              <a:t> of the </a:t>
            </a:r>
            <a:r>
              <a:rPr lang="fr-CA" sz="1200" kern="1200" noProof="0" dirty="0" err="1">
                <a:effectLst/>
                <a:latin typeface="Lora" pitchFamily="2" charset="0"/>
                <a:ea typeface="Calibri" panose="020F0502020204030204" pitchFamily="34" charset="0"/>
                <a:cs typeface="Calibri" panose="020F0502020204030204" pitchFamily="34" charset="0"/>
              </a:rPr>
              <a:t>effects</a:t>
            </a:r>
            <a:r>
              <a:rPr lang="fr-CA" sz="1200" kern="1200" noProof="0" dirty="0">
                <a:effectLst/>
                <a:latin typeface="Lora" pitchFamily="2" charset="0"/>
                <a:ea typeface="Calibri" panose="020F0502020204030204" pitchFamily="34" charset="0"/>
                <a:cs typeface="Calibri" panose="020F0502020204030204" pitchFamily="34" charset="0"/>
              </a:rPr>
              <a:t> of goal setting on </a:t>
            </a:r>
            <a:r>
              <a:rPr lang="fr-CA" sz="1200" kern="1200" noProof="0" dirty="0" err="1">
                <a:effectLst/>
                <a:latin typeface="Lora" pitchFamily="2" charset="0"/>
                <a:ea typeface="Calibri" panose="020F0502020204030204" pitchFamily="34" charset="0"/>
                <a:cs typeface="Calibri" panose="020F0502020204030204" pitchFamily="34" charset="0"/>
              </a:rPr>
              <a:t>task</a:t>
            </a:r>
            <a:r>
              <a:rPr lang="fr-CA" sz="1200" kern="1200" noProof="0" dirty="0">
                <a:effectLst/>
                <a:latin typeface="Lora" pitchFamily="2" charset="0"/>
                <a:ea typeface="Calibri" panose="020F0502020204030204" pitchFamily="34" charset="0"/>
                <a:cs typeface="Calibri" panose="020F0502020204030204" pitchFamily="34" charset="0"/>
              </a:rPr>
              <a:t> performance: 1966–1984 », </a:t>
            </a:r>
            <a:r>
              <a:rPr lang="fr-CA" sz="1200" i="1" kern="1200" noProof="0" dirty="0" err="1">
                <a:effectLst/>
                <a:latin typeface="Lora" pitchFamily="2" charset="0"/>
                <a:ea typeface="Calibri" panose="020F0502020204030204" pitchFamily="34" charset="0"/>
                <a:cs typeface="Calibri" panose="020F0502020204030204" pitchFamily="34" charset="0"/>
              </a:rPr>
              <a:t>Organizational</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err="1">
                <a:effectLst/>
                <a:latin typeface="Lora" pitchFamily="2" charset="0"/>
                <a:ea typeface="Calibri" panose="020F0502020204030204" pitchFamily="34" charset="0"/>
                <a:cs typeface="Calibri" panose="020F0502020204030204" pitchFamily="34" charset="0"/>
              </a:rPr>
              <a:t>Behavior</a:t>
            </a:r>
            <a:r>
              <a:rPr lang="fr-CA" sz="1200" i="1" kern="1200" noProof="0" dirty="0">
                <a:effectLst/>
                <a:latin typeface="Lora" pitchFamily="2" charset="0"/>
                <a:ea typeface="Calibri" panose="020F0502020204030204" pitchFamily="34" charset="0"/>
                <a:cs typeface="Calibri" panose="020F0502020204030204" pitchFamily="34" charset="0"/>
              </a:rPr>
              <a:t> and Human </a:t>
            </a:r>
            <a:r>
              <a:rPr lang="fr-CA" sz="1200" i="1" kern="1200" noProof="0" dirty="0" err="1">
                <a:effectLst/>
                <a:latin typeface="Lora" pitchFamily="2" charset="0"/>
                <a:ea typeface="Calibri" panose="020F0502020204030204" pitchFamily="34" charset="0"/>
                <a:cs typeface="Calibri" panose="020F0502020204030204" pitchFamily="34" charset="0"/>
              </a:rPr>
              <a:t>Decision</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err="1">
                <a:effectLst/>
                <a:latin typeface="Lora" pitchFamily="2" charset="0"/>
                <a:ea typeface="Calibri" panose="020F0502020204030204" pitchFamily="34" charset="0"/>
                <a:cs typeface="Calibri" panose="020F0502020204030204" pitchFamily="34" charset="0"/>
              </a:rPr>
              <a:t>Processes</a:t>
            </a:r>
            <a:r>
              <a:rPr lang="fr-CA" sz="1200" kern="1200" noProof="0" dirty="0">
                <a:effectLst/>
                <a:latin typeface="Lora" pitchFamily="2" charset="0"/>
                <a:ea typeface="Calibri" panose="020F0502020204030204" pitchFamily="34" charset="0"/>
                <a:cs typeface="Calibri" panose="020F0502020204030204" pitchFamily="34" charset="0"/>
              </a:rPr>
              <a:t>, 39(1),</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1987, p. 52 83.</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Paul, G., B. </a:t>
            </a:r>
            <a:r>
              <a:rPr lang="fr-CA" sz="1200" kern="1200" noProof="0" dirty="0" err="1">
                <a:effectLst/>
                <a:latin typeface="Lora" pitchFamily="2" charset="0"/>
                <a:ea typeface="Calibri" panose="020F0502020204030204" pitchFamily="34" charset="0"/>
                <a:cs typeface="Calibri" panose="020F0502020204030204" pitchFamily="34" charset="0"/>
              </a:rPr>
              <a:t>Elam</a:t>
            </a:r>
            <a:r>
              <a:rPr lang="fr-CA" sz="1200" kern="1200" noProof="0" dirty="0">
                <a:effectLst/>
                <a:latin typeface="Lora" pitchFamily="2" charset="0"/>
                <a:ea typeface="Calibri" panose="020F0502020204030204" pitchFamily="34" charset="0"/>
                <a:cs typeface="Calibri" panose="020F0502020204030204" pitchFamily="34" charset="0"/>
              </a:rPr>
              <a:t> et S. J. </a:t>
            </a:r>
            <a:r>
              <a:rPr lang="fr-CA" sz="1200" kern="1200" noProof="0" dirty="0" err="1">
                <a:effectLst/>
                <a:latin typeface="Lora" pitchFamily="2" charset="0"/>
                <a:ea typeface="Calibri" panose="020F0502020204030204" pitchFamily="34" charset="0"/>
                <a:cs typeface="Calibri" panose="020F0502020204030204" pitchFamily="34" charset="0"/>
              </a:rPr>
              <a:t>Verhulst</a:t>
            </a:r>
            <a:r>
              <a:rPr lang="fr-CA" sz="1200" kern="1200" noProof="0" dirty="0">
                <a:effectLst/>
                <a:latin typeface="Lora" pitchFamily="2" charset="0"/>
                <a:ea typeface="Calibri" panose="020F0502020204030204" pitchFamily="34" charset="0"/>
                <a:cs typeface="Calibri" panose="020F0502020204030204" pitchFamily="34" charset="0"/>
              </a:rPr>
              <a:t>, « A longitudinal </a:t>
            </a:r>
            <a:r>
              <a:rPr lang="fr-CA" sz="1200" kern="1200" noProof="0" dirty="0" err="1">
                <a:effectLst/>
                <a:latin typeface="Lora" pitchFamily="2" charset="0"/>
                <a:ea typeface="Calibri" panose="020F0502020204030204" pitchFamily="34" charset="0"/>
                <a:cs typeface="Calibri" panose="020F0502020204030204" pitchFamily="34" charset="0"/>
              </a:rPr>
              <a:t>study</a:t>
            </a:r>
            <a:r>
              <a:rPr lang="fr-CA" sz="1200" kern="1200" noProof="0" dirty="0">
                <a:effectLst/>
                <a:latin typeface="Lora" pitchFamily="2" charset="0"/>
                <a:ea typeface="Calibri" panose="020F0502020204030204" pitchFamily="34" charset="0"/>
                <a:cs typeface="Calibri" panose="020F0502020204030204" pitchFamily="34" charset="0"/>
              </a:rPr>
              <a:t> of </a:t>
            </a:r>
            <a:r>
              <a:rPr lang="fr-CA" sz="1200" kern="1200" noProof="0" dirty="0" err="1">
                <a:effectLst/>
                <a:latin typeface="Lora" pitchFamily="2" charset="0"/>
                <a:ea typeface="Calibri" panose="020F0502020204030204" pitchFamily="34" charset="0"/>
                <a:cs typeface="Calibri" panose="020F0502020204030204" pitchFamily="34" charset="0"/>
              </a:rPr>
              <a:t>students</a:t>
            </a:r>
            <a:r>
              <a:rPr lang="fr-CA" sz="1200" kern="1200" noProof="0" dirty="0">
                <a:effectLst/>
                <a:latin typeface="Lora" pitchFamily="2" charset="0"/>
                <a:ea typeface="Calibri" panose="020F0502020204030204" pitchFamily="34" charset="0"/>
                <a:cs typeface="Calibri" panose="020F0502020204030204" pitchFamily="34" charset="0"/>
              </a:rPr>
              <a:t>’ perceptions of </a:t>
            </a:r>
            <a:r>
              <a:rPr lang="fr-CA" sz="1200" kern="1200" noProof="0" dirty="0" err="1">
                <a:effectLst/>
                <a:latin typeface="Lora" pitchFamily="2" charset="0"/>
                <a:ea typeface="Calibri" panose="020F0502020204030204" pitchFamily="34" charset="0"/>
                <a:cs typeface="Calibri" panose="020F0502020204030204" pitchFamily="34" charset="0"/>
              </a:rPr>
              <a:t>using</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deep</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breathing</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meditation</a:t>
            </a:r>
            <a:r>
              <a:rPr lang="fr-CA" sz="1200" kern="1200" noProof="0" dirty="0">
                <a:effectLst/>
                <a:latin typeface="Lora" pitchFamily="2" charset="0"/>
                <a:ea typeface="Calibri" panose="020F0502020204030204" pitchFamily="34" charset="0"/>
                <a:cs typeface="Calibri" panose="020F0502020204030204" pitchFamily="34" charset="0"/>
              </a:rPr>
              <a:t> to </a:t>
            </a:r>
            <a:r>
              <a:rPr lang="fr-CA" sz="1200" kern="1200" noProof="0" dirty="0" err="1">
                <a:effectLst/>
                <a:latin typeface="Lora" pitchFamily="2" charset="0"/>
                <a:ea typeface="Calibri" panose="020F0502020204030204" pitchFamily="34" charset="0"/>
                <a:cs typeface="Calibri" panose="020F0502020204030204" pitchFamily="34" charset="0"/>
              </a:rPr>
              <a:t>reduce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testing</a:t>
            </a:r>
            <a:r>
              <a:rPr lang="fr-CA" sz="1200" kern="1200" noProof="0" dirty="0">
                <a:effectLst/>
                <a:latin typeface="Lora" pitchFamily="2" charset="0"/>
                <a:ea typeface="Calibri" panose="020F0502020204030204" pitchFamily="34" charset="0"/>
                <a:cs typeface="Calibri" panose="020F0502020204030204" pitchFamily="34" charset="0"/>
              </a:rPr>
              <a:t> stresses », </a:t>
            </a:r>
            <a:r>
              <a:rPr lang="fr-CA" sz="1200" i="1" kern="1200" noProof="0" dirty="0" err="1">
                <a:effectLst/>
                <a:latin typeface="Lora" pitchFamily="2" charset="0"/>
                <a:ea typeface="Calibri" panose="020F0502020204030204" pitchFamily="34" charset="0"/>
                <a:cs typeface="Calibri" panose="020F0502020204030204" pitchFamily="34" charset="0"/>
              </a:rPr>
              <a:t>Teaching</a:t>
            </a:r>
            <a:r>
              <a:rPr lang="fr-CA" sz="1200" i="1" kern="1200" noProof="0" dirty="0">
                <a:effectLst/>
                <a:latin typeface="Lora" pitchFamily="2" charset="0"/>
                <a:ea typeface="Calibri" panose="020F0502020204030204" pitchFamily="34" charset="0"/>
                <a:cs typeface="Calibri" panose="020F0502020204030204" pitchFamily="34" charset="0"/>
              </a:rPr>
              <a:t> and Learning in </a:t>
            </a:r>
            <a:r>
              <a:rPr lang="fr-CA" sz="1200" i="1" kern="1200" noProof="0" dirty="0" err="1">
                <a:effectLst/>
                <a:latin typeface="Lora" pitchFamily="2" charset="0"/>
                <a:ea typeface="Calibri" panose="020F0502020204030204" pitchFamily="34" charset="0"/>
                <a:cs typeface="Calibri" panose="020F0502020204030204" pitchFamily="34" charset="0"/>
              </a:rPr>
              <a:t>Medicine</a:t>
            </a:r>
            <a:r>
              <a:rPr lang="fr-CA" sz="1200" kern="1200" noProof="0" dirty="0">
                <a:effectLst/>
                <a:latin typeface="Lora" pitchFamily="2" charset="0"/>
                <a:ea typeface="Calibri" panose="020F0502020204030204" pitchFamily="34" charset="0"/>
                <a:cs typeface="Calibri" panose="020F0502020204030204" pitchFamily="34" charset="0"/>
              </a:rPr>
              <a:t>, 19, 2007, p. 287–292.</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Taylor, S. E., L. B. Pham, I. D. </a:t>
            </a:r>
            <a:r>
              <a:rPr lang="fr-CA" sz="1200" kern="1200" noProof="0" dirty="0" err="1">
                <a:effectLst/>
                <a:latin typeface="Lora" pitchFamily="2" charset="0"/>
                <a:ea typeface="Calibri" panose="020F0502020204030204" pitchFamily="34" charset="0"/>
                <a:cs typeface="Calibri" panose="020F0502020204030204" pitchFamily="34" charset="0"/>
              </a:rPr>
              <a:t>Rivkin</a:t>
            </a:r>
            <a:r>
              <a:rPr lang="fr-CA" sz="1200" kern="1200" noProof="0" dirty="0">
                <a:effectLst/>
                <a:latin typeface="Lora" pitchFamily="2" charset="0"/>
                <a:ea typeface="Calibri" panose="020F0502020204030204" pitchFamily="34" charset="0"/>
                <a:cs typeface="Calibri" panose="020F0502020204030204" pitchFamily="34" charset="0"/>
              </a:rPr>
              <a:t> et D. A. Armor, « </a:t>
            </a:r>
            <a:r>
              <a:rPr lang="fr-CA" sz="1200" kern="1200" noProof="0" dirty="0" err="1">
                <a:effectLst/>
                <a:latin typeface="Lora" pitchFamily="2" charset="0"/>
                <a:ea typeface="Calibri" panose="020F0502020204030204" pitchFamily="34" charset="0"/>
                <a:cs typeface="Calibri" panose="020F0502020204030204" pitchFamily="34" charset="0"/>
              </a:rPr>
              <a:t>Harnessing</a:t>
            </a:r>
            <a:r>
              <a:rPr lang="fr-CA" sz="1200" kern="1200" noProof="0" dirty="0">
                <a:effectLst/>
                <a:latin typeface="Lora" pitchFamily="2" charset="0"/>
                <a:ea typeface="Calibri" panose="020F0502020204030204" pitchFamily="34" charset="0"/>
                <a:cs typeface="Calibri" panose="020F0502020204030204" pitchFamily="34" charset="0"/>
              </a:rPr>
              <a:t> the imagination: Mental simulation, self-</a:t>
            </a:r>
            <a:r>
              <a:rPr lang="fr-CA" sz="1200" kern="1200" noProof="0" dirty="0" err="1">
                <a:effectLst/>
                <a:latin typeface="Lora" pitchFamily="2" charset="0"/>
                <a:ea typeface="Calibri" panose="020F0502020204030204" pitchFamily="34" charset="0"/>
                <a:cs typeface="Calibri" panose="020F0502020204030204" pitchFamily="34" charset="0"/>
              </a:rPr>
              <a:t>regulation</a:t>
            </a:r>
            <a:r>
              <a:rPr lang="fr-CA" sz="1200" kern="1200" noProof="0" dirty="0">
                <a:effectLst/>
                <a:latin typeface="Lora" pitchFamily="2" charset="0"/>
                <a:ea typeface="Calibri" panose="020F0502020204030204" pitchFamily="34" charset="0"/>
                <a:cs typeface="Calibri" panose="020F0502020204030204" pitchFamily="34" charset="0"/>
              </a:rPr>
              <a:t>, and coping », </a:t>
            </a:r>
            <a:r>
              <a:rPr lang="fr-CA" sz="1200" i="1" kern="1200" noProof="0" dirty="0">
                <a:effectLst/>
                <a:latin typeface="Lora" pitchFamily="2" charset="0"/>
                <a:ea typeface="Calibri" panose="020F0502020204030204" pitchFamily="34" charset="0"/>
                <a:cs typeface="Calibri" panose="020F0502020204030204" pitchFamily="34" charset="0"/>
              </a:rPr>
              <a:t>American </a:t>
            </a:r>
            <a:r>
              <a:rPr lang="fr-CA" sz="1200" i="1" kern="1200" noProof="0" dirty="0" err="1">
                <a:effectLst/>
                <a:latin typeface="Lora" pitchFamily="2" charset="0"/>
                <a:ea typeface="Calibri" panose="020F0502020204030204" pitchFamily="34" charset="0"/>
                <a:cs typeface="Calibri" panose="020F0502020204030204" pitchFamily="34" charset="0"/>
              </a:rPr>
              <a:t>Psychologist</a:t>
            </a:r>
            <a:r>
              <a:rPr lang="fr-CA" sz="1200" kern="1200" noProof="0" dirty="0">
                <a:effectLst/>
                <a:latin typeface="Lora" pitchFamily="2" charset="0"/>
                <a:ea typeface="Calibri" panose="020F0502020204030204" pitchFamily="34" charset="0"/>
                <a:cs typeface="Calibri" panose="020F0502020204030204" pitchFamily="34" charset="0"/>
              </a:rPr>
              <a:t>, 53(4),</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1998, p. 429.</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301448197"/>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La respiration profonde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marR="0" indent="-171450">
              <a:spcBef>
                <a:spcPts val="0"/>
              </a:spcBef>
              <a:spcAft>
                <a:spcPts val="0"/>
              </a:spcAft>
              <a:buFont typeface="Arial" panose="020B0604020202020204" pitchFamily="34" charset="0"/>
              <a:buChar char="•"/>
            </a:pPr>
            <a:r>
              <a:rPr lang="fr-FR" sz="1200" b="0" dirty="0">
                <a:solidFill>
                  <a:schemeClr val="tx1"/>
                </a:solidFill>
                <a:effectLst/>
                <a:latin typeface="Lora" pitchFamily="2" charset="0"/>
                <a:ea typeface="Calibri" panose="020F0502020204030204" pitchFamily="34" charset="0"/>
              </a:rPr>
              <a:t>La respiration est une fonction automatique du corps qui est contrôlée par le centre respiratoire du cerveau. Lorsque nous sommes stressés, notre rythme respiratoire change, ce qui fait partie de la réaction de lutte ou de fuite.</a:t>
            </a:r>
            <a:endParaRPr lang="en-US" sz="1200" b="0" dirty="0">
              <a:solidFill>
                <a:schemeClr val="tx1"/>
              </a:solidFill>
              <a:effectLst/>
              <a:latin typeface="Lora" pitchFamily="2" charset="0"/>
              <a:ea typeface="Calibri" panose="020F0502020204030204" pitchFamily="34" charset="0"/>
            </a:endParaRPr>
          </a:p>
          <a:p>
            <a:pPr marL="0" marR="0" indent="0">
              <a:spcBef>
                <a:spcPts val="0"/>
              </a:spcBef>
              <a:spcAft>
                <a:spcPts val="0"/>
              </a:spcAft>
              <a:buFont typeface="Arial" panose="020B0604020202020204" pitchFamily="34" charset="0"/>
              <a:buNone/>
            </a:pPr>
            <a:endParaRPr lang="en-US" sz="1200" b="0" dirty="0">
              <a:solidFill>
                <a:schemeClr val="tx1"/>
              </a:solidFill>
              <a:effectLst/>
              <a:latin typeface="Lora" pitchFamily="2" charset="0"/>
              <a:ea typeface="Calibri" panose="020F0502020204030204" pitchFamily="34" charset="0"/>
            </a:endParaRPr>
          </a:p>
          <a:p>
            <a:pPr marL="171450" indent="-171450">
              <a:buFont typeface="Arial,Sans-Serif" panose="020B0604020202020204" pitchFamily="34" charset="0"/>
              <a:buChar char="•"/>
            </a:pPr>
            <a:r>
              <a:rPr lang="fr-FR" sz="1200" b="0" i="0" dirty="0">
                <a:latin typeface="Lora" pitchFamily="2" charset="0"/>
              </a:rPr>
              <a:t>Heureusement, lorsque nous sommes réveillés, nous avons la possibilité de modifier délibérément notre mode de respiration. Des études scientifiques ont montré que des schémas respiratoires intentionnels peuvent aider à gérer la réponse au stress et les conditions liées au stress. </a:t>
            </a:r>
          </a:p>
          <a:p>
            <a:pPr marL="171450" indent="-171450">
              <a:buFont typeface="Arial,Sans-Serif" panose="020B0604020202020204" pitchFamily="34" charset="0"/>
              <a:buChar char="•"/>
            </a:pPr>
            <a:endParaRPr lang="en-CA" sz="1200" b="0" dirty="0">
              <a:solidFill>
                <a:schemeClr val="tx1"/>
              </a:solidFill>
              <a:effectLst/>
              <a:latin typeface="Lora" pitchFamily="2" charset="0"/>
              <a:ea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sz="1200" b="0" dirty="0">
                <a:solidFill>
                  <a:schemeClr val="tx1"/>
                </a:solidFill>
                <a:effectLst/>
                <a:latin typeface="Lora" pitchFamily="2" charset="0"/>
                <a:ea typeface="Calibri" panose="020F0502020204030204" pitchFamily="34" charset="0"/>
              </a:rPr>
              <a:t>La respiration profonde est utilisée dans de nombreux contextes, y compris la thérapie, les performances sportives, le yoga et plusieurs formes de méditation pour aider à promouvoir la relaxation et à réduire le stress.</a:t>
            </a:r>
            <a:endParaRPr lang="en-CA" sz="1200" b="0" dirty="0">
              <a:solidFill>
                <a:schemeClr val="tx1"/>
              </a:solidFill>
              <a:effectLst/>
              <a:latin typeface="Lora" pitchFamily="2" charset="0"/>
              <a:ea typeface="Calibri" panose="020F050202020403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Quand pouvez-vous utiliser la respiration profonde pour réduire votre stress?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Lorsque quelque chose vous dérange.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Lors d’une conversation chargée d’émotion.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Avant une compétition ou un match important.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un autobus bondé.</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Lorsqu’une conversation vous a </a:t>
            </a:r>
            <a:r>
              <a:rPr lang="fr-CA" sz="1200" kern="1200" noProof="0" dirty="0" err="1">
                <a:effectLst/>
                <a:latin typeface="Lora" pitchFamily="2" charset="0"/>
                <a:ea typeface="Calibri" panose="020F0502020204030204" pitchFamily="34" charset="0"/>
                <a:cs typeface="Calibri" panose="020F0502020204030204" pitchFamily="34" charset="0"/>
              </a:rPr>
              <a:t>bouleversé·e</a:t>
            </a:r>
            <a:r>
              <a:rPr lang="fr-CA" sz="1200" kern="1200" noProof="0" dirty="0">
                <a:effectLst/>
                <a:latin typeface="Lora" pitchFamily="2" charset="0"/>
                <a:ea typeface="Calibri" panose="020F0502020204030204" pitchFamily="34" charset="0"/>
                <a:cs typeface="Calibri" panose="020F0502020204030204" pitchFamily="34" charset="0"/>
              </a:rPr>
              <a:t> émotionnellement.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Avant de faire quelque chose qui vous effraie habituellement, comme prendre l’avion.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Lorsque vous faites quelque chose </a:t>
            </a:r>
            <a:r>
              <a:rPr lang="fr-CA" sz="1200" kern="1200" noProof="0" dirty="0" err="1">
                <a:effectLst/>
                <a:latin typeface="Lora" pitchFamily="2" charset="0"/>
                <a:ea typeface="Calibri" panose="020F0502020204030204" pitchFamily="34" charset="0"/>
                <a:cs typeface="Calibri" panose="020F0502020204030204" pitchFamily="34" charset="0"/>
              </a:rPr>
              <a:t>seul·e</a:t>
            </a:r>
            <a:r>
              <a:rPr lang="fr-CA" sz="1200" kern="1200" noProof="0" dirty="0">
                <a:effectLst/>
                <a:latin typeface="Lora" pitchFamily="2" charset="0"/>
                <a:ea typeface="Calibri" panose="020F0502020204030204" pitchFamily="34" charset="0"/>
                <a:cs typeface="Calibri" panose="020F0502020204030204" pitchFamily="34" charset="0"/>
              </a:rPr>
              <a:t> pour la première fois.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Pour vous aider à vous endormir ou lorsque vous vous réveillez le matin.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Lorsque vous sentez venir une vague d’anxiété.</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Est-ce que quelqu’un parmi vous la pratique régulièrement?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Pratiquons ensemble ce type de respiration.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Times New Roman" panose="02020603050405020304" pitchFamily="18" charset="0"/>
                <a:cs typeface="Calibri" panose="020F0502020204030204" pitchFamily="34" charset="0"/>
              </a:rPr>
              <a:t>Information de base :</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a:spcBef>
                <a:spcPts val="0"/>
              </a:spcBef>
              <a:spcAft>
                <a:spcPts val="0"/>
              </a:spcAft>
            </a:pPr>
            <a:r>
              <a:rPr lang="fr-FR" b="0" dirty="0">
                <a:latin typeface="Lora" pitchFamily="2" charset="0"/>
                <a:ea typeface="Calibri" panose="020F0502020204030204" pitchFamily="34" charset="0"/>
              </a:rPr>
              <a:t>Respiration et stress</a:t>
            </a:r>
          </a:p>
          <a:p>
            <a:r>
              <a:rPr lang="fr-FR" b="0" dirty="0">
                <a:latin typeface="Lora" pitchFamily="2" charset="0"/>
                <a:ea typeface="Calibri" panose="020F0502020204030204" pitchFamily="34" charset="0"/>
              </a:rPr>
              <a:t>Le rôle principal de la respiration est d'échanger de l'oxygène et du dioxyde de carbone.</a:t>
            </a:r>
            <a:endParaRPr lang="en-CA" b="0" dirty="0">
              <a:latin typeface="Lora" pitchFamily="2" charset="0"/>
              <a:ea typeface="Calibri" panose="020F0502020204030204" pitchFamily="34" charset="0"/>
            </a:endParaRPr>
          </a:p>
          <a:p>
            <a:pPr marL="0" marR="0">
              <a:spcBef>
                <a:spcPts val="0"/>
              </a:spcBef>
              <a:spcAft>
                <a:spcPts val="0"/>
              </a:spcAft>
            </a:pPr>
            <a:endParaRPr lang="en-US" sz="1200" b="0" dirty="0">
              <a:solidFill>
                <a:schemeClr val="tx1"/>
              </a:solidFill>
              <a:effectLst/>
              <a:latin typeface="Lora" pitchFamily="2" charset="0"/>
              <a:ea typeface="Calibri" panose="020F0502020204030204" pitchFamily="34" charset="0"/>
            </a:endParaRPr>
          </a:p>
          <a:p>
            <a:r>
              <a:rPr lang="fr-FR" sz="1200" b="0" dirty="0">
                <a:solidFill>
                  <a:schemeClr val="tx1"/>
                </a:solidFill>
                <a:effectLst/>
                <a:latin typeface="Lora" pitchFamily="2" charset="0"/>
                <a:ea typeface="Calibri" panose="020F0502020204030204" pitchFamily="34" charset="0"/>
              </a:rPr>
              <a:t>Lorsque la réaction au stress est déclenchée, les schémas respiratoires changent. En général, cela se traduit par de petites respirations rapides. </a:t>
            </a:r>
          </a:p>
          <a:p>
            <a:r>
              <a:rPr lang="en-CA" sz="1200" b="0" dirty="0">
                <a:solidFill>
                  <a:schemeClr val="tx1"/>
                </a:solidFill>
                <a:effectLst/>
                <a:latin typeface="Lora" pitchFamily="2" charset="0"/>
                <a:ea typeface="Calibri" panose="020F0502020204030204" pitchFamily="34" charset="0"/>
              </a:rPr>
              <a:t> </a:t>
            </a:r>
            <a:endParaRPr lang="en-US" sz="1200" b="0" dirty="0">
              <a:solidFill>
                <a:schemeClr val="tx1"/>
              </a:solidFill>
              <a:effectLst/>
              <a:latin typeface="Lora" pitchFamily="2" charset="0"/>
              <a:ea typeface="Calibri" panose="020F0502020204030204" pitchFamily="34" charset="0"/>
            </a:endParaRPr>
          </a:p>
          <a:p>
            <a:r>
              <a:rPr lang="fr-FR" b="0" dirty="0">
                <a:latin typeface="Lora" pitchFamily="2" charset="0"/>
              </a:rPr>
              <a:t>En cas de réaction au stress, l'utilisation de schémas de respiration lente et profonde permet de réduire la réaction physiologique de la respiration superficielle ou de l'hyperventilation qui se produit lorsque la réaction au stress est activée. </a:t>
            </a:r>
          </a:p>
          <a:p>
            <a:endParaRPr lang="en-CA" dirty="0">
              <a:latin typeface="Lora" pitchFamily="2" charset="0"/>
              <a:ea typeface="Calibri" panose="020F0502020204030204" pitchFamily="34" charset="0"/>
            </a:endParaRPr>
          </a:p>
          <a:p>
            <a:r>
              <a:rPr lang="fr-CA" sz="1200" kern="1200" noProof="0" dirty="0">
                <a:effectLst/>
                <a:latin typeface="Lora" pitchFamily="2" charset="0"/>
                <a:ea typeface="Times New Roman" panose="02020603050405020304" pitchFamily="18" charset="0"/>
                <a:cs typeface="Calibri" panose="020F0502020204030204" pitchFamily="34" charset="0"/>
              </a:rPr>
              <a:t>La respiration contrôlée peut entraîner des changements physiologiques, notamment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Une baisse de la tension artérielle et du rythme cardiaque.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Une réduction des niveaux d’hormones de stress dans le sang.</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Une diminution de l’accumulation d’acide lactique dans les tissus musculaires.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Des niveaux équilibrés d’oxygène et de dioxyde de carbone dans le sang.</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L’amélioration du fonctionnement du système immunitaire.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Une augmentation de l’énergie physique.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Un sentiment accru de calme et de bien-être.</a:t>
            </a:r>
          </a:p>
          <a:p>
            <a:pPr marL="171450" lvl="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Times New Roman" panose="02020603050405020304" pitchFamily="18" charset="0"/>
              <a:cs typeface="Calibri" panose="020F0502020204030204" pitchFamily="34" charset="0"/>
            </a:endParaRP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kern="1200" noProof="0" dirty="0">
              <a:effectLst/>
              <a:latin typeface="Lora" pitchFamily="2" charset="0"/>
              <a:ea typeface="Times New Roman" panose="02020603050405020304" pitchFamily="18" charset="0"/>
              <a:cs typeface="Calibri" panose="020F0502020204030204" pitchFamily="34" charset="0"/>
            </a:endParaRPr>
          </a:p>
          <a:p>
            <a:pPr marL="342900" lvl="0" indent="-34290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kern="1200" noProof="0" dirty="0">
                <a:effectLst/>
                <a:latin typeface="Lora" pitchFamily="2" charset="0"/>
                <a:ea typeface="Times New Roman" panose="02020603050405020304" pitchFamily="18" charset="0"/>
                <a:cs typeface="Calibri" panose="020F0502020204030204" pitchFamily="34" charset="0"/>
              </a:rPr>
              <a:t>SOURCE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Victoria State </a:t>
            </a:r>
            <a:r>
              <a:rPr lang="fr-CA" sz="1200" kern="1200" noProof="0" dirty="0" err="1">
                <a:effectLst/>
                <a:latin typeface="Lora" pitchFamily="2" charset="0"/>
                <a:ea typeface="Times New Roman" panose="02020603050405020304" pitchFamily="18" charset="0"/>
                <a:cs typeface="Calibri" panose="020F0502020204030204" pitchFamily="34" charset="0"/>
              </a:rPr>
              <a:t>Government</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kern="1200" noProof="0" dirty="0" err="1">
                <a:effectLst/>
                <a:latin typeface="Lora" pitchFamily="2" charset="0"/>
                <a:ea typeface="Times New Roman" panose="02020603050405020304" pitchFamily="18" charset="0"/>
                <a:cs typeface="Calibri" panose="020F0502020204030204" pitchFamily="34" charset="0"/>
              </a:rPr>
              <a:t>Department</a:t>
            </a:r>
            <a:r>
              <a:rPr lang="fr-CA" sz="1200" kern="1200" noProof="0" dirty="0">
                <a:effectLst/>
                <a:latin typeface="Lora" pitchFamily="2" charset="0"/>
                <a:ea typeface="Times New Roman" panose="02020603050405020304" pitchFamily="18" charset="0"/>
                <a:cs typeface="Calibri" panose="020F0502020204030204" pitchFamily="34" charset="0"/>
              </a:rPr>
              <a:t> of </a:t>
            </a:r>
            <a:r>
              <a:rPr lang="fr-CA" sz="1200" kern="1200" noProof="0" dirty="0" err="1">
                <a:effectLst/>
                <a:latin typeface="Lora" pitchFamily="2" charset="0"/>
                <a:ea typeface="Times New Roman" panose="02020603050405020304" pitchFamily="18" charset="0"/>
                <a:cs typeface="Calibri" panose="020F0502020204030204" pitchFamily="34" charset="0"/>
              </a:rPr>
              <a:t>Health</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kern="1200" noProof="0" dirty="0" err="1">
                <a:effectLst/>
                <a:latin typeface="Lora" pitchFamily="2" charset="0"/>
                <a:ea typeface="Times New Roman" panose="02020603050405020304" pitchFamily="18" charset="0"/>
                <a:cs typeface="Calibri" panose="020F0502020204030204" pitchFamily="34" charset="0"/>
              </a:rPr>
              <a:t>Better</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kern="1200" noProof="0" dirty="0" err="1">
                <a:effectLst/>
                <a:latin typeface="Lora" pitchFamily="2" charset="0"/>
                <a:ea typeface="Times New Roman" panose="02020603050405020304" pitchFamily="18" charset="0"/>
                <a:cs typeface="Calibri" panose="020F0502020204030204" pitchFamily="34" charset="0"/>
              </a:rPr>
              <a:t>Health</a:t>
            </a:r>
            <a:r>
              <a:rPr lang="fr-CA" sz="1200" kern="1200" noProof="0" dirty="0">
                <a:effectLst/>
                <a:latin typeface="Lora" pitchFamily="2" charset="0"/>
                <a:ea typeface="Times New Roman" panose="02020603050405020304" pitchFamily="18" charset="0"/>
                <a:cs typeface="Calibri" panose="020F0502020204030204" pitchFamily="34" charset="0"/>
              </a:rPr>
              <a:t> Channel (s. d.), </a:t>
            </a:r>
            <a:r>
              <a:rPr lang="fr-CA" sz="1200" i="1" kern="1200" noProof="0" dirty="0" err="1">
                <a:effectLst/>
                <a:latin typeface="Lora" pitchFamily="2" charset="0"/>
                <a:ea typeface="Times New Roman" panose="02020603050405020304" pitchFamily="18" charset="0"/>
                <a:cs typeface="Calibri" panose="020F0502020204030204" pitchFamily="34" charset="0"/>
              </a:rPr>
              <a:t>Breathing</a:t>
            </a:r>
            <a:r>
              <a:rPr lang="fr-CA" sz="1200" i="1" kern="1200" noProof="0" dirty="0">
                <a:effectLst/>
                <a:latin typeface="Lora" pitchFamily="2" charset="0"/>
                <a:ea typeface="Times New Roman" panose="02020603050405020304" pitchFamily="18" charset="0"/>
                <a:cs typeface="Calibri" panose="020F0502020204030204" pitchFamily="34" charset="0"/>
              </a:rPr>
              <a:t> to </a:t>
            </a:r>
            <a:r>
              <a:rPr lang="fr-CA" sz="1200" i="1" kern="1200" noProof="0" dirty="0" err="1">
                <a:effectLst/>
                <a:latin typeface="Lora" pitchFamily="2" charset="0"/>
                <a:ea typeface="Times New Roman" panose="02020603050405020304" pitchFamily="18" charset="0"/>
                <a:cs typeface="Calibri" panose="020F0502020204030204" pitchFamily="34" charset="0"/>
              </a:rPr>
              <a:t>reduce</a:t>
            </a:r>
            <a:r>
              <a:rPr lang="fr-CA" sz="1200" i="1" kern="1200" noProof="0" dirty="0">
                <a:effectLst/>
                <a:latin typeface="Lora" pitchFamily="2" charset="0"/>
                <a:ea typeface="Times New Roman" panose="02020603050405020304" pitchFamily="18" charset="0"/>
                <a:cs typeface="Calibri" panose="020F0502020204030204" pitchFamily="34" charset="0"/>
              </a:rPr>
              <a:t> stress</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u="sng" kern="1200" noProof="0" dirty="0">
                <a:solidFill>
                  <a:srgbClr val="0563C1"/>
                </a:solidFill>
                <a:effectLst/>
                <a:latin typeface="Lora" pitchFamily="2" charset="0"/>
                <a:ea typeface="Times New Roman" panose="02020603050405020304" pitchFamily="18" charset="0"/>
                <a:cs typeface="Calibri" panose="020F0502020204030204" pitchFamily="34" charset="0"/>
                <a:hlinkClick r:id="rId3"/>
              </a:rPr>
              <a:t>https://www.betterhealth.vic.gov.au/health/healthyliving/breathing-to-reduce-stress#bhc-content</a:t>
            </a:r>
            <a:r>
              <a:rPr lang="fr-CA" sz="1200" kern="1200" noProof="0" dirty="0">
                <a:effectLst/>
                <a:latin typeface="Lora" pitchFamily="2" charset="0"/>
                <a:ea typeface="Times New Roman" panose="02020603050405020304" pitchFamily="18" charset="0"/>
                <a:cs typeface="Calibri" panose="020F0502020204030204" pitchFamily="34" charset="0"/>
              </a:rPr>
              <a:t> [en anglais seulement]  </a:t>
            </a: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07403736"/>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762000" y="4400550"/>
            <a:ext cx="5410200" cy="3600450"/>
          </a:xfrm>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Pratiquons la respiration profonde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indent="-171450">
              <a:buFont typeface="Arial" panose="020B0604020202020204" pitchFamily="34" charset="0"/>
              <a:buChar char="•"/>
              <a:defRPr/>
            </a:pPr>
            <a:r>
              <a:rPr lang="fr-FR" b="0" i="0" dirty="0">
                <a:solidFill>
                  <a:schemeClr val="tx1"/>
                </a:solidFill>
                <a:effectLst/>
                <a:latin typeface="Lora" pitchFamily="2" charset="0"/>
              </a:rPr>
              <a:t>Pratiquer la respiration profonde est un moyen efficace de réduire la réaction au stress. </a:t>
            </a:r>
          </a:p>
          <a:p>
            <a:pPr marL="171450" indent="-171450">
              <a:buFont typeface="Arial" panose="020B0604020202020204" pitchFamily="34" charset="0"/>
              <a:buChar char="•"/>
              <a:defRP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Essayons maintenant de respirer profondément. </a:t>
            </a:r>
            <a:r>
              <a:rPr lang="fr-FR" b="0" dirty="0">
                <a:latin typeface="Lora" pitchFamily="2" charset="0"/>
              </a:rPr>
              <a:t>Dans un instant, nous allons pratiquer cette méthode ensemble.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Faites la démonstration :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Asseyez-vous ou tenez-vous debout confortablement.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Placez une main sur votre poitrine et l’autre sur votre ventre.</a:t>
            </a:r>
          </a:p>
          <a:p>
            <a:pPr marL="628650" marR="0" lvl="1" indent="-171450" algn="l" defTabSz="914400" rtl="0" eaLnBrk="1" fontAlgn="auto" latinLnBrk="0" hangingPunct="1">
              <a:lnSpc>
                <a:spcPct val="107000"/>
              </a:lnSpc>
              <a:spcBef>
                <a:spcPts val="0"/>
              </a:spcBef>
              <a:spcAft>
                <a:spcPts val="800"/>
              </a:spcAft>
              <a:buClrTx/>
              <a:buSzTx/>
              <a:buFont typeface="Courier New" panose="02070309020205020404" pitchFamily="49" charset="0"/>
              <a:buChar char="o"/>
              <a:tabLst/>
              <a:defRPr/>
            </a:pPr>
            <a:r>
              <a:rPr lang="fr-FR" b="0" dirty="0">
                <a:latin typeface="Lora" pitchFamily="2" charset="0"/>
              </a:rPr>
              <a:t>Nous allons respirer lentement et profondément par le diaphragme (l'abdomen).</a:t>
            </a:r>
            <a:r>
              <a:rPr lang="en-CA" b="0" dirty="0">
                <a:latin typeface="Lora" pitchFamily="2" charset="0"/>
              </a:rPr>
              <a:t> </a:t>
            </a:r>
          </a:p>
          <a:p>
            <a:pPr marL="628650" lvl="1" indent="-171450">
              <a:lnSpc>
                <a:spcPct val="107000"/>
              </a:lnSpc>
              <a:spcAft>
                <a:spcPts val="800"/>
              </a:spcAft>
              <a:buFont typeface="Courier New" panose="02070309020205020404" pitchFamily="49" charset="0"/>
              <a:buChar char="o"/>
            </a:pPr>
            <a:r>
              <a:rPr lang="fr-FR" b="0" dirty="0">
                <a:latin typeface="Lora" pitchFamily="2" charset="0"/>
              </a:rPr>
              <a:t>Vous voulez que votre main inférieure bouge plus que celle qui se trouve sur la partie supérieure de votre poitrine. </a:t>
            </a:r>
            <a:endParaRPr lang="en-CA" b="0" dirty="0">
              <a:latin typeface="Lora" pitchFamily="2"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Inspirez lentement par le nez en comptant jusqu’à trois ou quatre, en laissant votre ventre se gonfler.</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Tenez brièvement votre respiration, puis expirez lentement en comptant jusqu’à trois ou quatre.</a:t>
            </a:r>
          </a:p>
          <a:p>
            <a:pPr marL="628650" marR="0" lvl="1" indent="-171450" algn="l" defTabSz="914400" rtl="0" eaLnBrk="1" fontAlgn="auto" latinLnBrk="0" hangingPunct="1">
              <a:lnSpc>
                <a:spcPct val="107000"/>
              </a:lnSpc>
              <a:spcBef>
                <a:spcPts val="0"/>
              </a:spcBef>
              <a:spcAft>
                <a:spcPts val="800"/>
              </a:spcAft>
              <a:buClrTx/>
              <a:buSzTx/>
              <a:buFont typeface="Courier New" panose="02070309020205020404" pitchFamily="49" charset="0"/>
              <a:buChar char="o"/>
              <a:tabLst/>
              <a:defRPr/>
            </a:pPr>
            <a:r>
              <a:rPr lang="fr-FR" b="0" dirty="0">
                <a:latin typeface="Lora" pitchFamily="2" charset="0"/>
              </a:rPr>
              <a:t>Maintenez cette position brièvement, puis inspirez à nouveau lentement en comptant jusqu'à trois ou quatre et sentez votre abdomen se dilater à nouveau.</a:t>
            </a:r>
          </a:p>
          <a:p>
            <a:pPr marL="628650" marR="0" lvl="1" indent="-171450" algn="l" defTabSz="914400" rtl="0" eaLnBrk="1" fontAlgn="auto" latinLnBrk="0" hangingPunct="1">
              <a:lnSpc>
                <a:spcPct val="107000"/>
              </a:lnSpc>
              <a:spcBef>
                <a:spcPts val="0"/>
              </a:spcBef>
              <a:spcAft>
                <a:spcPts val="800"/>
              </a:spcAft>
              <a:buClrTx/>
              <a:buSzTx/>
              <a:buFont typeface="Courier New" panose="02070309020205020404" pitchFamily="49" charset="0"/>
              <a:buChar char="o"/>
              <a:tabLst/>
              <a:defRPr/>
            </a:pPr>
            <a:r>
              <a:rPr lang="fr-CA" sz="1200" kern="1200" noProof="0" dirty="0">
                <a:effectLst/>
                <a:latin typeface="Lora" pitchFamily="2" charset="0"/>
                <a:ea typeface="Calibri" panose="020F0502020204030204" pitchFamily="34" charset="0"/>
                <a:cs typeface="Calibri" panose="020F0502020204030204" pitchFamily="34" charset="0"/>
              </a:rPr>
              <a:t>Répétez plusieurs fois.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CA" sz="1200" b="0" i="1" u="none" strike="noStrike" kern="1200" baseline="0" dirty="0" err="1">
                <a:solidFill>
                  <a:schemeClr val="tx1"/>
                </a:solidFill>
                <a:latin typeface="Lora" pitchFamily="2" charset="0"/>
                <a:ea typeface="+mn-ea"/>
                <a:cs typeface="+mn-cs"/>
              </a:rPr>
              <a:t>Cliquez</a:t>
            </a:r>
            <a:r>
              <a:rPr lang="en-CA" sz="1200" b="0" i="1" u="none" strike="noStrike" kern="1200" baseline="0" dirty="0">
                <a:solidFill>
                  <a:schemeClr val="tx1"/>
                </a:solidFill>
                <a:latin typeface="Lora" pitchFamily="2" charset="0"/>
                <a:ea typeface="+mn-ea"/>
                <a:cs typeface="+mn-cs"/>
              </a:rPr>
              <a:t> pour </a:t>
            </a:r>
            <a:r>
              <a:rPr lang="en-CA" sz="1200" b="0" i="1" u="none" strike="noStrike" kern="1200" baseline="0" dirty="0" err="1">
                <a:solidFill>
                  <a:schemeClr val="tx1"/>
                </a:solidFill>
                <a:latin typeface="Lora" pitchFamily="2" charset="0"/>
                <a:ea typeface="+mn-ea"/>
                <a:cs typeface="+mn-cs"/>
              </a:rPr>
              <a:t>révéler</a:t>
            </a:r>
            <a:r>
              <a:rPr lang="en-CA" sz="1200" b="0" i="1" u="none" strike="noStrike" kern="1200" baseline="0" dirty="0">
                <a:solidFill>
                  <a:schemeClr val="tx1"/>
                </a:solidFill>
                <a:latin typeface="Lora" pitchFamily="2" charset="0"/>
                <a:ea typeface="+mn-ea"/>
                <a:cs typeface="+mn-cs"/>
              </a:rPr>
              <a:t> les questions.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Qu’avez-vous remarqué?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Ça fait bâiller.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Ça calme.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pouls ralentit.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indent="-171450">
              <a:buFont typeface="Arial" panose="020B0604020202020204" pitchFamily="34" charset="0"/>
              <a:buChar char="•"/>
              <a:defRPr/>
            </a:pPr>
            <a:r>
              <a:rPr lang="fr-CA" sz="1200" kern="100" noProof="0" dirty="0">
                <a:effectLst/>
                <a:latin typeface="Lora" pitchFamily="2" charset="0"/>
                <a:ea typeface="Calibri" panose="020F0502020204030204" pitchFamily="34" charset="0"/>
                <a:cs typeface="Arial" panose="020B0604020202020204" pitchFamily="34" charset="0"/>
              </a:rPr>
              <a:t>Vous pouvez vous entraîner n’importe où, n’importe quand. Il est important d’intégrer et d’utiliser la respiration profonde pendant votre journée et d’en faire une habitude. </a:t>
            </a:r>
          </a:p>
          <a:p>
            <a:pPr marL="171450" indent="-171450">
              <a:buFont typeface="Arial" panose="020B0604020202020204" pitchFamily="34" charset="0"/>
              <a:buChar char="•"/>
              <a:defRPr/>
            </a:pPr>
            <a:endParaRPr lang="fr-CA" sz="1200" b="0" i="0" u="none" strike="noStrike" kern="100" baseline="0" noProof="0" dirty="0">
              <a:solidFill>
                <a:schemeClr val="tx1"/>
              </a:solidFill>
              <a:effectLst/>
              <a:latin typeface="Lora" pitchFamily="2" charset="0"/>
              <a:cs typeface="Arial" panose="020B0604020202020204" pitchFamily="34" charset="0"/>
            </a:endParaRPr>
          </a:p>
          <a:p>
            <a:pPr marL="171450" indent="-171450">
              <a:buFont typeface="Arial" panose="020B0604020202020204" pitchFamily="34" charset="0"/>
              <a:buChar char="•"/>
              <a:defRPr/>
            </a:pPr>
            <a:r>
              <a:rPr lang="fr-FR" sz="1200" b="0" i="0" u="none" strike="noStrike" baseline="0" dirty="0">
                <a:solidFill>
                  <a:schemeClr val="tx1"/>
                </a:solidFill>
                <a:latin typeface="Lora" pitchFamily="2" charset="0"/>
              </a:rPr>
              <a:t>Ainsi, vous vous assurez de désactiver la réaction au stress et d'augmenter les bienfaits pour la santé qui découlent de la pratique d'une respiration lente et profonde. </a:t>
            </a:r>
          </a:p>
          <a:p>
            <a:pPr marL="171450" indent="-171450">
              <a:buFont typeface="Arial" panose="020B0604020202020204" pitchFamily="34" charset="0"/>
              <a:buChar char="•"/>
              <a:defRPr/>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417469418"/>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200" noProof="0" dirty="0">
                <a:solidFill>
                  <a:srgbClr val="1F3763"/>
                </a:solidFill>
                <a:effectLst/>
                <a:latin typeface="Lora" pitchFamily="2" charset="0"/>
                <a:ea typeface="DengXian Light" panose="02010600030101010101" pitchFamily="2" charset="-122"/>
                <a:cs typeface="Times New Roman" panose="02020603050405020304" pitchFamily="18" charset="0"/>
              </a:rPr>
              <a:t>Le monologue intérieur</a:t>
            </a: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Considérez votre monologue intérieur comme votre critique intérieur (comme un guide sur la ligne de touche). Que vous dites-vous habituellement lorsque vous faites face à un défi ou à un facteur de stress? Par exemple, lorsque vous faites une erreur, que dit votre critique intérieur? Cette réponse vous donnera une bonne idée de votre monologue intérieur.</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les situations stressantes, il est important de prendre conscience de votre discours intérieur et de ce que vous vous dites tout au long de la journée. Vous êtes votre propre complice, ce qui veut dire que vos pensées influencent vos émotions, mais que vous avez la possibilité de modifier votre discours intérieur (réentraîner votre cerveau) pour vous soutenir au lieu de laisser vos pensées négatives prendre le dessus.</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Pour modifier votre monologue intérieur, vous devez d’abord prendre conscience des messages négatifs que vous vous envoyez à vous-même. Pour ce faire, essayez de prêter attention à vos réactions émotionnelles.</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Si vos pensées deviennent négatives, essayez de voir si vous pouvez les remettre en question avec des pensées plus factuelles ou les remplacer par des pensées qui sont plus bienveillantes, positives ou utiles</a:t>
            </a:r>
            <a:r>
              <a:rPr lang="fr-CA" sz="1200" kern="1200" noProof="0" dirty="0">
                <a:effectLst/>
                <a:latin typeface="Lora" pitchFamily="2" charset="0"/>
                <a:ea typeface="Calibri" panose="020F0502020204030204" pitchFamily="34" charset="0"/>
                <a:cs typeface="Calibri" panose="020F0502020204030204" pitchFamily="34" charset="0"/>
              </a:rPr>
              <a:t>.</a:t>
            </a:r>
          </a:p>
          <a:p>
            <a:pPr marL="342900" lvl="0" indent="-34290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0" lvl="0" indent="0">
              <a:lnSpc>
                <a:spcPct val="107000"/>
              </a:lnSpc>
              <a:spcAft>
                <a:spcPts val="800"/>
              </a:spcAft>
              <a:buFont typeface="Arial" panose="020B0604020202020204" pitchFamily="34" charset="0"/>
              <a:buNone/>
            </a:pPr>
            <a:r>
              <a:rPr lang="fr-CA" sz="1200" i="1" kern="1200" noProof="0" dirty="0">
                <a:effectLst/>
                <a:latin typeface="Lora" pitchFamily="2" charset="0"/>
                <a:ea typeface="Calibri" panose="020F0502020204030204" pitchFamily="34" charset="0"/>
              </a:rPr>
              <a:t>Cliquez pour révéler.</a:t>
            </a:r>
            <a:endParaRPr lang="fr-CA" sz="1200" i="1" kern="1200" noProof="0" dirty="0">
              <a:effectLst/>
              <a:latin typeface="Lora" pitchFamily="2" charset="0"/>
              <a:ea typeface="Calibri" panose="020F0502020204030204" pitchFamily="34" charset="0"/>
              <a:cs typeface="Calibri" panose="020F0502020204030204" pitchFamily="34" charset="0"/>
            </a:endParaRPr>
          </a:p>
          <a:p>
            <a:pPr marL="0" lvl="0" indent="0">
              <a:lnSpc>
                <a:spcPct val="107000"/>
              </a:lnSpc>
              <a:spcAft>
                <a:spcPts val="800"/>
              </a:spcAft>
              <a:buFont typeface="Arial" panose="020B0604020202020204" pitchFamily="34" charset="0"/>
              <a:buNone/>
            </a:pPr>
            <a:endParaRPr lang="fr-CA" sz="1200" i="1"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Par exemple, si vous vous dites que vous ne pourrez jamais gérer la situation, vous pouvez remplacer ces pensées par un message plus utile comme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 Je peux le faire. J’ai déjà surmonté des situations difficiles, et je peux le faire dans ce cas-ci, une étape à la fois. »</a:t>
            </a: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 Je vais réussir à passer à travers la prochaine heure.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b="0" i="1" strike="noStrike" kern="1200" baseline="0" noProof="0" dirty="0">
              <a:solidFill>
                <a:schemeClr val="tx1"/>
              </a:solidFill>
              <a:latin typeface="Lora" pitchFamily="2" charset="0"/>
              <a:ea typeface="+mn-ea"/>
              <a:cs typeface="+mn-cs"/>
            </a:endParaRPr>
          </a:p>
        </p:txBody>
      </p:sp>
    </p:spTree>
    <p:extLst>
      <p:ext uri="{BB962C8B-B14F-4D97-AF65-F5344CB8AC3E}">
        <p14:creationId xmlns:p14="http://schemas.microsoft.com/office/powerpoint/2010/main" val="139379730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Slide Image Placeholder 1"/>
          <p:cNvSpPr>
            <a:spLocks noGrp="1" noRot="1" noChangeAspect="1" noTextEdit="1"/>
          </p:cNvSpPr>
          <p:nvPr>
            <p:ph type="sldImg"/>
          </p:nvPr>
        </p:nvSpPr>
        <p:spPr bwMode="auto">
          <a:xfrm>
            <a:off x="928688" y="393700"/>
            <a:ext cx="5330825" cy="2998788"/>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156675" name="Notes Placeholder 2"/>
          <p:cNvSpPr>
            <a:spLocks noGrp="1"/>
          </p:cNvSpPr>
          <p:nvPr>
            <p:ph type="body" idx="1"/>
          </p:nvPr>
        </p:nvSpPr>
        <p:spPr bwMode="auto">
          <a:xfrm>
            <a:off x="736601" y="3593783"/>
            <a:ext cx="6246706" cy="5265659"/>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Bef>
                <a:spcPts val="200"/>
              </a:spcBef>
            </a:pPr>
            <a:r>
              <a:rPr lang="en-US" sz="1800" b="1" dirty="0" err="1">
                <a:solidFill>
                  <a:srgbClr val="000000"/>
                </a:solidFill>
                <a:latin typeface="Adobe Clean DC"/>
              </a:rPr>
              <a:t>Pièges</a:t>
            </a:r>
            <a:r>
              <a:rPr lang="en-US" sz="1800" b="1" dirty="0">
                <a:solidFill>
                  <a:srgbClr val="000000"/>
                </a:solidFill>
                <a:latin typeface="Adobe Clean DC"/>
              </a:rPr>
              <a:t> de pensée courants</a:t>
            </a:r>
            <a:endParaRPr lang="fr-CA" sz="1200" b="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Une autre façon de changer notre monologue intérieur négatif est de trouver les modèles de pensées négatives ou « pièges de la pensée » et de les remettre en question</a:t>
            </a:r>
            <a:r>
              <a:rPr lang="fr-CA" sz="120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Le monologue intérieur négatif est parfois appelé notre « critique intérieur ». Il se produit lorsque nous nous disons des choses négatives comme « je ne peux pas le faire » ou « je vais échouer ». Ce type de pensée contribue à un niveau d’éveil et de stress plus élevé et finit par réduire nos chances de réussir</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La pensée-piège est un terme utilisé pour décrire la façon dont nous interprétons incorrectement les événements de notre vie. Les pièges de la pensée les plus courants sont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a:t>
            </a:r>
            <a:r>
              <a:rPr lang="fr-CA" sz="1200" i="1" kern="1200" noProof="0" dirty="0" err="1">
                <a:effectLst/>
                <a:latin typeface="Lora" pitchFamily="2" charset="0"/>
                <a:ea typeface="Calibri" panose="020F0502020204030204" pitchFamily="34" charset="0"/>
                <a:cs typeface="Calibri" panose="020F0502020204030204" pitchFamily="34" charset="0"/>
              </a:rPr>
              <a:t>premièr</a:t>
            </a:r>
            <a:r>
              <a:rPr lang="fr-CA" sz="1200" i="1" kern="1200" noProof="0" dirty="0">
                <a:effectLst/>
                <a:latin typeface="Lora" pitchFamily="2" charset="0"/>
                <a:ea typeface="Calibri" panose="020F0502020204030204" pitchFamily="34" charset="0"/>
                <a:cs typeface="Calibri" panose="020F0502020204030204" pitchFamily="34" charset="0"/>
              </a:rPr>
              <a:t> piège de la pensée : </a:t>
            </a:r>
            <a:r>
              <a:rPr lang="fr-CA" sz="1200" b="0" i="1" kern="1200" noProof="0" dirty="0">
                <a:effectLst/>
                <a:latin typeface="Lora" pitchFamily="2" charset="0"/>
                <a:ea typeface="Calibri" panose="020F0502020204030204" pitchFamily="34" charset="0"/>
                <a:cs typeface="Calibri" panose="020F0502020204030204" pitchFamily="34" charset="0"/>
              </a:rPr>
              <a:t>La surgénéralisation ou généralisation excessive.</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Utiliser les mots comme « toujours » ou « jamais ». Le fait que quelque chose se soit produit une fois ou quelques fois vous donne l’impression que cela se produira tout le temps. Par exemple : vous faites une erreur et vous vous dites : « Je rate toujours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piège de la pensée suivant : </a:t>
            </a:r>
            <a:r>
              <a:rPr lang="fr-CA" sz="1200" b="0" i="1" kern="1200" noProof="0" dirty="0">
                <a:effectLst/>
                <a:latin typeface="Lora" pitchFamily="2" charset="0"/>
                <a:ea typeface="Calibri" panose="020F0502020204030204" pitchFamily="34" charset="0"/>
                <a:cs typeface="Calibri" panose="020F0502020204030204" pitchFamily="34" charset="0"/>
              </a:rPr>
              <a:t>Lecture des pensées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Sauter aux conclusions, comme on dit souvent, se produit lorsque vous supposez que vous savez ce qu’une autre personne pense. Même si nous ne l’admettons pas, nous sautons souvent aux conclusions et supposons que nous savons ce qu’une autre personne pense et ressent, et pourquoi elle agit d’une certaine façon. La vérité, c’est que nous ne savons pas ce qu’une autre personne pense en réalité. Par exemple : « Elle ne m’aime pas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piège de la pensée suivant : </a:t>
            </a:r>
            <a:r>
              <a:rPr lang="fr-CA" sz="1200" b="0" i="1" kern="1200" noProof="0" dirty="0">
                <a:effectLst/>
                <a:latin typeface="Lora" pitchFamily="2" charset="0"/>
                <a:ea typeface="Calibri" panose="020F0502020204030204" pitchFamily="34" charset="0"/>
                <a:cs typeface="Calibri" panose="020F0502020204030204" pitchFamily="34" charset="0"/>
              </a:rPr>
              <a:t>Les </a:t>
            </a:r>
            <a:r>
              <a:rPr lang="fr-CA" sz="1200" b="0" i="1" kern="100" noProof="0" dirty="0">
                <a:effectLst/>
                <a:latin typeface="Lora" pitchFamily="2" charset="0"/>
                <a:ea typeface="Calibri" panose="020F0502020204030204" pitchFamily="34" charset="0"/>
                <a:cs typeface="Arial" panose="020B0604020202020204" pitchFamily="34" charset="0"/>
              </a:rPr>
              <a:t>« </a:t>
            </a:r>
            <a:r>
              <a:rPr lang="fr-CA" sz="1200" b="0" i="1" kern="1200" noProof="0" dirty="0">
                <a:effectLst/>
                <a:latin typeface="Lora" pitchFamily="2" charset="0"/>
                <a:ea typeface="Calibri" panose="020F0502020204030204" pitchFamily="34" charset="0"/>
                <a:cs typeface="Calibri" panose="020F0502020204030204" pitchFamily="34" charset="0"/>
              </a:rPr>
              <a:t>j’aurais dû</a:t>
            </a:r>
            <a:r>
              <a:rPr lang="fr-CA" sz="1200" b="0" i="1" kern="100" noProof="0" dirty="0">
                <a:effectLst/>
                <a:latin typeface="Lora" pitchFamily="2" charset="0"/>
                <a:ea typeface="Calibri" panose="020F0502020204030204" pitchFamily="34" charset="0"/>
                <a:cs typeface="Arial" panose="020B0604020202020204" pitchFamily="34" charset="0"/>
              </a:rPr>
              <a:t>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Cela se produit lorsque nous avons une idée fixe et précise de la façon dont nous ou d’autres personnes devons nous comporter et surestimons les conséquences négatives des attentes que nous avons qui ne sont pas satisfaites. Par exemple : « J’aurais dû faire mieux » </a:t>
            </a:r>
            <a:r>
              <a:rPr lang="fr-CA" sz="1200" kern="1200" noProof="0" dirty="0">
                <a:effectLst/>
                <a:latin typeface="Lora" pitchFamily="2" charset="0"/>
                <a:ea typeface="Calibri" panose="020F0502020204030204" pitchFamily="34" charset="0"/>
                <a:cs typeface="Calibri" panose="020F0502020204030204" pitchFamily="34" charset="0"/>
              </a:rPr>
              <a:t>ou </a:t>
            </a:r>
            <a:r>
              <a:rPr lang="fr-CA" sz="1200" kern="100" noProof="0" dirty="0">
                <a:effectLst/>
                <a:latin typeface="Lora" pitchFamily="2" charset="0"/>
                <a:ea typeface="Calibri" panose="020F0502020204030204" pitchFamily="34" charset="0"/>
                <a:cs typeface="Arial" panose="020B0604020202020204" pitchFamily="34" charset="0"/>
              </a:rPr>
              <a:t>« J’aurais dû dire ça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piège de la pensée : </a:t>
            </a:r>
            <a:r>
              <a:rPr lang="fr-CA" sz="1200" b="0" i="1" kern="1200" noProof="0" dirty="0">
                <a:effectLst/>
                <a:latin typeface="Lora" pitchFamily="2" charset="0"/>
                <a:ea typeface="Calibri" panose="020F0502020204030204" pitchFamily="34" charset="0"/>
                <a:cs typeface="Calibri" panose="020F0502020204030204" pitchFamily="34" charset="0"/>
              </a:rPr>
              <a:t>Catastropher.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Se jouer encore et encore les pires scénarios, les « et si » dans notre esprit et les anticiper au lieu des résultats positifs ou neutres. Par exemple : « Si je n’y parviens pas, j’échouerai à coup sûr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noProof="0" dirty="0">
              <a:solidFill>
                <a:schemeClr val="tx1"/>
              </a:solidFill>
              <a:latin typeface="Lora" pitchFamily="2" charset="0"/>
            </a:endParaRPr>
          </a:p>
        </p:txBody>
      </p:sp>
    </p:spTree>
    <p:extLst>
      <p:ext uri="{BB962C8B-B14F-4D97-AF65-F5344CB8AC3E}">
        <p14:creationId xmlns:p14="http://schemas.microsoft.com/office/powerpoint/2010/main" val="411032113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Remettre en question le monologue intérieur négatif</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p>
          <a:p>
            <a:pPr>
              <a:lnSpc>
                <a:spcPct val="107000"/>
              </a:lnSpc>
              <a:spcAft>
                <a:spcPts val="800"/>
              </a:spcAft>
            </a:pPr>
            <a:endParaRPr lang="fr-CA" sz="1200" b="1"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Pour remettre en question les pièges courants de la pensée</a:t>
            </a:r>
            <a:r>
              <a:rPr lang="fr-CA" sz="1200" kern="1200" noProof="0" dirty="0">
                <a:effectLst/>
                <a:latin typeface="Lora" pitchFamily="2" charset="0"/>
                <a:ea typeface="Calibri" panose="020F0502020204030204" pitchFamily="34" charset="0"/>
                <a:cs typeface="Calibri" panose="020F0502020204030204" pitchFamily="34" charset="0"/>
              </a:rPr>
              <a:t> et le monologue intérieur négatif, vous devez évaluer avec soin les situations afin de déterminer si vous êtes effectivement responsable du résultat. </a:t>
            </a:r>
            <a:r>
              <a:rPr lang="fr-CA" sz="1200" kern="100" noProof="0" dirty="0">
                <a:effectLst/>
                <a:latin typeface="Lora" pitchFamily="2" charset="0"/>
                <a:ea typeface="Calibri" panose="020F0502020204030204" pitchFamily="34" charset="0"/>
                <a:cs typeface="Arial" panose="020B0604020202020204" pitchFamily="34" charset="0"/>
              </a:rPr>
              <a:t>Ne vous blâmez pas inutilement des actions et des responsabilités des autres</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clé est de remettre en question vos pensées négatives de la même manière que vous remettez en question votre forme physique à chaque jour.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i="1"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les questions sur la diapositive.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Au lieu de laisser ces pensées ou ces histoires prendre le dessus, respirez et </a:t>
            </a:r>
            <a:r>
              <a:rPr lang="fr-CA" sz="1200" kern="1200" noProof="0" dirty="0" err="1">
                <a:effectLst/>
                <a:latin typeface="Lora" pitchFamily="2" charset="0"/>
                <a:ea typeface="Calibri" panose="020F0502020204030204" pitchFamily="34" charset="0"/>
                <a:cs typeface="Calibri" panose="020F0502020204030204" pitchFamily="34" charset="0"/>
              </a:rPr>
              <a:t>posez-vous</a:t>
            </a:r>
            <a:r>
              <a:rPr lang="fr-CA" sz="1200" kern="1200" noProof="0" dirty="0">
                <a:effectLst/>
                <a:latin typeface="Lora" pitchFamily="2" charset="0"/>
                <a:ea typeface="Calibri" panose="020F0502020204030204" pitchFamily="34" charset="0"/>
                <a:cs typeface="Calibri" panose="020F0502020204030204" pitchFamily="34" charset="0"/>
              </a:rPr>
              <a:t> quelques questions : </a:t>
            </a: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Est-ce que je suis </a:t>
            </a:r>
            <a:r>
              <a:rPr lang="fr-CA" sz="1200" kern="1200" noProof="0" dirty="0" err="1">
                <a:effectLst/>
                <a:latin typeface="Lora" pitchFamily="2" charset="0"/>
                <a:ea typeface="Calibri" panose="020F0502020204030204" pitchFamily="34" charset="0"/>
                <a:cs typeface="Calibri" panose="020F0502020204030204" pitchFamily="34" charset="0"/>
              </a:rPr>
              <a:t>sûr·e</a:t>
            </a:r>
            <a:r>
              <a:rPr lang="fr-CA" sz="1200" kern="1200" noProof="0" dirty="0">
                <a:effectLst/>
                <a:latin typeface="Lora" pitchFamily="2" charset="0"/>
                <a:ea typeface="Calibri" panose="020F0502020204030204" pitchFamily="34" charset="0"/>
                <a:cs typeface="Calibri" panose="020F0502020204030204" pitchFamily="34" charset="0"/>
              </a:rPr>
              <a:t> que c’est vrai?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Quelles preuves ai-je soutenant ou réfutant cette pensée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Est-ce que quelqu’un l’a dit ou est-ce que je ne fais que supposer?</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Que puis-je faire à ce moment-ci pour m’aider à surmonter cette pensée?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Que dirais-je à </a:t>
            </a:r>
            <a:r>
              <a:rPr lang="fr-CA" sz="1200" kern="100" noProof="0" dirty="0" err="1">
                <a:effectLst/>
                <a:latin typeface="Lora" pitchFamily="2" charset="0"/>
                <a:ea typeface="Calibri" panose="020F0502020204030204" pitchFamily="34" charset="0"/>
                <a:cs typeface="Arial" panose="020B0604020202020204" pitchFamily="34" charset="0"/>
              </a:rPr>
              <a:t>un·e</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00" noProof="0" dirty="0" err="1">
                <a:effectLst/>
                <a:latin typeface="Lora" pitchFamily="2" charset="0"/>
                <a:ea typeface="Calibri" panose="020F0502020204030204" pitchFamily="34" charset="0"/>
                <a:cs typeface="Arial" panose="020B0604020202020204" pitchFamily="34" charset="0"/>
              </a:rPr>
              <a:t>ami·e</a:t>
            </a:r>
            <a:r>
              <a:rPr lang="fr-CA" sz="1200" kern="100" noProof="0" dirty="0">
                <a:effectLst/>
                <a:latin typeface="Lora" pitchFamily="2" charset="0"/>
                <a:ea typeface="Calibri" panose="020F0502020204030204" pitchFamily="34" charset="0"/>
                <a:cs typeface="Arial" panose="020B0604020202020204" pitchFamily="34" charset="0"/>
              </a:rPr>
              <a:t> si </a:t>
            </a:r>
            <a:r>
              <a:rPr lang="fr-CA" sz="1200" kern="100" noProof="0" dirty="0" err="1">
                <a:effectLst/>
                <a:latin typeface="Lora" pitchFamily="2" charset="0"/>
                <a:ea typeface="Calibri" panose="020F0502020204030204" pitchFamily="34" charset="0"/>
                <a:cs typeface="Arial" panose="020B0604020202020204" pitchFamily="34" charset="0"/>
              </a:rPr>
              <a:t>il·elle</a:t>
            </a:r>
            <a:r>
              <a:rPr lang="fr-CA" sz="1200" kern="100" noProof="0" dirty="0">
                <a:effectLst/>
                <a:latin typeface="Lora" pitchFamily="2" charset="0"/>
                <a:ea typeface="Calibri" panose="020F0502020204030204" pitchFamily="34" charset="0"/>
                <a:cs typeface="Arial" panose="020B0604020202020204" pitchFamily="34" charset="0"/>
              </a:rPr>
              <a:t> me faisait part de ces pensées</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Qu’est-ce qu’</a:t>
            </a:r>
            <a:r>
              <a:rPr lang="fr-CA" sz="1200" kern="100" noProof="0" dirty="0" err="1">
                <a:effectLst/>
                <a:latin typeface="Lora" pitchFamily="2" charset="0"/>
                <a:ea typeface="Calibri" panose="020F0502020204030204" pitchFamily="34" charset="0"/>
                <a:cs typeface="Arial" panose="020B0604020202020204" pitchFamily="34" charset="0"/>
              </a:rPr>
              <a:t>un·e</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00" noProof="0" dirty="0" err="1">
                <a:effectLst/>
                <a:latin typeface="Lora" pitchFamily="2" charset="0"/>
                <a:ea typeface="Calibri" panose="020F0502020204030204" pitchFamily="34" charset="0"/>
                <a:cs typeface="Arial" panose="020B0604020202020204" pitchFamily="34" charset="0"/>
              </a:rPr>
              <a:t>ami·e</a:t>
            </a:r>
            <a:r>
              <a:rPr lang="fr-CA" sz="1200" kern="100" noProof="0" dirty="0">
                <a:effectLst/>
                <a:latin typeface="Lora" pitchFamily="2" charset="0"/>
                <a:ea typeface="Calibri" panose="020F0502020204030204" pitchFamily="34" charset="0"/>
                <a:cs typeface="Arial" panose="020B0604020202020204" pitchFamily="34" charset="0"/>
              </a:rPr>
              <a:t> me dirait si je lui faisais part de ces pensées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Parmi les exemples suivants, choisissez celui qui convient le mieux à votre groupe de </a:t>
            </a:r>
            <a:r>
              <a:rPr lang="fr-CA" sz="1200" kern="1200" noProof="0" dirty="0" err="1">
                <a:effectLst/>
                <a:latin typeface="Lora" pitchFamily="2" charset="0"/>
                <a:ea typeface="Calibri" panose="020F0502020204030204" pitchFamily="34" charset="0"/>
                <a:cs typeface="Calibri" panose="020F0502020204030204" pitchFamily="34" charset="0"/>
              </a:rPr>
              <a:t>participant·e·s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err="1">
                <a:effectLst/>
                <a:latin typeface="Lora" pitchFamily="2" charset="0"/>
                <a:ea typeface="Calibri" panose="020F0502020204030204" pitchFamily="34" charset="0"/>
                <a:cs typeface="Calibri" panose="020F0502020204030204" pitchFamily="34" charset="0"/>
              </a:rPr>
              <a:t>Employé·e</a:t>
            </a:r>
            <a:endParaRPr lang="fr-CA" sz="1200" b="0" i="1"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endParaRPr lang="fr-CA" sz="1200" b="0" i="1"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FR" sz="1200" kern="100" noProof="0" dirty="0">
                <a:effectLst/>
                <a:latin typeface="Lora" pitchFamily="2" charset="0"/>
                <a:ea typeface="Calibri" panose="020F0502020204030204" pitchFamily="34" charset="0"/>
                <a:cs typeface="Arial" panose="020B0604020202020204" pitchFamily="34" charset="0"/>
              </a:rPr>
              <a:t>Prenons l'exemple de la </a:t>
            </a:r>
            <a:r>
              <a:rPr lang="fr-CA" sz="1200" kern="100" noProof="0" dirty="0">
                <a:solidFill>
                  <a:srgbClr val="0069B3"/>
                </a:solidFill>
                <a:effectLst/>
                <a:latin typeface="Lora" pitchFamily="2" charset="0"/>
                <a:ea typeface="Red Hat Display" panose="02010303040201060303" pitchFamily="2" charset="0"/>
                <a:cs typeface="Red Hat Display" panose="02010303040201060303" pitchFamily="2" charset="0"/>
              </a:rPr>
              <a:t>s</a:t>
            </a:r>
            <a:r>
              <a:rPr kumimoji="0" lang="fr-CA" altLang="en-US" sz="1200" b="0" i="0" u="none" strike="noStrike" kern="1200" cap="none" spc="0" normalizeH="0" baseline="0" noProof="0" dirty="0">
                <a:ln>
                  <a:noFill/>
                </a:ln>
                <a:solidFill>
                  <a:srgbClr val="0069B3"/>
                </a:solidFill>
                <a:effectLst/>
                <a:uLnTx/>
                <a:uFillTx/>
                <a:latin typeface="Lora" pitchFamily="2" charset="0"/>
                <a:ea typeface="Red Hat Display" panose="02010303040201060303" pitchFamily="2" charset="0"/>
                <a:cs typeface="Red Hat Display" panose="02010303040201060303" pitchFamily="2" charset="0"/>
              </a:rPr>
              <a:t>urgénéralisation :</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fr-FR" sz="1200" kern="100" noProof="0" dirty="0">
              <a:effectLst/>
              <a:latin typeface="Lora" pitchFamily="2" charset="0"/>
              <a:ea typeface="Calibri" panose="020F0502020204030204" pitchFamily="34" charset="0"/>
              <a:cs typeface="Arial" panose="020B060402020202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FR" sz="1200" kern="100" noProof="0" dirty="0">
                <a:effectLst/>
                <a:latin typeface="Lora" pitchFamily="2" charset="0"/>
                <a:ea typeface="Calibri" panose="020F0502020204030204" pitchFamily="34" charset="0"/>
                <a:cs typeface="Arial" panose="020B0604020202020204" pitchFamily="34" charset="0"/>
              </a:rPr>
              <a:t>Après avoir échoué dans la réalisation d'un objectif personnel, vous vous dites : « Je n'y arriverai </a:t>
            </a:r>
            <a:r>
              <a:rPr lang="fr-FR" sz="1200" i="1" kern="100" noProof="0" dirty="0">
                <a:effectLst/>
                <a:latin typeface="Lora" pitchFamily="2" charset="0"/>
                <a:ea typeface="Calibri" panose="020F0502020204030204" pitchFamily="34" charset="0"/>
                <a:cs typeface="Arial" panose="020B0604020202020204" pitchFamily="34" charset="0"/>
              </a:rPr>
              <a:t>jamais</a:t>
            </a:r>
            <a:r>
              <a:rPr lang="fr-FR" sz="1200" kern="100" noProof="0" dirty="0">
                <a:effectLst/>
                <a:latin typeface="Lora" pitchFamily="2" charset="0"/>
                <a:ea typeface="Calibri" panose="020F0502020204030204" pitchFamily="34" charset="0"/>
                <a:cs typeface="Arial" panose="020B0604020202020204" pitchFamily="34" charset="0"/>
              </a:rPr>
              <a:t>. C'est trop dur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FR" sz="1200" kern="100" noProof="0" dirty="0">
                <a:effectLst/>
                <a:latin typeface="Lora" pitchFamily="2" charset="0"/>
                <a:ea typeface="Calibri" panose="020F0502020204030204" pitchFamily="34" charset="0"/>
                <a:cs typeface="Arial" panose="020B0604020202020204" pitchFamily="34" charset="0"/>
              </a:rPr>
              <a:t>Comment contester cette affirmation? </a:t>
            </a:r>
          </a:p>
          <a:p>
            <a:pPr marL="628650" lvl="1" indent="-171450">
              <a:lnSpc>
                <a:spcPct val="107000"/>
              </a:lnSpc>
              <a:spcAft>
                <a:spcPts val="800"/>
              </a:spcAft>
              <a:buFont typeface="Arial" panose="020B0604020202020204" pitchFamily="34" charset="0"/>
              <a:buChar char="•"/>
            </a:pPr>
            <a:r>
              <a:rPr lang="fr-FR" sz="1200" kern="100" noProof="0" dirty="0">
                <a:effectLst/>
                <a:latin typeface="Lora" pitchFamily="2" charset="0"/>
                <a:ea typeface="Calibri" panose="020F0502020204030204" pitchFamily="34" charset="0"/>
                <a:cs typeface="Arial" panose="020B0604020202020204" pitchFamily="34" charset="0"/>
              </a:rPr>
              <a:t>Est-il vrai que l'on ne réussit jamais? </a:t>
            </a:r>
          </a:p>
          <a:p>
            <a:pPr marL="628650" lvl="1" indent="-171450">
              <a:lnSpc>
                <a:spcPct val="107000"/>
              </a:lnSpc>
              <a:spcAft>
                <a:spcPts val="800"/>
              </a:spcAft>
              <a:buFont typeface="Arial" panose="020B0604020202020204" pitchFamily="34" charset="0"/>
              <a:buChar char="•"/>
            </a:pPr>
            <a:r>
              <a:rPr lang="fr-FR" sz="1200" kern="100" noProof="0" dirty="0">
                <a:effectLst/>
                <a:latin typeface="Lora" pitchFamily="2" charset="0"/>
                <a:ea typeface="Calibri" panose="020F0502020204030204" pitchFamily="34" charset="0"/>
                <a:cs typeface="Arial" panose="020B0604020202020204" pitchFamily="34" charset="0"/>
              </a:rPr>
              <a:t>Soyez objectif. Combien d'objectifs avez-vous déjà atteints?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200" noProof="0" dirty="0">
                <a:effectLst/>
                <a:latin typeface="Lora" pitchFamily="2" charset="0"/>
                <a:ea typeface="Calibri" panose="020F0502020204030204" pitchFamily="34" charset="0"/>
                <a:cs typeface="Calibri" panose="020F0502020204030204" pitchFamily="34" charset="0"/>
              </a:rPr>
              <a:t>OU </a:t>
            </a:r>
          </a:p>
          <a:p>
            <a:pPr>
              <a:lnSpc>
                <a:spcPct val="107000"/>
              </a:lnSpc>
              <a:spcAft>
                <a:spcPts val="800"/>
              </a:spcAft>
            </a:pPr>
            <a:endParaRPr lang="fr-CA" sz="1200" b="1"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Gestionnaire/responsable</a:t>
            </a:r>
          </a:p>
          <a:p>
            <a:pPr>
              <a:lnSpc>
                <a:spcPct val="107000"/>
              </a:lnSpc>
              <a:spcAft>
                <a:spcPts val="800"/>
              </a:spcAft>
            </a:pPr>
            <a:endParaRPr lang="fr-CA" sz="1200" b="1" kern="1200" noProof="0" dirty="0">
              <a:effectLst/>
              <a:latin typeface="Lora" pitchFamily="2"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FR" sz="1200" b="0" kern="1200" noProof="0" dirty="0">
                <a:effectLst/>
                <a:latin typeface="Lora" pitchFamily="2" charset="0"/>
                <a:ea typeface="Calibri" panose="020F0502020204030204" pitchFamily="34" charset="0"/>
                <a:cs typeface="Calibri" panose="020F0502020204030204" pitchFamily="34" charset="0"/>
              </a:rPr>
              <a:t>Prenons l'exemple de la lecture des pensées :</a:t>
            </a:r>
          </a:p>
          <a:p>
            <a:pPr marL="171450" indent="-171450">
              <a:lnSpc>
                <a:spcPct val="107000"/>
              </a:lnSpc>
              <a:spcAft>
                <a:spcPts val="800"/>
              </a:spcAft>
              <a:buFont typeface="Arial" panose="020B0604020202020204" pitchFamily="34" charset="0"/>
              <a:buChar char="•"/>
            </a:pPr>
            <a:r>
              <a:rPr lang="fr-FR" sz="1200" b="0" kern="1200" noProof="0" dirty="0">
                <a:solidFill>
                  <a:schemeClr val="tx1"/>
                </a:solidFill>
                <a:effectLst/>
                <a:latin typeface="Lora" pitchFamily="2" charset="0"/>
                <a:ea typeface="Calibri" panose="020F0502020204030204" pitchFamily="34" charset="0"/>
                <a:cs typeface="Calibri" panose="020F0502020204030204" pitchFamily="34" charset="0"/>
              </a:rPr>
              <a:t>Un</a:t>
            </a:r>
            <a:r>
              <a:rPr lang="fr-CA" sz="1200" b="0" kern="1200" noProof="0" dirty="0">
                <a:solidFill>
                  <a:schemeClr val="tx1"/>
                </a:solidFill>
                <a:effectLst/>
                <a:latin typeface="Lora" pitchFamily="2" charset="0"/>
                <a:ea typeface="Open Sans" panose="020B0606030504020204" pitchFamily="34" charset="0"/>
                <a:cs typeface="Calibri" panose="020F0502020204030204" pitchFamily="34" charset="0"/>
              </a:rPr>
              <a:t>·e</a:t>
            </a:r>
            <a:r>
              <a:rPr lang="fr-FR" sz="1200" b="0" kern="1200" noProof="0" dirty="0">
                <a:solidFill>
                  <a:schemeClr val="tx1"/>
                </a:solidFill>
                <a:effectLst/>
                <a:latin typeface="Lora" pitchFamily="2" charset="0"/>
                <a:ea typeface="Calibri" panose="020F0502020204030204" pitchFamily="34" charset="0"/>
                <a:cs typeface="Calibri" panose="020F0502020204030204" pitchFamily="34" charset="0"/>
              </a:rPr>
              <a:t> </a:t>
            </a:r>
            <a:r>
              <a:rPr lang="fr-FR" sz="1200" b="0" kern="1200" noProof="0" dirty="0">
                <a:effectLst/>
                <a:latin typeface="Lora" pitchFamily="2" charset="0"/>
                <a:ea typeface="Calibri" panose="020F0502020204030204" pitchFamily="34" charset="0"/>
                <a:cs typeface="Calibri" panose="020F0502020204030204" pitchFamily="34" charset="0"/>
              </a:rPr>
              <a:t>membre de votre équipe vous ignore complètement. Vous vous dites alors : </a:t>
            </a:r>
            <a:r>
              <a:rPr lang="fr-FR" sz="1200" i="1" kern="100" noProof="0" dirty="0">
                <a:effectLst/>
                <a:latin typeface="Lora" pitchFamily="2" charset="0"/>
                <a:ea typeface="Calibri" panose="020F0502020204030204" pitchFamily="34" charset="0"/>
                <a:cs typeface="Arial" panose="020B0604020202020204" pitchFamily="34" charset="0"/>
              </a:rPr>
              <a:t>« </a:t>
            </a:r>
            <a:r>
              <a:rPr lang="fr-FR" sz="1200" b="0" i="1" kern="1200" noProof="0" dirty="0" err="1">
                <a:effectLst/>
                <a:latin typeface="Lora" pitchFamily="2" charset="0"/>
                <a:ea typeface="Calibri" panose="020F0502020204030204" pitchFamily="34" charset="0"/>
                <a:cs typeface="Calibri" panose="020F0502020204030204" pitchFamily="34" charset="0"/>
              </a:rPr>
              <a:t>Il·elle</a:t>
            </a:r>
            <a:r>
              <a:rPr lang="fr-FR" sz="1200" b="0" i="1" kern="1200" noProof="0" dirty="0">
                <a:effectLst/>
                <a:latin typeface="Lora" pitchFamily="2" charset="0"/>
                <a:ea typeface="Calibri" panose="020F0502020204030204" pitchFamily="34" charset="0"/>
                <a:cs typeface="Calibri" panose="020F0502020204030204" pitchFamily="34" charset="0"/>
              </a:rPr>
              <a:t> doit être en colère contre moi </a:t>
            </a:r>
            <a:r>
              <a:rPr lang="fr-FR" sz="1200" kern="100" noProof="0" dirty="0">
                <a:effectLst/>
                <a:latin typeface="Lora" pitchFamily="2" charset="0"/>
                <a:ea typeface="Calibri" panose="020F0502020204030204" pitchFamily="34" charset="0"/>
                <a:cs typeface="Arial" panose="020B0604020202020204" pitchFamily="34" charset="0"/>
              </a:rPr>
              <a:t>»</a:t>
            </a:r>
            <a:r>
              <a:rPr lang="fr-FR" sz="1200" b="0" kern="1200" noProof="0" dirty="0">
                <a:effectLst/>
                <a:latin typeface="Lora" pitchFamily="2" charset="0"/>
                <a:ea typeface="Calibri" panose="020F0502020204030204" pitchFamily="34" charset="0"/>
                <a:cs typeface="Calibri" panose="020F0502020204030204" pitchFamily="34" charset="0"/>
              </a:rPr>
              <a:t>.</a:t>
            </a:r>
          </a:p>
          <a:p>
            <a:pPr marL="171450" indent="-171450">
              <a:lnSpc>
                <a:spcPct val="107000"/>
              </a:lnSpc>
              <a:spcAft>
                <a:spcPts val="800"/>
              </a:spcAft>
              <a:buFont typeface="Arial" panose="020B0604020202020204" pitchFamily="34" charset="0"/>
              <a:buChar char="•"/>
            </a:pPr>
            <a:r>
              <a:rPr lang="fr-FR" sz="1200" b="0" kern="1200" noProof="0" dirty="0">
                <a:effectLst/>
                <a:latin typeface="Lora" pitchFamily="2" charset="0"/>
                <a:ea typeface="Calibri" panose="020F0502020204030204" pitchFamily="34" charset="0"/>
                <a:cs typeface="Calibri" panose="020F0502020204030204" pitchFamily="34" charset="0"/>
              </a:rPr>
              <a:t>Comment contester cette idée? </a:t>
            </a:r>
          </a:p>
          <a:p>
            <a:pPr marL="628650" lvl="1" indent="-171450">
              <a:lnSpc>
                <a:spcPct val="107000"/>
              </a:lnSpc>
              <a:spcAft>
                <a:spcPts val="800"/>
              </a:spcAft>
              <a:buFont typeface="Arial" panose="020B0604020202020204" pitchFamily="34" charset="0"/>
              <a:buChar char="•"/>
            </a:pPr>
            <a:r>
              <a:rPr lang="fr-FR" sz="1200" b="0" kern="1200" noProof="0" dirty="0">
                <a:effectLst/>
                <a:latin typeface="Lora" pitchFamily="2" charset="0"/>
                <a:ea typeface="Calibri" panose="020F0502020204030204" pitchFamily="34" charset="0"/>
                <a:cs typeface="Calibri" panose="020F0502020204030204" pitchFamily="34" charset="0"/>
              </a:rPr>
              <a:t>Vérifiez - quelles sont les preuves de vos conclusions? </a:t>
            </a:r>
          </a:p>
          <a:p>
            <a:pPr marL="628650" lvl="1" indent="-171450">
              <a:lnSpc>
                <a:spcPct val="107000"/>
              </a:lnSpc>
              <a:spcAft>
                <a:spcPts val="800"/>
              </a:spcAft>
              <a:buFont typeface="Arial" panose="020B0604020202020204" pitchFamily="34" charset="0"/>
              <a:buChar char="•"/>
            </a:pPr>
            <a:r>
              <a:rPr lang="fr-FR" sz="1200" b="0" kern="1200" noProof="0" dirty="0">
                <a:effectLst/>
                <a:latin typeface="Lora" pitchFamily="2" charset="0"/>
                <a:ea typeface="Calibri" panose="020F0502020204030204" pitchFamily="34" charset="0"/>
                <a:cs typeface="Calibri" panose="020F0502020204030204" pitchFamily="34" charset="0"/>
              </a:rPr>
              <a:t>Existe-t-il d'autres interprétations possibles? </a:t>
            </a:r>
          </a:p>
          <a:p>
            <a:pPr marL="628650" lvl="1" indent="-171450">
              <a:lnSpc>
                <a:spcPct val="107000"/>
              </a:lnSpc>
              <a:spcAft>
                <a:spcPts val="800"/>
              </a:spcAft>
              <a:buFont typeface="Arial" panose="020B0604020202020204" pitchFamily="34" charset="0"/>
              <a:buChar char="•"/>
            </a:pPr>
            <a:r>
              <a:rPr lang="fr-FR" sz="1200" b="0" kern="1200" noProof="0" dirty="0">
                <a:effectLst/>
                <a:latin typeface="Lora" pitchFamily="2" charset="0"/>
                <a:ea typeface="Calibri" panose="020F0502020204030204" pitchFamily="34" charset="0"/>
                <a:cs typeface="Calibri" panose="020F0502020204030204" pitchFamily="34" charset="0"/>
              </a:rPr>
              <a:t>Parlez-leur. </a:t>
            </a:r>
            <a:r>
              <a:rPr lang="fr-FR" sz="1200" b="0" kern="1200" noProof="0" dirty="0" err="1">
                <a:effectLst/>
                <a:latin typeface="Lora" pitchFamily="2" charset="0"/>
                <a:ea typeface="Calibri" panose="020F0502020204030204" pitchFamily="34" charset="0"/>
                <a:cs typeface="Calibri" panose="020F0502020204030204" pitchFamily="34" charset="0"/>
              </a:rPr>
              <a:t>Sont-il·elle·s</a:t>
            </a:r>
            <a:r>
              <a:rPr lang="fr-FR" sz="1200" b="0" kern="1200" noProof="0" dirty="0">
                <a:effectLst/>
                <a:latin typeface="Lora" pitchFamily="2" charset="0"/>
                <a:ea typeface="Calibri" panose="020F0502020204030204" pitchFamily="34" charset="0"/>
                <a:cs typeface="Calibri" panose="020F0502020204030204" pitchFamily="34" charset="0"/>
              </a:rPr>
              <a:t> vraiment en colère contre vous ou </a:t>
            </a:r>
            <a:r>
              <a:rPr lang="fr-FR" sz="1200" b="0" kern="1200" noProof="0" dirty="0" err="1">
                <a:effectLst/>
                <a:latin typeface="Lora" pitchFamily="2" charset="0"/>
                <a:ea typeface="Calibri" panose="020F0502020204030204" pitchFamily="34" charset="0"/>
                <a:cs typeface="Calibri" panose="020F0502020204030204" pitchFamily="34" charset="0"/>
              </a:rPr>
              <a:t>sont-il·elle·s</a:t>
            </a:r>
            <a:r>
              <a:rPr lang="fr-FR" sz="1200" b="0" kern="1200" noProof="0" dirty="0">
                <a:effectLst/>
                <a:latin typeface="Lora" pitchFamily="2" charset="0"/>
                <a:ea typeface="Calibri" panose="020F0502020204030204" pitchFamily="34" charset="0"/>
                <a:cs typeface="Calibri" panose="020F0502020204030204" pitchFamily="34" charset="0"/>
              </a:rPr>
              <a:t> </a:t>
            </a:r>
            <a:r>
              <a:rPr lang="fr-FR" sz="1200" b="0" kern="1200" noProof="0" dirty="0" err="1">
                <a:effectLst/>
                <a:latin typeface="Lora" pitchFamily="2" charset="0"/>
                <a:ea typeface="Calibri" panose="020F0502020204030204" pitchFamily="34" charset="0"/>
                <a:cs typeface="Calibri" panose="020F0502020204030204" pitchFamily="34" charset="0"/>
              </a:rPr>
              <a:t>contrarié·e·s</a:t>
            </a:r>
            <a:r>
              <a:rPr lang="fr-FR" sz="1200" b="0" kern="1200" noProof="0" dirty="0">
                <a:effectLst/>
                <a:latin typeface="Lora" pitchFamily="2" charset="0"/>
                <a:ea typeface="Calibri" panose="020F0502020204030204" pitchFamily="34" charset="0"/>
                <a:cs typeface="Calibri" panose="020F0502020204030204" pitchFamily="34" charset="0"/>
              </a:rPr>
              <a:t> et </a:t>
            </a:r>
            <a:r>
              <a:rPr lang="fr-FR" sz="1200" b="0" kern="1200" noProof="0" dirty="0" err="1">
                <a:effectLst/>
                <a:latin typeface="Lora" pitchFamily="2" charset="0"/>
                <a:ea typeface="Calibri" panose="020F0502020204030204" pitchFamily="34" charset="0"/>
                <a:cs typeface="Calibri" panose="020F0502020204030204" pitchFamily="34" charset="0"/>
              </a:rPr>
              <a:t>préoccupé·e·s</a:t>
            </a:r>
            <a:r>
              <a:rPr lang="fr-FR" sz="1200" b="0" kern="1200" noProof="0" dirty="0">
                <a:effectLst/>
                <a:latin typeface="Lora" pitchFamily="2" charset="0"/>
                <a:ea typeface="Calibri" panose="020F0502020204030204" pitchFamily="34" charset="0"/>
                <a:cs typeface="Calibri" panose="020F0502020204030204" pitchFamily="34" charset="0"/>
              </a:rPr>
              <a:t> par quelque chose qui leur est arrivé et qui ne vous concerne pas?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i="1" kern="1200" noProof="0" dirty="0">
              <a:effectLst/>
              <a:latin typeface="Lora" pitchFamily="2" charset="0"/>
              <a:ea typeface="Times New Roman" panose="02020603050405020304" pitchFamily="18" charset="0"/>
              <a:cs typeface="Calibri" panose="020F050202020403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Times New Roman" panose="02020603050405020304" pitchFamily="18" charset="0"/>
                <a:cs typeface="Calibri" panose="020F0502020204030204" pitchFamily="34" charset="0"/>
              </a:rPr>
              <a:t>SOURCE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White, C., </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Times New Roman" panose="02020603050405020304" pitchFamily="18" charset="0"/>
                <a:cs typeface="Calibri" panose="020F0502020204030204" pitchFamily="34" charset="0"/>
              </a:rPr>
              <a:t>Challenge the challenger</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a:effectLst/>
                <a:latin typeface="Lora" pitchFamily="2" charset="0"/>
                <a:ea typeface="Times New Roman" panose="02020603050405020304" pitchFamily="18" charset="0"/>
                <a:cs typeface="Calibri" panose="020F0502020204030204" pitchFamily="34" charset="0"/>
              </a:rPr>
              <a:t>The </a:t>
            </a:r>
            <a:r>
              <a:rPr lang="fr-CA" sz="1200" i="1" kern="1200" noProof="0" dirty="0" err="1">
                <a:effectLst/>
                <a:latin typeface="Lora" pitchFamily="2" charset="0"/>
                <a:ea typeface="Times New Roman" panose="02020603050405020304" pitchFamily="18" charset="0"/>
                <a:cs typeface="Calibri" panose="020F0502020204030204" pitchFamily="34" charset="0"/>
              </a:rPr>
              <a:t>Athlete</a:t>
            </a:r>
            <a:r>
              <a:rPr lang="fr-CA" sz="1200" i="1"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err="1">
                <a:effectLst/>
                <a:latin typeface="Lora" pitchFamily="2" charset="0"/>
                <a:ea typeface="Times New Roman" panose="02020603050405020304" pitchFamily="18" charset="0"/>
                <a:cs typeface="Calibri" panose="020F0502020204030204" pitchFamily="34" charset="0"/>
              </a:rPr>
              <a:t>Mind</a:t>
            </a:r>
            <a:r>
              <a:rPr lang="fr-CA" sz="1200" kern="1200" noProof="0" dirty="0">
                <a:effectLst/>
                <a:latin typeface="Lora" pitchFamily="2" charset="0"/>
                <a:ea typeface="Times New Roman" panose="02020603050405020304" pitchFamily="18" charset="0"/>
                <a:cs typeface="Calibri" panose="020F0502020204030204" pitchFamily="34" charset="0"/>
              </a:rPr>
              <a:t>,</a:t>
            </a:r>
            <a:r>
              <a:rPr lang="fr-CA" sz="1200" i="1" kern="1200" noProof="0" dirty="0">
                <a:effectLst/>
                <a:latin typeface="Lora" pitchFamily="2" charset="0"/>
                <a:ea typeface="Times New Roman" panose="02020603050405020304" pitchFamily="18" charset="0"/>
                <a:cs typeface="Calibri" panose="020F0502020204030204" pitchFamily="34" charset="0"/>
              </a:rPr>
              <a:t> </a:t>
            </a:r>
            <a:r>
              <a:rPr lang="fr-CA" sz="1200" kern="1200" noProof="0" dirty="0">
                <a:effectLst/>
                <a:latin typeface="Lora" pitchFamily="2" charset="0"/>
                <a:ea typeface="Times New Roman" panose="02020603050405020304" pitchFamily="18" charset="0"/>
                <a:cs typeface="Calibri" panose="020F0502020204030204" pitchFamily="34" charset="0"/>
              </a:rPr>
              <a:t>(s. d.). [en anglais seulement] </a:t>
            </a:r>
            <a:r>
              <a:rPr lang="fr-CA" sz="1200" i="1" u="sng" kern="1200" noProof="0" dirty="0">
                <a:solidFill>
                  <a:srgbClr val="0563C1"/>
                </a:solidFill>
                <a:effectLst/>
                <a:latin typeface="Lora" pitchFamily="2" charset="0"/>
                <a:ea typeface="Times New Roman" panose="02020603050405020304" pitchFamily="18" charset="0"/>
                <a:cs typeface="Calibri" panose="020F0502020204030204" pitchFamily="34" charset="0"/>
                <a:hlinkClick r:id="rId3"/>
              </a:rPr>
              <a:t>https://theathletemind.blog/2020/11/05/challenge-the-challenger/</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152916332"/>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Pratiquons le monologue intérieur positif (</a:t>
            </a:r>
            <a:r>
              <a:rPr lang="fr-CA" sz="1200" b="1" kern="100" noProof="0" dirty="0" err="1">
                <a:solidFill>
                  <a:srgbClr val="1F3763"/>
                </a:solidFill>
                <a:effectLst/>
                <a:latin typeface="Lora" pitchFamily="2" charset="0"/>
                <a:ea typeface="DengXian Light" panose="02010600030101010101" pitchFamily="2" charset="-122"/>
                <a:cs typeface="Times New Roman" panose="02020603050405020304" pitchFamily="18" charset="0"/>
              </a:rPr>
              <a:t>Employé·e·s</a:t>
            </a: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Si vous présentez la version du cours qui s’adresse aux gestionnaires, masquer cette diapositive en cliquant sur « Diaporama » dans la barre de menus, puis sur </a:t>
            </a:r>
            <a:r>
              <a:rPr lang="fr-CA" sz="1200" kern="1200" noProof="0" dirty="0">
                <a:effectLst/>
                <a:latin typeface="Lora" pitchFamily="2" charset="0"/>
                <a:ea typeface="Times New Roman" panose="02020603050405020304" pitchFamily="18" charset="0"/>
                <a:cs typeface="Calibri" panose="020F0502020204030204" pitchFamily="34" charset="0"/>
              </a:rPr>
              <a:t>« Masquer/Afficher la diapositive ».</a:t>
            </a: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Remplacer vos pensées négatives par des messages positifs peut vous donner confiance et améliorer votre état d’esprit.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Pratiquons-nous à remplacer les pensées négatives par des pensées plus utiles et positives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une réponse à la fois.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Surgénéralisation : </a:t>
            </a: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 Je fais toujours des erreurs stupides! »</a:t>
            </a: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Réponse : </a:t>
            </a: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Tout le monde fait des erreurs. Je peux apprendre des miennes et aller de l’avant.</a:t>
            </a: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Catastropher :</a:t>
            </a: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Mon enfant n’a pas répondu à mon texto. Il doit y avoir un problème. </a:t>
            </a: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Réponse : </a:t>
            </a:r>
          </a:p>
          <a:p>
            <a:pPr>
              <a:lnSpc>
                <a:spcPct val="107000"/>
              </a:lnSpc>
              <a:spcAft>
                <a:spcPts val="800"/>
              </a:spcAft>
            </a:pPr>
            <a:r>
              <a:rPr lang="fr-CA" sz="1200" b="0" i="0" kern="1200" noProof="0" dirty="0" err="1">
                <a:effectLst/>
                <a:latin typeface="Lora" pitchFamily="2" charset="0"/>
                <a:ea typeface="Calibri" panose="020F0502020204030204" pitchFamily="34" charset="0"/>
                <a:cs typeface="Calibri" panose="020F0502020204030204" pitchFamily="34" charset="0"/>
              </a:rPr>
              <a:t>Il·Elle</a:t>
            </a:r>
            <a:r>
              <a:rPr lang="fr-CA" sz="1200" b="0" i="0" kern="1200" noProof="0" dirty="0">
                <a:effectLst/>
                <a:latin typeface="Lora" pitchFamily="2" charset="0"/>
                <a:ea typeface="Calibri" panose="020F0502020204030204" pitchFamily="34" charset="0"/>
                <a:cs typeface="Calibri" panose="020F0502020204030204" pitchFamily="34" charset="0"/>
              </a:rPr>
              <a:t> est probablement </a:t>
            </a:r>
            <a:r>
              <a:rPr lang="fr-CA" sz="1200" b="0" i="0" kern="1200" noProof="0" dirty="0" err="1">
                <a:effectLst/>
                <a:latin typeface="Lora" pitchFamily="2" charset="0"/>
                <a:ea typeface="Calibri" panose="020F0502020204030204" pitchFamily="34" charset="0"/>
                <a:cs typeface="Calibri" panose="020F0502020204030204" pitchFamily="34" charset="0"/>
              </a:rPr>
              <a:t>occupé·e</a:t>
            </a:r>
            <a:r>
              <a:rPr lang="fr-CA" sz="1200" b="0" i="0" kern="1200" noProof="0" dirty="0">
                <a:effectLst/>
                <a:latin typeface="Lora" pitchFamily="2" charset="0"/>
                <a:ea typeface="Calibri" panose="020F0502020204030204" pitchFamily="34" charset="0"/>
                <a:cs typeface="Calibri" panose="020F0502020204030204" pitchFamily="34" charset="0"/>
              </a:rPr>
              <a:t>. Je ressayerai plus tard.</a:t>
            </a:r>
            <a:endParaRPr lang="fr-CA" sz="1200" b="0" i="0" kern="100" noProof="0" dirty="0">
              <a:effectLst/>
              <a:latin typeface="Lora" pitchFamily="2" charset="0"/>
              <a:ea typeface="Calibri" panose="020F0502020204030204" pitchFamily="34" charset="0"/>
              <a:cs typeface="Arial" panose="020B0604020202020204" pitchFamily="34" charset="0"/>
            </a:endParaRPr>
          </a:p>
          <a:p>
            <a:pPr marL="228600" indent="-228600">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Les « j’aurais dû » : </a:t>
            </a: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J’aurais dû m’améliorer depuis le temps. </a:t>
            </a: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Réponse : </a:t>
            </a: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J’en ai la force et la capacité; je ferai mieux la prochaine fois.</a:t>
            </a: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Lecture des pensées : </a:t>
            </a:r>
          </a:p>
          <a:p>
            <a:pPr>
              <a:lnSpc>
                <a:spcPct val="107000"/>
              </a:lnSpc>
              <a:spcAft>
                <a:spcPts val="800"/>
              </a:spcAft>
            </a:pPr>
            <a:r>
              <a:rPr lang="fr-CA" sz="1200" b="0" i="0" kern="1200" noProof="0" dirty="0" err="1">
                <a:effectLst/>
                <a:latin typeface="Lora" pitchFamily="2" charset="0"/>
                <a:ea typeface="Calibri" panose="020F0502020204030204" pitchFamily="34" charset="0"/>
                <a:cs typeface="Calibri" panose="020F0502020204030204" pitchFamily="34" charset="0"/>
              </a:rPr>
              <a:t>Mon·Ma</a:t>
            </a:r>
            <a:r>
              <a:rPr lang="fr-CA" sz="1200" b="0" i="0" kern="1200" noProof="0" dirty="0">
                <a:effectLst/>
                <a:latin typeface="Lora" pitchFamily="2" charset="0"/>
                <a:ea typeface="Calibri" panose="020F0502020204030204" pitchFamily="34" charset="0"/>
                <a:cs typeface="Calibri" panose="020F0502020204030204" pitchFamily="34" charset="0"/>
              </a:rPr>
              <a:t> gestionnaire ne me sourit jamais. </a:t>
            </a:r>
            <a:r>
              <a:rPr lang="fr-CA" sz="1200" b="0" i="0" kern="1200" noProof="0" dirty="0" err="1">
                <a:effectLst/>
                <a:latin typeface="Lora" pitchFamily="2" charset="0"/>
                <a:ea typeface="Calibri" panose="020F0502020204030204" pitchFamily="34" charset="0"/>
                <a:cs typeface="Calibri" panose="020F0502020204030204" pitchFamily="34" charset="0"/>
              </a:rPr>
              <a:t>Il·Elle</a:t>
            </a:r>
            <a:r>
              <a:rPr lang="fr-CA" sz="1200" b="0" i="0" kern="1200" noProof="0" dirty="0">
                <a:effectLst/>
                <a:latin typeface="Lora" pitchFamily="2" charset="0"/>
                <a:ea typeface="Calibri" panose="020F0502020204030204" pitchFamily="34" charset="0"/>
                <a:cs typeface="Calibri" panose="020F0502020204030204" pitchFamily="34" charset="0"/>
              </a:rPr>
              <a:t> ne m’aime pas.</a:t>
            </a: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Réponse : </a:t>
            </a:r>
          </a:p>
          <a:p>
            <a:pPr>
              <a:lnSpc>
                <a:spcPct val="107000"/>
              </a:lnSpc>
              <a:spcAft>
                <a:spcPts val="800"/>
              </a:spcAft>
            </a:pPr>
            <a:r>
              <a:rPr lang="fr-CA" sz="1200" b="0" i="0" kern="1200" noProof="0" dirty="0" err="1">
                <a:effectLst/>
                <a:latin typeface="Lora" pitchFamily="2" charset="0"/>
                <a:ea typeface="Calibri" panose="020F0502020204030204" pitchFamily="34" charset="0"/>
                <a:cs typeface="Calibri" panose="020F0502020204030204" pitchFamily="34" charset="0"/>
              </a:rPr>
              <a:t>Il·Elle</a:t>
            </a:r>
            <a:r>
              <a:rPr lang="fr-CA" sz="1200" b="0" i="0" kern="1200" noProof="0" dirty="0">
                <a:effectLst/>
                <a:latin typeface="Lora" pitchFamily="2" charset="0"/>
                <a:ea typeface="Calibri" panose="020F0502020204030204" pitchFamily="34" charset="0"/>
                <a:cs typeface="Calibri" panose="020F0502020204030204" pitchFamily="34" charset="0"/>
              </a:rPr>
              <a:t> a souvent cet air sérieux parce qu’</a:t>
            </a:r>
            <a:r>
              <a:rPr lang="fr-CA" sz="1200" b="0" i="0" kern="1200" noProof="0" dirty="0" err="1">
                <a:effectLst/>
                <a:latin typeface="Lora" pitchFamily="2" charset="0"/>
                <a:ea typeface="Calibri" panose="020F0502020204030204" pitchFamily="34" charset="0"/>
                <a:cs typeface="Calibri" panose="020F0502020204030204" pitchFamily="34" charset="0"/>
              </a:rPr>
              <a:t>il·elle</a:t>
            </a:r>
            <a:r>
              <a:rPr lang="fr-CA" sz="1200" b="0" i="0" kern="1200" noProof="0" dirty="0">
                <a:effectLst/>
                <a:latin typeface="Lora" pitchFamily="2" charset="0"/>
                <a:ea typeface="Calibri" panose="020F0502020204030204" pitchFamily="34" charset="0"/>
                <a:cs typeface="Calibri" panose="020F0502020204030204" pitchFamily="34" charset="0"/>
              </a:rPr>
              <a:t> se concentre.</a:t>
            </a: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Voyez-vous un autre exemple de monologue intérieur négatif? Comment pourriez-vous le remplacer?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 Pourquoi est-ce que je fais toujours tout à la dernière minute? » pourrait être remplacé par « Je me suis </a:t>
            </a:r>
            <a:r>
              <a:rPr lang="fr-CA" sz="1200" kern="1200" noProof="0" dirty="0" err="1">
                <a:effectLst/>
                <a:latin typeface="Lora" pitchFamily="2" charset="0"/>
                <a:ea typeface="Calibri" panose="020F0502020204030204" pitchFamily="34" charset="0"/>
                <a:cs typeface="Calibri" panose="020F0502020204030204" pitchFamily="34" charset="0"/>
              </a:rPr>
              <a:t>rendu·e</a:t>
            </a:r>
            <a:r>
              <a:rPr lang="fr-CA" sz="1200" kern="1200" noProof="0" dirty="0">
                <a:effectLst/>
                <a:latin typeface="Lora" pitchFamily="2" charset="0"/>
                <a:ea typeface="Calibri" panose="020F0502020204030204" pitchFamily="34" charset="0"/>
                <a:cs typeface="Calibri" panose="020F0502020204030204" pitchFamily="34" charset="0"/>
              </a:rPr>
              <a:t> jusque-là. Je peux y arriver.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 Je ne suis pas assez </a:t>
            </a:r>
            <a:r>
              <a:rPr lang="fr-CA" sz="1200" kern="1200" noProof="0" dirty="0" err="1">
                <a:effectLst/>
                <a:latin typeface="Lora" pitchFamily="2" charset="0"/>
                <a:ea typeface="Calibri" panose="020F0502020204030204" pitchFamily="34" charset="0"/>
                <a:cs typeface="Calibri" panose="020F0502020204030204" pitchFamily="34" charset="0"/>
              </a:rPr>
              <a:t>bon·ne</a:t>
            </a:r>
            <a:r>
              <a:rPr lang="fr-CA" sz="1200" kern="1200" noProof="0" dirty="0">
                <a:effectLst/>
                <a:latin typeface="Lora" pitchFamily="2" charset="0"/>
                <a:ea typeface="Calibri" panose="020F0502020204030204" pitchFamily="34" charset="0"/>
                <a:cs typeface="Calibri" panose="020F0502020204030204" pitchFamily="34" charset="0"/>
              </a:rPr>
              <a:t> » pourrait être remplacé par « J’apprends encore, et je pourrai faire mieux la prochaine fois.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 Je fais toujours des erreurs » pourrait être remplacé par « Tout le monde fait des erreurs.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noProof="0" dirty="0">
              <a:solidFill>
                <a:schemeClr val="tx1"/>
              </a:solidFill>
              <a:latin typeface="Lora" pitchFamily="2" charset="0"/>
            </a:endParaRPr>
          </a:p>
        </p:txBody>
      </p:sp>
    </p:spTree>
    <p:extLst>
      <p:ext uri="{BB962C8B-B14F-4D97-AF65-F5344CB8AC3E}">
        <p14:creationId xmlns:p14="http://schemas.microsoft.com/office/powerpoint/2010/main" val="609114567"/>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Pratiquons le monologue intérieur positif (Gestionnaires)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Si vous présentez la version du cours qui s’adresse aux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masquer cette diapositive en cliquant sur « Diaporama » dans la barre de menus, puis sur </a:t>
            </a:r>
            <a:r>
              <a:rPr lang="fr-CA" sz="1200" kern="1200" noProof="0" dirty="0">
                <a:effectLst/>
                <a:latin typeface="Lora" pitchFamily="2" charset="0"/>
                <a:ea typeface="Times New Roman" panose="02020603050405020304" pitchFamily="18" charset="0"/>
                <a:cs typeface="Calibri" panose="020F0502020204030204" pitchFamily="34" charset="0"/>
              </a:rPr>
              <a:t>« Masquer/Afficher la diapositive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Remplacer vos pensées négatives par des messages positifs peut vous donner confiance et améliorer votre état d’esprit. </a:t>
            </a: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Pratiquons-nous à remplacer les pensées négatives par des pensées plus utiles et positives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une réponse à la fois.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Surgénéralisation : </a:t>
            </a:r>
          </a:p>
          <a:p>
            <a:pPr>
              <a:lnSpc>
                <a:spcPct val="107000"/>
              </a:lnSpc>
              <a:spcAft>
                <a:spcPts val="800"/>
              </a:spcAft>
            </a:pPr>
            <a:r>
              <a:rPr lang="fr-FR" sz="1200" b="0" i="0" kern="1200" noProof="0" dirty="0">
                <a:effectLst/>
                <a:latin typeface="Lora" pitchFamily="2" charset="0"/>
                <a:ea typeface="Calibri" panose="020F0502020204030204" pitchFamily="34" charset="0"/>
                <a:cs typeface="Calibri" panose="020F0502020204030204" pitchFamily="34" charset="0"/>
              </a:rPr>
              <a:t>Je ne dis jamais ce qu'il faut quand quelqu'un me demande conseil.</a:t>
            </a: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Réponse : </a:t>
            </a: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Je sais que je peux trouver les mots justes pour les motiver à faire mieux la prochaine fois. </a:t>
            </a: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Catastropher : </a:t>
            </a: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Ce projet est un désastre. Nous allons perdre ce client! </a:t>
            </a: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Réponse : </a:t>
            </a: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Ce n’est qu’un nouveau défi. Nous pouvons arriver ensemble à rectifier la situation.</a:t>
            </a:r>
            <a:endParaRPr lang="fr-CA" sz="1200" b="0" i="0" kern="100" noProof="0" dirty="0">
              <a:effectLst/>
              <a:latin typeface="Lora" pitchFamily="2" charset="0"/>
              <a:ea typeface="Calibri" panose="020F0502020204030204" pitchFamily="34" charset="0"/>
              <a:cs typeface="Arial" panose="020B0604020202020204" pitchFamily="34" charset="0"/>
            </a:endParaRPr>
          </a:p>
          <a:p>
            <a:pPr marL="228600" indent="-228600">
              <a:lnSpc>
                <a:spcPct val="107000"/>
              </a:lnSpc>
              <a:spcAft>
                <a:spcPts val="800"/>
              </a:spcAft>
            </a:pP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Les « j’aurais dû » : </a:t>
            </a: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J’aurais dû améliorer mon travail depuis le temps. </a:t>
            </a: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Réponse : J’en ai la force et la capacité et je peux réussir ce travail.</a:t>
            </a:r>
            <a:endParaRPr lang="fr-CA" sz="1200" b="0" i="0" kern="100" noProof="0" dirty="0">
              <a:effectLst/>
              <a:latin typeface="Lora" pitchFamily="2" charset="0"/>
              <a:ea typeface="Calibri" panose="020F0502020204030204" pitchFamily="34" charset="0"/>
              <a:cs typeface="Arial" panose="020B0604020202020204" pitchFamily="34" charset="0"/>
            </a:endParaRPr>
          </a:p>
          <a:p>
            <a:pPr marL="228600" indent="-228600">
              <a:lnSpc>
                <a:spcPct val="107000"/>
              </a:lnSpc>
              <a:spcAft>
                <a:spcPts val="800"/>
              </a:spcAft>
            </a:pP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Lecture des pensées : </a:t>
            </a:r>
          </a:p>
          <a:p>
            <a:pPr>
              <a:lnSpc>
                <a:spcPct val="107000"/>
              </a:lnSpc>
              <a:spcAft>
                <a:spcPts val="800"/>
              </a:spcAft>
            </a:pPr>
            <a:r>
              <a:rPr lang="fr-CA" sz="1200" b="0" i="0" kern="1200" noProof="0" dirty="0" err="1">
                <a:effectLst/>
                <a:latin typeface="Lora" pitchFamily="2" charset="0"/>
                <a:ea typeface="Calibri" panose="020F0502020204030204" pitchFamily="34" charset="0"/>
                <a:cs typeface="Calibri" panose="020F0502020204030204" pitchFamily="34" charset="0"/>
              </a:rPr>
              <a:t>Un·e</a:t>
            </a:r>
            <a:r>
              <a:rPr lang="fr-CA" sz="1200" b="0" i="0" kern="1200" noProof="0" dirty="0">
                <a:effectLst/>
                <a:latin typeface="Lora" pitchFamily="2" charset="0"/>
                <a:ea typeface="Calibri" panose="020F0502020204030204" pitchFamily="34" charset="0"/>
                <a:cs typeface="Calibri" panose="020F0502020204030204" pitchFamily="34" charset="0"/>
              </a:rPr>
              <a:t> collègue est </a:t>
            </a:r>
            <a:r>
              <a:rPr lang="fr-CA" sz="1200" b="0" i="0" kern="1200" noProof="0" dirty="0" err="1">
                <a:effectLst/>
                <a:latin typeface="Lora" pitchFamily="2" charset="0"/>
                <a:ea typeface="Calibri" panose="020F0502020204030204" pitchFamily="34" charset="0"/>
                <a:cs typeface="Calibri" panose="020F0502020204030204" pitchFamily="34" charset="0"/>
              </a:rPr>
              <a:t>fâché·e</a:t>
            </a:r>
            <a:r>
              <a:rPr lang="fr-CA" sz="1200" b="0" i="0" kern="1200" noProof="0" dirty="0">
                <a:effectLst/>
                <a:latin typeface="Lora" pitchFamily="2" charset="0"/>
                <a:ea typeface="Calibri" panose="020F0502020204030204" pitchFamily="34" charset="0"/>
                <a:cs typeface="Calibri" panose="020F0502020204030204" pitchFamily="34" charset="0"/>
              </a:rPr>
              <a:t> et </a:t>
            </a:r>
            <a:r>
              <a:rPr lang="fr-CA" sz="1200" b="0" i="0" kern="1200" noProof="0" dirty="0" err="1">
                <a:effectLst/>
                <a:latin typeface="Lora" pitchFamily="2" charset="0"/>
                <a:ea typeface="Calibri" panose="020F0502020204030204" pitchFamily="34" charset="0"/>
                <a:cs typeface="Calibri" panose="020F0502020204030204" pitchFamily="34" charset="0"/>
              </a:rPr>
              <a:t>frustré·e</a:t>
            </a:r>
            <a:r>
              <a:rPr lang="fr-CA" sz="1200" b="0" i="0" kern="1200" noProof="0" dirty="0">
                <a:effectLst/>
                <a:latin typeface="Lora" pitchFamily="2" charset="0"/>
                <a:ea typeface="Calibri" panose="020F0502020204030204" pitchFamily="34" charset="0"/>
                <a:cs typeface="Calibri" panose="020F0502020204030204" pitchFamily="34" charset="0"/>
              </a:rPr>
              <a:t>. </a:t>
            </a:r>
            <a:r>
              <a:rPr lang="fr-CA" sz="1200" b="0" i="0" kern="1200" noProof="0" dirty="0" err="1">
                <a:effectLst/>
                <a:latin typeface="Lora" pitchFamily="2" charset="0"/>
                <a:ea typeface="Calibri" panose="020F0502020204030204" pitchFamily="34" charset="0"/>
                <a:cs typeface="Calibri" panose="020F0502020204030204" pitchFamily="34" charset="0"/>
              </a:rPr>
              <a:t>Il·Elle</a:t>
            </a:r>
            <a:r>
              <a:rPr lang="fr-CA" sz="1200" b="0" i="0" kern="1200" noProof="0" dirty="0">
                <a:effectLst/>
                <a:latin typeface="Lora" pitchFamily="2" charset="0"/>
                <a:ea typeface="Calibri" panose="020F0502020204030204" pitchFamily="34" charset="0"/>
                <a:cs typeface="Calibri" panose="020F0502020204030204" pitchFamily="34" charset="0"/>
              </a:rPr>
              <a:t> doit m’haïr. </a:t>
            </a: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0" kern="1200" noProof="0" dirty="0">
                <a:effectLst/>
                <a:latin typeface="Lora" pitchFamily="2" charset="0"/>
                <a:ea typeface="Calibri" panose="020F0502020204030204" pitchFamily="34" charset="0"/>
                <a:cs typeface="Calibri" panose="020F0502020204030204" pitchFamily="34" charset="0"/>
              </a:rPr>
              <a:t>Réponse : </a:t>
            </a:r>
          </a:p>
          <a:p>
            <a:pPr>
              <a:lnSpc>
                <a:spcPct val="107000"/>
              </a:lnSpc>
              <a:spcAft>
                <a:spcPts val="800"/>
              </a:spcAft>
            </a:pPr>
            <a:r>
              <a:rPr lang="fr-CA" sz="1200" b="0" i="0" kern="1200" noProof="0" dirty="0" err="1">
                <a:effectLst/>
                <a:latin typeface="Lora" pitchFamily="2" charset="0"/>
                <a:ea typeface="Calibri" panose="020F0502020204030204" pitchFamily="34" charset="0"/>
                <a:cs typeface="Calibri" panose="020F0502020204030204" pitchFamily="34" charset="0"/>
              </a:rPr>
              <a:t>Il·Elle</a:t>
            </a:r>
            <a:r>
              <a:rPr lang="fr-CA" sz="1200" b="0" i="0" kern="1200" noProof="0" dirty="0">
                <a:effectLst/>
                <a:latin typeface="Lora" pitchFamily="2" charset="0"/>
                <a:ea typeface="Calibri" panose="020F0502020204030204" pitchFamily="34" charset="0"/>
                <a:cs typeface="Calibri" panose="020F0502020204030204" pitchFamily="34" charset="0"/>
              </a:rPr>
              <a:t> a beaucoup de choses à faire en ce moment. </a:t>
            </a:r>
            <a:r>
              <a:rPr lang="fr-CA" sz="1200" b="0" i="0" kern="1200" noProof="0" dirty="0" err="1">
                <a:effectLst/>
                <a:latin typeface="Lora" pitchFamily="2" charset="0"/>
                <a:ea typeface="Calibri" panose="020F0502020204030204" pitchFamily="34" charset="0"/>
                <a:cs typeface="Calibri" panose="020F0502020204030204" pitchFamily="34" charset="0"/>
              </a:rPr>
              <a:t>Il·Elle</a:t>
            </a:r>
            <a:r>
              <a:rPr lang="fr-CA" sz="1200" b="0" i="0" kern="1200" noProof="0" dirty="0">
                <a:effectLst/>
                <a:latin typeface="Lora" pitchFamily="2" charset="0"/>
                <a:ea typeface="Calibri" panose="020F0502020204030204" pitchFamily="34" charset="0"/>
                <a:cs typeface="Calibri" panose="020F0502020204030204" pitchFamily="34" charset="0"/>
              </a:rPr>
              <a:t> a juste besoin de temps pour régler les choses. </a:t>
            </a:r>
            <a:endParaRPr lang="fr-CA" sz="1200" b="0" i="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Voyez-vous un autre exemple de monologue intérieur négatif? Comment pourriez-vous le remplacer?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 Pourquoi est-ce que je fais toujours tout à la dernière minute? » pourrait être remplacé par « Je me suis </a:t>
            </a:r>
            <a:r>
              <a:rPr lang="fr-CA" sz="1200" kern="1200" noProof="0" dirty="0" err="1">
                <a:effectLst/>
                <a:latin typeface="Lora" pitchFamily="2" charset="0"/>
                <a:ea typeface="Calibri" panose="020F0502020204030204" pitchFamily="34" charset="0"/>
                <a:cs typeface="Calibri" panose="020F0502020204030204" pitchFamily="34" charset="0"/>
              </a:rPr>
              <a:t>rendu·e</a:t>
            </a:r>
            <a:r>
              <a:rPr lang="fr-CA" sz="1200" kern="1200" noProof="0" dirty="0">
                <a:effectLst/>
                <a:latin typeface="Lora" pitchFamily="2" charset="0"/>
                <a:ea typeface="Calibri" panose="020F0502020204030204" pitchFamily="34" charset="0"/>
                <a:cs typeface="Calibri" panose="020F0502020204030204" pitchFamily="34" charset="0"/>
              </a:rPr>
              <a:t> jusque-là. Je peux y arriver.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 Je ne suis pas assez </a:t>
            </a:r>
            <a:r>
              <a:rPr lang="fr-CA" sz="1200" kern="1200" noProof="0" dirty="0" err="1">
                <a:effectLst/>
                <a:latin typeface="Lora" pitchFamily="2" charset="0"/>
                <a:ea typeface="Calibri" panose="020F0502020204030204" pitchFamily="34" charset="0"/>
                <a:cs typeface="Calibri" panose="020F0502020204030204" pitchFamily="34" charset="0"/>
              </a:rPr>
              <a:t>bon·ne</a:t>
            </a:r>
            <a:r>
              <a:rPr lang="fr-CA" sz="1200" kern="1200" noProof="0" dirty="0">
                <a:effectLst/>
                <a:latin typeface="Lora" pitchFamily="2" charset="0"/>
                <a:ea typeface="Calibri" panose="020F0502020204030204" pitchFamily="34" charset="0"/>
                <a:cs typeface="Calibri" panose="020F0502020204030204" pitchFamily="34" charset="0"/>
              </a:rPr>
              <a:t> » pourrait être remplacé par « J’apprends encore, et je pourrai faire mieux la prochaine fois.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 Je fais toujours des erreurs » pourrait être remplacé par « Tout le monde fait des erreurs.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51203956"/>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31075" name="Rectangle 3"/>
          <p:cNvSpPr>
            <a:spLocks noGrp="1" noChangeArrowheads="1"/>
          </p:cNvSpPr>
          <p:nvPr>
            <p:ph type="body" idx="1"/>
          </p:nvPr>
        </p:nvSpPr>
        <p:spPr bwMode="auto">
          <a:xfrm>
            <a:off x="657820" y="4271611"/>
            <a:ext cx="5244703" cy="4044118"/>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0006" tIns="45004" rIns="90006" bIns="45004" numCol="1" anchor="t" anchorCtr="0" compatLnSpc="1">
            <a:prstTxWarp prst="textNoShape">
              <a:avLst/>
            </a:prstTxWarp>
          </a:bodyPr>
          <a:lstStyle/>
          <a:p>
            <a:pPr>
              <a:lnSpc>
                <a:spcPct val="107000"/>
              </a:lnSpc>
              <a:spcBef>
                <a:spcPts val="200"/>
              </a:spcBef>
            </a:pPr>
            <a:r>
              <a:rPr lang="fr-CA" sz="1200" b="1" kern="100" noProof="0" dirty="0">
                <a:solidFill>
                  <a:srgbClr val="1F3763"/>
                </a:solidFill>
                <a:effectLst/>
                <a:latin typeface="Lora" pitchFamily="2" charset="0"/>
                <a:ea typeface="MS PGothic" panose="020B0600070205080204" pitchFamily="34" charset="-128"/>
                <a:cs typeface="Times New Roman" panose="02020603050405020304" pitchFamily="18" charset="0"/>
              </a:rPr>
              <a:t>Le monologue intérieur pendant les situations très stressantes</a:t>
            </a:r>
            <a:r>
              <a:rPr lang="fr-CA" sz="1200" b="1" kern="1200" noProof="0" dirty="0">
                <a:effectLst/>
                <a:latin typeface="Lora" pitchFamily="2" charset="0"/>
                <a:ea typeface="MS PGothic" panose="020B0600070205080204" pitchFamily="34" charset="-128"/>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285750" indent="-2857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En pleine situation très stressante, on n’a pas nécessairement le temps de remettre en question les pièges de pensée courants, mais nous pouvons lutter contre le monologue intérieur négatif en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742950" lvl="1" indent="-2857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nous concentrant sur la tâche en cours</a:t>
            </a:r>
          </a:p>
          <a:p>
            <a:pPr marL="742950" lvl="1" indent="-2857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répétant un mot-indice positif</a:t>
            </a:r>
          </a:p>
          <a:p>
            <a:pPr marL="742950" lvl="1" indent="-2857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se parlant à soi-même</a:t>
            </a:r>
            <a:r>
              <a:rPr lang="fr-CA" sz="1200" kern="1200" noProof="0" dirty="0">
                <a:effectLst/>
                <a:latin typeface="Lora" pitchFamily="2" charset="0"/>
                <a:ea typeface="Calibri" panose="020F0502020204030204" pitchFamily="34" charset="0"/>
                <a:cs typeface="Calibri" panose="020F0502020204030204" pitchFamily="34" charset="0"/>
              </a:rPr>
              <a:t>: </a:t>
            </a:r>
          </a:p>
          <a:p>
            <a:pPr marL="1200150" marR="0" lvl="2"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tab pos="457200" algn="l"/>
              </a:tabLst>
              <a:defRPr/>
            </a:pPr>
            <a:r>
              <a:rPr lang="fr-CA" sz="1200" kern="100" noProof="0" dirty="0">
                <a:effectLst/>
                <a:latin typeface="Lora" pitchFamily="2" charset="0"/>
                <a:ea typeface="Calibri" panose="020F0502020204030204" pitchFamily="34" charset="0"/>
                <a:cs typeface="Arial" panose="020B0604020202020204" pitchFamily="34" charset="0"/>
              </a:rPr>
              <a:t>« Concentre-toi. »</a:t>
            </a: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marL="1200150" marR="0" lvl="2"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tab pos="457200" algn="l"/>
              </a:tabLst>
              <a:defRPr/>
            </a:pPr>
            <a:r>
              <a:rPr lang="fr-CA" sz="1200" kern="100" noProof="0" dirty="0">
                <a:effectLst/>
                <a:latin typeface="Lora" pitchFamily="2" charset="0"/>
                <a:ea typeface="Calibri" panose="020F0502020204030204" pitchFamily="34" charset="0"/>
                <a:cs typeface="Arial" panose="020B0604020202020204" pitchFamily="34" charset="0"/>
              </a:rPr>
              <a:t>« J’ai appris comment le faire. »</a:t>
            </a: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marL="1200150" marR="0" lvl="2"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tab pos="457200" algn="l"/>
              </a:tabLst>
              <a:defRPr/>
            </a:pPr>
            <a:r>
              <a:rPr lang="fr-CA" sz="1200" kern="100" noProof="0" dirty="0">
                <a:effectLst/>
                <a:latin typeface="Lora" pitchFamily="2" charset="0"/>
                <a:ea typeface="Calibri" panose="020F0502020204030204" pitchFamily="34" charset="0"/>
                <a:cs typeface="Arial" panose="020B0604020202020204" pitchFamily="34" charset="0"/>
              </a:rPr>
              <a:t>« Je maîtrise la situation.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63272400"/>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La préparation mentale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50000"/>
              </a:lnSpc>
              <a:spcAft>
                <a:spcPts val="800"/>
              </a:spcAft>
            </a:pPr>
            <a:r>
              <a:rPr lang="fr-CA" sz="1200" b="1" kern="1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tabLst>
                <a:tab pos="457200" algn="l"/>
              </a:tabLst>
            </a:pPr>
            <a:r>
              <a:rPr lang="fr-CA" sz="1200" kern="100" noProof="0" dirty="0">
                <a:effectLst/>
                <a:latin typeface="Lora" pitchFamily="2" charset="0"/>
                <a:ea typeface="Calibri" panose="020F0502020204030204" pitchFamily="34" charset="0"/>
                <a:cs typeface="Calibri" panose="020F0502020204030204" pitchFamily="34" charset="0"/>
              </a:rPr>
              <a:t>Une préparation mentalement saine implique de se préparer mentalement aux « et si ». La préparation mentale vous aide à prédire les problèmes possibles et à trouver des solutions à l’avance. </a:t>
            </a:r>
          </a:p>
          <a:p>
            <a:pPr marL="171450" lvl="0" indent="-171450">
              <a:lnSpc>
                <a:spcPct val="107000"/>
              </a:lnSpc>
              <a:spcAft>
                <a:spcPts val="800"/>
              </a:spcAft>
              <a:buFont typeface="Arial" panose="020B0604020202020204" pitchFamily="34" charset="0"/>
              <a:buChar char="•"/>
              <a:tabLst>
                <a:tab pos="457200" algn="l"/>
              </a:tabLst>
            </a:pPr>
            <a:endParaRPr lang="fr-CA" sz="1200" kern="100" noProof="0" dirty="0">
              <a:effectLst/>
              <a:latin typeface="Lora" pitchFamily="2" charset="0"/>
              <a:ea typeface="Calibri" panose="020F0502020204030204" pitchFamily="34" charset="0"/>
              <a:cs typeface="Times New Roman" panose="02020603050405020304" pitchFamily="18" charset="0"/>
            </a:endParaRPr>
          </a:p>
          <a:p>
            <a:pPr marL="171450" lvl="0" indent="-171450">
              <a:lnSpc>
                <a:spcPct val="107000"/>
              </a:lnSpc>
              <a:spcAft>
                <a:spcPts val="800"/>
              </a:spcAft>
              <a:buFont typeface="Arial" panose="020B0604020202020204" pitchFamily="34" charset="0"/>
              <a:buChar char="•"/>
              <a:tabLst>
                <a:tab pos="457200" algn="l"/>
              </a:tabLst>
            </a:pPr>
            <a:r>
              <a:rPr lang="fr-FR" sz="1200" kern="100" noProof="0" dirty="0">
                <a:effectLst/>
                <a:latin typeface="Lora" pitchFamily="2" charset="0"/>
                <a:ea typeface="Calibri" panose="020F0502020204030204" pitchFamily="34" charset="0"/>
                <a:cs typeface="Calibri" panose="020F0502020204030204" pitchFamily="34" charset="0"/>
              </a:rPr>
              <a:t>La répétition mentale construit des voies motrices dans notre cerveau et notre corps, de sorte que les actions par défaut se mettent en place, et que notre cerveau reconnaît la tâche, ce qui annule toute réaction de stress.</a:t>
            </a:r>
          </a:p>
          <a:p>
            <a:pPr marL="171450" lvl="0" indent="-171450">
              <a:lnSpc>
                <a:spcPct val="107000"/>
              </a:lnSpc>
              <a:spcAft>
                <a:spcPts val="800"/>
              </a:spcAft>
              <a:buFont typeface="Arial" panose="020B0604020202020204" pitchFamily="34" charset="0"/>
              <a:buChar char="•"/>
              <a:tabLst>
                <a:tab pos="457200" algn="l"/>
              </a:tabLst>
            </a:pPr>
            <a:endParaRPr lang="fr-CA" sz="1200" kern="100" noProof="0" dirty="0">
              <a:effectLst/>
              <a:latin typeface="Lora" pitchFamily="2" charset="0"/>
              <a:ea typeface="Calibri" panose="020F0502020204030204" pitchFamily="34" charset="0"/>
              <a:cs typeface="Times New Roman" panose="02020603050405020304" pitchFamily="18" charset="0"/>
            </a:endParaRPr>
          </a:p>
          <a:p>
            <a:pPr marL="171450" lvl="0" indent="-171450">
              <a:lnSpc>
                <a:spcPct val="107000"/>
              </a:lnSpc>
              <a:spcAft>
                <a:spcPts val="800"/>
              </a:spcAft>
              <a:buFont typeface="Arial" panose="020B0604020202020204" pitchFamily="34" charset="0"/>
              <a:buChar char="•"/>
              <a:tabLst>
                <a:tab pos="457200" algn="l"/>
              </a:tabLst>
            </a:pPr>
            <a:r>
              <a:rPr lang="fr-CA" sz="1200" kern="100" noProof="0" dirty="0">
                <a:effectLst/>
                <a:latin typeface="Lora" pitchFamily="2" charset="0"/>
                <a:ea typeface="Calibri" panose="020F0502020204030204" pitchFamily="34" charset="0"/>
                <a:cs typeface="Calibri" panose="020F0502020204030204" pitchFamily="34" charset="0"/>
              </a:rPr>
              <a:t>Par exemple, si vous devez faire face à une situation interpersonnelle difficile, vous pouvez répéter mentalement la façon dont vous souhaitez aborder les personnes concernées, leurs réactions possibles et la façon dont vous pourriez réagir. Cela vous aidera à réduire le stress et l’anxiété liés à la situation avant que vous n’ayez à y faire face. </a:t>
            </a:r>
          </a:p>
          <a:p>
            <a:pPr marL="171450" lvl="0" indent="-171450">
              <a:lnSpc>
                <a:spcPct val="107000"/>
              </a:lnSpc>
              <a:spcAft>
                <a:spcPts val="800"/>
              </a:spcAft>
              <a:buFont typeface="Arial" panose="020B0604020202020204" pitchFamily="34" charset="0"/>
              <a:buChar char="•"/>
              <a:tabLst>
                <a:tab pos="457200" algn="l"/>
              </a:tabLst>
            </a:pPr>
            <a:endParaRPr lang="fr-CA" sz="1200" kern="100" noProof="0" dirty="0">
              <a:effectLst/>
              <a:latin typeface="Lora" pitchFamily="2" charset="0"/>
              <a:ea typeface="Calibri" panose="020F0502020204030204" pitchFamily="34" charset="0"/>
              <a:cs typeface="Times New Roman" panose="02020603050405020304" pitchFamily="18" charset="0"/>
            </a:endParaRPr>
          </a:p>
          <a:p>
            <a:pPr marL="171450" lvl="0" indent="-171450">
              <a:lnSpc>
                <a:spcPct val="107000"/>
              </a:lnSpc>
              <a:spcAft>
                <a:spcPts val="800"/>
              </a:spcAft>
              <a:buFont typeface="Arial" panose="020B0604020202020204" pitchFamily="34" charset="0"/>
              <a:buChar char="•"/>
              <a:tabLst>
                <a:tab pos="457200" algn="l"/>
              </a:tabLst>
            </a:pPr>
            <a:r>
              <a:rPr lang="fr-CA" sz="1200" kern="100" noProof="0" dirty="0">
                <a:effectLst/>
                <a:latin typeface="Lora" pitchFamily="2" charset="0"/>
                <a:ea typeface="Calibri" panose="020F0502020204030204" pitchFamily="34" charset="0"/>
                <a:cs typeface="Calibri" panose="020F0502020204030204" pitchFamily="34" charset="0"/>
              </a:rPr>
              <a:t>Lorsque nous nous exerçons la préparation mentale, nous commençons à entraîner notre cerveau à savoir à quoi ressemblera une situation ou une tâche, ce que nous ressentirons et percevrons, afin d’être en mesure de donner le meilleur de nous-mêmes. Nous devons y intégrer tous les éléments sensoriels pour rendre la situation aussi réelle que possible.</a:t>
            </a:r>
          </a:p>
          <a:p>
            <a:pPr marL="171450" lvl="0" indent="-171450">
              <a:lnSpc>
                <a:spcPct val="107000"/>
              </a:lnSpc>
              <a:spcAft>
                <a:spcPts val="800"/>
              </a:spcAft>
              <a:buFont typeface="Arial" panose="020B0604020202020204" pitchFamily="34" charset="0"/>
              <a:buChar char="•"/>
              <a:tabLst>
                <a:tab pos="457200" algn="l"/>
              </a:tabLst>
            </a:pPr>
            <a:endParaRPr lang="fr-CA" sz="1200" kern="100" noProof="0" dirty="0">
              <a:effectLst/>
              <a:latin typeface="Lora" pitchFamily="2" charset="0"/>
              <a:ea typeface="Calibri" panose="020F0502020204030204" pitchFamily="34" charset="0"/>
              <a:cs typeface="Times New Roman" panose="02020603050405020304" pitchFamily="18" charset="0"/>
            </a:endParaRPr>
          </a:p>
          <a:p>
            <a:pPr marL="171450" lvl="0" indent="-171450">
              <a:lnSpc>
                <a:spcPct val="107000"/>
              </a:lnSpc>
              <a:spcAft>
                <a:spcPts val="800"/>
              </a:spcAft>
              <a:buFont typeface="Arial" panose="020B0604020202020204" pitchFamily="34" charset="0"/>
              <a:buChar char="•"/>
              <a:tabLst>
                <a:tab pos="457200" algn="l"/>
              </a:tabLst>
            </a:pPr>
            <a:r>
              <a:rPr lang="fr-CA" sz="1200" kern="100" noProof="0" dirty="0">
                <a:effectLst/>
                <a:latin typeface="Lora" pitchFamily="2" charset="0"/>
                <a:ea typeface="Calibri" panose="020F0502020204030204" pitchFamily="34" charset="0"/>
                <a:cs typeface="Calibri" panose="020F0502020204030204" pitchFamily="34" charset="0"/>
              </a:rPr>
              <a:t>Essayons maintenant.</a:t>
            </a:r>
            <a:endParaRPr lang="fr-CA" sz="1200" kern="100" noProof="0" dirty="0">
              <a:effectLst/>
              <a:latin typeface="Lora" pitchFamily="2" charset="0"/>
              <a:ea typeface="Calibri" panose="020F0502020204030204" pitchFamily="34" charset="0"/>
              <a:cs typeface="Times New Roman" panose="02020603050405020304" pitchFamily="18" charset="0"/>
            </a:endParaRPr>
          </a:p>
          <a:p>
            <a:pPr>
              <a:lnSpc>
                <a:spcPct val="150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50000"/>
              </a:lnSpc>
              <a:spcAft>
                <a:spcPts val="800"/>
              </a:spcAft>
            </a:pPr>
            <a:r>
              <a:rPr lang="fr-CA" sz="1200" i="1" kern="1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903ACF1B-87E0-9BCD-8B58-E8F52C0A3B26}"/>
              </a:ext>
            </a:extLst>
          </p:cNvPr>
          <p:cNvSpPr>
            <a:spLocks noGrp="1"/>
          </p:cNvSpPr>
          <p:nvPr>
            <p:ph type="sldNum" sz="quarter" idx="5"/>
          </p:nvPr>
        </p:nvSpPr>
        <p:spPr/>
        <p:txBody>
          <a:bodyPr/>
          <a:lstStyle/>
          <a:p>
            <a:fld id="{FB267835-0E47-4489-B375-E70B63D82C6C}" type="slidenum">
              <a:rPr lang="en-CA" smtClean="0"/>
              <a:t>81</a:t>
            </a:fld>
            <a:endParaRPr lang="en-CA"/>
          </a:p>
        </p:txBody>
      </p:sp>
    </p:spTree>
    <p:extLst>
      <p:ext uri="{BB962C8B-B14F-4D97-AF65-F5344CB8AC3E}">
        <p14:creationId xmlns:p14="http://schemas.microsoft.com/office/powerpoint/2010/main" val="313570715"/>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Pratiquons la </a:t>
            </a:r>
            <a:r>
              <a:rPr lang="fr-CA" sz="1200" b="1" kern="100" noProof="0" dirty="0">
                <a:effectLst/>
                <a:latin typeface="Lora" pitchFamily="2" charset="0"/>
                <a:ea typeface="Calibri" panose="020F0502020204030204" pitchFamily="34" charset="0"/>
                <a:cs typeface="Calibri" panose="020F0502020204030204" pitchFamily="34" charset="0"/>
              </a:rPr>
              <a:t>préparation</a:t>
            </a: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 mentale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1"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00" noProof="0" dirty="0">
                <a:effectLst/>
                <a:latin typeface="Lora" pitchFamily="2" charset="0"/>
                <a:ea typeface="Calibri" panose="020F0502020204030204" pitchFamily="34" charset="0"/>
                <a:cs typeface="Arial" panose="020B0604020202020204" pitchFamily="34" charset="0"/>
              </a:rPr>
              <a:t>Maintenant, réfléchissez à une situation de la vie réelle chez vous ou au travail et prenez un moment pour préparer mentalement la situation</a:t>
            </a:r>
            <a:r>
              <a:rPr lang="fr-CA" sz="1200" kern="1200" noProof="0" dirty="0">
                <a:effectLst/>
                <a:latin typeface="Lora" pitchFamily="2" charset="0"/>
                <a:ea typeface="Calibri" panose="020F0502020204030204" pitchFamily="34" charset="0"/>
                <a:cs typeface="Calibri" panose="020F0502020204030204" pitchFamily="34" charset="0"/>
              </a:rPr>
              <a:t> (p. ex. qui ça concerne; qu’est-ce qui se passe; qu’est-ce que vous pourriez dire, etc.).</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a:t>
            </a:r>
          </a:p>
          <a:p>
            <a:pPr marL="171450" indent="-171450">
              <a:lnSpc>
                <a:spcPct val="107000"/>
              </a:lnSpc>
              <a:spcAft>
                <a:spcPts val="800"/>
              </a:spcAft>
              <a:buFont typeface="Arial" panose="020B0604020202020204" pitchFamily="34" charset="0"/>
              <a:buChar char="•"/>
            </a:pPr>
            <a:r>
              <a:rPr lang="fr-FR" sz="1200" dirty="0">
                <a:effectLst/>
                <a:latin typeface="Lora" pitchFamily="2" charset="0"/>
                <a:cs typeface="Levenim MT" panose="020F0502020204030204" pitchFamily="2" charset="-79"/>
              </a:rPr>
              <a:t>Partagez l'un des exemples ci-dessous avec le groupe ET donnez aux participant</a:t>
            </a:r>
            <a:r>
              <a:rPr lang="fr-CA" sz="1200" b="0" kern="1200" noProof="0" dirty="0">
                <a:effectLst/>
                <a:latin typeface="Lora" pitchFamily="2" charset="0"/>
                <a:ea typeface="Calibri" panose="020F0502020204030204" pitchFamily="34" charset="0"/>
                <a:cs typeface="Levenim MT" panose="020F0502020204030204" pitchFamily="2" charset="-79"/>
              </a:rPr>
              <a:t>·e·</a:t>
            </a:r>
            <a:r>
              <a:rPr lang="fr-FR" sz="1200" dirty="0">
                <a:effectLst/>
                <a:latin typeface="Lora" pitchFamily="2" charset="0"/>
                <a:cs typeface="Levenim MT" panose="020F0502020204030204" pitchFamily="2" charset="-79"/>
              </a:rPr>
              <a:t>s quelques minutes pour réfléchir à la manière dont ils pourraient se préparer mentalement à cette situation avant de leur demander le résultat.</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Exemple 1 : Parler à </a:t>
            </a:r>
            <a:r>
              <a:rPr lang="fr-CA" sz="1200" b="0" kern="1200" noProof="0" dirty="0" err="1">
                <a:effectLst/>
                <a:latin typeface="Lora" pitchFamily="2" charset="0"/>
                <a:ea typeface="Calibri" panose="020F0502020204030204" pitchFamily="34" charset="0"/>
                <a:cs typeface="Calibri" panose="020F0502020204030204" pitchFamily="34" charset="0"/>
              </a:rPr>
              <a:t>un·e</a:t>
            </a:r>
            <a:r>
              <a:rPr lang="fr-CA" sz="1200" b="0" kern="1200" noProof="0" dirty="0">
                <a:effectLst/>
                <a:latin typeface="Lora" pitchFamily="2" charset="0"/>
                <a:ea typeface="Calibri" panose="020F0502020204030204" pitchFamily="34" charset="0"/>
                <a:cs typeface="Calibri" panose="020F0502020204030204" pitchFamily="34" charset="0"/>
              </a:rPr>
              <a:t> membre de la famille, </a:t>
            </a:r>
            <a:r>
              <a:rPr lang="fr-CA" sz="1200" b="0" kern="1200" noProof="0" dirty="0" err="1">
                <a:effectLst/>
                <a:latin typeface="Lora" pitchFamily="2" charset="0"/>
                <a:ea typeface="Calibri" panose="020F0502020204030204" pitchFamily="34" charset="0"/>
                <a:cs typeface="Calibri" panose="020F0502020204030204" pitchFamily="34" charset="0"/>
              </a:rPr>
              <a:t>un·e</a:t>
            </a:r>
            <a:r>
              <a:rPr lang="fr-CA" sz="1200" b="0" kern="1200" noProof="0" dirty="0">
                <a:effectLst/>
                <a:latin typeface="Lora" pitchFamily="2" charset="0"/>
                <a:ea typeface="Calibri" panose="020F0502020204030204" pitchFamily="34" charset="0"/>
                <a:cs typeface="Calibri" panose="020F0502020204030204" pitchFamily="34" charset="0"/>
              </a:rPr>
              <a:t> </a:t>
            </a:r>
            <a:r>
              <a:rPr lang="fr-CA" sz="1200" b="0" kern="1200" noProof="0" dirty="0" err="1">
                <a:effectLst/>
                <a:latin typeface="Lora" pitchFamily="2" charset="0"/>
                <a:ea typeface="Calibri" panose="020F0502020204030204" pitchFamily="34" charset="0"/>
                <a:cs typeface="Calibri" panose="020F0502020204030204" pitchFamily="34" charset="0"/>
              </a:rPr>
              <a:t>ami·e</a:t>
            </a:r>
            <a:r>
              <a:rPr lang="fr-CA" sz="1200" b="0" kern="1200" noProof="0" dirty="0">
                <a:effectLst/>
                <a:latin typeface="Lora" pitchFamily="2" charset="0"/>
                <a:ea typeface="Calibri" panose="020F0502020204030204" pitchFamily="34" charset="0"/>
                <a:cs typeface="Calibri" panose="020F0502020204030204" pitchFamily="34" charset="0"/>
              </a:rPr>
              <a:t> ou </a:t>
            </a:r>
            <a:r>
              <a:rPr lang="fr-CA" sz="1200" b="0" kern="1200" noProof="0" dirty="0" err="1">
                <a:effectLst/>
                <a:latin typeface="Lora" pitchFamily="2" charset="0"/>
                <a:ea typeface="Calibri" panose="020F0502020204030204" pitchFamily="34" charset="0"/>
                <a:cs typeface="Calibri" panose="020F0502020204030204" pitchFamily="34" charset="0"/>
              </a:rPr>
              <a:t>un·e</a:t>
            </a:r>
            <a:r>
              <a:rPr lang="fr-CA" sz="1200" b="0" kern="1200" noProof="0" dirty="0">
                <a:effectLst/>
                <a:latin typeface="Lora" pitchFamily="2" charset="0"/>
                <a:ea typeface="Calibri" panose="020F0502020204030204" pitchFamily="34" charset="0"/>
                <a:cs typeface="Calibri" panose="020F0502020204030204" pitchFamily="34" charset="0"/>
              </a:rPr>
              <a:t> collègue de travail à propos de son bien-être mental.</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Par exemple, imaginez que vous ayez à parler à l’</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des membres de votre famille</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kern="1200" noProof="0" dirty="0" err="1">
                <a:effectLst/>
                <a:latin typeface="Lora" pitchFamily="2" charset="0"/>
                <a:ea typeface="Times New Roman" panose="02020603050405020304" pitchFamily="18" charset="0"/>
                <a:cs typeface="Calibri" panose="020F0502020204030204" pitchFamily="34" charset="0"/>
              </a:rPr>
              <a:t>un·e</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kern="1200" noProof="0" dirty="0" err="1">
                <a:effectLst/>
                <a:latin typeface="Lora" pitchFamily="2" charset="0"/>
                <a:ea typeface="Times New Roman" panose="02020603050405020304" pitchFamily="18" charset="0"/>
                <a:cs typeface="Calibri" panose="020F0502020204030204" pitchFamily="34" charset="0"/>
              </a:rPr>
              <a:t>ami·e</a:t>
            </a:r>
            <a:r>
              <a:rPr lang="fr-CA" sz="1200" kern="1200" noProof="0" dirty="0">
                <a:effectLst/>
                <a:latin typeface="Lora" pitchFamily="2" charset="0"/>
                <a:ea typeface="Times New Roman" panose="02020603050405020304" pitchFamily="18" charset="0"/>
                <a:cs typeface="Calibri" panose="020F0502020204030204" pitchFamily="34" charset="0"/>
              </a:rPr>
              <a:t> ou </a:t>
            </a:r>
            <a:r>
              <a:rPr lang="fr-CA" sz="1200" kern="1200" noProof="0" dirty="0" err="1">
                <a:effectLst/>
                <a:latin typeface="Lora" pitchFamily="2" charset="0"/>
                <a:ea typeface="Times New Roman" panose="02020603050405020304" pitchFamily="18" charset="0"/>
                <a:cs typeface="Calibri" panose="020F0502020204030204" pitchFamily="34" charset="0"/>
              </a:rPr>
              <a:t>un·e</a:t>
            </a:r>
            <a:r>
              <a:rPr lang="fr-CA" sz="1200" kern="1200" noProof="0" dirty="0">
                <a:effectLst/>
                <a:latin typeface="Lora" pitchFamily="2" charset="0"/>
                <a:ea typeface="Times New Roman" panose="02020603050405020304" pitchFamily="18" charset="0"/>
                <a:cs typeface="Calibri" panose="020F0502020204030204" pitchFamily="34" charset="0"/>
              </a:rPr>
              <a:t> collègue de travail au sujet du déclin de leur bien-être mental. Comment vous prépareriez-vous?</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Imaginez ce que vous diriez.</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Quels mots utiliseriez-vous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Quelles sont les questions que cette personne pourrait vous poser?</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Faites un jeu de rôle ou répétez le déroulement possible de la conversation</a:t>
            </a:r>
            <a:r>
              <a:rPr lang="fr-CA" sz="1200" kern="1200" noProof="0" dirty="0">
                <a:effectLst/>
                <a:latin typeface="Lora" pitchFamily="2" charset="0"/>
                <a:ea typeface="Calibri" panose="020F0502020204030204" pitchFamily="34" charset="0"/>
                <a:cs typeface="Calibri" panose="020F0502020204030204" pitchFamily="34" charset="0"/>
              </a:rPr>
              <a:t> (en face d’un miroir ou avec quelqu’un d’autre, si possible).</a:t>
            </a:r>
            <a:endParaRPr lang="fr-CA" sz="1200" kern="100" noProof="0" dirty="0">
              <a:effectLst/>
              <a:latin typeface="Lora" pitchFamily="2" charset="0"/>
              <a:ea typeface="Calibri" panose="020F0502020204030204" pitchFamily="34" charset="0"/>
              <a:cs typeface="Arial" panose="020B0604020202020204" pitchFamily="34" charset="0"/>
            </a:endParaRPr>
          </a:p>
          <a:p>
            <a:pPr marL="0" indent="0">
              <a:lnSpc>
                <a:spcPct val="107000"/>
              </a:lnSpc>
              <a:spcAft>
                <a:spcPts val="800"/>
              </a:spcAft>
              <a:buFont typeface="Arial" panose="020B0604020202020204" pitchFamily="34" charset="0"/>
              <a:buNone/>
            </a:pPr>
            <a:r>
              <a:rPr lang="fr-CA" sz="1200" b="0" kern="1200" noProof="0" dirty="0">
                <a:effectLst/>
                <a:latin typeface="Lora" pitchFamily="2" charset="0"/>
                <a:ea typeface="Calibri" panose="020F0502020204030204" pitchFamily="34" charset="0"/>
                <a:cs typeface="Calibri" panose="020F0502020204030204" pitchFamily="34" charset="0"/>
              </a:rPr>
              <a:t>OU</a:t>
            </a:r>
          </a:p>
          <a:p>
            <a:pPr marL="17145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Exemple 2 : Parler à </a:t>
            </a:r>
            <a:r>
              <a:rPr lang="fr-CA" sz="1200" b="0" kern="1200" noProof="0" dirty="0" err="1">
                <a:effectLst/>
                <a:latin typeface="Lora" pitchFamily="2" charset="0"/>
                <a:ea typeface="Calibri" panose="020F0502020204030204" pitchFamily="34" charset="0"/>
                <a:cs typeface="Calibri" panose="020F0502020204030204" pitchFamily="34" charset="0"/>
              </a:rPr>
              <a:t>son·sa</a:t>
            </a:r>
            <a:r>
              <a:rPr lang="fr-CA" sz="1200" b="0" kern="1200" noProof="0" dirty="0">
                <a:effectLst/>
                <a:latin typeface="Lora" pitchFamily="2" charset="0"/>
                <a:ea typeface="Calibri" panose="020F0502020204030204" pitchFamily="34" charset="0"/>
                <a:cs typeface="Calibri" panose="020F0502020204030204" pitchFamily="34" charset="0"/>
              </a:rPr>
              <a:t> </a:t>
            </a:r>
            <a:r>
              <a:rPr lang="fr-CA" sz="1200" b="0" kern="1200" noProof="0" dirty="0" err="1">
                <a:effectLst/>
                <a:latin typeface="Lora" pitchFamily="2" charset="0"/>
                <a:ea typeface="Calibri" panose="020F0502020204030204" pitchFamily="34" charset="0"/>
                <a:cs typeface="Calibri" panose="020F0502020204030204" pitchFamily="34" charset="0"/>
              </a:rPr>
              <a:t>superviseur·euse</a:t>
            </a:r>
            <a:r>
              <a:rPr lang="fr-CA" sz="1200" b="0" kern="1200" noProof="0" dirty="0">
                <a:effectLst/>
                <a:latin typeface="Lora" pitchFamily="2" charset="0"/>
                <a:ea typeface="Calibri" panose="020F0502020204030204" pitchFamily="34" charset="0"/>
                <a:cs typeface="Calibri" panose="020F0502020204030204" pitchFamily="34" charset="0"/>
              </a:rPr>
              <a:t>/Demander un congé.</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marR="0" lvl="0"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FR" sz="1200" b="0" kern="1200" noProof="0" dirty="0">
                <a:effectLst/>
                <a:latin typeface="Lora" pitchFamily="2" charset="0"/>
                <a:ea typeface="Calibri" panose="020F0502020204030204" pitchFamily="34" charset="0"/>
                <a:cs typeface="Calibri" panose="020F0502020204030204" pitchFamily="34" charset="0"/>
              </a:rPr>
              <a:t>Par exemple, imaginez que vous devez parler à votre </a:t>
            </a:r>
            <a:r>
              <a:rPr lang="fr-CA" sz="1200" b="0" kern="1200" noProof="0" dirty="0" err="1">
                <a:effectLst/>
                <a:latin typeface="Lora" pitchFamily="2" charset="0"/>
                <a:ea typeface="Calibri" panose="020F0502020204030204" pitchFamily="34" charset="0"/>
                <a:cs typeface="Calibri" panose="020F0502020204030204" pitchFamily="34" charset="0"/>
              </a:rPr>
              <a:t>superviseur·euse</a:t>
            </a:r>
            <a:r>
              <a:rPr lang="fr-FR" sz="1200" b="0" kern="1200" noProof="0" dirty="0">
                <a:effectLst/>
                <a:latin typeface="Lora" pitchFamily="2" charset="0"/>
                <a:ea typeface="Calibri" panose="020F0502020204030204" pitchFamily="34" charset="0"/>
                <a:cs typeface="Calibri" panose="020F0502020204030204" pitchFamily="34" charset="0"/>
              </a:rPr>
              <a:t> pour lui demander un congé.</a:t>
            </a:r>
            <a:r>
              <a:rPr lang="fr-CA" sz="1200" kern="1200" noProof="0" dirty="0">
                <a:effectLst/>
                <a:latin typeface="Lora" pitchFamily="2" charset="0"/>
                <a:ea typeface="Calibri" panose="020F0502020204030204" pitchFamily="34" charset="0"/>
                <a:cs typeface="Calibri" panose="020F0502020204030204" pitchFamily="34" charset="0"/>
              </a:rPr>
              <a:t> Comment vous préparer? </a:t>
            </a: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Imaginez ce que vous voulez dire ou demander à votre gestionnaire. Écrivez-le, si possible.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Quels mots utiliseriez-vous</a:t>
            </a:r>
            <a:r>
              <a:rPr lang="fr-CA" sz="1200" kern="1200" noProof="0" dirty="0">
                <a:effectLst/>
                <a:latin typeface="Lora" pitchFamily="2" charset="0"/>
                <a:ea typeface="Calibri" panose="020F0502020204030204" pitchFamily="34" charset="0"/>
                <a:cs typeface="Calibri" panose="020F0502020204030204" pitchFamily="34" charset="0"/>
              </a:rPr>
              <a:t>?</a:t>
            </a:r>
          </a:p>
          <a:p>
            <a:pPr marL="628650" lvl="1" indent="-171450">
              <a:lnSpc>
                <a:spcPct val="107000"/>
              </a:lnSpc>
              <a:spcAft>
                <a:spcPts val="800"/>
              </a:spcAft>
              <a:buFont typeface="Courier New" panose="02070309020205020404" pitchFamily="49" charset="0"/>
              <a:buChar char="o"/>
            </a:pPr>
            <a:r>
              <a:rPr lang="fr-FR" sz="1200" kern="1200" noProof="0" dirty="0">
                <a:effectLst/>
                <a:latin typeface="Lora" pitchFamily="2" charset="0"/>
                <a:ea typeface="Calibri" panose="020F0502020204030204" pitchFamily="34" charset="0"/>
                <a:cs typeface="Calibri" panose="020F0502020204030204" pitchFamily="34" charset="0"/>
              </a:rPr>
              <a:t>Quelles questions votre </a:t>
            </a:r>
            <a:r>
              <a:rPr lang="fr-CA" sz="1200" kern="1200" noProof="0" dirty="0">
                <a:effectLst/>
                <a:latin typeface="Lora" pitchFamily="2" charset="0"/>
                <a:ea typeface="Calibri" panose="020F0502020204030204" pitchFamily="34" charset="0"/>
                <a:cs typeface="Calibri" panose="020F0502020204030204" pitchFamily="34" charset="0"/>
              </a:rPr>
              <a:t>gestionnaire </a:t>
            </a:r>
            <a:r>
              <a:rPr lang="fr-FR" sz="1200" kern="1200" noProof="0" dirty="0">
                <a:effectLst/>
                <a:latin typeface="Lora" pitchFamily="2" charset="0"/>
                <a:ea typeface="Calibri" panose="020F0502020204030204" pitchFamily="34" charset="0"/>
                <a:cs typeface="Calibri" panose="020F0502020204030204" pitchFamily="34" charset="0"/>
              </a:rPr>
              <a:t>pourrait-il</a:t>
            </a:r>
            <a:r>
              <a:rPr lang="fr-CA" sz="1200" b="0" kern="1200" noProof="0" dirty="0">
                <a:effectLst/>
                <a:latin typeface="Lora" pitchFamily="2" charset="0"/>
                <a:ea typeface="Calibri" panose="020F0502020204030204" pitchFamily="34" charset="0"/>
                <a:cs typeface="Calibri" panose="020F0502020204030204" pitchFamily="34" charset="0"/>
              </a:rPr>
              <a:t>·elle</a:t>
            </a:r>
            <a:r>
              <a:rPr lang="fr-FR" sz="1200" kern="1200" noProof="0" dirty="0">
                <a:effectLst/>
                <a:latin typeface="Lora" pitchFamily="2" charset="0"/>
                <a:ea typeface="Calibri" panose="020F0502020204030204" pitchFamily="34" charset="0"/>
                <a:cs typeface="Calibri" panose="020F0502020204030204" pitchFamily="34" charset="0"/>
              </a:rPr>
              <a:t> vous poser?</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Faites un jeu de rôle ou répétez le déroulement possible de la conversation</a:t>
            </a:r>
            <a:r>
              <a:rPr lang="fr-CA" sz="1200" kern="1200" noProof="0" dirty="0">
                <a:effectLst/>
                <a:latin typeface="Lora" pitchFamily="2" charset="0"/>
                <a:ea typeface="Calibri" panose="020F0502020204030204" pitchFamily="34" charset="0"/>
                <a:cs typeface="Calibri" panose="020F0502020204030204" pitchFamily="34" charset="0"/>
              </a:rPr>
              <a:t> (en face d’un miroir ou avec quelqu’un d’autre, si possible).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OU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Exemple 3 : Faire une présentation</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marR="0" lvl="0"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FR" sz="1200" b="0" kern="1200" noProof="0" dirty="0">
                <a:effectLst/>
                <a:latin typeface="Lora" pitchFamily="2" charset="0"/>
                <a:ea typeface="Calibri" panose="020F0502020204030204" pitchFamily="34" charset="0"/>
                <a:cs typeface="Calibri" panose="020F0502020204030204" pitchFamily="34" charset="0"/>
              </a:rPr>
              <a:t>Par exemple, imaginez que vous devez faire une présentation dans le cadre de votre travail. Comment vous prépareriez-vous?</a:t>
            </a:r>
          </a:p>
          <a:p>
            <a:pPr marL="628650" marR="0" lvl="1"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FR" sz="1200" b="0" kern="1200" noProof="0" dirty="0">
                <a:effectLst/>
                <a:latin typeface="Lora" pitchFamily="2" charset="0"/>
                <a:ea typeface="Calibri" panose="020F0502020204030204" pitchFamily="34" charset="0"/>
                <a:cs typeface="Calibri" panose="020F0502020204030204" pitchFamily="34" charset="0"/>
              </a:rPr>
              <a:t>Imaginez-vous en train de commencer votre présentation.</a:t>
            </a:r>
          </a:p>
          <a:p>
            <a:pPr marL="628650" marR="0" lvl="1"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FR" sz="1200" b="0" kern="1200" noProof="0" dirty="0">
                <a:effectLst/>
                <a:latin typeface="Lora" pitchFamily="2" charset="0"/>
                <a:ea typeface="Calibri" panose="020F0502020204030204" pitchFamily="34" charset="0"/>
                <a:cs typeface="Calibri" panose="020F0502020204030204" pitchFamily="34" charset="0"/>
              </a:rPr>
              <a:t>Maintenant, réfléchissez aux difficultés qui pourraient survenir lors de votre présentation.  </a:t>
            </a:r>
          </a:p>
          <a:p>
            <a:pPr marL="628650" marR="0" lvl="1"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FR" sz="1200" b="0" kern="1200" noProof="0" dirty="0">
                <a:effectLst/>
                <a:latin typeface="Lora" pitchFamily="2" charset="0"/>
                <a:ea typeface="Calibri" panose="020F0502020204030204" pitchFamily="34" charset="0"/>
                <a:cs typeface="Calibri" panose="020F0502020204030204" pitchFamily="34" charset="0"/>
              </a:rPr>
              <a:t>Comment pourriez-vous résoudre chacun de ces problèmes sur le moment? </a:t>
            </a:r>
          </a:p>
          <a:p>
            <a:pPr marL="628650" marR="0" lvl="1"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FR" sz="1200" b="0" kern="1200" noProof="0" dirty="0">
                <a:effectLst/>
                <a:latin typeface="Lora" pitchFamily="2" charset="0"/>
                <a:ea typeface="Calibri" panose="020F0502020204030204" pitchFamily="34" charset="0"/>
                <a:cs typeface="Calibri" panose="020F0502020204030204" pitchFamily="34" charset="0"/>
              </a:rPr>
              <a:t>Faites un jeu de rôle ou répétez ce que vous pourriez dire ou faire (devant un miroir ou avec quelqu'un d'autre si possible).</a:t>
            </a: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fr-FR" sz="1200" b="0" kern="1200" noProof="0" dirty="0">
                <a:effectLst/>
                <a:latin typeface="Lora" pitchFamily="2" charset="0"/>
                <a:ea typeface="Calibri" panose="020F0502020204030204" pitchFamily="34" charset="0"/>
                <a:cs typeface="Calibri" panose="020F0502020204030204" pitchFamily="34" charset="0"/>
              </a:rPr>
              <a:t>OU</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Exemple 4 : Participer à un entretien d’embauche.</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DIRE : </a:t>
            </a:r>
          </a:p>
          <a:p>
            <a:pPr marL="0" lvl="0" indent="0">
              <a:lnSpc>
                <a:spcPct val="107000"/>
              </a:lnSpc>
              <a:spcAft>
                <a:spcPts val="800"/>
              </a:spcAft>
              <a:buFont typeface="Arial" panose="020B0604020202020204" pitchFamily="34" charset="0"/>
              <a:buNone/>
            </a:pPr>
            <a:r>
              <a:rPr lang="fr-FR" sz="1200" kern="1200" noProof="0" dirty="0">
                <a:effectLst/>
                <a:latin typeface="Lora" pitchFamily="2" charset="0"/>
                <a:ea typeface="Calibri" panose="020F0502020204030204" pitchFamily="34" charset="0"/>
                <a:cs typeface="Calibri" panose="020F0502020204030204" pitchFamily="34" charset="0"/>
              </a:rPr>
              <a:t>Par exemple, imaginez que vous ayez un entretien d'embauche. Comment vous prépareriez-vous?</a:t>
            </a:r>
          </a:p>
          <a:p>
            <a:pPr marL="628650" lvl="1"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Calibri" panose="020F0502020204030204" pitchFamily="34" charset="0"/>
                <a:cs typeface="Calibri" panose="020F0502020204030204" pitchFamily="34" charset="0"/>
              </a:rPr>
              <a:t>Imaginez que vous rencontrez votre </a:t>
            </a:r>
            <a:r>
              <a:rPr lang="fr-FR" sz="1200" kern="1200" noProof="0" dirty="0" err="1">
                <a:effectLst/>
                <a:latin typeface="Lora" pitchFamily="2" charset="0"/>
                <a:ea typeface="Calibri" panose="020F0502020204030204" pitchFamily="34" charset="0"/>
                <a:cs typeface="Calibri" panose="020F0502020204030204" pitchFamily="34" charset="0"/>
              </a:rPr>
              <a:t>employeur·se</a:t>
            </a:r>
            <a:r>
              <a:rPr lang="fr-FR" sz="1200" kern="1200" noProof="0" dirty="0">
                <a:effectLst/>
                <a:latin typeface="Lora" pitchFamily="2" charset="0"/>
                <a:ea typeface="Calibri" panose="020F0502020204030204" pitchFamily="34" charset="0"/>
                <a:cs typeface="Calibri" panose="020F0502020204030204" pitchFamily="34" charset="0"/>
              </a:rPr>
              <a:t> potentiel.</a:t>
            </a:r>
          </a:p>
          <a:p>
            <a:pPr marL="628650" lvl="1"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Calibri" panose="020F0502020204030204" pitchFamily="34" charset="0"/>
                <a:cs typeface="Calibri" panose="020F0502020204030204" pitchFamily="34" charset="0"/>
              </a:rPr>
              <a:t>Maintenant, réfléchissez aux difficultés qui pourraient survenir au cours de l'entretien.</a:t>
            </a:r>
          </a:p>
          <a:p>
            <a:pPr marL="628650" lvl="1"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Calibri" panose="020F0502020204030204" pitchFamily="34" charset="0"/>
                <a:cs typeface="Calibri" panose="020F0502020204030204" pitchFamily="34" charset="0"/>
              </a:rPr>
              <a:t>Comment pourriez-vous résoudre chacun de ces problèmes sur le moment?</a:t>
            </a:r>
          </a:p>
          <a:p>
            <a:pPr marL="628650" lvl="1"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Calibri" panose="020F0502020204030204" pitchFamily="34" charset="0"/>
                <a:cs typeface="Calibri" panose="020F0502020204030204" pitchFamily="34" charset="0"/>
              </a:rPr>
              <a:t>Faites un jeu de rôle ou répétez ce que vous pourriez dire ou faire (devant un miroir ou avec quelqu'un d'autre si possible).</a:t>
            </a:r>
          </a:p>
          <a:p>
            <a:pPr marL="171450" lvl="0" indent="-171450">
              <a:lnSpc>
                <a:spcPct val="107000"/>
              </a:lnSpc>
              <a:spcAft>
                <a:spcPts val="800"/>
              </a:spcAft>
              <a:buFont typeface="Arial" panose="020B0604020202020204" pitchFamily="34" charset="0"/>
              <a:buChar char="•"/>
            </a:pPr>
            <a:endParaRPr lang="fr-FR" sz="1200" kern="1200" noProof="0" dirty="0">
              <a:effectLst/>
              <a:latin typeface="Lora" pitchFamily="2" charset="0"/>
              <a:ea typeface="Calibri" panose="020F0502020204030204" pitchFamily="34" charset="0"/>
              <a:cs typeface="Calibri" panose="020F0502020204030204" pitchFamily="34" charset="0"/>
            </a:endParaRPr>
          </a:p>
          <a:p>
            <a:pPr marL="0" lvl="0" indent="0">
              <a:lnSpc>
                <a:spcPct val="107000"/>
              </a:lnSpc>
              <a:spcAft>
                <a:spcPts val="800"/>
              </a:spcAft>
              <a:buFont typeface="Arial" panose="020B0604020202020204" pitchFamily="34" charset="0"/>
              <a:buNone/>
            </a:pPr>
            <a:r>
              <a:rPr lang="fr-FR" sz="1200" i="1" kern="100" noProof="0" dirty="0">
                <a:effectLst/>
                <a:latin typeface="Lora" pitchFamily="2" charset="0"/>
                <a:ea typeface="Calibri" panose="020F0502020204030204" pitchFamily="34" charset="0"/>
                <a:cs typeface="Arial" panose="020B0604020202020204" pitchFamily="34" charset="0"/>
              </a:rPr>
              <a:t>Pause pour permettre aux participant</a:t>
            </a:r>
            <a:r>
              <a:rPr lang="fr-CA" sz="1200" b="0" i="1" kern="1200" noProof="0" dirty="0">
                <a:effectLst/>
                <a:latin typeface="Lora" pitchFamily="2" charset="0"/>
                <a:ea typeface="Calibri" panose="020F0502020204030204" pitchFamily="34" charset="0"/>
                <a:cs typeface="Calibri" panose="020F0502020204030204" pitchFamily="34" charset="0"/>
              </a:rPr>
              <a:t>·e·</a:t>
            </a:r>
            <a:r>
              <a:rPr lang="fr-FR" sz="1200" i="1" kern="100" noProof="0" dirty="0">
                <a:effectLst/>
                <a:latin typeface="Lora" pitchFamily="2" charset="0"/>
                <a:ea typeface="Calibri" panose="020F0502020204030204" pitchFamily="34" charset="0"/>
                <a:cs typeface="Arial" panose="020B0604020202020204" pitchFamily="34" charset="0"/>
              </a:rPr>
              <a:t>s de réfléchir.</a:t>
            </a:r>
          </a:p>
          <a:p>
            <a:pPr marL="0" lvl="0" indent="0">
              <a:lnSpc>
                <a:spcPct val="107000"/>
              </a:lnSpc>
              <a:spcAft>
                <a:spcPts val="800"/>
              </a:spcAft>
              <a:buFont typeface="Arial" panose="020B0604020202020204" pitchFamily="34" charset="0"/>
              <a:buNone/>
            </a:pPr>
            <a:r>
              <a:rPr lang="fr-FR" sz="1200" i="1" kern="100" noProof="0" dirty="0">
                <a:effectLst/>
                <a:latin typeface="Lora" pitchFamily="2" charset="0"/>
                <a:ea typeface="Calibri" panose="020F0502020204030204" pitchFamily="34" charset="0"/>
                <a:cs typeface="Arial" panose="020B0604020202020204" pitchFamily="34" charset="0"/>
              </a:rPr>
              <a:t> </a:t>
            </a:r>
          </a:p>
          <a:p>
            <a:pPr marL="0" lvl="0" indent="0">
              <a:lnSpc>
                <a:spcPct val="107000"/>
              </a:lnSpc>
              <a:spcAft>
                <a:spcPts val="800"/>
              </a:spcAft>
              <a:buFont typeface="Arial" panose="020B0604020202020204" pitchFamily="34" charset="0"/>
              <a:buNone/>
            </a:pPr>
            <a:r>
              <a:rPr lang="fr-FR" sz="1200" i="1" kern="100" noProof="0" dirty="0">
                <a:effectLst/>
                <a:latin typeface="Lora" pitchFamily="2" charset="0"/>
                <a:ea typeface="Calibri" panose="020F0502020204030204" pitchFamily="34" charset="0"/>
                <a:cs typeface="Arial" panose="020B0604020202020204" pitchFamily="34" charset="0"/>
              </a:rPr>
              <a:t>Bilan de l'exercice.</a:t>
            </a:r>
          </a:p>
          <a:p>
            <a:pPr marL="0" lvl="0" indent="0">
              <a:lnSpc>
                <a:spcPct val="107000"/>
              </a:lnSpc>
              <a:spcAft>
                <a:spcPts val="800"/>
              </a:spcAft>
              <a:buFont typeface="Arial" panose="020B0604020202020204" pitchFamily="34" charset="0"/>
              <a:buNone/>
            </a:pPr>
            <a:endParaRPr lang="fr-FR" sz="1200" i="1"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Arial" panose="020B0604020202020204" pitchFamily="34" charset="0"/>
              <a:buNone/>
            </a:pPr>
            <a:r>
              <a:rPr lang="fr-FR" sz="1200" i="1" kern="100" noProof="0" dirty="0">
                <a:effectLst/>
                <a:latin typeface="Lora" pitchFamily="2" charset="0"/>
                <a:ea typeface="Calibri" panose="020F0502020204030204" pitchFamily="34" charset="0"/>
                <a:cs typeface="Arial" panose="020B0604020202020204" pitchFamily="34" charset="0"/>
              </a:rPr>
              <a:t>Cliquez pour révéler la question ci-dessous.</a:t>
            </a:r>
            <a:endParaRPr lang="fr-CA" sz="120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Comment cela s’est-il passé? Avez-vous pu repousser les pensées négatives qui vous venaient à l’esprit?</a:t>
            </a:r>
          </a:p>
          <a:p>
            <a:pPr>
              <a:lnSpc>
                <a:spcPct val="107000"/>
              </a:lnSpc>
              <a:spcAft>
                <a:spcPts val="800"/>
              </a:spcAft>
            </a:pPr>
            <a:endParaRPr lang="fr-CA" sz="1200" kern="1200" noProof="0" dirty="0">
              <a:effectLst/>
              <a:latin typeface="Lora" pitchFamily="2"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FR" sz="1200" i="1" kern="100" noProof="0" dirty="0">
                <a:effectLst/>
                <a:latin typeface="Lora" pitchFamily="2" charset="0"/>
                <a:ea typeface="Calibri" panose="020F0502020204030204" pitchFamily="34" charset="0"/>
                <a:cs typeface="Arial" panose="020B0604020202020204" pitchFamily="34" charset="0"/>
              </a:rPr>
              <a:t>Cliquez pour révéler la question ci-dessous.</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fr-CA" sz="120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fr-FR" sz="1200" b="0" i="0" u="none" strike="noStrike" kern="1200" baseline="0" dirty="0">
                <a:solidFill>
                  <a:schemeClr val="tx1"/>
                </a:solidFill>
                <a:latin typeface="Lora" pitchFamily="2" charset="0"/>
                <a:ea typeface="+mn-ea"/>
                <a:cs typeface="+mn-cs"/>
              </a:rPr>
              <a:t>S'il y a eu un résultat négatif, prenez le temps de faire preuve d'imagination et de le transformer en un résultat positif.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b="0" i="0" u="none" strike="noStrike" kern="1200" baseline="0" dirty="0">
              <a:solidFill>
                <a:schemeClr val="tx1"/>
              </a:solidFill>
              <a:latin typeface="Lora" pitchFamily="2" charset="0"/>
              <a:ea typeface="+mn-ea"/>
              <a:cs typeface="+mn-cs"/>
            </a:endParaRPr>
          </a:p>
          <a:p>
            <a:pPr marL="0" lvl="0" indent="0">
              <a:lnSpc>
                <a:spcPct val="107000"/>
              </a:lnSpc>
              <a:spcAft>
                <a:spcPts val="800"/>
              </a:spcAft>
              <a:buFont typeface="Arial" panose="020B0604020202020204" pitchFamily="34" charset="0"/>
              <a:buNone/>
            </a:pPr>
            <a:r>
              <a:rPr lang="fr-FR" sz="1200" i="1" kern="100" noProof="0" dirty="0">
                <a:effectLst/>
                <a:latin typeface="Lora" pitchFamily="2" charset="0"/>
                <a:ea typeface="Calibri" panose="020F0502020204030204" pitchFamily="34" charset="0"/>
                <a:cs typeface="Arial" panose="020B0604020202020204" pitchFamily="34" charset="0"/>
              </a:rPr>
              <a:t>Pause pour permettre aux participant</a:t>
            </a:r>
            <a:r>
              <a:rPr lang="fr-CA" sz="1200" b="0" i="1" kern="1200" noProof="0" dirty="0">
                <a:effectLst/>
                <a:latin typeface="Lora" pitchFamily="2" charset="0"/>
                <a:ea typeface="Calibri" panose="020F0502020204030204" pitchFamily="34" charset="0"/>
                <a:cs typeface="Calibri" panose="020F0502020204030204" pitchFamily="34" charset="0"/>
              </a:rPr>
              <a:t>·e·</a:t>
            </a:r>
            <a:r>
              <a:rPr lang="fr-FR" sz="1200" i="1" kern="100" noProof="0" dirty="0">
                <a:effectLst/>
                <a:latin typeface="Lora" pitchFamily="2" charset="0"/>
                <a:ea typeface="Calibri" panose="020F0502020204030204" pitchFamily="34" charset="0"/>
                <a:cs typeface="Arial" panose="020B0604020202020204" pitchFamily="34" charset="0"/>
              </a:rPr>
              <a:t>s de réfléchir.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i="0" kern="1200" noProof="0" dirty="0">
                <a:effectLst/>
                <a:latin typeface="Lora" pitchFamily="2" charset="0"/>
                <a:ea typeface="Calibri" panose="020F0502020204030204" pitchFamily="34" charset="0"/>
                <a:cs typeface="Calibri" panose="020F0502020204030204" pitchFamily="34" charset="0"/>
              </a:rPr>
              <a:t>À DIRE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Imaginer un événement peut créer les mêmes sensations dans notre corps que si on y était. Cela peut nous aider à nous éloigner du stress, mais aussi à nous préparer au stress à venir en gérant les « et si » et en les transformant en « et maintenant?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b="0" i="1" u="none" strike="noStrike" kern="1200" baseline="0" noProof="0" dirty="0">
              <a:solidFill>
                <a:schemeClr val="tx1"/>
              </a:solidFill>
              <a:latin typeface="Lora" pitchFamily="2" charset="0"/>
              <a:ea typeface="+mn-ea"/>
              <a:cs typeface="+mn-cs"/>
            </a:endParaRPr>
          </a:p>
        </p:txBody>
      </p:sp>
      <p:sp>
        <p:nvSpPr>
          <p:cNvPr id="5" name="Slide Number Placeholder 4">
            <a:extLst>
              <a:ext uri="{FF2B5EF4-FFF2-40B4-BE49-F238E27FC236}">
                <a16:creationId xmlns:a16="http://schemas.microsoft.com/office/drawing/2014/main" id="{7531F313-0809-3BD4-48A0-1ED42F7C6DF2}"/>
              </a:ext>
            </a:extLst>
          </p:cNvPr>
          <p:cNvSpPr>
            <a:spLocks noGrp="1"/>
          </p:cNvSpPr>
          <p:nvPr>
            <p:ph type="sldNum" sz="quarter" idx="5"/>
          </p:nvPr>
        </p:nvSpPr>
        <p:spPr/>
        <p:txBody>
          <a:bodyPr/>
          <a:lstStyle/>
          <a:p>
            <a:fld id="{FB267835-0E47-4489-B375-E70B63D82C6C}" type="slidenum">
              <a:rPr lang="en-CA" smtClean="0"/>
              <a:t>82</a:t>
            </a:fld>
            <a:endParaRPr lang="en-CA"/>
          </a:p>
        </p:txBody>
      </p:sp>
    </p:spTree>
    <p:extLst>
      <p:ext uri="{BB962C8B-B14F-4D97-AF65-F5344CB8AC3E}">
        <p14:creationId xmlns:p14="http://schemas.microsoft.com/office/powerpoint/2010/main" val="3925655854"/>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Établir des objectifs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Comment établir des objectifs peut vous aider à devenir plus </a:t>
            </a:r>
            <a:r>
              <a:rPr lang="fr-CA" sz="1200" kern="1200" noProof="0" dirty="0" err="1">
                <a:effectLst/>
                <a:latin typeface="Lora" pitchFamily="2" charset="0"/>
                <a:ea typeface="Calibri" panose="020F0502020204030204" pitchFamily="34" charset="0"/>
                <a:cs typeface="Calibri" panose="020F0502020204030204" pitchFamily="34" charset="0"/>
              </a:rPr>
              <a:t>résilient·e</a:t>
            </a:r>
            <a:r>
              <a:rPr lang="fr-CA" sz="1200" kern="1200" noProof="0" dirty="0">
                <a:effectLst/>
                <a:latin typeface="Lora" pitchFamily="2" charset="0"/>
                <a:ea typeface="Calibri" panose="020F0502020204030204" pitchFamily="34" charset="0"/>
                <a:cs typeface="Calibri" panose="020F0502020204030204" pitchFamily="34" charset="0"/>
              </a:rPr>
              <a:t>? Quels seraient quelques exemples de la façon dont vous pourriez utiliser l’établissement d’objectifs dans votre vie personnelle ou votre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Contribue à une attitude positive.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Aide à la concentration.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M’aide à rendre des comptes aux autres.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une partie du texte à la fois.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L’établissement d’objectifs peut…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vous motiver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vous donner une orientation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vous aider à vous concentrer</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vous mettre sur la voie du succès.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301956535"/>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Pratiquons les objectifs SMART</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L’établissement d’objectifs est naturel pour certaines personnes et difficile pour d’autres. Il s’agit toutefois d’une aptitude qui peut être acquise, surtout si l’on se souvient des points « SMART »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b="0" kern="1200" noProof="0" dirty="0">
                <a:effectLst/>
                <a:latin typeface="Lora" pitchFamily="2" charset="0"/>
                <a:ea typeface="Calibri" panose="020F0502020204030204" pitchFamily="34" charset="0"/>
                <a:cs typeface="Calibri" panose="020F0502020204030204" pitchFamily="34" charset="0"/>
              </a:rPr>
              <a:t>Spécifique – </a:t>
            </a:r>
            <a:r>
              <a:rPr lang="fr-CA" sz="1200" b="0" kern="100" noProof="0" dirty="0">
                <a:effectLst/>
                <a:latin typeface="Lora" pitchFamily="2" charset="0"/>
                <a:ea typeface="Calibri" panose="020F0502020204030204" pitchFamily="34" charset="0"/>
                <a:cs typeface="Arial" panose="020B0604020202020204" pitchFamily="34" charset="0"/>
              </a:rPr>
              <a:t>Les objectifs doivent comprendre un comportement ou une action spécifique de votre part</a:t>
            </a:r>
            <a:r>
              <a:rPr lang="fr-CA" sz="1200" b="0" kern="1200" noProof="0" dirty="0">
                <a:effectLst/>
                <a:latin typeface="Lora" pitchFamily="2" charset="0"/>
                <a:ea typeface="Calibri" panose="020F0502020204030204" pitchFamily="34" charset="0"/>
                <a:cs typeface="Calibri" panose="020F0502020204030204" pitchFamily="34" charset="0"/>
              </a:rPr>
              <a:t>. Vous ne pouvez établir des objectifs pour les autres.</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b="0" kern="1200" noProof="0" dirty="0">
                <a:effectLst/>
                <a:latin typeface="Lora" pitchFamily="2" charset="0"/>
                <a:ea typeface="Calibri" panose="020F0502020204030204" pitchFamily="34" charset="0"/>
                <a:cs typeface="Calibri" panose="020F0502020204030204" pitchFamily="34" charset="0"/>
              </a:rPr>
              <a:t>Mesurable – Vous devez pouvoir constater des progrès. Si vous ne pouvez pas les mesurer, vous ne pouvez pas savoir si vous les avez atteints.</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b="0" kern="1200" noProof="0" dirty="0">
                <a:effectLst/>
                <a:latin typeface="Lora" pitchFamily="2" charset="0"/>
                <a:ea typeface="Calibri" panose="020F0502020204030204" pitchFamily="34" charset="0"/>
                <a:cs typeface="Calibri" panose="020F0502020204030204" pitchFamily="34" charset="0"/>
              </a:rPr>
              <a:t>Atteignable – Les objectifs doivent être atteignables.</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b="0" kern="1200" noProof="0" dirty="0">
                <a:effectLst/>
                <a:latin typeface="Lora" pitchFamily="2" charset="0"/>
                <a:ea typeface="Calibri" panose="020F0502020204030204" pitchFamily="34" charset="0"/>
                <a:cs typeface="Calibri" panose="020F0502020204030204" pitchFamily="34" charset="0"/>
              </a:rPr>
              <a:t>Réaliste – Les objectifs doivent être réalistes et doivent vous motiver; ils doivent être souhaitables ou nécessaires. Vous devez soit les vouloir, soit en avoir besoin.</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FR" sz="1200" b="0" kern="1200" noProof="0" dirty="0">
                <a:effectLst/>
                <a:latin typeface="Lora" pitchFamily="2" charset="0"/>
                <a:ea typeface="Calibri" panose="020F0502020204030204" pitchFamily="34" charset="0"/>
                <a:cs typeface="Calibri" panose="020F0502020204030204" pitchFamily="34" charset="0"/>
              </a:rPr>
              <a:t>avec une contrainte de Temps</a:t>
            </a:r>
            <a:r>
              <a:rPr lang="fr-CA" sz="1200" b="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 Vous devez savoir quand vous atteindrez vos objectifs.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gn="l"/>
            <a:r>
              <a:rPr lang="en-US" b="1" i="0" dirty="0">
                <a:solidFill>
                  <a:srgbClr val="000000"/>
                </a:solidFill>
                <a:effectLst/>
                <a:latin typeface="Lora" pitchFamily="2" charset="0"/>
              </a:rPr>
              <a:t>À FAIRE</a:t>
            </a:r>
          </a:p>
          <a:p>
            <a:pPr marL="171450" indent="-171450" algn="l">
              <a:buFont typeface="Arial" panose="020B0604020202020204" pitchFamily="34" charset="0"/>
              <a:buChar char="•"/>
            </a:pPr>
            <a:r>
              <a:rPr lang="fr-FR" b="0" i="0" dirty="0">
                <a:solidFill>
                  <a:srgbClr val="000000"/>
                </a:solidFill>
                <a:effectLst/>
                <a:latin typeface="Lora" pitchFamily="2" charset="0"/>
              </a:rPr>
              <a:t>Donnez un exemple d'objectif SMART. </a:t>
            </a:r>
          </a:p>
          <a:p>
            <a:pPr marL="171450" indent="-171450" algn="l">
              <a:buFont typeface="Arial" panose="020B0604020202020204" pitchFamily="34" charset="0"/>
              <a:buChar char="•"/>
            </a:pPr>
            <a:r>
              <a:rPr lang="fr-FR" b="0" i="0" dirty="0">
                <a:solidFill>
                  <a:srgbClr val="000000"/>
                </a:solidFill>
                <a:effectLst/>
                <a:latin typeface="Lora" pitchFamily="2" charset="0"/>
              </a:rPr>
              <a:t>Créez le vôtre ou utilisez l'un de ces exemples :</a:t>
            </a:r>
            <a:endParaRPr lang="en-US" b="0" i="0" dirty="0">
              <a:solidFill>
                <a:srgbClr val="000000"/>
              </a:solidFill>
              <a:effectLst/>
              <a:latin typeface="Lora" pitchFamily="2" charset="0"/>
            </a:endParaRPr>
          </a:p>
          <a:p>
            <a:pPr marL="0" indent="0" algn="l">
              <a:buFont typeface="Arial" panose="020B0604020202020204" pitchFamily="34" charset="0"/>
              <a:buNone/>
            </a:pPr>
            <a:endParaRPr lang="en-US" b="0" i="0" dirty="0">
              <a:solidFill>
                <a:srgbClr val="000000"/>
              </a:solidFill>
              <a:effectLst/>
              <a:latin typeface="Lora" pitchFamily="2" charset="0"/>
            </a:endParaRPr>
          </a:p>
          <a:p>
            <a:pPr marL="628650" lvl="1" indent="-171450" algn="l">
              <a:buFont typeface="Courier New" panose="02070309020205020404" pitchFamily="49" charset="0"/>
              <a:buChar char="o"/>
            </a:pPr>
            <a:r>
              <a:rPr lang="en-US" b="0" i="0" dirty="0">
                <a:solidFill>
                  <a:srgbClr val="000000"/>
                </a:solidFill>
                <a:effectLst/>
                <a:latin typeface="Lora" pitchFamily="2" charset="0"/>
              </a:rPr>
              <a:t>OBJECTIF SMART : «</a:t>
            </a:r>
            <a:r>
              <a:rPr lang="fr-FR" b="0" i="0" dirty="0">
                <a:solidFill>
                  <a:srgbClr val="000000"/>
                </a:solidFill>
                <a:effectLst/>
                <a:latin typeface="Lora" pitchFamily="2" charset="0"/>
              </a:rPr>
              <a:t>Au cours des trois prochains mois, je consacrerai au moins deux heures chaque week-end à la pratique d'un nouveau passe-temps, comme la peinture, le jardinage ou la pratique d'un instrument de musique, afin de donner la priorité à mon bien-être mental et de favoriser la créativité et l'épanouissement personnel. </a:t>
            </a:r>
            <a:r>
              <a:rPr lang="en-US" b="0" i="0" dirty="0">
                <a:solidFill>
                  <a:srgbClr val="000000"/>
                </a:solidFill>
                <a:effectLst/>
                <a:latin typeface="Lora" pitchFamily="2" charset="0"/>
              </a:rPr>
              <a:t>»</a:t>
            </a:r>
          </a:p>
          <a:p>
            <a:pPr marL="628650" lvl="1" indent="-171450" algn="l">
              <a:buFont typeface="Courier New" panose="02070309020205020404" pitchFamily="49" charset="0"/>
              <a:buChar char="o"/>
            </a:pPr>
            <a:endParaRPr lang="en-US" b="0" i="0" dirty="0">
              <a:solidFill>
                <a:srgbClr val="000000"/>
              </a:solidFill>
              <a:effectLst/>
              <a:latin typeface="Lora" pitchFamily="2" charset="0"/>
            </a:endParaRPr>
          </a:p>
          <a:p>
            <a:pPr marL="628650" lvl="1" indent="-171450" algn="l">
              <a:buFont typeface="Courier New" panose="02070309020205020404" pitchFamily="49" charset="0"/>
              <a:buChar char="o"/>
            </a:pPr>
            <a:r>
              <a:rPr lang="en-US" b="0" i="0" dirty="0">
                <a:solidFill>
                  <a:srgbClr val="000000"/>
                </a:solidFill>
                <a:effectLst/>
                <a:latin typeface="Lora" pitchFamily="2" charset="0"/>
              </a:rPr>
              <a:t>OBJECTIF SMART : « </a:t>
            </a:r>
            <a:r>
              <a:rPr lang="fr-FR" b="0" i="0" dirty="0">
                <a:solidFill>
                  <a:srgbClr val="000000"/>
                </a:solidFill>
                <a:effectLst/>
                <a:latin typeface="Lora" pitchFamily="2" charset="0"/>
              </a:rPr>
              <a:t>Je m'engage à faire au moins 30 minutes d'exercice physique à intensité modérée, comme de la marche rapide ou du vélo, cinq jours par semaine au cours des trois prochains mois, afin d'améliorer mon bien-être mental et mon état de santé général. </a:t>
            </a:r>
            <a:r>
              <a:rPr lang="en-US" b="0" i="0" dirty="0">
                <a:solidFill>
                  <a:srgbClr val="000000"/>
                </a:solidFill>
                <a:effectLst/>
                <a:latin typeface="Lora" pitchFamily="2" charset="0"/>
              </a:rPr>
              <a:t>»</a:t>
            </a:r>
          </a:p>
          <a:p>
            <a:pPr marL="628650" lvl="1" indent="-171450" algn="l">
              <a:buFont typeface="Courier New" panose="02070309020205020404" pitchFamily="49" charset="0"/>
              <a:buChar char="o"/>
            </a:pPr>
            <a:endParaRPr lang="en-US" b="0" i="0" dirty="0">
              <a:solidFill>
                <a:srgbClr val="000000"/>
              </a:solidFill>
              <a:effectLst/>
              <a:latin typeface="Lora" pitchFamily="2" charset="0"/>
            </a:endParaRPr>
          </a:p>
          <a:p>
            <a:pPr marL="628650" lvl="1" indent="-171450" algn="l">
              <a:buFont typeface="Courier New" panose="02070309020205020404" pitchFamily="49" charset="0"/>
              <a:buChar char="o"/>
            </a:pPr>
            <a:r>
              <a:rPr lang="en-US" b="0" i="0" dirty="0">
                <a:solidFill>
                  <a:srgbClr val="000000"/>
                </a:solidFill>
                <a:effectLst/>
                <a:latin typeface="Lora" pitchFamily="2" charset="0"/>
              </a:rPr>
              <a:t>OBJECTIF SMART : «</a:t>
            </a:r>
            <a:r>
              <a:rPr lang="fr-FR" b="0" i="0" dirty="0">
                <a:solidFill>
                  <a:srgbClr val="000000"/>
                </a:solidFill>
                <a:effectLst/>
                <a:latin typeface="Lora" pitchFamily="2" charset="0"/>
              </a:rPr>
              <a:t>Je vais nettoyer et réorganiser mon garage au cours des quatre prochaines fins de semaine, en consacrant quatre heures chaque samedi matin au tri, au nettoyage et à l'organisation des objets afin de créer un espace plus fonctionnel et mieux organisé d'ici le [date précise]. </a:t>
            </a:r>
            <a:r>
              <a:rPr lang="en-US" b="0" i="0" dirty="0">
                <a:solidFill>
                  <a:srgbClr val="000000"/>
                </a:solidFill>
                <a:effectLst/>
                <a:latin typeface="Lora" pitchFamily="2" charset="0"/>
              </a:rPr>
              <a:t>»</a:t>
            </a:r>
          </a:p>
          <a:p>
            <a:pPr marL="628650" lvl="1" indent="-171450" algn="l">
              <a:buFont typeface="Courier New" panose="02070309020205020404" pitchFamily="49" charset="0"/>
              <a:buChar char="o"/>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Activité individuelle (5 minutes)</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Pensez à un défi auquel vous devez actuellement faire face et fixez un objectif à court terme en rapport avec ce défi, ainsi que les mesures que vous comptez prendre pour l’atteindre. À quoi ressemblerait votre objectif à court terme? Préparez-vous à partager certaines de vos réponses avec le groupe.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Bilan :</a:t>
            </a:r>
            <a:endParaRPr lang="fr-CA" sz="120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Est-ce que quelqu’un souhaite partager son objectif à court terme avec le groupe?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Aller dehors pour prendre de l’air.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Faire un plan simple pour le lendemain.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Passer de mes études à la détente ou à d’autres activités.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Régler une minuterie pour arrêter/démarrer.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Éteindre les écrans avant de me coucher.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Créer un emploi du temps familial pour la semaine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Planifier les repas du lendemain.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Faire une tour en bicyclette avec les enfants.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17145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Votre objectif est-il SMART</a:t>
            </a:r>
            <a:r>
              <a:rPr lang="fr-CA" sz="1200" kern="1200" noProof="0" dirty="0">
                <a:effectLst/>
                <a:latin typeface="Lora" pitchFamily="2" charset="0"/>
                <a:ea typeface="Calibri" panose="020F0502020204030204" pitchFamily="34" charset="0"/>
                <a:cs typeface="Calibri" panose="020F0502020204030204" pitchFamily="34" charset="0"/>
              </a:rPr>
              <a:t> (spécifique, mesurable, atteignable, réaliste, temporel)? </a:t>
            </a:r>
          </a:p>
          <a:p>
            <a:pPr>
              <a:lnSpc>
                <a:spcPct val="107000"/>
              </a:lnSpc>
              <a:spcAft>
                <a:spcPts val="800"/>
              </a:spcAft>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Dans la négative, comment pourriez-vous le changer pour le rendre SMART? Pouvez-vous subdiviser votre objectif encore plus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14392004"/>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L’établissement des objectifs du moment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Lors de situations ou d’événements stressants, nous n’avons pas toujours le loisir d’analyser nos objectifs ou d’établir des objectifs SMART. Dans ces types de situations, concentrez-vous sur le moment présent et sur la façon dont vous allez affronter l’instant suivant.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texte sur la diapositive.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Si vous vous retrouvez dans une situation stressante qui vous submerge, vous pouvez vous demander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 Qu’est-ce que je vais faire pour m’en sortir? »</a:t>
            </a:r>
          </a:p>
          <a:p>
            <a:pPr marL="628650" lvl="1" indent="-171450">
              <a:lnSpc>
                <a:spcPct val="107000"/>
              </a:lnSpc>
              <a:spcAft>
                <a:spcPts val="800"/>
              </a:spcAft>
              <a:buFont typeface="Courier New" panose="02070309020205020404" pitchFamily="49" charset="0"/>
              <a:buChar char="o"/>
            </a:pPr>
            <a:r>
              <a:rPr lang="fr-CA" sz="1200" kern="100" noProof="0" dirty="0">
                <a:effectLst/>
                <a:latin typeface="Lora" pitchFamily="2" charset="0"/>
                <a:ea typeface="Calibri" panose="020F0502020204030204" pitchFamily="34" charset="0"/>
                <a:cs typeface="Arial" panose="020B0604020202020204" pitchFamily="34" charset="0"/>
              </a:rPr>
              <a:t>« Qu’est-ce que je vais faire pour tenir pendant les prochaines minutes?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texte sur la diapositive.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Par exemple, si vous n’avez pas assez dormi et que vous souhaitez revenir dans la zone verte, vous pouvez envisager de diviser votre objectif en plusieurs parties gérables.</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Votre objectif pourrait être de vous coucher plus tôt tous les soirs. Pour rendre cet objectif plus gérable, vous pouvez commencer par diviser la tâche en plusieurs parties, par exemple en vous couchant plus tôt deux soirs par semaine. Vous aurez plus de chances de réussir en procédant ainsi. Un objectif utile est un objectif qui représente un défi, mais qui n’est pas impossible.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objectifs sont plus faciles à atteindre lorsqu’ils sont abordés en petits morceaux, avec des actions concrètes et une évaluation des progrès accomplis. Pour commencer, il peut être utile de déterminer les aspects sur lesquels vous avez le contrôle, même s’il ne s’agit que de petites choses comme la préparation des repas ou la limitation de l’utilisation des médias sociaux.</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Quelles sont les choses importantes pour vous et que vous pouvez contrôler?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participant·e·s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L’horaire quotidien.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préparation des repas.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Établir des limites.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Faire de l’exercice.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Éteindre les nouvelles.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Limiter l’utilisation des médias sociaux.</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b="1" i="1" noProof="0" dirty="0">
              <a:solidFill>
                <a:schemeClr val="tx1"/>
              </a:solidFill>
              <a:latin typeface="Lora" pitchFamily="2" charset="0"/>
            </a:endParaRPr>
          </a:p>
        </p:txBody>
      </p:sp>
    </p:spTree>
    <p:extLst>
      <p:ext uri="{BB962C8B-B14F-4D97-AF65-F5344CB8AC3E}">
        <p14:creationId xmlns:p14="http://schemas.microsoft.com/office/powerpoint/2010/main" val="1301956535"/>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Activité : scénario</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Si possible, préparez cette activité en créant deux ou trois petits groupes pour une durée de cinq minutes. Sinon, faites l’activité en un seul grand groupe.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Si vous avez un chronomètre, informez les </a:t>
            </a:r>
            <a:r>
              <a:rPr lang="fr-CA" sz="1200" kern="100" noProof="0" dirty="0" err="1">
                <a:effectLst/>
                <a:latin typeface="Lora" pitchFamily="2" charset="0"/>
                <a:ea typeface="Calibri" panose="020F0502020204030204" pitchFamily="34" charset="0"/>
                <a:cs typeface="Arial" panose="020B0604020202020204" pitchFamily="34" charset="0"/>
              </a:rPr>
              <a:t>participant·e·s</a:t>
            </a:r>
            <a:r>
              <a:rPr lang="fr-CA" sz="1200" kern="100" noProof="0" dirty="0">
                <a:effectLst/>
                <a:latin typeface="Lora" pitchFamily="2" charset="0"/>
                <a:ea typeface="Calibri" panose="020F0502020204030204" pitchFamily="34" charset="0"/>
                <a:cs typeface="Arial" panose="020B0604020202020204" pitchFamily="34" charset="0"/>
              </a:rPr>
              <a:t> du temps alloué à la discussion. Veillez à ce que chaque groupe désigne un porte-parole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Nous allons maintenant passer un peu de temps sur un scénario pour </a:t>
            </a:r>
            <a:r>
              <a:rPr lang="fr-CA" sz="1200" kern="1200" noProof="0" dirty="0">
                <a:effectLst/>
                <a:latin typeface="Lora" pitchFamily="2" charset="0"/>
                <a:ea typeface="Calibri" panose="020F0502020204030204" pitchFamily="34" charset="0"/>
                <a:cs typeface="Calibri" panose="020F0502020204030204" pitchFamily="34" charset="0"/>
              </a:rPr>
              <a:t>s’exercer à utiliser </a:t>
            </a:r>
            <a:r>
              <a:rPr lang="fr-CA" dirty="0"/>
              <a:t>les quatre grandes stratégies </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Dans un instant, je vais vous diviser en petits groupes</a:t>
            </a:r>
            <a:r>
              <a:rPr lang="fr-CA" sz="1200" kern="1200" noProof="0" dirty="0">
                <a:effectLst/>
                <a:latin typeface="Lora" pitchFamily="2" charset="0"/>
                <a:ea typeface="Calibri" panose="020F0502020204030204" pitchFamily="34" charset="0"/>
                <a:cs typeface="Calibri" panose="020F0502020204030204" pitchFamily="34" charset="0"/>
              </a:rPr>
              <a:t>. Dans votre groupe, </a:t>
            </a:r>
            <a:r>
              <a:rPr lang="fr-CA" sz="1200" kern="100" noProof="0" dirty="0">
                <a:effectLst/>
                <a:latin typeface="Lora" pitchFamily="2" charset="0"/>
                <a:ea typeface="Calibri" panose="020F0502020204030204" pitchFamily="34" charset="0"/>
                <a:cs typeface="Arial" panose="020B0604020202020204" pitchFamily="34" charset="0"/>
              </a:rPr>
              <a:t>votre tâche sera de lire et de discuter du scénario et de répondre aux</a:t>
            </a:r>
            <a:r>
              <a:rPr lang="fr-CA" sz="1200" kern="1200" noProof="0" dirty="0">
                <a:effectLst/>
                <a:latin typeface="Lora" pitchFamily="2" charset="0"/>
                <a:ea typeface="Calibri" panose="020F0502020204030204" pitchFamily="34" charset="0"/>
                <a:cs typeface="Calibri" panose="020F0502020204030204" pitchFamily="34" charset="0"/>
              </a:rPr>
              <a:t> questions à l’aide de l’information que vous avez apprise jusqu’à maintenant.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N’oubliez pas de demander à quelqu’un de votre groupe de faire son rapport au grand groupe</a:t>
            </a:r>
            <a:r>
              <a:rPr lang="fr-CA" sz="1200" kern="1200" noProof="0" dirty="0">
                <a:effectLst/>
                <a:latin typeface="Lora" pitchFamily="2" charset="0"/>
                <a:ea typeface="Calibri" panose="020F0502020204030204" pitchFamily="34" charset="0"/>
                <a:cs typeface="Calibri" panose="020F0502020204030204" pitchFamily="34" charset="0"/>
              </a:rPr>
              <a:t>.</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Avez-vous des questions?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Veillez à ce que tout le monde ait bien compris la tâche avant de</a:t>
            </a:r>
            <a:r>
              <a:rPr lang="fr-CA" sz="1200" b="1" kern="100" noProof="0" dirty="0">
                <a:effectLst/>
                <a:latin typeface="Lora" pitchFamily="2" charset="0"/>
                <a:ea typeface="Calibri" panose="020F0502020204030204" pitchFamily="34" charset="0"/>
                <a:cs typeface="Arial" panose="020B060402020202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désigner les groupes.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Utiliser la diapositive du scénario choisi pour en faire le bilan.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505925993"/>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fr-CA" sz="1200" b="1" kern="100" noProof="0" dirty="0">
                <a:effectLst/>
                <a:latin typeface="Lora" pitchFamily="2" charset="0"/>
                <a:ea typeface="Calibri" panose="020F0502020204030204" pitchFamily="34" charset="0"/>
                <a:cs typeface="Calibri" panose="020F0502020204030204" pitchFamily="34" charset="0"/>
              </a:rPr>
              <a:t>IL S’AGIT D’UNE DIAPOSITIVE PERSONNALISABLE (Diapositive 87, Module 3)</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_______________________________________________________________________________________</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fr-CA" sz="1200" b="1" kern="12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dirty="0">
                <a:solidFill>
                  <a:srgbClr val="1F3763"/>
                </a:solidFill>
                <a:effectLst/>
                <a:latin typeface="Lora" pitchFamily="2" charset="0"/>
                <a:ea typeface="DengXian Light" panose="02010600030101010101" pitchFamily="2" charset="-122"/>
                <a:cs typeface="Times New Roman" panose="02020603050405020304" pitchFamily="18" charset="0"/>
              </a:rPr>
              <a:t>Scénario : les quatre grandes stratégies</a:t>
            </a:r>
            <a:endParaRPr lang="en-CA" sz="1200" b="1"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Aft>
                <a:spcPts val="800"/>
              </a:spcAft>
            </a:pPr>
            <a:r>
              <a:rPr lang="fr-CA" sz="1200" b="1" kern="1200" dirty="0">
                <a:effectLst/>
                <a:latin typeface="Lora" pitchFamily="2" charset="0"/>
                <a:ea typeface="Calibri" panose="020F0502020204030204" pitchFamily="34" charset="0"/>
                <a:cs typeface="Calibri" panose="020F0502020204030204" pitchFamily="34" charset="0"/>
              </a:rPr>
              <a:t> </a:t>
            </a: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dirty="0">
                <a:effectLst/>
                <a:latin typeface="Lora" pitchFamily="2" charset="0"/>
                <a:ea typeface="Calibri" panose="020F0502020204030204" pitchFamily="34" charset="0"/>
                <a:cs typeface="Calibri" panose="020F0502020204030204" pitchFamily="34" charset="0"/>
              </a:rPr>
              <a:t>À DIRE </a:t>
            </a:r>
            <a:endParaRPr lang="en-CA" sz="1200" b="1" kern="100" dirty="0">
              <a:effectLst/>
              <a:latin typeface="Lora" pitchFamily="2" charset="0"/>
              <a:ea typeface="Calibri" panose="020F050202020403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b="0" i="0" u="none" strike="noStrike" kern="1200" baseline="0" dirty="0">
                <a:solidFill>
                  <a:schemeClr val="tx1"/>
                </a:solidFill>
                <a:latin typeface="Lora" pitchFamily="2" charset="0"/>
                <a:ea typeface="+mn-ea"/>
                <a:cs typeface="+mn-cs"/>
              </a:rPr>
              <a:t>Les questions relatives à ce scénario se trouvent sur la feuille de scénario.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b="0" i="0" u="none" strike="noStrike" kern="1200" baseline="0" dirty="0">
                <a:solidFill>
                  <a:schemeClr val="tx1"/>
                </a:solidFill>
                <a:latin typeface="Lora" pitchFamily="2" charset="0"/>
                <a:ea typeface="+mn-ea"/>
                <a:cs typeface="+mn-cs"/>
              </a:rPr>
              <a:t>Référez-vous au contenu du document de cours pour vous aider à répondre aux questions.</a:t>
            </a:r>
          </a:p>
          <a:p>
            <a:pPr>
              <a:lnSpc>
                <a:spcPct val="107000"/>
              </a:lnSpc>
              <a:spcAft>
                <a:spcPts val="800"/>
              </a:spcAft>
            </a:pPr>
            <a:endParaRPr lang="fr-CA" sz="1200" b="0" i="1" kern="120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b="0" i="1" kern="1200" dirty="0">
                <a:effectLst/>
                <a:latin typeface="Lora" pitchFamily="2" charset="0"/>
                <a:ea typeface="Calibri" panose="020F0502020204030204" pitchFamily="34" charset="0"/>
                <a:cs typeface="Calibri" panose="020F0502020204030204" pitchFamily="34" charset="0"/>
              </a:rPr>
              <a:t>Bilan :</a:t>
            </a:r>
          </a:p>
          <a:p>
            <a:pPr>
              <a:lnSpc>
                <a:spcPct val="107000"/>
              </a:lnSpc>
              <a:spcAft>
                <a:spcPts val="800"/>
              </a:spcAft>
            </a:pPr>
            <a:endParaRPr lang="fr-CA" sz="1200" b="0" i="1" kern="120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b="1" kern="1200" dirty="0">
                <a:effectLst/>
                <a:latin typeface="Lora" pitchFamily="2" charset="0"/>
                <a:ea typeface="Calibri" panose="020F0502020204030204" pitchFamily="34" charset="0"/>
                <a:cs typeface="Calibri" panose="020F0502020204030204" pitchFamily="34" charset="0"/>
              </a:rPr>
              <a:t>À FAIRE </a:t>
            </a:r>
            <a:endParaRPr lang="en-CA" sz="1200" b="1" kern="10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dirty="0">
                <a:effectLst/>
                <a:latin typeface="Lora" pitchFamily="2" charset="0"/>
                <a:ea typeface="Calibri" panose="020F0502020204030204" pitchFamily="34" charset="0"/>
                <a:cs typeface="Calibri" panose="020F0502020204030204" pitchFamily="34" charset="0"/>
              </a:rPr>
              <a:t>Demandez à l’ensemble des </a:t>
            </a:r>
            <a:r>
              <a:rPr lang="fr-CA" sz="1200" kern="1200" dirty="0" err="1">
                <a:effectLst/>
                <a:latin typeface="Lora" pitchFamily="2" charset="0"/>
                <a:ea typeface="Calibri" panose="020F0502020204030204" pitchFamily="34" charset="0"/>
                <a:cs typeface="Calibri" panose="020F0502020204030204" pitchFamily="34" charset="0"/>
              </a:rPr>
              <a:t>participant·e·s</a:t>
            </a:r>
            <a:r>
              <a:rPr lang="fr-CA" sz="1200" kern="1200" dirty="0">
                <a:effectLst/>
                <a:latin typeface="Lora" pitchFamily="2" charset="0"/>
                <a:ea typeface="Calibri" panose="020F0502020204030204" pitchFamily="34" charset="0"/>
                <a:cs typeface="Calibri" panose="020F0502020204030204" pitchFamily="34" charset="0"/>
              </a:rPr>
              <a:t> de se réunir pour discuter de leurs réponses</a:t>
            </a:r>
          </a:p>
          <a:p>
            <a:pPr marL="171450" indent="-171450">
              <a:lnSpc>
                <a:spcPct val="107000"/>
              </a:lnSpc>
              <a:spcAft>
                <a:spcPts val="800"/>
              </a:spcAft>
              <a:buFont typeface="Arial" panose="020B0604020202020204" pitchFamily="34" charset="0"/>
              <a:buChar char="•"/>
            </a:pPr>
            <a:r>
              <a:rPr lang="fr-FR" sz="1200" dirty="0">
                <a:effectLst/>
                <a:latin typeface="Lora" pitchFamily="2" charset="0"/>
              </a:rPr>
              <a:t>Facultatif : Vous pouvez utiliser la diapositive suivante pour afficher les questions du scénario ou y faire référence dans le cadre de ce bilan.</a:t>
            </a:r>
          </a:p>
          <a:p>
            <a:pPr marL="171450" indent="-171450">
              <a:lnSpc>
                <a:spcPct val="107000"/>
              </a:lnSpc>
              <a:spcAft>
                <a:spcPts val="800"/>
              </a:spcAft>
              <a:buFont typeface="Arial" panose="020B0604020202020204" pitchFamily="34" charset="0"/>
              <a:buChar char="•"/>
            </a:pPr>
            <a:r>
              <a:rPr lang="fr-CA" sz="1200" kern="1200" dirty="0">
                <a:effectLst/>
                <a:latin typeface="Lora" pitchFamily="2" charset="0"/>
                <a:ea typeface="Calibri" panose="020F0502020204030204" pitchFamily="34" charset="0"/>
                <a:cs typeface="Calibri" panose="020F0502020204030204" pitchFamily="34" charset="0"/>
              </a:rPr>
              <a:t>Demandez </a:t>
            </a:r>
            <a:r>
              <a:rPr lang="fr-CA" sz="1200" kern="1200" dirty="0" err="1">
                <a:effectLst/>
                <a:latin typeface="Lora" pitchFamily="2" charset="0"/>
                <a:ea typeface="Calibri" panose="020F0502020204030204" pitchFamily="34" charset="0"/>
                <a:cs typeface="Calibri" panose="020F0502020204030204" pitchFamily="34" charset="0"/>
              </a:rPr>
              <a:t>au·à</a:t>
            </a:r>
            <a:r>
              <a:rPr lang="fr-CA" sz="1200" kern="1200" dirty="0">
                <a:effectLst/>
                <a:latin typeface="Lora" pitchFamily="2" charset="0"/>
                <a:ea typeface="Calibri" panose="020F0502020204030204" pitchFamily="34" charset="0"/>
                <a:cs typeface="Calibri" panose="020F0502020204030204" pitchFamily="34" charset="0"/>
              </a:rPr>
              <a:t> la </a:t>
            </a:r>
            <a:r>
              <a:rPr lang="fr-CA" sz="1200" kern="1200" dirty="0" err="1">
                <a:effectLst/>
                <a:latin typeface="Lora" pitchFamily="2" charset="0"/>
                <a:ea typeface="Calibri" panose="020F0502020204030204" pitchFamily="34" charset="0"/>
                <a:cs typeface="Calibri" panose="020F0502020204030204" pitchFamily="34" charset="0"/>
              </a:rPr>
              <a:t>représentant·e</a:t>
            </a:r>
            <a:r>
              <a:rPr lang="fr-CA" sz="1200" kern="1200" dirty="0">
                <a:effectLst/>
                <a:latin typeface="Lora" pitchFamily="2" charset="0"/>
                <a:ea typeface="Calibri" panose="020F0502020204030204" pitchFamily="34" charset="0"/>
                <a:cs typeface="Calibri" panose="020F0502020204030204" pitchFamily="34" charset="0"/>
              </a:rPr>
              <a:t> du Groupe 1 de partager leurs réponses aux trois questions OU demandez à chaque groupe de ne répondre qu’à une seule question. </a:t>
            </a:r>
            <a:endParaRPr lang="en-CA" sz="1200" kern="10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dirty="0">
                <a:effectLst/>
                <a:latin typeface="Lora" pitchFamily="2" charset="0"/>
                <a:ea typeface="Calibri" panose="020F0502020204030204" pitchFamily="34" charset="0"/>
                <a:cs typeface="Calibri" panose="020F0502020204030204" pitchFamily="34" charset="0"/>
              </a:rPr>
              <a:t>Demandez aux autres membres du Groupe 1 d’ajouter des réponses différentes de celles qui ont été données par leur porte-parole. (Évitez de répéter les mêmes idées.)</a:t>
            </a:r>
            <a:endParaRPr lang="en-CA" sz="1200" kern="10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dirty="0">
                <a:effectLst/>
                <a:latin typeface="Lora" pitchFamily="2" charset="0"/>
                <a:ea typeface="Calibri" panose="020F0502020204030204" pitchFamily="34" charset="0"/>
                <a:cs typeface="Calibri" panose="020F0502020204030204" pitchFamily="34" charset="0"/>
              </a:rPr>
              <a:t>Demandez au Groupe 2 si quelqu’un a quelque chose de nouveau à ajouter.</a:t>
            </a:r>
          </a:p>
          <a:p>
            <a:pPr marL="342900" lvl="0" indent="-342900">
              <a:lnSpc>
                <a:spcPct val="107000"/>
              </a:lnSpc>
              <a:spcAft>
                <a:spcPts val="800"/>
              </a:spcAft>
              <a:buFont typeface="Arial" panose="020B0604020202020204" pitchFamily="34" charset="0"/>
              <a:buChar char="*"/>
            </a:pPr>
            <a:endParaRPr lang="fr-CA" sz="1200" kern="120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0" indent="0">
              <a:lnSpc>
                <a:spcPct val="107000"/>
              </a:lnSpc>
              <a:spcAft>
                <a:spcPts val="800"/>
              </a:spcAft>
              <a:buNone/>
            </a:pPr>
            <a:r>
              <a:rPr lang="fr-CA" sz="1200" kern="100" noProof="0" dirty="0">
                <a:effectLst/>
                <a:latin typeface="Lora" pitchFamily="2" charset="0"/>
                <a:ea typeface="Calibri" panose="020F0502020204030204" pitchFamily="34" charset="0"/>
                <a:cs typeface="Arial" panose="020B0604020202020204" pitchFamily="34" charset="0"/>
              </a:rPr>
              <a:t>1. Quels signes ou indicateurs </a:t>
            </a:r>
            <a:r>
              <a:rPr lang="fr-CA" sz="1200" kern="1200" noProof="0" dirty="0">
                <a:effectLst/>
                <a:latin typeface="Lora" pitchFamily="2" charset="0"/>
                <a:ea typeface="Calibri" panose="020F0502020204030204" pitchFamily="34" charset="0"/>
                <a:cs typeface="Calibri" panose="020F0502020204030204" pitchFamily="34" charset="0"/>
              </a:rPr>
              <a:t>avez-vous remarqués? </a:t>
            </a:r>
          </a:p>
          <a:p>
            <a:pPr marL="0" indent="0">
              <a:lnSpc>
                <a:spcPct val="107000"/>
              </a:lnSpc>
              <a:spcAft>
                <a:spcPts val="800"/>
              </a:spcAft>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 la frustration.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sentiment d’être </a:t>
            </a:r>
            <a:r>
              <a:rPr lang="fr-CA" sz="1200" kern="1200" noProof="0" dirty="0" err="1">
                <a:effectLst/>
                <a:latin typeface="Lora" pitchFamily="2" charset="0"/>
                <a:ea typeface="Calibri" panose="020F0502020204030204" pitchFamily="34" charset="0"/>
                <a:cs typeface="Calibri" panose="020F0502020204030204" pitchFamily="34" charset="0"/>
              </a:rPr>
              <a:t>dépassé·e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 manque d’humour.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Une inquiétude constante.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Des pensées négatives/un monologue intérieur négatif.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 la difficulté à dormir.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2. </a:t>
            </a:r>
            <a:r>
              <a:rPr lang="fr-CA" sz="1200" kern="100" noProof="0" dirty="0">
                <a:effectLst/>
                <a:latin typeface="Lora" pitchFamily="2" charset="0"/>
                <a:ea typeface="Calibri" panose="020F0502020204030204" pitchFamily="34" charset="0"/>
                <a:cs typeface="Arial" panose="020B0604020202020204" pitchFamily="34" charset="0"/>
              </a:rPr>
              <a:t>Où pourriez-vous vous trouver sur le continuum</a:t>
            </a:r>
            <a:r>
              <a:rPr lang="fr-CA" sz="1200" kern="1200" noProof="0" dirty="0">
                <a:effectLst/>
                <a:latin typeface="Lora" pitchFamily="2" charset="0"/>
                <a:ea typeface="Calibri" panose="020F0502020204030204" pitchFamily="34" charset="0"/>
                <a:cs typeface="Calibri" panose="020F0502020204030204" pitchFamily="34" charset="0"/>
              </a:rPr>
              <a:t> (vert – en santé; jaune – en réaction; orange – </a:t>
            </a:r>
            <a:r>
              <a:rPr lang="fr-CA" sz="1200" kern="1200" noProof="0" dirty="0" err="1">
                <a:effectLst/>
                <a:latin typeface="Lora" pitchFamily="2" charset="0"/>
                <a:ea typeface="Calibri" panose="020F0502020204030204" pitchFamily="34" charset="0"/>
                <a:cs typeface="Calibri" panose="020F0502020204030204" pitchFamily="34" charset="0"/>
              </a:rPr>
              <a:t>blessé·e</a:t>
            </a:r>
            <a:r>
              <a:rPr lang="fr-CA" sz="1200" kern="1200" noProof="0" dirty="0">
                <a:effectLst/>
                <a:latin typeface="Lora" pitchFamily="2" charset="0"/>
                <a:ea typeface="Calibri" panose="020F0502020204030204" pitchFamily="34" charset="0"/>
                <a:cs typeface="Calibri" panose="020F0502020204030204" pitchFamily="34" charset="0"/>
              </a:rPr>
              <a:t>; rouge – malade)? </a:t>
            </a:r>
          </a:p>
          <a:p>
            <a:pPr>
              <a:lnSpc>
                <a:spcPct val="107000"/>
              </a:lnSpc>
              <a:spcAft>
                <a:spcPts val="800"/>
              </a:spcAft>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Zone jaune (phase en réaction), allant vers la zone orange (</a:t>
            </a:r>
            <a:r>
              <a:rPr lang="fr-CA" sz="1200" kern="1200" noProof="0" dirty="0" err="1">
                <a:effectLst/>
                <a:latin typeface="Lora" pitchFamily="2" charset="0"/>
                <a:ea typeface="Calibri" panose="020F0502020204030204" pitchFamily="34" charset="0"/>
                <a:cs typeface="Calibri" panose="020F0502020204030204" pitchFamily="34" charset="0"/>
              </a:rPr>
              <a:t>blessé·e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3. Laquelle des quatre grandes stratégies vous semblerait utile dans cette situation et dans quel ordre?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respiration profonde – pour me calmer et avoir les idées claires, puis utiliser d’autres outils pour m’aider.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monologue intérieur positif – Être </a:t>
            </a:r>
            <a:r>
              <a:rPr lang="fr-CA" sz="1200" kern="1200" noProof="0" dirty="0" err="1">
                <a:effectLst/>
                <a:latin typeface="Lora" pitchFamily="2" charset="0"/>
                <a:ea typeface="Calibri" panose="020F0502020204030204" pitchFamily="34" charset="0"/>
                <a:cs typeface="Calibri" panose="020F0502020204030204" pitchFamily="34" charset="0"/>
              </a:rPr>
              <a:t>attentif·ve</a:t>
            </a:r>
            <a:r>
              <a:rPr lang="fr-CA" sz="1200" kern="1200" noProof="0" dirty="0">
                <a:effectLst/>
                <a:latin typeface="Lora" pitchFamily="2" charset="0"/>
                <a:ea typeface="Calibri" panose="020F0502020204030204" pitchFamily="34" charset="0"/>
                <a:cs typeface="Calibri" panose="020F0502020204030204" pitchFamily="34" charset="0"/>
              </a:rPr>
              <a:t> et volontaire en remettant en question le discours négatif. « J’en fais déjà beaucoup. » « Je suis </a:t>
            </a:r>
            <a:r>
              <a:rPr lang="fr-CA" sz="1200" kern="1200" noProof="0" dirty="0" err="1">
                <a:effectLst/>
                <a:latin typeface="Lora" pitchFamily="2" charset="0"/>
                <a:ea typeface="Calibri" panose="020F0502020204030204" pitchFamily="34" charset="0"/>
                <a:cs typeface="Calibri" panose="020F0502020204030204" pitchFamily="34" charset="0"/>
              </a:rPr>
              <a:t>bon·ne</a:t>
            </a:r>
            <a:r>
              <a:rPr lang="fr-CA" sz="1200" kern="1200" noProof="0" dirty="0">
                <a:effectLst/>
                <a:latin typeface="Lora" pitchFamily="2" charset="0"/>
                <a:ea typeface="Calibri" panose="020F0502020204030204" pitchFamily="34" charset="0"/>
                <a:cs typeface="Calibri" panose="020F0502020204030204" pitchFamily="34" charset="0"/>
              </a:rPr>
              <a:t> dans mon travail. »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L’établissement d’objectifs – Qu’est-ce que je peux faire maintenant? Élaborer un plan pour ce qu’on veut réaliser à court terme. Ici, par exemple, l’objectif à court terme pourrait être de fixer un rendez-vous avec </a:t>
            </a:r>
            <a:r>
              <a:rPr lang="fr-CA" sz="1200" kern="1200" noProof="0" dirty="0" err="1">
                <a:effectLst/>
                <a:latin typeface="Lora" pitchFamily="2" charset="0"/>
                <a:ea typeface="Calibri" panose="020F0502020204030204" pitchFamily="34" charset="0"/>
                <a:cs typeface="Calibri" panose="020F0502020204030204" pitchFamily="34" charset="0"/>
              </a:rPr>
              <a:t>son·sa</a:t>
            </a:r>
            <a:r>
              <a:rPr lang="fr-CA" sz="1200" kern="1200" noProof="0" dirty="0">
                <a:effectLst/>
                <a:latin typeface="Lora" pitchFamily="2" charset="0"/>
                <a:ea typeface="Calibri" panose="020F0502020204030204" pitchFamily="34" charset="0"/>
                <a:cs typeface="Calibri" panose="020F0502020204030204" pitchFamily="34" charset="0"/>
              </a:rPr>
              <a:t> gestionnaire.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préparation mentale – Visualiser/préparer la façon dont on veut que la conversation avec notre gestionnaire se déroule, ce qu’on dira et quel serait le résultat positif.</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4. Et si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collègue,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membre de la famille ou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ami·e</a:t>
            </a:r>
            <a:r>
              <a:rPr lang="fr-CA" sz="1200" kern="1200" noProof="0" dirty="0">
                <a:effectLst/>
                <a:latin typeface="Lora" pitchFamily="2" charset="0"/>
                <a:ea typeface="Calibri" panose="020F0502020204030204" pitchFamily="34" charset="0"/>
                <a:cs typeface="Calibri" panose="020F0502020204030204" pitchFamily="34" charset="0"/>
              </a:rPr>
              <a:t> vivait ces expériences? Que pourriez-vous faire ou dire?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Approcher mon </a:t>
            </a:r>
            <a:r>
              <a:rPr lang="fr-CA" sz="1200" kern="1200" noProof="0" dirty="0" err="1">
                <a:effectLst/>
                <a:latin typeface="Lora" pitchFamily="2" charset="0"/>
                <a:ea typeface="Calibri" panose="020F0502020204030204" pitchFamily="34" charset="0"/>
                <a:cs typeface="Calibri" panose="020F0502020204030204" pitchFamily="34" charset="0"/>
              </a:rPr>
              <a:t>ami·e</a:t>
            </a:r>
            <a:r>
              <a:rPr lang="fr-CA" sz="1200" kern="1200" noProof="0" dirty="0">
                <a:effectLst/>
                <a:latin typeface="Lora" pitchFamily="2" charset="0"/>
                <a:ea typeface="Calibri" panose="020F0502020204030204" pitchFamily="34" charset="0"/>
                <a:cs typeface="Calibri" panose="020F0502020204030204" pitchFamily="34" charset="0"/>
              </a:rPr>
              <a:t>, collègue ou membre de ma famille et lui dire que je me soucie de son bien-être.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Être honnête et authentique. Si on installe la confiance dès le départ, ce sera plus facile de l’approcher et de lui parler.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Écouter sans jugement.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Suggérer du soutien, comme celui du service des ressources humaines, du PAE ou d’</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médecin généraliste.</a:t>
            </a: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Arial" panose="020B0604020202020204" pitchFamily="34" charset="0"/>
              <a:buNone/>
            </a:pPr>
            <a:endParaRPr lang="en-CA" sz="1200" kern="10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Arial" panose="020B0604020202020204" pitchFamily="34" charset="0"/>
              <a:buNone/>
            </a:pPr>
            <a:endParaRPr lang="en-CA" sz="1200" kern="10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ACB425-3581-7A47-AA0E-D9AA6F44DBA9}" type="slidenum">
              <a:rPr kumimoji="0" lang="en-CA"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7020829"/>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634"/>
              </a:spcAft>
              <a:tabLst>
                <a:tab pos="124183" algn="l"/>
                <a:tab pos="236619" algn="l"/>
              </a:tabLst>
            </a:pPr>
            <a:r>
              <a:rPr lang="en-US" b="1" dirty="0">
                <a:solidFill>
                  <a:schemeClr val="tx1"/>
                </a:solidFill>
                <a:latin typeface="Lora" pitchFamily="2" charset="0"/>
                <a:cs typeface="Calibri"/>
              </a:rPr>
              <a:t>CETTE DIAPOSITIVE EST FACULTATIVE</a:t>
            </a:r>
          </a:p>
          <a:p>
            <a:pPr>
              <a:spcAft>
                <a:spcPts val="634"/>
              </a:spcAft>
              <a:tabLst>
                <a:tab pos="124183" algn="l"/>
                <a:tab pos="236619" algn="l"/>
              </a:tabLst>
            </a:pPr>
            <a:r>
              <a:rPr lang="en-US" b="1" dirty="0">
                <a:solidFill>
                  <a:schemeClr val="tx1"/>
                </a:solidFill>
                <a:latin typeface="Lora" pitchFamily="2" charset="0"/>
                <a:cs typeface="Calibri"/>
              </a:rPr>
              <a:t>________________________________</a:t>
            </a:r>
          </a:p>
          <a:p>
            <a:pPr>
              <a:lnSpc>
                <a:spcPct val="107000"/>
              </a:lnSpc>
              <a:spcAft>
                <a:spcPts val="800"/>
              </a:spcAft>
            </a:pPr>
            <a:r>
              <a:rPr lang="fr-CA" sz="1200" b="1" kern="100" dirty="0">
                <a:solidFill>
                  <a:srgbClr val="0070C0"/>
                </a:solidFill>
                <a:effectLst/>
                <a:latin typeface="Lora" pitchFamily="2" charset="0"/>
                <a:ea typeface="Aptos" panose="020B0004020202020204" pitchFamily="34" charset="0"/>
                <a:cs typeface="Times New Roman" panose="02020603050405020304" pitchFamily="18" charset="0"/>
              </a:rPr>
              <a:t>Questions : les quatre grandes stratégies</a:t>
            </a:r>
            <a:endParaRPr lang="en-US" sz="1200" kern="100" dirty="0">
              <a:effectLst/>
              <a:latin typeface="Lora" pitchFamily="2" charset="0"/>
              <a:ea typeface="Aptos" panose="020B0004020202020204" pitchFamily="34" charset="0"/>
              <a:cs typeface="Times New Roman" panose="02020603050405020304" pitchFamily="18" charset="0"/>
            </a:endParaRPr>
          </a:p>
          <a:p>
            <a:pPr>
              <a:lnSpc>
                <a:spcPct val="107000"/>
              </a:lnSpc>
              <a:spcAft>
                <a:spcPts val="800"/>
              </a:spcAft>
            </a:pPr>
            <a:endParaRPr lang="fr-CA" sz="1200" kern="100" dirty="0">
              <a:effectLst/>
              <a:latin typeface="Lora" pitchFamily="2"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FR" sz="1200" b="1" i="0" noProof="0" dirty="0">
                <a:solidFill>
                  <a:schemeClr val="tx1"/>
                </a:solidFill>
                <a:effectLst/>
                <a:latin typeface="Lora" pitchFamily="2" charset="0"/>
              </a:rPr>
              <a:t>REMARQUE </a:t>
            </a:r>
          </a:p>
          <a:p>
            <a:pPr marL="0" marR="0" lvl="0" indent="0" algn="l" defTabSz="914400" rtl="0" eaLnBrk="1" fontAlgn="auto" latinLnBrk="0" hangingPunct="1">
              <a:lnSpc>
                <a:spcPct val="107000"/>
              </a:lnSpc>
              <a:spcBef>
                <a:spcPts val="0"/>
              </a:spcBef>
              <a:spcAft>
                <a:spcPts val="800"/>
              </a:spcAft>
              <a:buClrTx/>
              <a:buSzTx/>
              <a:buFontTx/>
              <a:buNone/>
              <a:tabLst/>
              <a:defRPr/>
            </a:pPr>
            <a:r>
              <a:rPr lang="fr-FR" sz="1200" b="0" i="0" noProof="0" dirty="0">
                <a:solidFill>
                  <a:schemeClr val="tx1"/>
                </a:solidFill>
                <a:effectLst/>
                <a:latin typeface="Lora" pitchFamily="2" charset="0"/>
              </a:rPr>
              <a:t>Utilisez cette diapositive pour afficher les questions ou y faire référence si nécessaire. </a:t>
            </a:r>
            <a:r>
              <a:rPr lang="fr-FR" sz="1200" dirty="0">
                <a:solidFill>
                  <a:schemeClr val="tx1"/>
                </a:solidFill>
                <a:effectLst/>
                <a:latin typeface="Lora" pitchFamily="2" charset="0"/>
              </a:rPr>
              <a:t>Vous pouvez également ignorer ou masquer cette diapositive.</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CA" sz="1200" b="0" i="0" dirty="0">
              <a:solidFill>
                <a:schemeClr val="tx1"/>
              </a:solidFill>
              <a:effectLst/>
              <a:latin typeface="Lora" pitchFamily="2" charset="0"/>
            </a:endParaRPr>
          </a:p>
          <a:p>
            <a:pPr>
              <a:lnSpc>
                <a:spcPct val="107000"/>
              </a:lnSpc>
              <a:spcAft>
                <a:spcPts val="800"/>
              </a:spcAft>
            </a:pPr>
            <a:r>
              <a:rPr lang="fr-CA" sz="1200" b="1" kern="1200" dirty="0">
                <a:effectLst/>
                <a:latin typeface="Lora" pitchFamily="2" charset="0"/>
                <a:ea typeface="Calibri" panose="020F0502020204030204" pitchFamily="34" charset="0"/>
                <a:cs typeface="Calibri" panose="020F0502020204030204" pitchFamily="34" charset="0"/>
              </a:rPr>
              <a:t>À FAIRE </a:t>
            </a:r>
            <a:endParaRPr lang="en-CA" sz="1200" b="1" kern="10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FR" sz="1200" b="0" i="0" u="none" strike="noStrike" baseline="0" dirty="0">
                <a:solidFill>
                  <a:schemeClr val="tx1"/>
                </a:solidFill>
                <a:latin typeface="Lora" pitchFamily="2" charset="0"/>
              </a:rPr>
              <a:t>Si vous ne présentez pas cette diapositive facultative, masquez-la en cliquant sur </a:t>
            </a:r>
            <a:r>
              <a:rPr lang="fr-CA" sz="1200" kern="1200" noProof="0" dirty="0">
                <a:effectLst/>
                <a:latin typeface="Lora" pitchFamily="2" charset="0"/>
                <a:ea typeface="Calibri" panose="020F0502020204030204" pitchFamily="34" charset="0"/>
                <a:cs typeface="Calibri" panose="020F0502020204030204" pitchFamily="34" charset="0"/>
              </a:rPr>
              <a:t>« Diaporama » dans la barre de menus, puis sur </a:t>
            </a:r>
            <a:r>
              <a:rPr lang="fr-CA" sz="1200" kern="1200" noProof="0" dirty="0">
                <a:effectLst/>
                <a:latin typeface="Lora" pitchFamily="2" charset="0"/>
                <a:ea typeface="Times New Roman" panose="02020603050405020304" pitchFamily="18" charset="0"/>
                <a:cs typeface="Calibri" panose="020F0502020204030204" pitchFamily="34" charset="0"/>
              </a:rPr>
              <a:t>« Masquer/Afficher la diapositive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endParaRPr lang="fr-FR" sz="1200" dirty="0">
              <a:effectLst/>
              <a:latin typeface="Lora" pitchFamily="2"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FR" sz="1200" dirty="0">
                <a:effectLst/>
                <a:latin typeface="Lora" pitchFamily="2" charset="0"/>
              </a:rPr>
              <a:t>Questions :</a:t>
            </a: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kern="100" dirty="0">
                <a:effectLst/>
                <a:latin typeface="Lora" pitchFamily="2" charset="0"/>
                <a:ea typeface="Aptos" panose="020B0004020202020204" pitchFamily="34" charset="0"/>
                <a:cs typeface="Times New Roman" panose="02020603050405020304" pitchFamily="18" charset="0"/>
              </a:rPr>
              <a:t>Quels signes ou indicateurs </a:t>
            </a:r>
            <a:r>
              <a:rPr lang="fr-CA" sz="1200" kern="1200" dirty="0">
                <a:effectLst/>
                <a:latin typeface="Lora" pitchFamily="2" charset="0"/>
                <a:ea typeface="Aptos" panose="020B0004020202020204" pitchFamily="34" charset="0"/>
                <a:cs typeface="Aptos" panose="020B0004020202020204" pitchFamily="34" charset="0"/>
              </a:rPr>
              <a:t>avez-vous remarqués</a:t>
            </a:r>
            <a:r>
              <a:rPr lang="fr-CA" sz="1200" kern="100" dirty="0">
                <a:effectLst/>
                <a:latin typeface="Lora" pitchFamily="2" charset="0"/>
                <a:ea typeface="Aptos" panose="020B0004020202020204" pitchFamily="34" charset="0"/>
                <a:cs typeface="Times New Roman" panose="02020603050405020304" pitchFamily="18" charset="0"/>
              </a:rPr>
              <a:t>?</a:t>
            </a:r>
            <a:endParaRPr lang="en-US" sz="1200" kern="100" dirty="0">
              <a:effectLst/>
              <a:latin typeface="Lora" pitchFamily="2" charset="0"/>
              <a:ea typeface="Aptos" panose="020B0004020202020204" pitchFamily="34" charset="0"/>
              <a:cs typeface="Times New Roman" panose="02020603050405020304" pitchFamily="18" charset="0"/>
            </a:endParaRPr>
          </a:p>
          <a:p>
            <a:pPr marL="342900" indent="-342900">
              <a:lnSpc>
                <a:spcPct val="107000"/>
              </a:lnSpc>
              <a:spcAft>
                <a:spcPts val="800"/>
              </a:spcAft>
              <a:buFont typeface="+mj-lt"/>
              <a:buAutoNum type="arabicPeriod"/>
            </a:pPr>
            <a:r>
              <a:rPr lang="fr-CA" sz="1200" kern="100" dirty="0">
                <a:effectLst/>
                <a:latin typeface="Lora" pitchFamily="2" charset="0"/>
                <a:ea typeface="Aptos" panose="020B0004020202020204" pitchFamily="34" charset="0"/>
                <a:cs typeface="Times New Roman" panose="02020603050405020304" pitchFamily="18" charset="0"/>
              </a:rPr>
              <a:t>Où pourriez-vous vous trouver sur le continuum?</a:t>
            </a:r>
            <a:endParaRPr lang="en-US" sz="1200" kern="100" dirty="0">
              <a:effectLst/>
              <a:latin typeface="Lora" pitchFamily="2" charset="0"/>
              <a:ea typeface="Aptos" panose="020B0004020202020204" pitchFamily="34" charset="0"/>
              <a:cs typeface="Times New Roman" panose="02020603050405020304" pitchFamily="18" charset="0"/>
            </a:endParaRPr>
          </a:p>
          <a:p>
            <a:pPr marL="342900" indent="-342900">
              <a:lnSpc>
                <a:spcPct val="107000"/>
              </a:lnSpc>
              <a:spcAft>
                <a:spcPts val="800"/>
              </a:spcAft>
              <a:buFont typeface="+mj-lt"/>
              <a:buAutoNum type="arabicPeriod"/>
            </a:pPr>
            <a:r>
              <a:rPr lang="fr-CA" sz="1200" kern="1200" dirty="0">
                <a:effectLst/>
                <a:latin typeface="Lora" pitchFamily="2" charset="0"/>
                <a:ea typeface="Aptos" panose="020B0004020202020204" pitchFamily="34" charset="0"/>
                <a:cs typeface="Aptos" panose="020B0004020202020204" pitchFamily="34" charset="0"/>
              </a:rPr>
              <a:t>Laquelle des quatre grandes stratégies utiliseriez-vous et dans quel ordre</a:t>
            </a:r>
            <a:r>
              <a:rPr lang="fr-CA" sz="1200" kern="100" dirty="0">
                <a:effectLst/>
                <a:latin typeface="Lora" pitchFamily="2" charset="0"/>
                <a:ea typeface="Aptos" panose="020B0004020202020204" pitchFamily="34" charset="0"/>
                <a:cs typeface="Times New Roman" panose="02020603050405020304" pitchFamily="18" charset="0"/>
              </a:rPr>
              <a:t>?</a:t>
            </a:r>
            <a:endParaRPr lang="en-US" sz="1200" kern="100" dirty="0">
              <a:effectLst/>
              <a:latin typeface="Lora" pitchFamily="2" charset="0"/>
              <a:ea typeface="Aptos" panose="020B0004020202020204" pitchFamily="34" charset="0"/>
              <a:cs typeface="Times New Roman" panose="02020603050405020304" pitchFamily="18" charset="0"/>
            </a:endParaRPr>
          </a:p>
          <a:p>
            <a:pPr marL="342900" indent="-342900">
              <a:lnSpc>
                <a:spcPct val="107000"/>
              </a:lnSpc>
              <a:spcAft>
                <a:spcPts val="800"/>
              </a:spcAft>
              <a:buFont typeface="+mj-lt"/>
              <a:buAutoNum type="arabicPeriod"/>
            </a:pPr>
            <a:r>
              <a:rPr lang="fr-CA" sz="1200" kern="1200" dirty="0">
                <a:effectLst/>
                <a:latin typeface="Lora" pitchFamily="2" charset="0"/>
                <a:ea typeface="Aptos" panose="020B0004020202020204" pitchFamily="34" charset="0"/>
                <a:cs typeface="Aptos" panose="020B0004020202020204" pitchFamily="34" charset="0"/>
              </a:rPr>
              <a:t>Et si </a:t>
            </a:r>
            <a:r>
              <a:rPr lang="fr-CA" sz="1200" kern="1200" dirty="0" err="1">
                <a:effectLst/>
                <a:latin typeface="Lora" pitchFamily="2" charset="0"/>
                <a:ea typeface="Aptos" panose="020B0004020202020204" pitchFamily="34" charset="0"/>
                <a:cs typeface="Aptos" panose="020B0004020202020204" pitchFamily="34" charset="0"/>
              </a:rPr>
              <a:t>un·e</a:t>
            </a:r>
            <a:r>
              <a:rPr lang="fr-CA" sz="1200" kern="1200" dirty="0">
                <a:effectLst/>
                <a:latin typeface="Lora" pitchFamily="2" charset="0"/>
                <a:ea typeface="Aptos" panose="020B0004020202020204" pitchFamily="34" charset="0"/>
                <a:cs typeface="Aptos" panose="020B0004020202020204" pitchFamily="34" charset="0"/>
              </a:rPr>
              <a:t> collègue, </a:t>
            </a:r>
            <a:r>
              <a:rPr lang="fr-CA" sz="1200" kern="1200" dirty="0" err="1">
                <a:effectLst/>
                <a:latin typeface="Lora" pitchFamily="2" charset="0"/>
                <a:ea typeface="Aptos" panose="020B0004020202020204" pitchFamily="34" charset="0"/>
                <a:cs typeface="Aptos" panose="020B0004020202020204" pitchFamily="34" charset="0"/>
              </a:rPr>
              <a:t>un·e</a:t>
            </a:r>
            <a:r>
              <a:rPr lang="fr-CA" sz="1200" kern="1200" dirty="0">
                <a:effectLst/>
                <a:latin typeface="Lora" pitchFamily="2" charset="0"/>
                <a:ea typeface="Aptos" panose="020B0004020202020204" pitchFamily="34" charset="0"/>
                <a:cs typeface="Aptos" panose="020B0004020202020204" pitchFamily="34" charset="0"/>
              </a:rPr>
              <a:t> membre de la famille ou </a:t>
            </a:r>
            <a:r>
              <a:rPr lang="fr-CA" sz="1200" kern="1200" dirty="0" err="1">
                <a:effectLst/>
                <a:latin typeface="Lora" pitchFamily="2" charset="0"/>
                <a:ea typeface="Aptos" panose="020B0004020202020204" pitchFamily="34" charset="0"/>
                <a:cs typeface="Aptos" panose="020B0004020202020204" pitchFamily="34" charset="0"/>
              </a:rPr>
              <a:t>un·e</a:t>
            </a:r>
            <a:r>
              <a:rPr lang="fr-CA" sz="1200" kern="1200" dirty="0">
                <a:effectLst/>
                <a:latin typeface="Lora" pitchFamily="2" charset="0"/>
                <a:ea typeface="Aptos" panose="020B0004020202020204" pitchFamily="34" charset="0"/>
                <a:cs typeface="Aptos" panose="020B0004020202020204" pitchFamily="34" charset="0"/>
              </a:rPr>
              <a:t> </a:t>
            </a:r>
            <a:r>
              <a:rPr lang="fr-CA" sz="1200" kern="1200" dirty="0" err="1">
                <a:effectLst/>
                <a:latin typeface="Lora" pitchFamily="2" charset="0"/>
                <a:ea typeface="Aptos" panose="020B0004020202020204" pitchFamily="34" charset="0"/>
                <a:cs typeface="Aptos" panose="020B0004020202020204" pitchFamily="34" charset="0"/>
              </a:rPr>
              <a:t>ami·e</a:t>
            </a:r>
            <a:r>
              <a:rPr lang="fr-CA" sz="1200" kern="1200" dirty="0">
                <a:effectLst/>
                <a:latin typeface="Lora" pitchFamily="2" charset="0"/>
                <a:ea typeface="Aptos" panose="020B0004020202020204" pitchFamily="34" charset="0"/>
                <a:cs typeface="Aptos" panose="020B0004020202020204" pitchFamily="34" charset="0"/>
              </a:rPr>
              <a:t> vivait ces expériences</a:t>
            </a:r>
            <a:r>
              <a:rPr lang="fr-CA" sz="1200" kern="100" dirty="0">
                <a:effectLst/>
                <a:latin typeface="Lora" pitchFamily="2" charset="0"/>
                <a:ea typeface="Aptos" panose="020B0004020202020204" pitchFamily="34" charset="0"/>
                <a:cs typeface="Times New Roman" panose="02020603050405020304" pitchFamily="18" charset="0"/>
              </a:rPr>
              <a:t>?</a:t>
            </a:r>
            <a:r>
              <a:rPr lang="en-US" sz="1200" kern="100" dirty="0">
                <a:effectLst/>
                <a:latin typeface="Lora" pitchFamily="2" charset="0"/>
                <a:ea typeface="Aptos" panose="020B0004020202020204" pitchFamily="34" charset="0"/>
                <a:cs typeface="Times New Roman" panose="02020603050405020304" pitchFamily="18" charset="0"/>
              </a:rPr>
              <a:t> </a:t>
            </a:r>
            <a:r>
              <a:rPr lang="fr-CA" sz="1200" kern="1200" dirty="0">
                <a:effectLst/>
                <a:latin typeface="Lora" pitchFamily="2" charset="0"/>
                <a:ea typeface="Aptos" panose="020B0004020202020204" pitchFamily="34" charset="0"/>
                <a:cs typeface="Aptos" panose="020B0004020202020204" pitchFamily="34" charset="0"/>
              </a:rPr>
              <a:t>Que pourriez-vous faire ou dire</a:t>
            </a:r>
            <a:r>
              <a:rPr lang="fr-CA" sz="1200" kern="100" dirty="0">
                <a:effectLst/>
                <a:latin typeface="Lora" pitchFamily="2" charset="0"/>
                <a:ea typeface="Aptos" panose="020B0004020202020204" pitchFamily="34" charset="0"/>
                <a:cs typeface="Times New Roman" panose="02020603050405020304" pitchFamily="18" charset="0"/>
              </a:rPr>
              <a:t>?</a:t>
            </a:r>
            <a:endParaRPr lang="en-US" sz="1200" kern="100" dirty="0">
              <a:effectLst/>
              <a:latin typeface="Lora" pitchFamily="2" charset="0"/>
              <a:ea typeface="Aptos" panose="020B0004020202020204" pitchFamily="34" charset="0"/>
              <a:cs typeface="Times New Roman" panose="02020603050405020304" pitchFamily="18" charset="0"/>
            </a:endParaRPr>
          </a:p>
          <a:p>
            <a:pPr algn="l" rtl="0" fontAlgn="base"/>
            <a:endParaRPr lang="fr-CA" sz="1200" b="1" noProof="0" dirty="0">
              <a:latin typeface="Lora" pitchFamily="2"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b="0" i="0" noProof="0" dirty="0">
              <a:solidFill>
                <a:schemeClr val="tx1"/>
              </a:solidFill>
              <a:effectLst/>
              <a:latin typeface="Lora" pitchFamily="2" charset="0"/>
            </a:endParaRPr>
          </a:p>
        </p:txBody>
      </p:sp>
    </p:spTree>
    <p:extLst>
      <p:ext uri="{BB962C8B-B14F-4D97-AF65-F5344CB8AC3E}">
        <p14:creationId xmlns:p14="http://schemas.microsoft.com/office/powerpoint/2010/main" val="3105751296"/>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200" noProof="0" dirty="0">
                <a:solidFill>
                  <a:srgbClr val="1F3763"/>
                </a:solidFill>
                <a:effectLst/>
                <a:latin typeface="Lora" pitchFamily="2" charset="0"/>
                <a:ea typeface="DengXian Light" panose="02010600030101010101" pitchFamily="2" charset="-122"/>
                <a:cs typeface="Times New Roman" panose="02020603050405020304" pitchFamily="18" charset="0"/>
              </a:rPr>
              <a:t>La définition de prendre soin de soi</a:t>
            </a: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L’un des gestes les plus importants que vous puissiez faire est de prendre soin de vous.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Prendre soin de soi est essentiel pour gérer le stress et maintenir sa santé physique, mentale et émotionnelle. Le manque de repos adéquat et de soins personnels peut éventuellement entraîner des problèmes de santé</a:t>
            </a:r>
            <a:r>
              <a:rPr lang="fr-CA" sz="120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Prendre l’habitude de prendre soin de soi tous les jours ou toutes les semaines peut grandement augmenter sa résilience et prévenir l’épuisement professionnel</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b="0" kern="1200" noProof="0" dirty="0">
                <a:effectLst/>
                <a:latin typeface="Lora" pitchFamily="2" charset="0"/>
                <a:ea typeface="Calibri" panose="020F0502020204030204" pitchFamily="34" charset="0"/>
                <a:cs typeface="Calibri" panose="020F0502020204030204" pitchFamily="34" charset="0"/>
              </a:rPr>
              <a:t>(Aux gestionnaires) : </a:t>
            </a:r>
            <a:r>
              <a:rPr lang="fr-CA" sz="1200" kern="1200" noProof="0" dirty="0">
                <a:effectLst/>
                <a:latin typeface="Lora" pitchFamily="2" charset="0"/>
                <a:ea typeface="Calibri" panose="020F0502020204030204" pitchFamily="34" charset="0"/>
                <a:cs typeface="Calibri" panose="020F0502020204030204" pitchFamily="34" charset="0"/>
              </a:rPr>
              <a:t>Dans le module 4, </a:t>
            </a:r>
            <a:r>
              <a:rPr lang="fr-CA" sz="1200" kern="100" noProof="0" dirty="0">
                <a:effectLst/>
                <a:latin typeface="Lora" pitchFamily="2" charset="0"/>
                <a:ea typeface="Calibri" panose="020F0502020204030204" pitchFamily="34" charset="0"/>
                <a:cs typeface="Arial" panose="020B0604020202020204" pitchFamily="34" charset="0"/>
              </a:rPr>
              <a:t>nous allons parler davantage de votre rôle de gestionnaire </a:t>
            </a:r>
            <a:r>
              <a:rPr lang="fr-CA" sz="1200" kern="1200" noProof="0" dirty="0">
                <a:effectLst/>
                <a:latin typeface="Lora" pitchFamily="2" charset="0"/>
                <a:ea typeface="Calibri" panose="020F0502020204030204" pitchFamily="34" charset="0"/>
                <a:cs typeface="Calibri" panose="020F0502020204030204" pitchFamily="34" charset="0"/>
              </a:rPr>
              <a:t>et </a:t>
            </a:r>
            <a:r>
              <a:rPr lang="fr-CA" sz="1200" kern="100" noProof="0" dirty="0">
                <a:effectLst/>
                <a:latin typeface="Lora" pitchFamily="2" charset="0"/>
                <a:ea typeface="Calibri" panose="020F0502020204030204" pitchFamily="34" charset="0"/>
                <a:cs typeface="Arial" panose="020B0604020202020204" pitchFamily="34" charset="0"/>
              </a:rPr>
              <a:t>de l’importance de prendre soin de votre propre santé mentale lorsque vous soutenez d’autres personnes</a:t>
            </a: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Évaluation de prendre soin de soi (5 minutes).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Si le temps le permet, demandez aux </a:t>
            </a:r>
            <a:r>
              <a:rPr lang="fr-CA" sz="1200" kern="1200" noProof="0" dirty="0" err="1">
                <a:effectLst/>
                <a:latin typeface="Lora" pitchFamily="2" charset="0"/>
                <a:ea typeface="Calibri" panose="020F0502020204030204" pitchFamily="34" charset="0"/>
                <a:cs typeface="Calibri" panose="020F0502020204030204" pitchFamily="34" charset="0"/>
              </a:rPr>
              <a:t>participant·e·s</a:t>
            </a:r>
            <a:r>
              <a:rPr lang="fr-CA" sz="1200" kern="1200" noProof="0" dirty="0">
                <a:effectLst/>
                <a:latin typeface="Lora" pitchFamily="2" charset="0"/>
                <a:ea typeface="Calibri" panose="020F0502020204030204" pitchFamily="34" charset="0"/>
                <a:cs typeface="Calibri" panose="020F0502020204030204" pitchFamily="34" charset="0"/>
              </a:rPr>
              <a:t> de se référer aux questions sur la prendre soin de soi de leur document de cours et encouragez-les à réfléchir aux pratiques dont </a:t>
            </a:r>
            <a:r>
              <a:rPr lang="fr-CA" sz="1200" kern="1200" noProof="0" dirty="0" err="1">
                <a:effectLst/>
                <a:latin typeface="Lora" pitchFamily="2" charset="0"/>
                <a:ea typeface="Calibri" panose="020F0502020204030204" pitchFamily="34" charset="0"/>
                <a:cs typeface="Calibri" panose="020F0502020204030204" pitchFamily="34" charset="0"/>
              </a:rPr>
              <a:t>ils·elles</a:t>
            </a:r>
            <a:r>
              <a:rPr lang="fr-CA" sz="1200" kern="1200" noProof="0" dirty="0">
                <a:effectLst/>
                <a:latin typeface="Lora" pitchFamily="2" charset="0"/>
                <a:ea typeface="Calibri" panose="020F0502020204030204" pitchFamily="34" charset="0"/>
                <a:cs typeface="Calibri" panose="020F0502020204030204" pitchFamily="34" charset="0"/>
              </a:rPr>
              <a:t> se servent pour prendre soin de leur santé.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Si vous pensez que vous allez manquer de temps, encouragez-les à faire cet exercice dans leur temps libre.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Prenez cinq minutes d’autoréflexion et répondez aux questions qui se trouvent dans votre document de cours pour évaluer sur prendre soin de moi :</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Questions sur prendre soin de votre santé :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b="0" kern="100" noProof="0" dirty="0">
                <a:effectLst/>
                <a:latin typeface="Lora" pitchFamily="2" charset="0"/>
                <a:ea typeface="Calibri" panose="020F0502020204030204" pitchFamily="34" charset="0"/>
                <a:cs typeface="Arial" panose="020B0604020202020204" pitchFamily="34" charset="0"/>
              </a:rPr>
              <a:t>Une chose que je fais régulièrement pour prendre soin de moi est</a:t>
            </a:r>
            <a:r>
              <a:rPr lang="fr-CA" sz="1200" b="0" kern="1200" noProof="0" dirty="0">
                <a:effectLst/>
                <a:latin typeface="Lora" pitchFamily="2" charset="0"/>
                <a:ea typeface="Calibri" panose="020F0502020204030204" pitchFamily="34" charset="0"/>
                <a:cs typeface="Calibri" panose="020F0502020204030204" pitchFamily="34" charset="0"/>
              </a:rPr>
              <a:t>…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b="0" kern="100" noProof="0" dirty="0">
                <a:effectLst/>
                <a:latin typeface="Lora" pitchFamily="2" charset="0"/>
                <a:ea typeface="Calibri" panose="020F0502020204030204" pitchFamily="34" charset="0"/>
                <a:cs typeface="Arial" panose="020B0604020202020204" pitchFamily="34" charset="0"/>
              </a:rPr>
              <a:t>Une chose que j’aimerais faire plus souvent pour moi-même est</a:t>
            </a:r>
            <a:r>
              <a:rPr lang="fr-CA" sz="1200" b="0" kern="1200" noProof="0" dirty="0">
                <a:effectLst/>
                <a:latin typeface="Lora" pitchFamily="2" charset="0"/>
                <a:ea typeface="Calibri" panose="020F0502020204030204" pitchFamily="34" charset="0"/>
                <a:cs typeface="Calibri" panose="020F0502020204030204" pitchFamily="34" charset="0"/>
              </a:rPr>
              <a:t>…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b="0" kern="100" noProof="0" dirty="0">
                <a:effectLst/>
                <a:latin typeface="Lora" pitchFamily="2" charset="0"/>
                <a:ea typeface="Calibri" panose="020F0502020204030204" pitchFamily="34" charset="0"/>
                <a:cs typeface="Arial" panose="020B0604020202020204" pitchFamily="34" charset="0"/>
              </a:rPr>
              <a:t>Je sais que j’ai besoin de faire une pause et de prendre soin de moi quand</a:t>
            </a:r>
            <a:r>
              <a:rPr lang="fr-CA" sz="1200" b="0" kern="1200" noProof="0" dirty="0">
                <a:effectLst/>
                <a:latin typeface="Lora" pitchFamily="2" charset="0"/>
                <a:ea typeface="Calibri" panose="020F0502020204030204" pitchFamily="34" charset="0"/>
                <a:cs typeface="Calibri" panose="020F0502020204030204" pitchFamily="34" charset="0"/>
              </a:rPr>
              <a:t>…</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Vous n’avez pas besoin de partager leurs réponses avec le groupe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REMARQUE</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Un certain nombre de définitions de prendre soin de la santé ont été produites par différentes autorités au fil des ans – l’Organisation mondiale de la Santé a produit trois définitions qui sont fréquemment citées (en 1983, 1998 et 2009). Dans le cadre de ce cours, nous utilisons leur définition de 1998.</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Organisation mondiale de la Santé, </a:t>
            </a:r>
            <a:r>
              <a:rPr lang="fr-CA" sz="1200" i="1" kern="1200" noProof="0" dirty="0">
                <a:effectLst/>
                <a:latin typeface="Lora" pitchFamily="2" charset="0"/>
                <a:ea typeface="Calibri" panose="020F0502020204030204" pitchFamily="34" charset="0"/>
                <a:cs typeface="Calibri" panose="020F0502020204030204" pitchFamily="34" charset="0"/>
              </a:rPr>
              <a:t>Self-care. </a:t>
            </a:r>
            <a:r>
              <a:rPr lang="fr-CA" sz="1200" u="sng" kern="100" noProof="0" dirty="0">
                <a:solidFill>
                  <a:srgbClr val="0563C1"/>
                </a:solidFill>
                <a:effectLst/>
                <a:latin typeface="Lora" pitchFamily="2" charset="0"/>
                <a:ea typeface="DengXian Light" panose="02010600030101010101" pitchFamily="2" charset="-122"/>
                <a:cs typeface="Calibri" panose="020F0502020204030204" pitchFamily="34" charset="0"/>
                <a:hlinkClick r:id="rId3"/>
              </a:rPr>
              <a:t>https://www.who.int/news-room/fact-sheets/detail/self-care-health-interventions</a:t>
            </a:r>
            <a:r>
              <a:rPr lang="fr-CA" sz="1200" kern="100" noProof="0" dirty="0">
                <a:effectLst/>
                <a:latin typeface="Lora" pitchFamily="2" charset="0"/>
                <a:ea typeface="DengXian Light" panose="02010600030101010101" pitchFamily="2" charset="-122"/>
                <a:cs typeface="Calibri" panose="020F0502020204030204" pitchFamily="34" charset="0"/>
              </a:rPr>
              <a:t> [en anglais seulement]</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International Self-Care </a:t>
            </a:r>
            <a:r>
              <a:rPr lang="fr-CA" sz="1200" kern="1200" noProof="0" dirty="0" err="1">
                <a:effectLst/>
                <a:latin typeface="Lora" pitchFamily="2" charset="0"/>
                <a:ea typeface="Calibri" panose="020F0502020204030204" pitchFamily="34" charset="0"/>
                <a:cs typeface="Calibri" panose="020F0502020204030204" pitchFamily="34" charset="0"/>
              </a:rPr>
              <a:t>Foundation</a:t>
            </a:r>
            <a:r>
              <a:rPr lang="fr-CA" sz="1200" kern="1200" noProof="0" dirty="0">
                <a:effectLst/>
                <a:latin typeface="Lora" pitchFamily="2" charset="0"/>
                <a:ea typeface="Calibri" panose="020F0502020204030204" pitchFamily="34" charset="0"/>
                <a:cs typeface="Calibri" panose="020F0502020204030204" pitchFamily="34" charset="0"/>
              </a:rPr>
              <a:t> (ISF), </a:t>
            </a:r>
            <a:r>
              <a:rPr lang="fr-CA" sz="1200" i="1" kern="1200" noProof="0" dirty="0" err="1">
                <a:effectLst/>
                <a:latin typeface="Lora" pitchFamily="2" charset="0"/>
                <a:ea typeface="Calibri" panose="020F0502020204030204" pitchFamily="34" charset="0"/>
                <a:cs typeface="Calibri" panose="020F0502020204030204" pitchFamily="34" charset="0"/>
              </a:rPr>
              <a:t>What</a:t>
            </a:r>
            <a:r>
              <a:rPr lang="fr-CA" sz="1200" i="1"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err="1">
                <a:effectLst/>
                <a:latin typeface="Lora" pitchFamily="2" charset="0"/>
                <a:ea typeface="Calibri" panose="020F0502020204030204" pitchFamily="34" charset="0"/>
                <a:cs typeface="Calibri" panose="020F0502020204030204" pitchFamily="34" charset="0"/>
              </a:rPr>
              <a:t>is</a:t>
            </a:r>
            <a:r>
              <a:rPr lang="fr-CA" sz="1200" i="1" kern="1200" noProof="0" dirty="0">
                <a:effectLst/>
                <a:latin typeface="Lora" pitchFamily="2" charset="0"/>
                <a:ea typeface="Calibri" panose="020F0502020204030204" pitchFamily="34" charset="0"/>
                <a:cs typeface="Calibri" panose="020F0502020204030204" pitchFamily="34" charset="0"/>
              </a:rPr>
              <a:t> self-care?</a:t>
            </a:r>
            <a:r>
              <a:rPr lang="fr-CA" sz="1200" i="1" u="none" kern="100" noProof="0" dirty="0">
                <a:solidFill>
                  <a:schemeClr val="tx1"/>
                </a:solidFill>
                <a:effectLst/>
                <a:latin typeface="Lora" pitchFamily="2" charset="0"/>
                <a:ea typeface="Calibri" panose="020F0502020204030204" pitchFamily="34" charset="0"/>
                <a:cs typeface="Arial" panose="020B0604020202020204" pitchFamily="34" charset="0"/>
              </a:rPr>
              <a:t> </a:t>
            </a:r>
            <a:r>
              <a:rPr lang="fr-CA" sz="1200" u="none" kern="1200" noProof="0" dirty="0">
                <a:solidFill>
                  <a:srgbClr val="0563C1"/>
                </a:solidFill>
                <a:effectLst/>
                <a:latin typeface="Lora" pitchFamily="2" charset="0"/>
                <a:ea typeface="Calibri" panose="020F0502020204030204" pitchFamily="34" charset="0"/>
                <a:cs typeface="Calibri" panose="020F0502020204030204" pitchFamily="34" charset="0"/>
                <a:hlinkClick r:id="rId4"/>
              </a:rPr>
              <a:t>https://isfglobal.org/what-is-self-care/</a:t>
            </a:r>
            <a:r>
              <a:rPr lang="fr-CA" sz="1200" u="none"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[en anglais seulement]</a:t>
            </a:r>
          </a:p>
          <a:p>
            <a:pPr marL="17145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Calibri" panose="020F0502020204030204" pitchFamily="34" charset="0"/>
              </a:rPr>
              <a:t>Adaptation de </a:t>
            </a:r>
            <a:r>
              <a:rPr lang="fr-CA" sz="1200" u="sng" kern="1200" noProof="0" dirty="0">
                <a:effectLst/>
                <a:latin typeface="Lora" pitchFamily="2" charset="0"/>
                <a:ea typeface="Calibri" panose="020F0502020204030204" pitchFamily="34" charset="0"/>
              </a:rPr>
              <a:t>www.psychpoint.com</a:t>
            </a:r>
            <a:r>
              <a:rPr lang="fr-CA" sz="1200" noProof="0" dirty="0">
                <a:effectLst/>
                <a:latin typeface="Lora" pitchFamily="2" charset="0"/>
              </a:rPr>
              <a:t> </a:t>
            </a:r>
            <a:endParaRPr lang="fr-CA" sz="1200" b="0" i="0" u="sng" strike="noStrike" baseline="0" noProof="0" dirty="0">
              <a:solidFill>
                <a:schemeClr val="tx1"/>
              </a:solidFill>
              <a:latin typeface="Lora" pitchFamily="2"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89</a:t>
            </a:fld>
            <a:endParaRPr lang="en-CA"/>
          </a:p>
        </p:txBody>
      </p:sp>
    </p:spTree>
    <p:extLst>
      <p:ext uri="{BB962C8B-B14F-4D97-AF65-F5344CB8AC3E}">
        <p14:creationId xmlns:p14="http://schemas.microsoft.com/office/powerpoint/2010/main" val="125148418"/>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Discussion de groupe : Prendre soin de soi</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US" sz="1200" b="1" i="0" dirty="0">
                <a:solidFill>
                  <a:schemeClr val="tx1"/>
                </a:solidFill>
                <a:latin typeface="Lora" pitchFamily="2" charset="0"/>
              </a:rPr>
              <a:t>À FAIRE </a:t>
            </a:r>
            <a:br>
              <a:rPr lang="en-US" sz="1200" b="0" i="0" dirty="0">
                <a:solidFill>
                  <a:schemeClr val="tx1"/>
                </a:solidFill>
                <a:latin typeface="Lora" pitchFamily="2" charset="0"/>
              </a:rPr>
            </a:br>
            <a:r>
              <a:rPr lang="fr-FR" sz="1200" b="0" i="0" dirty="0">
                <a:solidFill>
                  <a:schemeClr val="tx1"/>
                </a:solidFill>
                <a:latin typeface="Lora" pitchFamily="2" charset="0"/>
              </a:rPr>
              <a:t>Donnez aux participants un moment pour lire la citation.</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question.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a:t>
            </a: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De quelle autre façon pouvez-vous demeurer </a:t>
            </a:r>
            <a:r>
              <a:rPr lang="fr-CA" sz="1200" kern="100" noProof="0" dirty="0" err="1">
                <a:effectLst/>
                <a:latin typeface="Lora" pitchFamily="2" charset="0"/>
                <a:ea typeface="Calibri" panose="020F0502020204030204" pitchFamily="34" charset="0"/>
                <a:cs typeface="Arial" panose="020B0604020202020204" pitchFamily="34" charset="0"/>
              </a:rPr>
              <a:t>résilient·e</a:t>
            </a:r>
            <a:r>
              <a:rPr lang="fr-CA" sz="1200" kern="100" noProof="0" dirty="0">
                <a:effectLst/>
                <a:latin typeface="Lora" pitchFamily="2" charset="0"/>
                <a:ea typeface="Calibri" panose="020F0502020204030204" pitchFamily="34" charset="0"/>
                <a:cs typeface="Arial" panose="020B0604020202020204" pitchFamily="34" charset="0"/>
              </a:rPr>
              <a:t> et en santé lors de périodes stressantes? Qu’aimez-vous vraiment faire? Qu’est-ce qui vous fait complètement perdre la notion du temps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soins personnels (p. ex. faire de l’exercice, prendre des marches, tricoter, écouter des livres audio, lire, jardiner, etc.).</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gentillesse et l’autocompassion.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Faire une sieste.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Marcher dans la nature.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Dire non à certaines choses ou à certaines personnes.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Modifier ses attentes envers soi-même.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Célébrer de simples choses de la vie et celles qui nous échappent d’habitude.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clé, c’est de prendre soin de soi régulièrement pour renforcer sa résilience plutôt que d’attendre de vivre un stress.</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N’oubliez pas que lorsqu’il s’agit de prendre soin de soi, il est important de trouver ce qui vous convient le mieux. Connaissez-vous et sachez ce dont vous avez besoin - tout le monde ne bénéficiera pas des mêmes choses. Prenez le temps de vous détendre et de faire ce que vous aimez. Faire de l’exercice, bien manger, dormir suffisamment, se rapprocher des autres, adopter un programme d’activités régulier, s’informer auprès de sources crédibles, etc. sont autant d’éléments qui font partie de prendre soin de soi.</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Concentrez-vous sur ce que vous pouvez contrôler et changer. Faites quelque chose que vous pouvez contrôler et essayez de ne pas vous préoccuper de ce qui est hors de votre contrôle.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Nous devons prendre le temps de prendre soin de nous-mêmes, de faire des choses qui sont agréables et que nous aimons faire. Il se peut que vous trouviez particulièrement important d’entretenir et de maintenir des liens sociaux en ces temps difficiles, car ils peuvent atténuer les effets du stress et avoir une incidence positive sur votre santé mentale.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Si vous vous trouvez dans les zones orange ou rouge du continuum, il est bon de chercher de l’aide. Le stress persistant et les défis de la vie quotidienne peuvent commencer à vous affecter négativement. Les problèmes de santé mentale pouvant entraîner des difficultés dans les relations avec la famille, les </a:t>
            </a:r>
            <a:r>
              <a:rPr lang="fr-CA" sz="1200" kern="1200" noProof="0" dirty="0" err="1">
                <a:effectLst/>
                <a:latin typeface="Lora" pitchFamily="2" charset="0"/>
                <a:ea typeface="Calibri" panose="020F0502020204030204" pitchFamily="34" charset="0"/>
                <a:cs typeface="Calibri" panose="020F0502020204030204" pitchFamily="34" charset="0"/>
              </a:rPr>
              <a:t>ami·e·s</a:t>
            </a:r>
            <a:r>
              <a:rPr lang="fr-CA" sz="1200" kern="1200" noProof="0" dirty="0">
                <a:effectLst/>
                <a:latin typeface="Lora" pitchFamily="2" charset="0"/>
                <a:ea typeface="Calibri" panose="020F0502020204030204" pitchFamily="34" charset="0"/>
                <a:cs typeface="Calibri" panose="020F0502020204030204" pitchFamily="34" charset="0"/>
              </a:rPr>
              <a:t> et les collègues de travail, le fait de ne pas les traiter réduit souvent votre capacité à profiter de la vie. Le soutien social pourrait s’avérer très utile pour obtenir de l’aide.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Observez les signes et faites preuve de discernement. Demandez-vous si ce que vous ressentez, pensez ou faites est habituel. Si la réponse est non, parlez de votre problème à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membre de votre famille, à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ami·e</a:t>
            </a:r>
            <a:r>
              <a:rPr lang="fr-CA" sz="1200" kern="1200" noProof="0" dirty="0">
                <a:effectLst/>
                <a:latin typeface="Lora" pitchFamily="2" charset="0"/>
                <a:ea typeface="Calibri" panose="020F0502020204030204" pitchFamily="34" charset="0"/>
                <a:cs typeface="Calibri" panose="020F0502020204030204" pitchFamily="34" charset="0"/>
              </a:rPr>
              <a:t> ou à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collègue de confiance, si possible. Vous constaterez peut-être que c’est la seule aide dont vous avez besoin. Si cela ne vous aide pas complètement, vous pouvez décider de demander l’aide d’</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professionnel·le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Eleanor </a:t>
            </a:r>
            <a:r>
              <a:rPr lang="fr-CA" sz="1200" kern="1200" noProof="0" dirty="0" err="1">
                <a:effectLst/>
                <a:latin typeface="Lora" pitchFamily="2" charset="0"/>
                <a:ea typeface="Calibri" panose="020F0502020204030204" pitchFamily="34" charset="0"/>
                <a:cs typeface="Calibri" panose="020F0502020204030204" pitchFamily="34" charset="0"/>
              </a:rPr>
              <a:t>Brownn</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u="sng" kern="1200" noProof="0" dirty="0">
                <a:solidFill>
                  <a:srgbClr val="0563C1"/>
                </a:solidFill>
                <a:effectLst/>
                <a:latin typeface="Lora" pitchFamily="2" charset="0"/>
                <a:ea typeface="Calibri" panose="020F0502020204030204" pitchFamily="34" charset="0"/>
                <a:cs typeface="Calibri" panose="020F0502020204030204" pitchFamily="34" charset="0"/>
                <a:hlinkClick r:id="rId3"/>
              </a:rPr>
              <a:t>http://www.eleanorbrownn.com/</a:t>
            </a:r>
            <a:r>
              <a:rPr lang="fr-CA" sz="1200" kern="1200" noProof="0" dirty="0">
                <a:effectLst/>
                <a:latin typeface="Lora" pitchFamily="2" charset="0"/>
                <a:ea typeface="Calibri" panose="020F0502020204030204" pitchFamily="34" charset="0"/>
              </a:rPr>
              <a:t> [en anglais seulement]</a:t>
            </a:r>
            <a:r>
              <a:rPr lang="fr-CA" sz="1200" noProof="0" dirty="0">
                <a:effectLst/>
                <a:latin typeface="Lora" pitchFamily="2" charset="0"/>
              </a:rPr>
              <a:t> </a:t>
            </a:r>
            <a:endParaRPr lang="fr-CA" sz="1200" b="0" i="0" u="none" strike="noStrike" kern="1200" baseline="0" noProof="0" dirty="0">
              <a:solidFill>
                <a:schemeClr val="tx1"/>
              </a:solidFill>
              <a:latin typeface="Lora" pitchFamily="2" charset="0"/>
              <a:ea typeface="+mn-ea"/>
              <a:cs typeface="+mn-cs"/>
            </a:endParaRPr>
          </a:p>
        </p:txBody>
      </p:sp>
      <p:sp>
        <p:nvSpPr>
          <p:cNvPr id="5" name="Slide Number Placeholder 4">
            <a:extLst>
              <a:ext uri="{FF2B5EF4-FFF2-40B4-BE49-F238E27FC236}">
                <a16:creationId xmlns:a16="http://schemas.microsoft.com/office/drawing/2014/main" id="{C881D8CE-5CBA-8643-00CE-B56A6B200A33}"/>
              </a:ext>
            </a:extLst>
          </p:cNvPr>
          <p:cNvSpPr>
            <a:spLocks noGrp="1"/>
          </p:cNvSpPr>
          <p:nvPr>
            <p:ph type="sldNum" sz="quarter" idx="5"/>
          </p:nvPr>
        </p:nvSpPr>
        <p:spPr/>
        <p:txBody>
          <a:bodyPr/>
          <a:lstStyle/>
          <a:p>
            <a:fld id="{FB267835-0E47-4489-B375-E70B63D82C6C}" type="slidenum">
              <a:rPr lang="en-CA" smtClean="0"/>
              <a:t>90</a:t>
            </a:fld>
            <a:endParaRPr lang="en-CA"/>
          </a:p>
        </p:txBody>
      </p:sp>
    </p:spTree>
    <p:extLst>
      <p:ext uri="{BB962C8B-B14F-4D97-AF65-F5344CB8AC3E}">
        <p14:creationId xmlns:p14="http://schemas.microsoft.com/office/powerpoint/2010/main" val="3904653139"/>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Conseils pour veiller à son sommeil</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 sommeil est un élément essentiel </a:t>
            </a:r>
            <a:r>
              <a:rPr lang="fr-FR" sz="1200" kern="1200" noProof="0" dirty="0">
                <a:effectLst/>
                <a:latin typeface="Lora" pitchFamily="2" charset="0"/>
                <a:ea typeface="Calibri" panose="020F0502020204030204" pitchFamily="34" charset="0"/>
                <a:cs typeface="Calibri" panose="020F0502020204030204" pitchFamily="34" charset="0"/>
              </a:rPr>
              <a:t>pour prendre soin de soi et rester en santé</a:t>
            </a:r>
            <a:r>
              <a:rPr lang="fr-CA" sz="1200" kern="1200" noProof="0" dirty="0">
                <a:effectLst/>
                <a:latin typeface="Lora" pitchFamily="2" charset="0"/>
                <a:ea typeface="Calibri" panose="020F0502020204030204" pitchFamily="34" charset="0"/>
                <a:cs typeface="Calibri" panose="020F0502020204030204" pitchFamily="34" charset="0"/>
              </a:rPr>
              <a:t>, pour la prévention et du traitement des maladies, ainsi que de l’amélioration de la santé mentale et du fonctionnement cognitif. L’esprit et le corps ont besoin d’un sommeil continu et de qualité pour recharger et redémarrer leurs systèmes énergétiques.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plupart des gens ont besoin de plus de huit heures de sommeil ininterrompu, ce qui leur permet de passer d’un stade de sommeil léger à un stade de sommeil profond et à un stade de rêve.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Les études démontrent que le manque de sommeil et l’insomnie peuvent augmenter le risque de blessures physiques et psychologiques et aggraver les effets négatifs de l’épuisement professionnel et du stress sur la santé mentale des </a:t>
            </a:r>
            <a:r>
              <a:rPr lang="fr-CA" sz="1200" kern="1200" noProof="0" dirty="0" err="1">
                <a:effectLst/>
                <a:latin typeface="Lora" pitchFamily="2" charset="0"/>
                <a:ea typeface="Times New Roman" panose="02020603050405020304" pitchFamily="18" charset="0"/>
                <a:cs typeface="Calibri" panose="020F0502020204030204" pitchFamily="34" charset="0"/>
              </a:rPr>
              <a:t>travailleur·se·s</a:t>
            </a:r>
            <a:r>
              <a:rPr lang="fr-CA" sz="1200" kern="1200" noProof="0" dirty="0">
                <a:effectLst/>
                <a:latin typeface="Lora" pitchFamily="2" charset="0"/>
                <a:ea typeface="Times New Roman" panose="02020603050405020304" pitchFamily="18" charset="0"/>
                <a:cs typeface="Calibri" panose="020F0502020204030204" pitchFamily="34" charset="0"/>
              </a:rPr>
              <a:t> (Vega-</a:t>
            </a:r>
            <a:r>
              <a:rPr lang="fr-CA" sz="1200" kern="1200" noProof="0" dirty="0" err="1">
                <a:effectLst/>
                <a:latin typeface="Lora" pitchFamily="2" charset="0"/>
                <a:ea typeface="Times New Roman" panose="02020603050405020304" pitchFamily="18" charset="0"/>
                <a:cs typeface="Calibri" panose="020F0502020204030204" pitchFamily="34" charset="0"/>
              </a:rPr>
              <a:t>Escaño</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a:effectLst/>
                <a:latin typeface="Lora" pitchFamily="2" charset="0"/>
                <a:ea typeface="Times New Roman" panose="02020603050405020304" pitchFamily="18" charset="0"/>
                <a:cs typeface="Calibri" panose="020F0502020204030204" pitchFamily="34" charset="0"/>
              </a:rPr>
              <a:t>et al.</a:t>
            </a:r>
            <a:r>
              <a:rPr lang="fr-CA" sz="1200" kern="1200" noProof="0" dirty="0">
                <a:effectLst/>
                <a:latin typeface="Lora" pitchFamily="2" charset="0"/>
                <a:ea typeface="Times New Roman" panose="02020603050405020304" pitchFamily="18" charset="0"/>
                <a:cs typeface="Calibri" panose="020F0502020204030204" pitchFamily="34" charset="0"/>
              </a:rPr>
              <a:t>, 2020).</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Les stratégies </a:t>
            </a:r>
            <a:r>
              <a:rPr lang="fr-CA" sz="1200" kern="1200" noProof="0" dirty="0" err="1">
                <a:effectLst/>
                <a:latin typeface="Lora" pitchFamily="2" charset="0"/>
                <a:ea typeface="Times New Roman" panose="02020603050405020304" pitchFamily="18" charset="0"/>
                <a:cs typeface="Calibri" panose="020F0502020204030204" pitchFamily="34" charset="0"/>
              </a:rPr>
              <a:t>cognitivo</a:t>
            </a:r>
            <a:r>
              <a:rPr lang="fr-CA" sz="1200" kern="1200" noProof="0" dirty="0">
                <a:effectLst/>
                <a:latin typeface="Lora" pitchFamily="2" charset="0"/>
                <a:ea typeface="Times New Roman" panose="02020603050405020304" pitchFamily="18" charset="0"/>
                <a:cs typeface="Calibri" panose="020F0502020204030204" pitchFamily="34" charset="0"/>
              </a:rPr>
              <a:t>-comportementales, l’activité physique et les interventions psychocorporelles, telles que la méditation et le mouvement (propres aux problèmes de sommeil ou autres), semblent être les plus fréquemment associées à des résultats bénéfiques du sommeil.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FR" sz="1200" b="0" dirty="0">
                <a:solidFill>
                  <a:schemeClr val="tx1"/>
                </a:solidFill>
                <a:effectLst/>
                <a:latin typeface="Lora" pitchFamily="2" charset="0"/>
                <a:ea typeface="Calibri" panose="020F0502020204030204" pitchFamily="34" charset="0"/>
              </a:rPr>
              <a:t>Adopter de bonnes habitudes de sommeil (parfois appelées « hygiène du sommeil »</a:t>
            </a:r>
            <a:r>
              <a:rPr lang="en-CA" sz="1200" b="0" dirty="0">
                <a:solidFill>
                  <a:schemeClr val="tx1"/>
                </a:solidFill>
                <a:effectLst/>
                <a:latin typeface="Lora" pitchFamily="2" charset="0"/>
                <a:ea typeface="Calibri" panose="020F0502020204030204" pitchFamily="34" charset="0"/>
              </a:rPr>
              <a:t> </a:t>
            </a:r>
            <a:r>
              <a:rPr lang="fr-FR" sz="1200" b="0" dirty="0">
                <a:solidFill>
                  <a:schemeClr val="tx1"/>
                </a:solidFill>
                <a:effectLst/>
                <a:latin typeface="Lora" pitchFamily="2" charset="0"/>
                <a:ea typeface="Calibri" panose="020F0502020204030204" pitchFamily="34" charset="0"/>
              </a:rPr>
              <a:t>) peut également vous aider à passer une bonne nuit de sommeil. </a:t>
            </a: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 texte sur la diapositive.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gn="l">
              <a:buFont typeface="Arial" panose="020B0604020202020204" pitchFamily="34" charset="0"/>
              <a:buChar char="•"/>
            </a:pPr>
            <a:r>
              <a:rPr lang="fr-FR" sz="1200" b="0" i="0" dirty="0">
                <a:solidFill>
                  <a:schemeClr val="tx1"/>
                </a:solidFill>
                <a:effectLst/>
                <a:latin typeface="Lora" pitchFamily="2" charset="0"/>
              </a:rPr>
              <a:t>Certaines habitudes peuvent vous aider à obtenir un sommeil de meilleure qualité : </a:t>
            </a:r>
            <a:endParaRPr lang="en-US" sz="1200" b="0" i="0" dirty="0">
              <a:solidFill>
                <a:schemeClr val="tx1"/>
              </a:solidFill>
              <a:effectLst/>
              <a:latin typeface="Lora" pitchFamily="2"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Se réveiller et se coucher à des heures régulières.</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Intégrer l’activité physique et le mouvement plus tôt dans la journée (au lieu de tard le soir).</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Programmer des exercices réguliers de relaxation et de détente avant le coucher.</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Avoir une chambre à coucher fraîche et sombre.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Utiliser un bruit de fond pour bloquer les distractions et calmer l’esprit.</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Cacher les lumières vives à DEL et débrancher les appareils numériques.</a:t>
            </a:r>
          </a:p>
          <a:p>
            <a:pPr marL="457200" marR="0" lvl="1" indent="0" algn="l" defTabSz="914400" rtl="0" eaLnBrk="1" fontAlgn="auto" latinLnBrk="0" hangingPunct="1">
              <a:lnSpc>
                <a:spcPct val="107000"/>
              </a:lnSpc>
              <a:spcBef>
                <a:spcPts val="0"/>
              </a:spcBef>
              <a:spcAft>
                <a:spcPts val="800"/>
              </a:spcAft>
              <a:buClrTx/>
              <a:buSzTx/>
              <a:buFont typeface="Courier New" panose="02070309020205020404" pitchFamily="49" charset="0"/>
              <a:buNone/>
              <a:tabLst/>
              <a:defRPr/>
            </a:pPr>
            <a:endParaRPr lang="fr-CA" sz="1200" b="0" i="0" kern="1200" noProof="0" dirty="0">
              <a:solidFill>
                <a:schemeClr val="tx1"/>
              </a:solidFill>
              <a:effectLst/>
              <a:latin typeface="Lora" pitchFamily="2" charset="0"/>
              <a:cs typeface="Calibri" panose="020F050202020403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en-US" sz="1200" b="0" i="0" dirty="0">
                <a:solidFill>
                  <a:schemeClr val="tx1"/>
                </a:solidFill>
                <a:effectLst/>
                <a:latin typeface="Lora" pitchFamily="2" charset="0"/>
              </a:rPr>
              <a:t>Il </a:t>
            </a:r>
            <a:r>
              <a:rPr lang="en-US" sz="1200" b="0" i="0" dirty="0" err="1">
                <a:solidFill>
                  <a:schemeClr val="tx1"/>
                </a:solidFill>
                <a:effectLst/>
                <a:latin typeface="Lora" pitchFamily="2" charset="0"/>
              </a:rPr>
              <a:t>est</a:t>
            </a:r>
            <a:r>
              <a:rPr lang="en-US" sz="1200" b="0" i="0" dirty="0">
                <a:solidFill>
                  <a:schemeClr val="tx1"/>
                </a:solidFill>
                <a:effectLst/>
                <a:latin typeface="Lora" pitchFamily="2" charset="0"/>
              </a:rPr>
              <a:t> </a:t>
            </a:r>
            <a:r>
              <a:rPr lang="en-US" sz="1200" b="0" i="0" dirty="0" err="1">
                <a:solidFill>
                  <a:schemeClr val="tx1"/>
                </a:solidFill>
                <a:effectLst/>
                <a:latin typeface="Lora" pitchFamily="2" charset="0"/>
              </a:rPr>
              <a:t>également</a:t>
            </a:r>
            <a:r>
              <a:rPr lang="en-US" sz="1200" b="0" i="0" dirty="0">
                <a:solidFill>
                  <a:schemeClr val="tx1"/>
                </a:solidFill>
                <a:effectLst/>
                <a:latin typeface="Lora" pitchFamily="2" charset="0"/>
              </a:rPr>
              <a:t> </a:t>
            </a:r>
            <a:r>
              <a:rPr lang="en-US" sz="1200" b="0" i="0" dirty="0" err="1">
                <a:solidFill>
                  <a:schemeClr val="tx1"/>
                </a:solidFill>
                <a:effectLst/>
                <a:latin typeface="Lora" pitchFamily="2" charset="0"/>
              </a:rPr>
              <a:t>mieux</a:t>
            </a:r>
            <a:r>
              <a:rPr lang="en-US" sz="1200" b="0" i="0" dirty="0">
                <a:solidFill>
                  <a:schemeClr val="tx1"/>
                </a:solidFill>
                <a:effectLst/>
                <a:latin typeface="Lora" pitchFamily="2" charset="0"/>
              </a:rPr>
              <a:t> </a:t>
            </a:r>
            <a:r>
              <a:rPr lang="en-US" sz="1200" b="0" i="0" dirty="0" err="1">
                <a:solidFill>
                  <a:schemeClr val="tx1"/>
                </a:solidFill>
                <a:effectLst/>
                <a:latin typeface="Lora" pitchFamily="2" charset="0"/>
              </a:rPr>
              <a:t>d’éviter</a:t>
            </a:r>
            <a:r>
              <a:rPr lang="en-US" sz="1200" b="0" i="0" dirty="0">
                <a:solidFill>
                  <a:schemeClr val="tx1"/>
                </a:solidFill>
                <a:effectLst/>
                <a:latin typeface="Lora" pitchFamily="2" charset="0"/>
              </a:rPr>
              <a:t>: </a:t>
            </a:r>
          </a:p>
          <a:p>
            <a:pPr marL="457200" lvl="1" indent="0">
              <a:lnSpc>
                <a:spcPct val="107000"/>
              </a:lnSpc>
              <a:spcAft>
                <a:spcPts val="800"/>
              </a:spcAft>
              <a:buFont typeface="Courier New" panose="02070309020205020404" pitchFamily="49"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Les longues siestes pendant la journée.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Les stimulants tels que l’alcool et la caféine avant le coucher.</a:t>
            </a: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Trop de temps devant un écran avant le coucher.</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Des repas copieux avant de dormir.</a:t>
            </a: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Des exercices trop intenses avant de dormir.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Times New Roman" panose="02020603050405020304" pitchFamily="18" charset="0"/>
                <a:cs typeface="Calibri" panose="020F0502020204030204" pitchFamily="34" charset="0"/>
              </a:rPr>
              <a:t>SOURCES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FR" sz="1200" b="0" dirty="0">
                <a:effectLst/>
                <a:latin typeface="Lora" pitchFamily="2" charset="0"/>
                <a:ea typeface="Arial" panose="020B0604020202020204" pitchFamily="34" charset="0"/>
              </a:rPr>
              <a:t>Centres de contrôle et de prévention des maladies (</a:t>
            </a:r>
            <a:r>
              <a:rPr lang="en-US" sz="1200" b="0" dirty="0">
                <a:effectLst/>
                <a:latin typeface="Lora" pitchFamily="2" charset="0"/>
                <a:ea typeface="Arial" panose="020B0604020202020204" pitchFamily="34" charset="0"/>
              </a:rPr>
              <a:t>13 </a:t>
            </a:r>
            <a:r>
              <a:rPr lang="en-US" sz="1200" b="0" dirty="0" err="1">
                <a:effectLst/>
                <a:latin typeface="Lora" pitchFamily="2" charset="0"/>
                <a:ea typeface="Arial" panose="020B0604020202020204" pitchFamily="34" charset="0"/>
              </a:rPr>
              <a:t>Septembre</a:t>
            </a:r>
            <a:r>
              <a:rPr lang="en-US" sz="1200" b="0" dirty="0">
                <a:effectLst/>
                <a:latin typeface="Lora" pitchFamily="2" charset="0"/>
                <a:ea typeface="Arial" panose="020B0604020202020204" pitchFamily="34" charset="0"/>
              </a:rPr>
              <a:t> 2022). </a:t>
            </a:r>
            <a:r>
              <a:rPr lang="en-US" sz="1200" b="0" i="1" dirty="0">
                <a:effectLst/>
                <a:latin typeface="Lora" pitchFamily="2" charset="0"/>
                <a:ea typeface="Arial" panose="020B0604020202020204" pitchFamily="34" charset="0"/>
              </a:rPr>
              <a:t>Basics About Sleep. </a:t>
            </a:r>
            <a:r>
              <a:rPr lang="en-US" sz="1200" b="0" u="sng" dirty="0">
                <a:solidFill>
                  <a:srgbClr val="467886"/>
                </a:solidFill>
                <a:effectLst/>
                <a:latin typeface="Lora" pitchFamily="2" charset="0"/>
                <a:ea typeface="Calibri" panose="020F0502020204030204" pitchFamily="34" charset="0"/>
                <a:hlinkClick r:id="rId3"/>
              </a:rPr>
              <a:t>https://www.cdc.gov/sleep/about_sleep/sleep_hygiene.html</a:t>
            </a:r>
            <a:endParaRPr lang="en-US" sz="1200" b="0" u="sng" dirty="0">
              <a:solidFill>
                <a:srgbClr val="467886"/>
              </a:solidFill>
              <a:effectLst/>
              <a:latin typeface="Lora" pitchFamily="2" charset="0"/>
              <a:ea typeface="Calibri" panose="020F0502020204030204" pitchFamily="34" charset="0"/>
            </a:endParaRP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endParaRPr lang="en-US" sz="1200" b="0" dirty="0">
              <a:effectLst/>
              <a:latin typeface="Lora" pitchFamily="2" charset="0"/>
              <a:ea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err="1">
                <a:effectLst/>
                <a:latin typeface="Lora" pitchFamily="2" charset="0"/>
                <a:ea typeface="Times New Roman" panose="02020603050405020304" pitchFamily="18" charset="0"/>
                <a:cs typeface="Calibri" panose="020F0502020204030204" pitchFamily="34" charset="0"/>
              </a:rPr>
              <a:t>Grandner</a:t>
            </a:r>
            <a:r>
              <a:rPr lang="fr-CA" sz="1200" kern="1200" noProof="0" dirty="0">
                <a:effectLst/>
                <a:latin typeface="Lora" pitchFamily="2" charset="0"/>
                <a:ea typeface="Times New Roman" panose="02020603050405020304" pitchFamily="18" charset="0"/>
                <a:cs typeface="Calibri" panose="020F0502020204030204" pitchFamily="34" charset="0"/>
              </a:rPr>
              <a:t>, M. A. (s. d.) </a:t>
            </a:r>
            <a:r>
              <a:rPr lang="fr-CA" sz="1200" kern="1200" noProof="0" dirty="0">
                <a:effectLst/>
                <a:latin typeface="Lora" pitchFamily="2" charset="0"/>
                <a:ea typeface="Calibri" panose="020F0502020204030204" pitchFamily="34" charset="0"/>
                <a:cs typeface="Calibri" panose="020F0502020204030204" pitchFamily="34" charset="0"/>
              </a:rPr>
              <a:t>et M. A. </a:t>
            </a:r>
            <a:r>
              <a:rPr lang="fr-CA" sz="1200" kern="1200" noProof="0" dirty="0" err="1">
                <a:effectLst/>
                <a:latin typeface="Lora" pitchFamily="2" charset="0"/>
                <a:ea typeface="Calibri" panose="020F0502020204030204" pitchFamily="34" charset="0"/>
                <a:cs typeface="Calibri" panose="020F0502020204030204" pitchFamily="34" charset="0"/>
              </a:rPr>
              <a:t>Grandner</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err="1">
                <a:effectLst/>
                <a:latin typeface="Lora" pitchFamily="2" charset="0"/>
                <a:ea typeface="Times New Roman" panose="02020603050405020304" pitchFamily="18" charset="0"/>
                <a:cs typeface="Calibri" panose="020F0502020204030204" pitchFamily="34" charset="0"/>
              </a:rPr>
              <a:t>Sleep</a:t>
            </a:r>
            <a:r>
              <a:rPr lang="fr-CA" sz="1200" i="1" kern="1200" noProof="0" dirty="0">
                <a:effectLst/>
                <a:latin typeface="Lora" pitchFamily="2" charset="0"/>
                <a:ea typeface="Times New Roman" panose="02020603050405020304" pitchFamily="18" charset="0"/>
                <a:cs typeface="Calibri" panose="020F0502020204030204" pitchFamily="34" charset="0"/>
              </a:rPr>
              <a:t> and </a:t>
            </a:r>
            <a:r>
              <a:rPr lang="fr-CA" sz="1200" i="1" kern="1200" noProof="0" dirty="0" err="1">
                <a:effectLst/>
                <a:latin typeface="Lora" pitchFamily="2" charset="0"/>
                <a:ea typeface="Times New Roman" panose="02020603050405020304" pitchFamily="18" charset="0"/>
                <a:cs typeface="Calibri" panose="020F0502020204030204" pitchFamily="34" charset="0"/>
              </a:rPr>
              <a:t>health</a:t>
            </a:r>
            <a:r>
              <a:rPr lang="fr-CA" sz="1200" kern="1200" noProof="0" dirty="0">
                <a:effectLst/>
                <a:latin typeface="Lora" pitchFamily="2" charset="0"/>
                <a:ea typeface="Times New Roman" panose="02020603050405020304" pitchFamily="18" charset="0"/>
                <a:cs typeface="Calibri" panose="020F0502020204030204" pitchFamily="34" charset="0"/>
              </a:rPr>
              <a:t>, Academic </a:t>
            </a:r>
            <a:r>
              <a:rPr lang="fr-CA" sz="1200" kern="1200" noProof="0" dirty="0" err="1">
                <a:effectLst/>
                <a:latin typeface="Lora" pitchFamily="2" charset="0"/>
                <a:ea typeface="Times New Roman" panose="02020603050405020304" pitchFamily="18" charset="0"/>
                <a:cs typeface="Calibri" panose="020F0502020204030204" pitchFamily="34" charset="0"/>
              </a:rPr>
              <a:t>Press</a:t>
            </a:r>
            <a:r>
              <a:rPr lang="fr-CA" sz="1200" kern="1200" noProof="0" dirty="0">
                <a:effectLst/>
                <a:latin typeface="Lora" pitchFamily="2" charset="0"/>
                <a:ea typeface="Times New Roman" panose="02020603050405020304" pitchFamily="18" charset="0"/>
                <a:cs typeface="Calibri" panose="020F0502020204030204" pitchFamily="34" charset="0"/>
              </a:rPr>
              <a:t>, 2019. </a:t>
            </a:r>
            <a:r>
              <a:rPr lang="fr-CA" sz="1200" u="sng" kern="1200" noProof="0" dirty="0">
                <a:solidFill>
                  <a:srgbClr val="0563C1"/>
                </a:solidFill>
                <a:effectLst/>
                <a:latin typeface="Lora" pitchFamily="2" charset="0"/>
                <a:ea typeface="Calibri" panose="020F0502020204030204" pitchFamily="34" charset="0"/>
                <a:cs typeface="Calibri" panose="020F0502020204030204" pitchFamily="34" charset="0"/>
                <a:hlinkClick r:id="rId4"/>
              </a:rPr>
              <a:t>https://www.perlego.com/book/1830042/sleep-and-health-pdf</a:t>
            </a:r>
            <a:r>
              <a:rPr lang="fr-CA" sz="1200" kern="1200" noProof="0" dirty="0">
                <a:effectLst/>
                <a:latin typeface="Lora" pitchFamily="2" charset="0"/>
                <a:ea typeface="Calibri" panose="020F0502020204030204" pitchFamily="34" charset="0"/>
                <a:cs typeface="Calibri" panose="020F0502020204030204" pitchFamily="34" charset="0"/>
              </a:rPr>
              <a:t> [en anglais seulement]</a:t>
            </a:r>
          </a:p>
          <a:p>
            <a:pPr mar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Vega-</a:t>
            </a:r>
            <a:r>
              <a:rPr lang="fr-CA" sz="1200" kern="1200" noProof="0" dirty="0" err="1">
                <a:effectLst/>
                <a:latin typeface="Lora" pitchFamily="2" charset="0"/>
                <a:ea typeface="Times New Roman" panose="02020603050405020304" pitchFamily="18" charset="0"/>
                <a:cs typeface="Calibri" panose="020F0502020204030204" pitchFamily="34" charset="0"/>
              </a:rPr>
              <a:t>Escaño</a:t>
            </a:r>
            <a:r>
              <a:rPr lang="fr-CA" sz="1200" kern="1200" noProof="0" dirty="0">
                <a:effectLst/>
                <a:latin typeface="Lora" pitchFamily="2" charset="0"/>
                <a:ea typeface="Times New Roman" panose="02020603050405020304" pitchFamily="18" charset="0"/>
                <a:cs typeface="Calibri" panose="020F0502020204030204" pitchFamily="34" charset="0"/>
              </a:rPr>
              <a:t>, J., A. M. </a:t>
            </a:r>
            <a:r>
              <a:rPr lang="fr-CA" sz="1200" kern="1200" noProof="0" dirty="0" err="1">
                <a:effectLst/>
                <a:latin typeface="Lora" pitchFamily="2" charset="0"/>
                <a:ea typeface="Times New Roman" panose="02020603050405020304" pitchFamily="18" charset="0"/>
                <a:cs typeface="Calibri" panose="020F0502020204030204" pitchFamily="34" charset="0"/>
              </a:rPr>
              <a:t>Porcel</a:t>
            </a:r>
            <a:r>
              <a:rPr lang="fr-CA" sz="1200" kern="1200" noProof="0" dirty="0">
                <a:effectLst/>
                <a:latin typeface="Lora" pitchFamily="2" charset="0"/>
                <a:ea typeface="Times New Roman" panose="02020603050405020304" pitchFamily="18" charset="0"/>
                <a:cs typeface="Calibri" panose="020F0502020204030204" pitchFamily="34" charset="0"/>
              </a:rPr>
              <a:t>-Gálvez, R. de Diego-</a:t>
            </a:r>
            <a:r>
              <a:rPr lang="fr-CA" sz="1200" kern="1200" noProof="0" dirty="0" err="1">
                <a:effectLst/>
                <a:latin typeface="Lora" pitchFamily="2" charset="0"/>
                <a:ea typeface="Times New Roman" panose="02020603050405020304" pitchFamily="18" charset="0"/>
                <a:cs typeface="Calibri" panose="020F0502020204030204" pitchFamily="34" charset="0"/>
              </a:rPr>
              <a:t>Cordero</a:t>
            </a:r>
            <a:r>
              <a:rPr lang="fr-CA" sz="1200" kern="1200" noProof="0" dirty="0">
                <a:effectLst/>
                <a:latin typeface="Lora" pitchFamily="2" charset="0"/>
                <a:ea typeface="Times New Roman" panose="02020603050405020304" pitchFamily="18" charset="0"/>
                <a:cs typeface="Calibri" panose="020F0502020204030204" pitchFamily="34" charset="0"/>
              </a:rPr>
              <a:t>, J. M. Romero-</a:t>
            </a:r>
            <a:r>
              <a:rPr lang="fr-CA" sz="1200" kern="1200" noProof="0" dirty="0" err="1">
                <a:effectLst/>
                <a:latin typeface="Lora" pitchFamily="2" charset="0"/>
                <a:ea typeface="Times New Roman" panose="02020603050405020304" pitchFamily="18" charset="0"/>
                <a:cs typeface="Calibri" panose="020F0502020204030204" pitchFamily="34" charset="0"/>
              </a:rPr>
              <a:t>Sánchez</a:t>
            </a:r>
            <a:r>
              <a:rPr lang="fr-CA" sz="1200" kern="1200" noProof="0" dirty="0">
                <a:effectLst/>
                <a:latin typeface="Lora" pitchFamily="2" charset="0"/>
                <a:ea typeface="Times New Roman" panose="02020603050405020304" pitchFamily="18" charset="0"/>
                <a:cs typeface="Calibri" panose="020F0502020204030204" pitchFamily="34" charset="0"/>
              </a:rPr>
              <a:t>, M. Romero-</a:t>
            </a:r>
            <a:r>
              <a:rPr lang="fr-CA" sz="1200" kern="1200" noProof="0" dirty="0" err="1">
                <a:effectLst/>
                <a:latin typeface="Lora" pitchFamily="2" charset="0"/>
                <a:ea typeface="Times New Roman" panose="02020603050405020304" pitchFamily="18" charset="0"/>
                <a:cs typeface="Calibri" panose="020F0502020204030204" pitchFamily="34" charset="0"/>
              </a:rPr>
              <a:t>Saldaña</a:t>
            </a:r>
            <a:r>
              <a:rPr lang="fr-CA" sz="1200" kern="1200" noProof="0" dirty="0">
                <a:effectLst/>
                <a:latin typeface="Lora" pitchFamily="2" charset="0"/>
                <a:ea typeface="Times New Roman" panose="02020603050405020304" pitchFamily="18" charset="0"/>
                <a:cs typeface="Calibri" panose="020F0502020204030204" pitchFamily="34" charset="0"/>
              </a:rPr>
              <a:t> et S. </a:t>
            </a:r>
            <a:r>
              <a:rPr lang="fr-CA" sz="1200" kern="1200" noProof="0" dirty="0" err="1">
                <a:effectLst/>
                <a:latin typeface="Lora" pitchFamily="2" charset="0"/>
                <a:ea typeface="Times New Roman" panose="02020603050405020304" pitchFamily="18" charset="0"/>
                <a:cs typeface="Calibri" panose="020F0502020204030204" pitchFamily="34" charset="0"/>
              </a:rPr>
              <a:t>Barrientos</a:t>
            </a:r>
            <a:r>
              <a:rPr lang="fr-CA" sz="1200" kern="1200" noProof="0" dirty="0">
                <a:effectLst/>
                <a:latin typeface="Lora" pitchFamily="2" charset="0"/>
                <a:ea typeface="Times New Roman" panose="02020603050405020304" pitchFamily="18" charset="0"/>
                <a:cs typeface="Calibri" panose="020F0502020204030204" pitchFamily="34" charset="0"/>
              </a:rPr>
              <a:t>-Trigo, </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Times New Roman" panose="02020603050405020304" pitchFamily="18" charset="0"/>
                <a:cs typeface="Calibri" panose="020F0502020204030204" pitchFamily="34" charset="0"/>
              </a:rPr>
              <a:t>Insomnia</a:t>
            </a:r>
            <a:r>
              <a:rPr lang="fr-CA" sz="1200" kern="1200" noProof="0" dirty="0">
                <a:effectLst/>
                <a:latin typeface="Lora" pitchFamily="2" charset="0"/>
                <a:ea typeface="Times New Roman" panose="02020603050405020304" pitchFamily="18" charset="0"/>
                <a:cs typeface="Calibri" panose="020F0502020204030204" pitchFamily="34" charset="0"/>
              </a:rPr>
              <a:t> interventions in the </a:t>
            </a:r>
            <a:r>
              <a:rPr lang="fr-CA" sz="1200" kern="1200" noProof="0" dirty="0" err="1">
                <a:effectLst/>
                <a:latin typeface="Lora" pitchFamily="2" charset="0"/>
                <a:ea typeface="Times New Roman" panose="02020603050405020304" pitchFamily="18" charset="0"/>
                <a:cs typeface="Calibri" panose="020F0502020204030204" pitchFamily="34" charset="0"/>
              </a:rPr>
              <a:t>workplace</a:t>
            </a:r>
            <a:r>
              <a:rPr lang="fr-CA" sz="1200" kern="1200" noProof="0" dirty="0">
                <a:effectLst/>
                <a:latin typeface="Lora" pitchFamily="2" charset="0"/>
                <a:ea typeface="Times New Roman" panose="02020603050405020304" pitchFamily="18" charset="0"/>
                <a:cs typeface="Calibri" panose="020F0502020204030204" pitchFamily="34" charset="0"/>
              </a:rPr>
              <a:t>: A </a:t>
            </a:r>
            <a:r>
              <a:rPr lang="fr-CA" sz="1200" kern="1200" noProof="0" dirty="0" err="1">
                <a:effectLst/>
                <a:latin typeface="Lora" pitchFamily="2" charset="0"/>
                <a:ea typeface="Times New Roman" panose="02020603050405020304" pitchFamily="18" charset="0"/>
                <a:cs typeface="Calibri" panose="020F0502020204030204" pitchFamily="34" charset="0"/>
              </a:rPr>
              <a:t>systematic</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kern="1200" noProof="0" dirty="0" err="1">
                <a:effectLst/>
                <a:latin typeface="Lora" pitchFamily="2" charset="0"/>
                <a:ea typeface="Times New Roman" panose="02020603050405020304" pitchFamily="18" charset="0"/>
                <a:cs typeface="Calibri" panose="020F0502020204030204" pitchFamily="34" charset="0"/>
              </a:rPr>
              <a:t>review</a:t>
            </a:r>
            <a:r>
              <a:rPr lang="fr-CA" sz="1200" kern="1200" noProof="0" dirty="0">
                <a:effectLst/>
                <a:latin typeface="Lora" pitchFamily="2" charset="0"/>
                <a:ea typeface="Times New Roman" panose="02020603050405020304" pitchFamily="18" charset="0"/>
                <a:cs typeface="Calibri" panose="020F0502020204030204" pitchFamily="34" charset="0"/>
              </a:rPr>
              <a:t> and </a:t>
            </a:r>
            <a:r>
              <a:rPr lang="fr-CA" sz="1200" kern="1200" noProof="0" dirty="0" err="1">
                <a:effectLst/>
                <a:latin typeface="Lora" pitchFamily="2" charset="0"/>
                <a:ea typeface="Times New Roman" panose="02020603050405020304" pitchFamily="18" charset="0"/>
                <a:cs typeface="Calibri" panose="020F0502020204030204" pitchFamily="34" charset="0"/>
              </a:rPr>
              <a:t>meta-analysis</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a:effectLst/>
                <a:latin typeface="Lora" pitchFamily="2" charset="0"/>
                <a:ea typeface="Times New Roman" panose="02020603050405020304" pitchFamily="18" charset="0"/>
                <a:cs typeface="Calibri" panose="020F0502020204030204" pitchFamily="34" charset="0"/>
              </a:rPr>
              <a:t>International Journal of </a:t>
            </a:r>
            <a:r>
              <a:rPr lang="fr-CA" sz="1200" i="1" kern="1200" noProof="0" dirty="0" err="1">
                <a:effectLst/>
                <a:latin typeface="Lora" pitchFamily="2" charset="0"/>
                <a:ea typeface="Times New Roman" panose="02020603050405020304" pitchFamily="18" charset="0"/>
                <a:cs typeface="Calibri" panose="020F0502020204030204" pitchFamily="34" charset="0"/>
              </a:rPr>
              <a:t>Environmental</a:t>
            </a:r>
            <a:r>
              <a:rPr lang="fr-CA" sz="1200" i="1" kern="1200" noProof="0" dirty="0">
                <a:effectLst/>
                <a:latin typeface="Lora" pitchFamily="2" charset="0"/>
                <a:ea typeface="Times New Roman" panose="02020603050405020304" pitchFamily="18" charset="0"/>
                <a:cs typeface="Calibri" panose="020F0502020204030204" pitchFamily="34" charset="0"/>
              </a:rPr>
              <a:t> </a:t>
            </a:r>
            <a:r>
              <a:rPr lang="fr-CA" sz="1200" i="1" kern="1200" noProof="0" dirty="0" err="1">
                <a:effectLst/>
                <a:latin typeface="Lora" pitchFamily="2" charset="0"/>
                <a:ea typeface="Times New Roman" panose="02020603050405020304" pitchFamily="18" charset="0"/>
                <a:cs typeface="Calibri" panose="020F0502020204030204" pitchFamily="34" charset="0"/>
              </a:rPr>
              <a:t>Research</a:t>
            </a:r>
            <a:r>
              <a:rPr lang="fr-CA" sz="1200" i="1" kern="1200" noProof="0" dirty="0">
                <a:effectLst/>
                <a:latin typeface="Lora" pitchFamily="2" charset="0"/>
                <a:ea typeface="Times New Roman" panose="02020603050405020304" pitchFamily="18" charset="0"/>
                <a:cs typeface="Calibri" panose="020F0502020204030204" pitchFamily="34" charset="0"/>
              </a:rPr>
              <a:t> and Public </a:t>
            </a:r>
            <a:r>
              <a:rPr lang="fr-CA" sz="1200" i="1" kern="1200" noProof="0" dirty="0" err="1">
                <a:effectLst/>
                <a:latin typeface="Lora" pitchFamily="2" charset="0"/>
                <a:ea typeface="Times New Roman" panose="02020603050405020304" pitchFamily="18" charset="0"/>
                <a:cs typeface="Calibri" panose="020F0502020204030204" pitchFamily="34" charset="0"/>
              </a:rPr>
              <a:t>Health</a:t>
            </a:r>
            <a:r>
              <a:rPr lang="fr-CA" sz="1200" kern="1200" noProof="0" dirty="0">
                <a:effectLst/>
                <a:latin typeface="Lora" pitchFamily="2" charset="0"/>
                <a:ea typeface="Times New Roman" panose="02020603050405020304" pitchFamily="18" charset="0"/>
                <a:cs typeface="Calibri" panose="020F0502020204030204" pitchFamily="34" charset="0"/>
              </a:rPr>
              <a:t>, 17(17), 2020, p. 6401.</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61009801"/>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sz="1200" b="1" i="0" u="none" strike="noStrike" kern="1200" baseline="0" dirty="0">
                <a:solidFill>
                  <a:schemeClr val="tx1"/>
                </a:solidFill>
                <a:latin typeface="Lora" pitchFamily="2" charset="0"/>
                <a:ea typeface="+mn-ea"/>
                <a:cs typeface="+mn-cs"/>
              </a:rPr>
              <a:t>Centre de </a:t>
            </a:r>
            <a:r>
              <a:rPr lang="en-CA" sz="1200" b="1" i="0" u="none" strike="noStrike" kern="1200" baseline="0" dirty="0" err="1">
                <a:solidFill>
                  <a:schemeClr val="tx1"/>
                </a:solidFill>
                <a:latin typeface="Lora" pitchFamily="2" charset="0"/>
                <a:ea typeface="+mn-ea"/>
                <a:cs typeface="+mn-cs"/>
              </a:rPr>
              <a:t>ressources</a:t>
            </a:r>
            <a:endParaRPr lang="en-CA" sz="1200" b="1" i="0" u="none" strike="noStrike" kern="1200" baseline="0" dirty="0">
              <a:solidFill>
                <a:schemeClr val="tx1"/>
              </a:solidFill>
              <a:latin typeface="Lora" pitchFamily="2" charset="0"/>
              <a:ea typeface="+mn-ea"/>
              <a:cs typeface="+mn-cs"/>
            </a:endParaRPr>
          </a:p>
          <a:p>
            <a:endParaRPr lang="en-CA" sz="1200" b="0" i="0" u="none" strike="noStrike" kern="1200" baseline="0" dirty="0">
              <a:solidFill>
                <a:schemeClr val="tx1"/>
              </a:solidFill>
              <a:latin typeface="Lor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b="0" i="1" u="none" strike="noStrike" kern="1200" baseline="0" dirty="0">
                <a:solidFill>
                  <a:schemeClr val="tx1"/>
                </a:solidFill>
                <a:latin typeface="Lora" pitchFamily="2" charset="0"/>
                <a:ea typeface="+mn-ea"/>
                <a:cs typeface="+mn-cs"/>
              </a:rPr>
              <a:t>DIAPO ANIMÉE</a:t>
            </a:r>
            <a:endParaRPr lang="en-CA" sz="1200" b="0" i="0" u="none" strike="noStrike" kern="1200" baseline="0" dirty="0">
              <a:solidFill>
                <a:schemeClr val="tx1"/>
              </a:solidFill>
              <a:latin typeface="Lora" pitchFamily="2" charset="0"/>
              <a:ea typeface="+mn-ea"/>
              <a:cs typeface="+mn-cs"/>
            </a:endParaRPr>
          </a:p>
          <a:p>
            <a:endParaRPr lang="en-CA" sz="1200" b="0" i="0" u="none" strike="noStrike" kern="1200" baseline="0" dirty="0">
              <a:solidFill>
                <a:schemeClr val="tx1"/>
              </a:solidFill>
              <a:latin typeface="Lora" pitchFamily="2" charset="0"/>
              <a:ea typeface="+mn-ea"/>
              <a:cs typeface="+mn-cs"/>
            </a:endParaRPr>
          </a:p>
          <a:p>
            <a:r>
              <a:rPr lang="en-CA" sz="1200" b="1" i="0" u="none" strike="noStrike" kern="1200" baseline="0" dirty="0">
                <a:solidFill>
                  <a:schemeClr val="tx1"/>
                </a:solidFill>
                <a:latin typeface="Lora" pitchFamily="2" charset="0"/>
                <a:ea typeface="+mn-ea"/>
                <a:cs typeface="+mn-cs"/>
              </a:rPr>
              <a:t>À DIRE </a:t>
            </a:r>
          </a:p>
          <a:p>
            <a:r>
              <a:rPr lang="fr-FR" sz="1200" b="0" i="0" u="none" strike="noStrike" kern="1200" baseline="0" dirty="0">
                <a:solidFill>
                  <a:schemeClr val="tx1"/>
                </a:solidFill>
                <a:latin typeface="Lora" pitchFamily="2" charset="0"/>
                <a:ea typeface="+mn-ea"/>
                <a:cs typeface="+mn-cs"/>
              </a:rPr>
              <a:t>Après le cours, consultez le lien vers le centre de ressources qui se trouve à la fin de votre document de cours. Ce centre vous guidera vers des lectures complémentaires sur les sujets abordés dans ce cours et vous fournira des sites web et des numéros de téléphone pour identifier des ressources dans votre région.</a:t>
            </a:r>
          </a:p>
          <a:p>
            <a:endParaRPr lang="en-US" sz="1200" b="0" dirty="0">
              <a:solidFill>
                <a:schemeClr val="tx1"/>
              </a:solidFill>
              <a:latin typeface="Lora" pitchFamily="2" charset="0"/>
            </a:endParaRPr>
          </a:p>
          <a:p>
            <a:r>
              <a:rPr lang="fr-CA" sz="1200" i="1" kern="1200" noProof="0" dirty="0">
                <a:effectLst/>
                <a:latin typeface="Lora" pitchFamily="2" charset="0"/>
                <a:ea typeface="Calibri" panose="020F0502020204030204" pitchFamily="34" charset="0"/>
              </a:rPr>
              <a:t>Cliquez pour révéler les suggestions sur la diapositive suivante.</a:t>
            </a:r>
            <a:r>
              <a:rPr lang="fr-CA" sz="1200" noProof="0" dirty="0">
                <a:effectLst/>
                <a:latin typeface="Lora" pitchFamily="2" charset="0"/>
              </a:rPr>
              <a:t> </a:t>
            </a:r>
            <a:endParaRPr lang="fr-CA" sz="1200" b="1" noProof="0" dirty="0">
              <a:solidFill>
                <a:schemeClr val="tx1"/>
              </a:solidFill>
              <a:latin typeface="Lora" pitchFamily="2" charset="0"/>
              <a:cs typeface="Calibri" panose="020F0502020204030204"/>
            </a:endParaRPr>
          </a:p>
        </p:txBody>
      </p:sp>
    </p:spTree>
    <p:extLst>
      <p:ext uri="{BB962C8B-B14F-4D97-AF65-F5344CB8AC3E}">
        <p14:creationId xmlns:p14="http://schemas.microsoft.com/office/powerpoint/2010/main" val="5964093"/>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Soutiens et ressources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REMARQUE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Si vous avez accès à l’organisme ou au groupe auquel vous donnez le cours, demandez-l à l’avance s’il dispose d’une liste particulière de ressources et de soutiens qui peut être communiquée au groupe de </a:t>
            </a:r>
            <a:r>
              <a:rPr lang="fr-CA" sz="1200" kern="1200" noProof="0" dirty="0" err="1">
                <a:effectLst/>
                <a:latin typeface="Lora" pitchFamily="2" charset="0"/>
                <a:ea typeface="Calibri" panose="020F0502020204030204" pitchFamily="34" charset="0"/>
                <a:cs typeface="Calibri" panose="020F0502020204030204" pitchFamily="34" charset="0"/>
              </a:rPr>
              <a:t>participant·e·s</a:t>
            </a: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endParaRPr lang="fr-CA" sz="1200" b="1" i="1"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Quelles sont les ressources ou soutiens auxquels vous pouvez avoir accès, que ce soit pour vous, des collègues de travail ou d’autres personnes de votre communauté? Quels sont les soutiens auxquels vous feriez appel? À qui vous adresseriez-vous?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Essayez de penser aux gens, aux endroits ou aux services de soutien vers qui vous, vos </a:t>
            </a:r>
            <a:r>
              <a:rPr lang="fr-CA" sz="1200" kern="1200" noProof="0" dirty="0" err="1">
                <a:effectLst/>
                <a:latin typeface="Lora" pitchFamily="2" charset="0"/>
                <a:ea typeface="Calibri" panose="020F0502020204030204" pitchFamily="34" charset="0"/>
                <a:cs typeface="Calibri" panose="020F0502020204030204" pitchFamily="34" charset="0"/>
              </a:rPr>
              <a:t>ami·e·s</a:t>
            </a:r>
            <a:r>
              <a:rPr lang="fr-CA" sz="1200" kern="1200" noProof="0" dirty="0">
                <a:effectLst/>
                <a:latin typeface="Lora" pitchFamily="2" charset="0"/>
                <a:ea typeface="Calibri" panose="020F0502020204030204" pitchFamily="34" charset="0"/>
                <a:cs typeface="Calibri" panose="020F0502020204030204" pitchFamily="34" charset="0"/>
              </a:rPr>
              <a:t> ou votre famille pourraient se tourner pour obtenir du soutien si vous étiez dans la zone jaune, orange ou rouge du continuum.</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Physiothérapeute.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err="1">
                <a:effectLst/>
                <a:latin typeface="Lora" pitchFamily="2" charset="0"/>
                <a:ea typeface="Calibri" panose="020F0502020204030204" pitchFamily="34" charset="0"/>
                <a:cs typeface="Calibri" panose="020F0502020204030204" pitchFamily="34" charset="0"/>
              </a:rPr>
              <a:t>Consultant·e</a:t>
            </a:r>
            <a:r>
              <a:rPr lang="fr-CA" sz="1200" kern="1200" noProof="0" dirty="0">
                <a:effectLst/>
                <a:latin typeface="Lora" pitchFamily="2" charset="0"/>
                <a:ea typeface="Calibri" panose="020F0502020204030204" pitchFamily="34" charset="0"/>
                <a:cs typeface="Calibri" panose="020F0502020204030204" pitchFamily="34" charset="0"/>
              </a:rPr>
              <a:t> en bien-être/</a:t>
            </a:r>
            <a:r>
              <a:rPr lang="fr-CA" sz="1200" kern="1200" noProof="0" dirty="0" err="1">
                <a:effectLst/>
                <a:latin typeface="Lora" pitchFamily="2" charset="0"/>
                <a:ea typeface="Calibri" panose="020F0502020204030204" pitchFamily="34" charset="0"/>
                <a:cs typeface="Calibri" panose="020F0502020204030204" pitchFamily="34" charset="0"/>
              </a:rPr>
              <a:t>Accompagnateur·rice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personnel·le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err="1">
                <a:effectLst/>
                <a:latin typeface="Lora" pitchFamily="2" charset="0"/>
                <a:ea typeface="Calibri" panose="020F0502020204030204" pitchFamily="34" charset="0"/>
                <a:cs typeface="Calibri" panose="020F0502020204030204" pitchFamily="34" charset="0"/>
              </a:rPr>
              <a:t>Consultant·e</a:t>
            </a:r>
            <a:r>
              <a:rPr lang="fr-CA" sz="1200" kern="1200" noProof="0" dirty="0">
                <a:effectLst/>
                <a:latin typeface="Lora" pitchFamily="2" charset="0"/>
                <a:ea typeface="Calibri" panose="020F0502020204030204" pitchFamily="34" charset="0"/>
                <a:cs typeface="Calibri" panose="020F0502020204030204" pitchFamily="34" charset="0"/>
              </a:rPr>
              <a:t> en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Médecin de famille.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Psychologue du sport.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Soutiens communautaires.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err="1">
                <a:effectLst/>
                <a:latin typeface="Lora" pitchFamily="2" charset="0"/>
                <a:ea typeface="Calibri" panose="020F0502020204030204" pitchFamily="34" charset="0"/>
                <a:cs typeface="Calibri" panose="020F0502020204030204" pitchFamily="34" charset="0"/>
              </a:rPr>
              <a:t>Ami·e·s</a:t>
            </a:r>
            <a:r>
              <a:rPr lang="fr-CA" sz="1200" kern="1200" noProof="0" dirty="0">
                <a:effectLst/>
                <a:latin typeface="Lora" pitchFamily="2" charset="0"/>
                <a:ea typeface="Calibri" panose="020F0502020204030204" pitchFamily="34" charset="0"/>
                <a:cs typeface="Calibri" panose="020F0502020204030204" pitchFamily="34" charset="0"/>
              </a:rPr>
              <a:t>, membres de la famille ou collègues de confiance.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PAE.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Facebook.</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Médias sociaux en général.</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Ligne d’assistance.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Ligne d’aide Jeunesse, J’écoute.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Groupes de soutien par les pairs en ligne.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Services assurés ou privés comme ceux des psychologues.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err="1">
                <a:effectLst/>
                <a:latin typeface="Lora" pitchFamily="2" charset="0"/>
                <a:ea typeface="Calibri" panose="020F0502020204030204" pitchFamily="34" charset="0"/>
                <a:cs typeface="Calibri" panose="020F0502020204030204" pitchFamily="34" charset="0"/>
              </a:rPr>
              <a:t>Travailleur·se·s</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sociaux·ales</a:t>
            </a: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Guides spirituels.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Bilan :</a:t>
            </a:r>
          </a:p>
          <a:p>
            <a:pPr>
              <a:lnSpc>
                <a:spcPct val="107000"/>
              </a:lnSpc>
              <a:spcAft>
                <a:spcPts val="800"/>
              </a:spcAft>
            </a:pPr>
            <a:endParaRPr lang="fr-CA" sz="1200" i="1" kern="1200" noProof="0" dirty="0">
              <a:effectLst/>
              <a:latin typeface="Lora" pitchFamily="2"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dirty="0">
                <a:effectLst/>
                <a:latin typeface="Lora" pitchFamily="2" charset="0"/>
                <a:ea typeface="Calibri" panose="020F0502020204030204" pitchFamily="34" charset="0"/>
                <a:cs typeface="Calibri" panose="020F0502020204030204" pitchFamily="34" charset="0"/>
              </a:rPr>
              <a:t>À FAIRE </a:t>
            </a:r>
            <a:endParaRPr lang="en-CA" sz="1200" b="1"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Une fois que vous aurez reçu plusieurs réponses, passez à la diapositive suivante, puis comparez et partagez toutes les idées supplémentaires ou oubliées.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*Allez voir aussi les soutiens ou ressources supplémentaires en ligne.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les suggestions sur la diapositive suivante.</a:t>
            </a:r>
            <a:r>
              <a:rPr lang="fr-CA" sz="1200" noProof="0" dirty="0">
                <a:effectLst/>
                <a:latin typeface="Lora" pitchFamily="2" charset="0"/>
              </a:rPr>
              <a:t> </a:t>
            </a:r>
            <a:endParaRPr lang="fr-CA" sz="1200" b="1" noProof="0" dirty="0">
              <a:solidFill>
                <a:schemeClr val="tx1"/>
              </a:solidFill>
              <a:latin typeface="Lora" pitchFamily="2" charset="0"/>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720985-AE6D-4384-BFF9-3C7C1157392B}" type="slidenum">
              <a:rPr kumimoji="0" lang="en-CA"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964574"/>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Soutiens et ressources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Prenons quelques minutes pour regarder les ressources et soutiens qui pourraient vous être utiles.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les suggestions sur la diapositive.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Famille et </a:t>
            </a:r>
            <a:r>
              <a:rPr lang="fr-CA" sz="1200" kern="1200" noProof="0" dirty="0" err="1">
                <a:effectLst/>
                <a:latin typeface="Lora" pitchFamily="2" charset="0"/>
                <a:ea typeface="Calibri" panose="020F0502020204030204" pitchFamily="34" charset="0"/>
                <a:cs typeface="Calibri" panose="020F0502020204030204" pitchFamily="34" charset="0"/>
              </a:rPr>
              <a:t>ami·e·s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Collègues et </a:t>
            </a:r>
            <a:r>
              <a:rPr lang="fr-CA" sz="1200" kern="1200" noProof="0" dirty="0" err="1">
                <a:effectLst/>
                <a:latin typeface="Lora" pitchFamily="2" charset="0"/>
                <a:ea typeface="Calibri" panose="020F0502020204030204" pitchFamily="34" charset="0"/>
                <a:cs typeface="Calibri" panose="020F0502020204030204" pitchFamily="34" charset="0"/>
              </a:rPr>
              <a:t>superviseur·euse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Ressources humaines.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Programme d’aide aux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(PAE).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Soutiens communautaires.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Guides spirituels.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Prestataires de soins de santé.</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err="1">
                <a:effectLst/>
                <a:latin typeface="Lora" pitchFamily="2" charset="0"/>
                <a:ea typeface="Calibri" panose="020F0502020204030204" pitchFamily="34" charset="0"/>
                <a:cs typeface="Calibri" panose="020F0502020204030204" pitchFamily="34" charset="0"/>
              </a:rPr>
              <a:t>Représentant·e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syndical·e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Lignes d’assistance.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Télémédecine.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Santé et sécurité au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Commission de la santé mentale du Canada (CSMC).</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CTSM (Centre de toxicomanie et de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CCHST (Centre canadien d’hygiène et de sécurité au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Ce sont des suggestions. Nous vous encourageons à découvrir les services de soutien qui sont à votre disposition lorsque vous êtes en bonne santé, afin que vous puissiez vous adresser à eux en cas de besoin.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63271999"/>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Module 3 – Vérification des connaissances acquises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Pour terminer ce module, faisons un sondage rapide pour voir ce que vous rappelez ce module.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Lisez chaque question, puis cliquez pour révéler la bonne réponse.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1. La réaction de stress (lutte, fuite, fige) est automatique et n’est pas sous notre contrôle direct. </a:t>
            </a: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Courier New" panose="02070309020205020404" pitchFamily="49" charset="0"/>
              <a:buNone/>
            </a:pPr>
            <a:endParaRPr lang="fr-CA" sz="1200" b="1" kern="1200" noProof="0" dirty="0">
              <a:effectLst/>
              <a:latin typeface="Lora" pitchFamily="2" charset="0"/>
              <a:ea typeface="Calibri" panose="020F0502020204030204" pitchFamily="34" charset="0"/>
              <a:cs typeface="Calibri" panose="020F0502020204030204" pitchFamily="34" charset="0"/>
            </a:endParaRPr>
          </a:p>
          <a:p>
            <a:pPr marL="0" lvl="0" indent="0">
              <a:lnSpc>
                <a:spcPct val="107000"/>
              </a:lnSpc>
              <a:spcAft>
                <a:spcPts val="800"/>
              </a:spcAft>
              <a:buFont typeface="Courier New" panose="02070309020205020404" pitchFamily="49" charset="0"/>
              <a:buNone/>
            </a:pPr>
            <a:r>
              <a:rPr lang="fr-CA" sz="1200" b="0" u="sng" kern="1200" noProof="0" dirty="0">
                <a:effectLst/>
                <a:latin typeface="Lora" pitchFamily="2" charset="0"/>
                <a:ea typeface="Calibri" panose="020F0502020204030204" pitchFamily="34" charset="0"/>
                <a:cs typeface="Calibri" panose="020F0502020204030204" pitchFamily="34" charset="0"/>
              </a:rPr>
              <a:t>Vrai </a:t>
            </a:r>
            <a:endParaRPr lang="fr-CA" sz="1200" b="0" u="sng"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Courier New" panose="02070309020205020404" pitchFamily="49" charset="0"/>
              <a:buNone/>
            </a:pPr>
            <a:r>
              <a:rPr lang="fr-CA" sz="1200" kern="1200" noProof="0" dirty="0">
                <a:effectLst/>
                <a:latin typeface="Lora" pitchFamily="2" charset="0"/>
                <a:ea typeface="Calibri" panose="020F0502020204030204" pitchFamily="34" charset="0"/>
                <a:cs typeface="Calibri" panose="020F0502020204030204" pitchFamily="34" charset="0"/>
              </a:rPr>
              <a:t>Faux</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2. Les quatre grandes stratégies sont la respiration profonde, la préparation mentale, l’établissement d’objectifs et ________. </a:t>
            </a: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Courier New" panose="02070309020205020404" pitchFamily="49" charset="0"/>
              <a:buNone/>
            </a:pPr>
            <a:endParaRPr lang="fr-CA" sz="1200" kern="1200" noProof="0" dirty="0">
              <a:effectLst/>
              <a:latin typeface="Lora" pitchFamily="2" charset="0"/>
              <a:ea typeface="Calibri" panose="020F0502020204030204" pitchFamily="34" charset="0"/>
              <a:cs typeface="Calibri" panose="020F0502020204030204" pitchFamily="34" charset="0"/>
            </a:endParaRPr>
          </a:p>
          <a:p>
            <a:pPr marL="0" lvl="0" indent="0">
              <a:lnSpc>
                <a:spcPct val="107000"/>
              </a:lnSpc>
              <a:spcAft>
                <a:spcPts val="800"/>
              </a:spcAft>
              <a:buFont typeface="Courier New" panose="02070309020205020404" pitchFamily="49" charset="0"/>
              <a:buNone/>
            </a:pPr>
            <a:r>
              <a:rPr lang="fr-CA" sz="1200" kern="1200" noProof="0" dirty="0">
                <a:effectLst/>
                <a:latin typeface="Lora" pitchFamily="2" charset="0"/>
                <a:ea typeface="Calibri" panose="020F0502020204030204" pitchFamily="34" charset="0"/>
                <a:cs typeface="Calibri" panose="020F0502020204030204" pitchFamily="34" charset="0"/>
              </a:rPr>
              <a:t>Prendre soin de sa santé </a:t>
            </a: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Courier New" panose="02070309020205020404" pitchFamily="49" charset="0"/>
              <a:buNone/>
            </a:pPr>
            <a:r>
              <a:rPr lang="fr-CA" sz="1200" kern="1200" noProof="0" dirty="0">
                <a:effectLst/>
                <a:latin typeface="Lora" pitchFamily="2" charset="0"/>
                <a:ea typeface="Calibri" panose="020F0502020204030204" pitchFamily="34" charset="0"/>
                <a:cs typeface="Calibri" panose="020F0502020204030204" pitchFamily="34" charset="0"/>
              </a:rPr>
              <a:t>la résilience </a:t>
            </a: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Courier New" panose="02070309020205020404" pitchFamily="49" charset="0"/>
              <a:buNone/>
            </a:pPr>
            <a:r>
              <a:rPr lang="fr-CA" sz="1200" b="0" u="sng" kern="1200" noProof="0" dirty="0">
                <a:effectLst/>
                <a:latin typeface="Lora" pitchFamily="2" charset="0"/>
                <a:ea typeface="Calibri" panose="020F0502020204030204" pitchFamily="34" charset="0"/>
                <a:cs typeface="Calibri" panose="020F0502020204030204" pitchFamily="34" charset="0"/>
              </a:rPr>
              <a:t>le monologue intérieur positif </a:t>
            </a:r>
          </a:p>
          <a:p>
            <a:pPr lvl="1">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3. Les soutiens sociaux et les ressources que nous pouvons utiliser au besoin comprennent : _______. </a:t>
            </a: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Courier New" panose="02070309020205020404" pitchFamily="49" charset="0"/>
              <a:buNone/>
            </a:pPr>
            <a:endParaRPr lang="fr-CA" sz="1200" kern="1200" noProof="0" dirty="0">
              <a:effectLst/>
              <a:latin typeface="Lora" pitchFamily="2" charset="0"/>
              <a:ea typeface="Calibri" panose="020F0502020204030204" pitchFamily="34" charset="0"/>
              <a:cs typeface="Calibri" panose="020F0502020204030204" pitchFamily="34" charset="0"/>
            </a:endParaRPr>
          </a:p>
          <a:p>
            <a:pPr marL="0" lvl="0" indent="0">
              <a:lnSpc>
                <a:spcPct val="107000"/>
              </a:lnSpc>
              <a:spcAft>
                <a:spcPts val="800"/>
              </a:spcAft>
              <a:buFont typeface="Courier New" panose="02070309020205020404" pitchFamily="49" charset="0"/>
              <a:buNone/>
            </a:pPr>
            <a:r>
              <a:rPr lang="fr-CA" sz="1200" kern="1200" noProof="0" dirty="0">
                <a:effectLst/>
                <a:latin typeface="Lora" pitchFamily="2" charset="0"/>
                <a:ea typeface="Calibri" panose="020F0502020204030204" pitchFamily="34" charset="0"/>
                <a:cs typeface="Calibri" panose="020F0502020204030204" pitchFamily="34" charset="0"/>
              </a:rPr>
              <a:t>Les groupes de soutien communautaires </a:t>
            </a: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Courier New" panose="02070309020205020404" pitchFamily="49" charset="0"/>
              <a:buNone/>
            </a:pPr>
            <a:r>
              <a:rPr lang="fr-CA" sz="1200" kern="1200" noProof="0" dirty="0">
                <a:effectLst/>
                <a:latin typeface="Lora" pitchFamily="2" charset="0"/>
                <a:ea typeface="Calibri" panose="020F0502020204030204" pitchFamily="34" charset="0"/>
                <a:cs typeface="Calibri" panose="020F0502020204030204" pitchFamily="34" charset="0"/>
              </a:rPr>
              <a:t>Le PAE </a:t>
            </a: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Courier New" panose="02070309020205020404" pitchFamily="49" charset="0"/>
              <a:buNone/>
            </a:pPr>
            <a:r>
              <a:rPr lang="fr-CA" sz="1200" kern="1200" noProof="0" dirty="0">
                <a:effectLst/>
                <a:latin typeface="Lora" pitchFamily="2" charset="0"/>
                <a:ea typeface="Calibri" panose="020F0502020204030204" pitchFamily="34" charset="0"/>
                <a:cs typeface="Calibri" panose="020F0502020204030204" pitchFamily="34" charset="0"/>
              </a:rPr>
              <a:t>Appeler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ami·e</a:t>
            </a:r>
            <a:r>
              <a:rPr lang="fr-CA" sz="1200" kern="1200" noProof="0" dirty="0">
                <a:effectLst/>
                <a:latin typeface="Lora" pitchFamily="2" charset="0"/>
                <a:ea typeface="Calibri" panose="020F0502020204030204" pitchFamily="34" charset="0"/>
                <a:cs typeface="Calibri" panose="020F0502020204030204" pitchFamily="34" charset="0"/>
              </a:rPr>
              <a:t> ou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membre de la famille </a:t>
            </a: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Courier New" panose="02070309020205020404" pitchFamily="49" charset="0"/>
              <a:buNone/>
            </a:pPr>
            <a:r>
              <a:rPr lang="fr-CA" sz="1200" b="0" u="sng" kern="1200" noProof="0" dirty="0">
                <a:effectLst/>
                <a:latin typeface="Lora" pitchFamily="2" charset="0"/>
                <a:ea typeface="Calibri" panose="020F0502020204030204" pitchFamily="34" charset="0"/>
                <a:cs typeface="Calibri" panose="020F0502020204030204" pitchFamily="34" charset="0"/>
              </a:rPr>
              <a:t>Toutes ces réponses</a:t>
            </a:r>
            <a:endParaRPr lang="fr-CA" sz="1200" b="0" u="sng"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95</a:t>
            </a:fld>
            <a:endParaRPr lang="en-CA"/>
          </a:p>
        </p:txBody>
      </p:sp>
    </p:spTree>
    <p:extLst>
      <p:ext uri="{BB962C8B-B14F-4D97-AF65-F5344CB8AC3E}">
        <p14:creationId xmlns:p14="http://schemas.microsoft.com/office/powerpoint/2010/main" val="546443206"/>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Module 3 – Sommaire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Ceci met fin au module 3 de ce cours. En résumé, dans ce module, nous avons discuté de la façon de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reconnaître les facteurs de stress dans votre vie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utiliser les stratégies d’adaptation et pour prendre soin de votre santé afin de gérer le stress et renforcer la résilience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trouver les soutiens disponibles pour nous aider.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FR" sz="1200" b="1" i="0" u="none" strike="noStrike" kern="1200" baseline="0" dirty="0">
                <a:solidFill>
                  <a:schemeClr val="tx1"/>
                </a:solidFill>
                <a:latin typeface="Lora" pitchFamily="2" charset="0"/>
                <a:ea typeface="+mn-ea"/>
                <a:cs typeface="+mn-cs"/>
              </a:rPr>
              <a:t>REMARQUE </a:t>
            </a:r>
          </a:p>
          <a:p>
            <a:pPr marL="0" marR="0" lvl="0" indent="0" algn="l" defTabSz="914400" rtl="0" eaLnBrk="1" fontAlgn="auto" latinLnBrk="0" hangingPunct="1">
              <a:lnSpc>
                <a:spcPct val="107000"/>
              </a:lnSpc>
              <a:spcBef>
                <a:spcPts val="0"/>
              </a:spcBef>
              <a:spcAft>
                <a:spcPts val="800"/>
              </a:spcAft>
              <a:buClrTx/>
              <a:buSzTx/>
              <a:buFontTx/>
              <a:buNone/>
              <a:tabLst/>
              <a:defRPr/>
            </a:pPr>
            <a:r>
              <a:rPr lang="fr-FR" sz="1200" b="0" i="0" u="none" strike="noStrike" kern="1200" baseline="0" dirty="0">
                <a:solidFill>
                  <a:schemeClr val="tx1"/>
                </a:solidFill>
                <a:latin typeface="Lora" pitchFamily="2" charset="0"/>
                <a:ea typeface="+mn-ea"/>
                <a:cs typeface="+mn-cs"/>
              </a:rPr>
              <a:t>S'il s'agit d'un cours destiné aux gestionnaires, organisez une discussion en grand groupe en posant la question suivante.</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fr-FR" sz="1200" b="0" i="0" u="none" strike="noStrike" kern="1200" baseline="0" noProof="0" dirty="0">
              <a:solidFill>
                <a:schemeClr val="tx1"/>
              </a:solidFill>
              <a:effectLst/>
              <a:latin typeface="Lora" pitchFamily="2" charset="0"/>
              <a:ea typeface="+mn-ea"/>
              <a:cs typeface="+mn-cs"/>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En conclusion, qu’allez-vous faire différemment à la suite de ce que vous avez appris dans ce module?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Questions et réponses.</a:t>
            </a:r>
            <a:endParaRPr lang="fr-CA" sz="120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Avez-vous des questions sur ce qui a été appris dans le module 3?</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FR" sz="1200" b="1" i="0" u="none" strike="noStrike" kern="1200" baseline="0" dirty="0">
                <a:solidFill>
                  <a:schemeClr val="tx1"/>
                </a:solidFill>
                <a:latin typeface="Lora" pitchFamily="2" charset="0"/>
                <a:ea typeface="+mn-ea"/>
                <a:cs typeface="+mn-cs"/>
              </a:rPr>
              <a:t>REMARQUE </a:t>
            </a:r>
          </a:p>
          <a:p>
            <a:pPr marL="0" marR="0" lvl="0" indent="0" algn="l" defTabSz="914400" rtl="0" eaLnBrk="1" fontAlgn="auto" latinLnBrk="0" hangingPunct="1">
              <a:lnSpc>
                <a:spcPct val="107000"/>
              </a:lnSpc>
              <a:spcBef>
                <a:spcPts val="0"/>
              </a:spcBef>
              <a:spcAft>
                <a:spcPts val="800"/>
              </a:spcAft>
              <a:buClrTx/>
              <a:buSzTx/>
              <a:buFontTx/>
              <a:buNone/>
              <a:tabLst/>
              <a:defRPr/>
            </a:pPr>
            <a:r>
              <a:rPr lang="fr-FR" sz="1200" b="0" i="0" u="none" strike="noStrike" kern="1200" baseline="0" dirty="0">
                <a:solidFill>
                  <a:schemeClr val="tx1"/>
                </a:solidFill>
                <a:latin typeface="Lora" pitchFamily="2" charset="0"/>
                <a:ea typeface="+mn-ea"/>
                <a:cs typeface="+mn-cs"/>
              </a:rPr>
              <a:t>S'il s'agit d'un cours destiné aux gestionnaires, masquez les six diapositives suivantes et passez à la diapositive 102.</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914376629"/>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Pour conclure…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kern="1200" noProof="0" dirty="0">
                <a:effectLst/>
                <a:latin typeface="Lora" pitchFamily="2" charset="0"/>
                <a:ea typeface="Calibri" panose="020F0502020204030204" pitchFamily="34" charset="0"/>
                <a:cs typeface="Calibri" panose="020F0502020204030204" pitchFamily="34" charset="0"/>
              </a:rPr>
              <a:t>Si vous présentez la version du cours qui s’adresse aux gestionnaires, masquer cette diapositive en cliquant sur « Diaporama » dans la barre de menus, puis sur </a:t>
            </a:r>
            <a:r>
              <a:rPr lang="fr-CA" sz="1200" kern="1200" noProof="0" dirty="0">
                <a:effectLst/>
                <a:latin typeface="Lora" pitchFamily="2" charset="0"/>
                <a:ea typeface="Times New Roman" panose="02020603050405020304" pitchFamily="18" charset="0"/>
                <a:cs typeface="Calibri" panose="020F0502020204030204" pitchFamily="34" charset="0"/>
              </a:rPr>
              <a:t>« Masquer/Afficher la diapositive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FR" sz="1200" b="1" kern="1200" noProof="0" dirty="0">
                <a:effectLst/>
                <a:latin typeface="Lora" pitchFamily="2" charset="0"/>
                <a:ea typeface="Times New Roman" panose="02020603050405020304" pitchFamily="18" charset="0"/>
                <a:cs typeface="Calibri" panose="020F0502020204030204" pitchFamily="34" charset="0"/>
              </a:rPr>
              <a:t>REMARQUE </a:t>
            </a: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Cette courte activité individuelle est recommandée lorsque vous savez que les </a:t>
            </a:r>
            <a:r>
              <a:rPr lang="fr-CA" sz="1200" i="0" kern="1200" noProof="0" dirty="0" err="1">
                <a:effectLst/>
                <a:latin typeface="Lora" pitchFamily="2" charset="0"/>
                <a:ea typeface="Times New Roman" panose="02020603050405020304" pitchFamily="18" charset="0"/>
                <a:cs typeface="Calibri" panose="020F0502020204030204" pitchFamily="34" charset="0"/>
              </a:rPr>
              <a:t>participant·e·s</a:t>
            </a:r>
            <a:r>
              <a:rPr lang="fr-FR" sz="1200" kern="1200" noProof="0" dirty="0">
                <a:effectLst/>
                <a:latin typeface="Lora" pitchFamily="2" charset="0"/>
                <a:ea typeface="Times New Roman" panose="02020603050405020304" pitchFamily="18" charset="0"/>
                <a:cs typeface="Calibri" panose="020F0502020204030204" pitchFamily="34" charset="0"/>
              </a:rPr>
              <a:t> ont accès à un appareil mobile, au WIFI et qu'ils savent comment scanner un code QR. </a:t>
            </a: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Lorsque les </a:t>
            </a:r>
            <a:r>
              <a:rPr lang="fr-CA" sz="1200" i="0" kern="1200" noProof="0" dirty="0">
                <a:effectLst/>
                <a:latin typeface="Lora" pitchFamily="2" charset="0"/>
                <a:ea typeface="Times New Roman" panose="02020603050405020304" pitchFamily="18" charset="0"/>
                <a:cs typeface="Calibri" panose="020F0502020204030204" pitchFamily="34" charset="0"/>
              </a:rPr>
              <a:t>participant·e·s</a:t>
            </a:r>
            <a:r>
              <a:rPr lang="fr-FR" sz="1200" kern="1200" noProof="0" dirty="0">
                <a:effectLst/>
                <a:latin typeface="Lora" pitchFamily="2" charset="0"/>
                <a:ea typeface="Times New Roman" panose="02020603050405020304" pitchFamily="18" charset="0"/>
                <a:cs typeface="Calibri" panose="020F0502020204030204" pitchFamily="34" charset="0"/>
              </a:rPr>
              <a:t> ouvrent le questionnaire, demandez-leur de sélectionner </a:t>
            </a:r>
            <a:r>
              <a:rPr lang="fr-FR" sz="1200" kern="1200" noProof="0" dirty="0" err="1">
                <a:effectLst/>
                <a:latin typeface="Lora" pitchFamily="2" charset="0"/>
                <a:ea typeface="Times New Roman" panose="02020603050405020304" pitchFamily="18" charset="0"/>
                <a:cs typeface="Calibri" panose="020F0502020204030204" pitchFamily="34" charset="0"/>
              </a:rPr>
              <a:t>employé·e</a:t>
            </a:r>
            <a:r>
              <a:rPr lang="fr-FR" sz="1200" kern="1200" noProof="0" dirty="0">
                <a:effectLst/>
                <a:latin typeface="Lora" pitchFamily="2" charset="0"/>
                <a:ea typeface="Times New Roman" panose="02020603050405020304" pitchFamily="18" charset="0"/>
                <a:cs typeface="Calibri" panose="020F0502020204030204" pitchFamily="34" charset="0"/>
              </a:rPr>
              <a:t> ou gestionnaire, en fonction du type de cours auquel ils participent.</a:t>
            </a: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Il est important de compléter le questionnaire avant de passer aux activités de clôture du cours.</a:t>
            </a: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Si les participant</a:t>
            </a:r>
            <a:r>
              <a:rPr lang="fr-CA" sz="1200" i="0" kern="1200" noProof="0" dirty="0">
                <a:effectLst/>
                <a:latin typeface="Lora" pitchFamily="2" charset="0"/>
                <a:ea typeface="Times New Roman" panose="02020603050405020304" pitchFamily="18" charset="0"/>
                <a:cs typeface="Calibri" panose="020F0502020204030204" pitchFamily="34" charset="0"/>
              </a:rPr>
              <a:t>·</a:t>
            </a:r>
            <a:r>
              <a:rPr lang="fr-CA" sz="1200" i="0" kern="1200" noProof="0" dirty="0" err="1">
                <a:effectLst/>
                <a:latin typeface="Lora" pitchFamily="2" charset="0"/>
                <a:ea typeface="Times New Roman" panose="02020603050405020304" pitchFamily="18" charset="0"/>
                <a:cs typeface="Calibri" panose="020F0502020204030204" pitchFamily="34" charset="0"/>
              </a:rPr>
              <a:t>e·s</a:t>
            </a:r>
            <a:r>
              <a:rPr lang="fr-FR" sz="1200" kern="1200" noProof="0" dirty="0">
                <a:effectLst/>
                <a:latin typeface="Lora" pitchFamily="2" charset="0"/>
                <a:ea typeface="Times New Roman" panose="02020603050405020304" pitchFamily="18" charset="0"/>
                <a:cs typeface="Calibri" panose="020F0502020204030204" pitchFamily="34" charset="0"/>
              </a:rPr>
              <a:t> n'ont pas pu accéder à l'évaluation au début du cours, masquez cette diapositive et sautez cette activité.</a:t>
            </a:r>
          </a:p>
          <a:p>
            <a:pPr>
              <a:lnSpc>
                <a:spcPct val="107000"/>
              </a:lnSpc>
              <a:spcAft>
                <a:spcPts val="800"/>
              </a:spcAft>
            </a:pPr>
            <a:endParaRPr lang="fr-FR" sz="1200" kern="1200" noProof="0" dirty="0">
              <a:effectLst/>
              <a:latin typeface="Lora" pitchFamily="2" charset="0"/>
              <a:ea typeface="Times New Roman" panose="02020603050405020304" pitchFamily="18" charset="0"/>
              <a:cs typeface="Calibri" panose="020F0502020204030204" pitchFamily="34" charset="0"/>
            </a:endParaRPr>
          </a:p>
          <a:p>
            <a:pPr>
              <a:lnSpc>
                <a:spcPct val="107000"/>
              </a:lnSpc>
              <a:spcAft>
                <a:spcPts val="800"/>
              </a:spcAft>
            </a:pPr>
            <a:r>
              <a:rPr lang="fr-FR" sz="1200" b="1" kern="1200" noProof="0" dirty="0">
                <a:effectLst/>
                <a:latin typeface="Lora" pitchFamily="2" charset="0"/>
                <a:ea typeface="Times New Roman" panose="02020603050405020304" pitchFamily="18" charset="0"/>
                <a:cs typeface="Calibri" panose="020F0502020204030204" pitchFamily="34" charset="0"/>
              </a:rPr>
              <a:t>À DIRE</a:t>
            </a: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Pour conclure ce cours, revenons aux questions que nous vous avons posées au début.</a:t>
            </a:r>
          </a:p>
          <a:p>
            <a:pPr marL="171450" indent="-171450">
              <a:lnSpc>
                <a:spcPct val="107000"/>
              </a:lnSpc>
              <a:spcAft>
                <a:spcPts val="800"/>
              </a:spcAft>
              <a:buFont typeface="Arial" panose="020B0604020202020204" pitchFamily="34" charset="0"/>
              <a:buChar char="•"/>
            </a:pPr>
            <a:endParaRPr lang="fr-FR" sz="1200" kern="1200" noProof="0" dirty="0">
              <a:effectLst/>
              <a:latin typeface="Lora" pitchFamily="2" charset="0"/>
              <a:ea typeface="Times New Roman" panose="02020603050405020304" pitchFamily="18"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Prenez une minute pour scanner ce code QR et répondre à quelques questions. </a:t>
            </a:r>
          </a:p>
          <a:p>
            <a:pPr marL="171450" indent="-171450">
              <a:lnSpc>
                <a:spcPct val="107000"/>
              </a:lnSpc>
              <a:spcAft>
                <a:spcPts val="800"/>
              </a:spcAft>
              <a:buFont typeface="Arial" panose="020B0604020202020204" pitchFamily="34" charset="0"/>
              <a:buChar char="•"/>
            </a:pPr>
            <a:endParaRPr lang="fr-FR" sz="1200" kern="1200" noProof="0" dirty="0">
              <a:effectLst/>
              <a:latin typeface="Lora" pitchFamily="2" charset="0"/>
              <a:ea typeface="Times New Roman" panose="02020603050405020304" pitchFamily="18"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Une fois de plus, il ne vous sera pas demandé de partager des informations personnelles, votre nom ou votre adresse électronique. </a:t>
            </a:r>
          </a:p>
          <a:p>
            <a:pPr marL="171450" indent="-171450">
              <a:lnSpc>
                <a:spcPct val="107000"/>
              </a:lnSpc>
              <a:spcAft>
                <a:spcPts val="800"/>
              </a:spcAft>
              <a:buFont typeface="Arial" panose="020B0604020202020204" pitchFamily="34" charset="0"/>
              <a:buChar char="•"/>
            </a:pPr>
            <a:endParaRPr lang="fr-FR" sz="1200" kern="1200" noProof="0" dirty="0">
              <a:effectLst/>
              <a:latin typeface="Lora" pitchFamily="2" charset="0"/>
              <a:ea typeface="Times New Roman" panose="02020603050405020304" pitchFamily="18"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Ces informations aideront </a:t>
            </a:r>
            <a:r>
              <a:rPr lang="fr-FR" sz="1200" i="1" kern="1200" noProof="0" dirty="0">
                <a:effectLst/>
                <a:latin typeface="Lora" pitchFamily="2" charset="0"/>
                <a:ea typeface="Times New Roman" panose="02020603050405020304" pitchFamily="18" charset="0"/>
                <a:cs typeface="Calibri" panose="020F0502020204030204" pitchFamily="34" charset="0"/>
              </a:rPr>
              <a:t>Changer les mentalités </a:t>
            </a:r>
            <a:r>
              <a:rPr lang="fr-FR" sz="1200" kern="1200" noProof="0" dirty="0">
                <a:effectLst/>
                <a:latin typeface="Lora" pitchFamily="2" charset="0"/>
                <a:ea typeface="Times New Roman" panose="02020603050405020304" pitchFamily="18" charset="0"/>
                <a:cs typeface="Calibri" panose="020F0502020204030204" pitchFamily="34" charset="0"/>
              </a:rPr>
              <a:t>à déterminer dans quelle mesure le cours répond à ses objectifs d'apprentissage.</a:t>
            </a:r>
          </a:p>
          <a:p>
            <a:pPr marL="0" indent="0">
              <a:lnSpc>
                <a:spcPct val="107000"/>
              </a:lnSpc>
              <a:spcAft>
                <a:spcPts val="800"/>
              </a:spcAft>
              <a:buFont typeface="Arial" panose="020B0604020202020204" pitchFamily="34" charset="0"/>
              <a:buNone/>
            </a:pPr>
            <a:endParaRPr lang="fr-CA" sz="1200" i="1" kern="1200" noProof="0" dirty="0">
              <a:effectLst/>
              <a:latin typeface="Lora" pitchFamily="2" charset="0"/>
              <a:ea typeface="Times New Roman" panose="02020603050405020304" pitchFamily="18" charset="0"/>
              <a:cs typeface="Calibri" panose="020F050202020403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Cliquez pour révéler la diapositive suivante.</a:t>
            </a:r>
            <a:endParaRPr lang="fr-CA" sz="1200" b="1" noProof="0" dirty="0">
              <a:solidFill>
                <a:schemeClr val="tx1"/>
              </a:solidFill>
              <a:effectLst/>
              <a:latin typeface="Lora" pitchFamily="2"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FB267835-0E47-4489-B375-E70B63D82C6C}" type="slidenum">
              <a:rPr lang="en-CA" smtClean="0"/>
              <a:t>97</a:t>
            </a:fld>
            <a:endParaRPr lang="en-CA"/>
          </a:p>
        </p:txBody>
      </p:sp>
    </p:spTree>
    <p:extLst>
      <p:ext uri="{BB962C8B-B14F-4D97-AF65-F5344CB8AC3E}">
        <p14:creationId xmlns:p14="http://schemas.microsoft.com/office/powerpoint/2010/main" val="2584576152"/>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Autoréflexion (</a:t>
            </a:r>
            <a:r>
              <a:rPr lang="fr-CA" sz="1200" b="1" kern="100" noProof="0" dirty="0" err="1">
                <a:solidFill>
                  <a:srgbClr val="1F3763"/>
                </a:solidFill>
                <a:effectLst/>
                <a:latin typeface="Lora" pitchFamily="2" charset="0"/>
                <a:ea typeface="DengXian Light" panose="02010600030101010101" pitchFamily="2" charset="-122"/>
                <a:cs typeface="Times New Roman" panose="02020603050405020304" pitchFamily="18" charset="0"/>
              </a:rPr>
              <a:t>Employé·e·s</a:t>
            </a: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Si vous présentez la version du cours qui s’adresse aux gestionnaires, masquer cette diapositive en cliquant sur « Diaporama » dans la barre de menus, puis sur </a:t>
            </a:r>
            <a:r>
              <a:rPr lang="fr-CA" sz="1200" kern="1200" noProof="0" dirty="0">
                <a:effectLst/>
                <a:latin typeface="Lora" pitchFamily="2" charset="0"/>
                <a:ea typeface="Times New Roman" panose="02020603050405020304" pitchFamily="18" charset="0"/>
                <a:cs typeface="Calibri" panose="020F0502020204030204" pitchFamily="34" charset="0"/>
              </a:rPr>
              <a:t>« Masquer/Afficher la diapositive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lvl="0" indent="0">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Qu’allez-vous faire </a:t>
            </a:r>
            <a:r>
              <a:rPr lang="fr-FR" sz="1200" dirty="0">
                <a:latin typeface="Lora" pitchFamily="2" charset="0"/>
              </a:rPr>
              <a:t>grâce à ce que vous avez appris dans ce cours? Quelles ressources ou soutiens allez-vous utiliser?</a:t>
            </a:r>
            <a:endParaRPr lang="en-CA" dirty="0">
              <a:latin typeface="Lora" pitchFamily="2"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b="1" dirty="0">
                <a:solidFill>
                  <a:schemeClr val="tx1"/>
                </a:solidFill>
                <a:latin typeface="Lora" pitchFamily="2" charset="0"/>
              </a:rPr>
              <a:t>REMARQUE</a:t>
            </a:r>
          </a:p>
          <a:p>
            <a:pPr marL="0" marR="0" lvl="0" indent="0" algn="l" defTabSz="914400" rtl="0" eaLnBrk="1" fontAlgn="auto" latinLnBrk="0" hangingPunct="1">
              <a:lnSpc>
                <a:spcPct val="100000"/>
              </a:lnSpc>
              <a:spcBef>
                <a:spcPts val="0"/>
              </a:spcBef>
              <a:spcAft>
                <a:spcPts val="0"/>
              </a:spcAft>
              <a:buClrTx/>
              <a:buSzTx/>
              <a:buFontTx/>
              <a:buNone/>
              <a:tabLst/>
              <a:defRPr/>
            </a:pPr>
            <a:r>
              <a:rPr lang="fr-FR" sz="1200" b="0" i="0" u="none" strike="noStrike" kern="1200" baseline="0" dirty="0">
                <a:solidFill>
                  <a:schemeClr val="tx1"/>
                </a:solidFill>
                <a:latin typeface="Lora" pitchFamily="2" charset="0"/>
                <a:ea typeface="+mn-ea"/>
                <a:cs typeface="+mn-cs"/>
              </a:rPr>
              <a:t>Pour des raisons de sécurité, certains </a:t>
            </a:r>
            <a:r>
              <a:rPr lang="fr-CA" sz="1200" b="0" i="0" u="none" strike="noStrike" kern="1200" baseline="0" noProof="0" dirty="0" err="1">
                <a:solidFill>
                  <a:schemeClr val="tx1"/>
                </a:solidFill>
                <a:latin typeface="Lora" pitchFamily="2" charset="0"/>
                <a:ea typeface="+mn-ea"/>
                <a:cs typeface="+mn-cs"/>
              </a:rPr>
              <a:t>participant·e·s</a:t>
            </a:r>
            <a:r>
              <a:rPr lang="fr-CA" sz="1200" b="0" i="0" u="none" strike="noStrike" kern="1200" baseline="0" noProof="0" dirty="0">
                <a:solidFill>
                  <a:schemeClr val="tx1"/>
                </a:solidFill>
                <a:latin typeface="Lora" pitchFamily="2" charset="0"/>
                <a:ea typeface="+mn-ea"/>
                <a:cs typeface="+mn-cs"/>
              </a:rPr>
              <a:t> </a:t>
            </a:r>
            <a:r>
              <a:rPr lang="fr-FR" sz="1200" b="0" i="0" u="none" strike="noStrike" kern="1200" baseline="0" dirty="0">
                <a:solidFill>
                  <a:schemeClr val="tx1"/>
                </a:solidFill>
                <a:latin typeface="Lora" pitchFamily="2" charset="0"/>
                <a:ea typeface="+mn-ea"/>
                <a:cs typeface="+mn-cs"/>
              </a:rPr>
              <a:t> peuvent choisir de ne pas partager leur réponse avec le groupe.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dirty="0">
              <a:solidFill>
                <a:schemeClr val="tx1"/>
              </a:solidFill>
              <a:latin typeface="Lora" pitchFamily="2" charset="0"/>
            </a:endParaRPr>
          </a:p>
          <a:p>
            <a:r>
              <a:rPr lang="en-CA" sz="1200" b="1" dirty="0">
                <a:solidFill>
                  <a:schemeClr val="tx1"/>
                </a:solidFill>
                <a:latin typeface="Lora" pitchFamily="2" charset="0"/>
              </a:rPr>
              <a:t>À DIRE </a:t>
            </a:r>
          </a:p>
          <a:p>
            <a:pPr marL="0" indent="0">
              <a:buFont typeface="Arial" panose="020B0604020202020204" pitchFamily="34" charset="0"/>
              <a:buNone/>
            </a:pPr>
            <a:r>
              <a:rPr lang="fr-FR" sz="1200" b="0" dirty="0">
                <a:solidFill>
                  <a:schemeClr val="tx1"/>
                </a:solidFill>
                <a:latin typeface="Lora" pitchFamily="2" charset="0"/>
              </a:rPr>
              <a:t>Après ce cours, n'oubliez pas de toujours faire le point avec vous-même et de faire appel aux ressources et aux soutiens dont vous avez besoin. </a:t>
            </a:r>
          </a:p>
          <a:p>
            <a:pPr marL="0" indent="0">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17827790"/>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Évaluation du cours (</a:t>
            </a:r>
            <a:r>
              <a:rPr lang="fr-CA" sz="1200" b="1" kern="100" noProof="0" dirty="0" err="1">
                <a:solidFill>
                  <a:srgbClr val="1F3763"/>
                </a:solidFill>
                <a:effectLst/>
                <a:latin typeface="Lora" pitchFamily="2" charset="0"/>
                <a:ea typeface="DengXian Light" panose="02010600030101010101" pitchFamily="2" charset="-122"/>
                <a:cs typeface="Times New Roman" panose="02020603050405020304" pitchFamily="18" charset="0"/>
              </a:rPr>
              <a:t>Employé·e·s</a:t>
            </a: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Si vous présentez la version du cours qui s’adresse aux gestionnaires, masquer cette diapositive en cliquant sur « Diaporama » dans la barre de menus, puis sur </a:t>
            </a:r>
            <a:r>
              <a:rPr lang="fr-CA" sz="1200" kern="1200" noProof="0" dirty="0">
                <a:effectLst/>
                <a:latin typeface="Lora" pitchFamily="2" charset="0"/>
                <a:ea typeface="Times New Roman" panose="02020603050405020304" pitchFamily="18" charset="0"/>
                <a:cs typeface="Calibri" panose="020F0502020204030204" pitchFamily="34" charset="0"/>
              </a:rPr>
              <a:t>« Masquer/Afficher la diapositive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Merci d’avoir participé au cours de l’Esprit au travail!</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Après le cours, vous recevrez un courriel contenant un lien vers l’évaluation du cours. Vos commentaires sont très utiles et appréciés.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Veuillez prendre 10 minutes pour répondre au sondage et aidez-nous à améliorer ce cours.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450016091"/>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Séances de rappel en ligne (</a:t>
            </a:r>
            <a:r>
              <a:rPr lang="fr-CA" sz="1200" b="1" kern="100" noProof="0" dirty="0" err="1">
                <a:solidFill>
                  <a:srgbClr val="1F3763"/>
                </a:solidFill>
                <a:effectLst/>
                <a:latin typeface="Lora" pitchFamily="2" charset="0"/>
                <a:ea typeface="DengXian Light" panose="02010600030101010101" pitchFamily="2" charset="-122"/>
                <a:cs typeface="Times New Roman" panose="02020603050405020304" pitchFamily="18" charset="0"/>
              </a:rPr>
              <a:t>Employé·e·s</a:t>
            </a: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Si vous présentez la version du cours qui s’adresse aux gestionnaires, masquer cette diapositive en cliquant sur « Diaporama » dans la barre de menus, puis sur </a:t>
            </a:r>
            <a:r>
              <a:rPr lang="fr-CA" sz="1200" kern="1200" noProof="0" dirty="0">
                <a:effectLst/>
                <a:latin typeface="Lora" pitchFamily="2" charset="0"/>
                <a:ea typeface="Times New Roman" panose="02020603050405020304" pitchFamily="18" charset="0"/>
                <a:cs typeface="Calibri" panose="020F0502020204030204" pitchFamily="34" charset="0"/>
              </a:rPr>
              <a:t>« Masquer/Afficher la diapositive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Dans trois mois, vous allez recevoir un lien qui vous permettra d’accéder aux séances de rappel en ligne de l’EAT. Ces courtes séances de 15 minutes sont conçues pour vous rappeler les concepts clés que vous avez appris dans ce cours (le continuum de la santé mentale, la stigmatisation, les quatre grandes stratégies). Surveillez ce courriel dans votre boîte de réception.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80776912"/>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2562" name="Rectangle 7"/>
          <p:cNvSpPr txBox="1">
            <a:spLocks noGrp="1" noChangeArrowheads="1"/>
          </p:cNvSpPr>
          <p:nvPr/>
        </p:nvSpPr>
        <p:spPr bwMode="auto">
          <a:xfrm>
            <a:off x="3963988" y="8820150"/>
            <a:ext cx="3033712" cy="4635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720" tIns="46861" rIns="93720" bIns="46861" anchor="b"/>
          <a:lstStyle>
            <a:lvl1pPr defTabSz="974725">
              <a:defRPr sz="1200">
                <a:solidFill>
                  <a:schemeClr val="tx1"/>
                </a:solidFill>
                <a:latin typeface="Calibri" pitchFamily="34" charset="0"/>
                <a:ea typeface="MS PGothic" pitchFamily="34" charset="-128"/>
              </a:defRPr>
            </a:lvl1pPr>
            <a:lvl2pPr marL="742950" indent="-285750" defTabSz="974725">
              <a:defRPr sz="1200">
                <a:solidFill>
                  <a:schemeClr val="tx1"/>
                </a:solidFill>
                <a:latin typeface="Calibri" pitchFamily="34" charset="0"/>
                <a:ea typeface="MS PGothic" pitchFamily="34" charset="-128"/>
              </a:defRPr>
            </a:lvl2pPr>
            <a:lvl3pPr marL="1143000" indent="-228600" defTabSz="974725">
              <a:defRPr sz="1200">
                <a:solidFill>
                  <a:schemeClr val="tx1"/>
                </a:solidFill>
                <a:latin typeface="Calibri" pitchFamily="34" charset="0"/>
                <a:ea typeface="MS PGothic" pitchFamily="34" charset="-128"/>
              </a:defRPr>
            </a:lvl3pPr>
            <a:lvl4pPr marL="1600200" indent="-228600" defTabSz="974725">
              <a:defRPr sz="1200">
                <a:solidFill>
                  <a:schemeClr val="tx1"/>
                </a:solidFill>
                <a:latin typeface="Calibri" pitchFamily="34" charset="0"/>
                <a:ea typeface="MS PGothic" pitchFamily="34" charset="-128"/>
              </a:defRPr>
            </a:lvl4pPr>
            <a:lvl5pPr marL="2057400" indent="-228600" defTabSz="974725">
              <a:defRPr sz="1200">
                <a:solidFill>
                  <a:schemeClr val="tx1"/>
                </a:solidFill>
                <a:latin typeface="Calibri" pitchFamily="34" charset="0"/>
                <a:ea typeface="MS PGothic" pitchFamily="34" charset="-128"/>
              </a:defRPr>
            </a:lvl5pPr>
            <a:lvl6pPr marL="2514600" indent="-228600" defTabSz="974725" eaLnBrk="0" fontAlgn="base" hangingPunct="0">
              <a:spcBef>
                <a:spcPct val="30000"/>
              </a:spcBef>
              <a:spcAft>
                <a:spcPct val="0"/>
              </a:spcAft>
              <a:defRPr sz="1200">
                <a:solidFill>
                  <a:schemeClr val="tx1"/>
                </a:solidFill>
                <a:latin typeface="Calibri" pitchFamily="34" charset="0"/>
                <a:ea typeface="MS PGothic" pitchFamily="34" charset="-128"/>
              </a:defRPr>
            </a:lvl6pPr>
            <a:lvl7pPr marL="2971800" indent="-228600" defTabSz="974725" eaLnBrk="0" fontAlgn="base" hangingPunct="0">
              <a:spcBef>
                <a:spcPct val="30000"/>
              </a:spcBef>
              <a:spcAft>
                <a:spcPct val="0"/>
              </a:spcAft>
              <a:defRPr sz="1200">
                <a:solidFill>
                  <a:schemeClr val="tx1"/>
                </a:solidFill>
                <a:latin typeface="Calibri" pitchFamily="34" charset="0"/>
                <a:ea typeface="MS PGothic" pitchFamily="34" charset="-128"/>
              </a:defRPr>
            </a:lvl7pPr>
            <a:lvl8pPr marL="3429000" indent="-228600" defTabSz="974725" eaLnBrk="0" fontAlgn="base" hangingPunct="0">
              <a:spcBef>
                <a:spcPct val="30000"/>
              </a:spcBef>
              <a:spcAft>
                <a:spcPct val="0"/>
              </a:spcAft>
              <a:defRPr sz="1200">
                <a:solidFill>
                  <a:schemeClr val="tx1"/>
                </a:solidFill>
                <a:latin typeface="Calibri" pitchFamily="34" charset="0"/>
                <a:ea typeface="MS PGothic" pitchFamily="34" charset="-128"/>
              </a:defRPr>
            </a:lvl8pPr>
            <a:lvl9pPr marL="3886200" indent="-228600" defTabSz="974725" eaLnBrk="0" fontAlgn="base" hangingPunct="0">
              <a:spcBef>
                <a:spcPct val="30000"/>
              </a:spcBef>
              <a:spcAft>
                <a:spcPct val="0"/>
              </a:spcAft>
              <a:defRPr sz="1200">
                <a:solidFill>
                  <a:schemeClr val="tx1"/>
                </a:solidFill>
                <a:latin typeface="Calibri" pitchFamily="34" charset="0"/>
                <a:ea typeface="MS PGothic" pitchFamily="34" charset="-128"/>
              </a:defRPr>
            </a:lvl9pPr>
          </a:lstStyle>
          <a:p>
            <a:pPr marL="0" marR="0" lvl="0" indent="0" algn="r" defTabSz="974725" rtl="0" eaLnBrk="1" fontAlgn="auto" latinLnBrk="0" hangingPunct="1">
              <a:lnSpc>
                <a:spcPct val="100000"/>
              </a:lnSpc>
              <a:spcBef>
                <a:spcPts val="0"/>
              </a:spcBef>
              <a:spcAft>
                <a:spcPts val="0"/>
              </a:spcAft>
              <a:buClrTx/>
              <a:buSzTx/>
              <a:buFontTx/>
              <a:buNone/>
              <a:tabLst/>
              <a:defRPr/>
            </a:pPr>
            <a:endParaRPr kumimoji="0" lang="en-US" altLang="en-US" sz="1300" b="0" i="0" u="none" strike="noStrike" kern="1200" cap="none" spc="0" normalizeH="0" baseline="0" noProof="0">
              <a:ln>
                <a:noFill/>
              </a:ln>
              <a:solidFill>
                <a:prstClr val="black"/>
              </a:solidFill>
              <a:effectLst/>
              <a:uLnTx/>
              <a:uFillTx/>
              <a:latin typeface="Times New Roman" pitchFamily="18" charset="0"/>
              <a:ea typeface="MS PGothic" pitchFamily="34" charset="-128"/>
              <a:cs typeface="+mn-cs"/>
            </a:endParaRPr>
          </a:p>
        </p:txBody>
      </p:sp>
      <p:sp>
        <p:nvSpPr>
          <p:cNvPr id="32256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322564"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3724" tIns="46863" rIns="93724" bIns="46863" numCol="1" anchor="t" anchorCtr="0" compatLnSpc="1">
            <a:prstTxWarp prst="textNoShape">
              <a:avLst/>
            </a:prstTxWarp>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Des questions? Des commentaires?</a:t>
            </a:r>
          </a:p>
          <a:p>
            <a:pPr algn="ctr">
              <a:lnSpc>
                <a:spcPct val="107000"/>
              </a:lnSpc>
              <a:spcAft>
                <a:spcPts val="800"/>
              </a:spcAft>
            </a:pPr>
            <a:endParaRPr lang="fr-CA" sz="1200" b="1" kern="1200" noProof="0" dirty="0">
              <a:effectLst/>
              <a:latin typeface="Lora" pitchFamily="2"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fr-CA" sz="1200" kern="1200" noProof="0" dirty="0">
                <a:effectLst/>
                <a:latin typeface="Lora" pitchFamily="2" charset="0"/>
                <a:ea typeface="Calibri" panose="020F0502020204030204" pitchFamily="34" charset="0"/>
                <a:cs typeface="Calibri" panose="020F0502020204030204" pitchFamily="34" charset="0"/>
              </a:rPr>
              <a:t>Si vous présentez la version du cours qui s’adresse aux gestionnaires, masquer cette diapositive en cliquant sur « Diaporama » dans la barre de menus, puis sur </a:t>
            </a:r>
            <a:r>
              <a:rPr lang="fr-CA" sz="1200" kern="1200" noProof="0" dirty="0">
                <a:effectLst/>
                <a:latin typeface="Lora" pitchFamily="2" charset="0"/>
                <a:ea typeface="Times New Roman" panose="02020603050405020304" pitchFamily="18" charset="0"/>
                <a:cs typeface="Calibri" panose="020F0502020204030204" pitchFamily="34" charset="0"/>
              </a:rPr>
              <a:t>« Masquer/Afficher la diapositive »</a:t>
            </a:r>
            <a:r>
              <a:rPr lang="fr-CA" sz="1200" kern="1200" noProof="0" dirty="0">
                <a:effectLst/>
                <a:latin typeface="Lora" pitchFamily="2" charset="0"/>
                <a:ea typeface="Calibri" panose="020F0502020204030204" pitchFamily="34" charset="0"/>
                <a:cs typeface="Calibri" panose="020F0502020204030204" pitchFamily="34" charset="0"/>
              </a:rPr>
              <a:t>.</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fr-CA" sz="1200" kern="1200" noProof="0" dirty="0">
              <a:effectLst/>
              <a:latin typeface="Lora" pitchFamily="2" charset="0"/>
              <a:ea typeface="Calibri" panose="020F0502020204030204" pitchFamily="34" charset="0"/>
              <a:cs typeface="Calibri" panose="020F0502020204030204" pitchFamily="34" charset="0"/>
            </a:endParaRPr>
          </a:p>
          <a:p>
            <a:pPr algn="l" eaLnBrk="1" hangingPunct="1">
              <a:spcBef>
                <a:spcPct val="0"/>
              </a:spcBef>
            </a:pPr>
            <a:r>
              <a:rPr lang="en-CA" altLang="en-US" sz="1200" b="1" dirty="0">
                <a:solidFill>
                  <a:schemeClr val="tx1"/>
                </a:solidFill>
                <a:latin typeface="Lora" pitchFamily="2" charset="0"/>
              </a:rPr>
              <a:t>À DEMANDER </a:t>
            </a:r>
          </a:p>
          <a:p>
            <a:pPr marL="0" indent="0" algn="l" eaLnBrk="1" hangingPunct="1">
              <a:spcBef>
                <a:spcPct val="0"/>
              </a:spcBef>
              <a:buFont typeface="Arial" panose="020B0604020202020204" pitchFamily="34" charset="0"/>
              <a:buNone/>
            </a:pPr>
            <a:r>
              <a:rPr lang="fr-FR" altLang="en-US" sz="1200" b="0" dirty="0">
                <a:solidFill>
                  <a:schemeClr val="tx1"/>
                </a:solidFill>
                <a:latin typeface="Lora" pitchFamily="2" charset="0"/>
              </a:rPr>
              <a:t>Quelqu'un a-t-il des questions ou des commentaires à ajouter avant de conclure?</a:t>
            </a:r>
          </a:p>
          <a:p>
            <a:pPr marL="0" indent="0" algn="l" eaLnBrk="1" hangingPunct="1">
              <a:spcBef>
                <a:spcPct val="0"/>
              </a:spcBef>
              <a:buFont typeface="Arial" panose="020B0604020202020204" pitchFamily="34" charset="0"/>
              <a:buNone/>
            </a:pPr>
            <a:endParaRPr lang="en-CA" altLang="en-US" sz="1200" b="0" dirty="0">
              <a:solidFill>
                <a:schemeClr val="tx1"/>
              </a:solidFill>
              <a:latin typeface="Lora" pitchFamily="2" charset="0"/>
            </a:endParaRPr>
          </a:p>
          <a:p>
            <a:pPr marL="0" indent="0" algn="l" eaLnBrk="1" hangingPunct="1">
              <a:spcBef>
                <a:spcPct val="0"/>
              </a:spcBef>
              <a:buFont typeface="Arial" panose="020B0604020202020204" pitchFamily="34" charset="0"/>
              <a:buNone/>
            </a:pPr>
            <a:r>
              <a:rPr lang="en-CA" altLang="en-US" sz="1200" b="1" dirty="0">
                <a:solidFill>
                  <a:schemeClr val="tx1"/>
                </a:solidFill>
                <a:latin typeface="Lora" pitchFamily="2" charset="0"/>
              </a:rPr>
              <a:t>À FAIRE</a:t>
            </a:r>
          </a:p>
          <a:p>
            <a:pPr marL="0" indent="0" algn="l" eaLnBrk="1" hangingPunct="1">
              <a:spcBef>
                <a:spcPct val="0"/>
              </a:spcBef>
              <a:buFont typeface="Arial" panose="020B0604020202020204" pitchFamily="34" charset="0"/>
              <a:buNone/>
            </a:pPr>
            <a:r>
              <a:rPr lang="fr-FR" altLang="en-US" sz="1200" b="0" dirty="0">
                <a:solidFill>
                  <a:schemeClr val="tx1"/>
                </a:solidFill>
                <a:latin typeface="Lora" pitchFamily="2" charset="0"/>
              </a:rPr>
              <a:t>Remercier les participant</a:t>
            </a:r>
            <a:r>
              <a:rPr lang="fr-CA" sz="1200" b="0"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·e·</a:t>
            </a:r>
            <a:r>
              <a:rPr lang="fr-FR" altLang="en-US" sz="1200" b="0" dirty="0">
                <a:solidFill>
                  <a:schemeClr val="tx1"/>
                </a:solidFill>
                <a:latin typeface="Lora" pitchFamily="2" charset="0"/>
              </a:rPr>
              <a:t>s pour leur engagement et leur participation.</a:t>
            </a:r>
            <a:endParaRPr lang="fr-CA" sz="1200" kern="100" noProof="0" dirty="0">
              <a:effectLst/>
              <a:latin typeface="Lora" pitchFamily="2" charset="0"/>
              <a:ea typeface="Calibri" panose="020F0502020204030204" pitchFamily="34" charset="0"/>
              <a:cs typeface="Arial" panose="020B0604020202020204" pitchFamily="34" charset="0"/>
            </a:endParaRPr>
          </a:p>
          <a:p>
            <a:pPr algn="ct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gn="ct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FIN DU COURS POUR LES EMPLOYÉ·E·S</a:t>
            </a:r>
            <a:endParaRPr lang="fr-CA" sz="1200" b="1" i="0" u="none" strike="noStrike" baseline="0" noProof="0" dirty="0">
              <a:solidFill>
                <a:schemeClr val="tx1"/>
              </a:solidFill>
              <a:latin typeface="Lora" pitchFamily="2" charset="0"/>
            </a:endParaRPr>
          </a:p>
          <a:p>
            <a:pPr algn="l" eaLnBrk="1" hangingPunct="1">
              <a:spcBef>
                <a:spcPct val="0"/>
              </a:spcBef>
            </a:pPr>
            <a:endParaRPr lang="fr-CA" altLang="en-US" sz="1200" b="1" noProof="0" dirty="0">
              <a:solidFill>
                <a:schemeClr val="tx1"/>
              </a:solidFill>
              <a:latin typeface="Lora" pitchFamily="2" charset="0"/>
            </a:endParaRPr>
          </a:p>
        </p:txBody>
      </p:sp>
    </p:spTree>
    <p:extLst>
      <p:ext uri="{BB962C8B-B14F-4D97-AF65-F5344CB8AC3E}">
        <p14:creationId xmlns:p14="http://schemas.microsoft.com/office/powerpoint/2010/main" val="643954009"/>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La prochaine fois… le module 4 (Gestionnaires)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REMARQUE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Cette diapositive vise à donner un aperçu du module suivant, ce qui est utile lorsque les modules sont espacés dans le temps. Si vous présentez le module suivant immédiatement après celui-ci, vous pouvez masquer ou sauter cette diapositive (et la masquer dans votre PowerPoint).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Dans le prochain module, nous aborderons les stratégies visant à soutenir votre équipe.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noProof="0" dirty="0">
              <a:solidFill>
                <a:schemeClr val="tx1"/>
              </a:solidFill>
              <a:latin typeface="Lora" pitchFamily="2" charset="0"/>
            </a:endParaRPr>
          </a:p>
        </p:txBody>
      </p:sp>
      <p:sp>
        <p:nvSpPr>
          <p:cNvPr id="5" name="Slide Number Placeholder 4">
            <a:extLst>
              <a:ext uri="{FF2B5EF4-FFF2-40B4-BE49-F238E27FC236}">
                <a16:creationId xmlns:a16="http://schemas.microsoft.com/office/drawing/2014/main" id="{1379117C-0495-F742-6DE9-52F144F8F4C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267835-0E47-4489-B375-E70B63D82C6C}" type="slidenum">
              <a:rPr kumimoji="0" lang="en-CA"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8474364"/>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Pause santé</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Diapositive facultative – à utiliser uniquement lorsque les modules sont présentés l’un à la suite de l’autre.</a:t>
            </a:r>
            <a:endParaRPr lang="fr-CA" sz="120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Times New Roman" panose="02020603050405020304" pitchFamily="18" charset="0"/>
                <a:cs typeface="Calibri" panose="020F0502020204030204" pitchFamily="34" charset="0"/>
              </a:rPr>
              <a:t>Masquez ou révélez la diapositive au besoin en cliquant sur « Diaporama » dans la barre de menus, puis sur « Masquer/Afficher la diapositive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200" noProof="0" dirty="0">
              <a:effectLst/>
              <a:latin typeface="Lora" pitchFamily="2" charset="0"/>
              <a:ea typeface="Times New Roman" panose="02020603050405020304" pitchFamily="18" charset="0"/>
              <a:cs typeface="Calibri" panose="020F0502020204030204" pitchFamily="34" charset="0"/>
            </a:endParaRPr>
          </a:p>
          <a:p>
            <a:pPr>
              <a:lnSpc>
                <a:spcPct val="107000"/>
              </a:lnSpc>
              <a:spcAft>
                <a:spcPts val="800"/>
              </a:spcAft>
            </a:pPr>
            <a:r>
              <a:rPr lang="fr-CA" sz="1200" kern="1200" noProof="0" dirty="0">
                <a:effectLst/>
                <a:latin typeface="Lora" pitchFamily="2" charset="0"/>
                <a:ea typeface="Times New Roman" panose="02020603050405020304" pitchFamily="18" charset="0"/>
                <a:cs typeface="Calibri" panose="020F0502020204030204" pitchFamily="34" charset="0"/>
              </a:rPr>
              <a:t>Prenez quelques minutes pour vous étirer, prendre un café ou ce dont vous avez besoin, et nous nous retrouverons ici dans quelques minutes.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Times New Roman" panose="02020603050405020304" pitchFamily="18" charset="0"/>
                <a:cs typeface="Calibri" panose="020F0502020204030204" pitchFamily="34" charset="0"/>
              </a:rPr>
              <a:t>Allouez 5 à 10 minutes, selon le stade où vous en êtes dans le programme.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83843661"/>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Module 4 – Soutenir son équipe (Gestionnaires)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Bienvenue au module 4. Ce module a été spécialement conçu pour les gestionnaires/</a:t>
            </a:r>
            <a:r>
              <a:rPr lang="fr-CA" sz="1200" kern="1200" noProof="0" dirty="0" err="1">
                <a:effectLst/>
                <a:latin typeface="Lora" pitchFamily="2" charset="0"/>
                <a:ea typeface="Calibri" panose="020F0502020204030204" pitchFamily="34" charset="0"/>
                <a:cs typeface="Calibri" panose="020F0502020204030204" pitchFamily="34" charset="0"/>
              </a:rPr>
              <a:t>superviseur·euse·s</a:t>
            </a:r>
            <a:r>
              <a:rPr lang="fr-CA" sz="1200" kern="1200" noProof="0" dirty="0">
                <a:effectLst/>
                <a:latin typeface="Lora" pitchFamily="2" charset="0"/>
                <a:ea typeface="Calibri" panose="020F0502020204030204" pitchFamily="34" charset="0"/>
                <a:cs typeface="Calibri" panose="020F0502020204030204" pitchFamily="34" charset="0"/>
              </a:rPr>
              <a:t>/chefs d’équipe qui travaillent avec des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Alors que nous allons discuter de la manière de soutenir la santé mentale de votre équipe, il est tout aussi important de ne pas oublier de prendre soin de votre propre santé mentale. En fait, prendre soin de vous-même vous aidera à soutenir votre équipe.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Si le module 4 est offert un jour différent de celui des modules précédents, commencez par une brève activité brise-glace.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Pouvez-vous nous parler d’une chose positive qui vous est arrivée aujourd’hui, hier ou cette semaine?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endParaRPr lang="fr-CA" sz="1200" kern="100" noProof="0" dirty="0">
              <a:effectLst/>
              <a:latin typeface="Lora" pitchFamily="2" charset="0"/>
              <a:ea typeface="Calibri" panose="020F0502020204030204" pitchFamily="34" charset="0"/>
              <a:cs typeface="Arial" panose="020B0604020202020204" pitchFamily="34" charset="0"/>
            </a:endParaRP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Ce module a pour but de vous aider à :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tabLst>
                <a:tab pos="457200" algn="l"/>
              </a:tabLst>
            </a:pPr>
            <a:r>
              <a:rPr lang="fr-CA" sz="1200" kern="1200" noProof="0" dirty="0">
                <a:effectLst/>
                <a:latin typeface="Lora" pitchFamily="2" charset="0"/>
                <a:ea typeface="Calibri" panose="020F0502020204030204" pitchFamily="34" charset="0"/>
                <a:cs typeface="Calibri" panose="020F0502020204030204" pitchFamily="34" charset="0"/>
              </a:rPr>
              <a:t>prendre soin de votre propre santé mentale en tant que gestionnaire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tabLst>
                <a:tab pos="457200" algn="l"/>
              </a:tabLst>
            </a:pPr>
            <a:r>
              <a:rPr lang="fr-CA" sz="1200" kern="1200" noProof="0" dirty="0">
                <a:effectLst/>
                <a:latin typeface="Lora" pitchFamily="2" charset="0"/>
                <a:ea typeface="Calibri" panose="020F0502020204030204" pitchFamily="34" charset="0"/>
                <a:cs typeface="Calibri" panose="020F0502020204030204" pitchFamily="34" charset="0"/>
              </a:rPr>
              <a:t>soutenir la santé mentale de votre équipe à l’aide des outils et soutiens disponibles.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i="1"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p>
        </p:txBody>
      </p:sp>
    </p:spTree>
    <p:extLst>
      <p:ext uri="{BB962C8B-B14F-4D97-AF65-F5344CB8AC3E}">
        <p14:creationId xmlns:p14="http://schemas.microsoft.com/office/powerpoint/2010/main" val="3970553317"/>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Révision : Survol du cours (Gestionnaires)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Comme vous vous en souviendrez, dans la première partie de ce cours (modules 1, 2 et 3), nous avons parlé des concepts de santé mentale et de stigmatisation. </a:t>
            </a:r>
          </a:p>
          <a:p>
            <a:pPr marL="17145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Nous vous avons aussi présenté des outils pratiques et des stratégies, comme le continuum de santé mentale et les quatre grandes stratégies, pour vous aider à suivre l’évolution de votre santé mentale, gérer le stress et demeurer </a:t>
            </a:r>
            <a:r>
              <a:rPr lang="fr-CA" sz="1200" kern="100" noProof="0" dirty="0" err="1">
                <a:effectLst/>
                <a:latin typeface="Lora" pitchFamily="2" charset="0"/>
                <a:ea typeface="Calibri" panose="020F0502020204030204" pitchFamily="34" charset="0"/>
                <a:cs typeface="Arial" panose="020B0604020202020204" pitchFamily="34" charset="0"/>
              </a:rPr>
              <a:t>résilient·e</a:t>
            </a: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FR" sz="1200" b="0" i="1" u="none" strike="noStrike" baseline="0" dirty="0">
                <a:solidFill>
                  <a:schemeClr val="tx1"/>
                </a:solidFill>
                <a:latin typeface="Lora" pitchFamily="2" charset="0"/>
              </a:rPr>
              <a:t>Cliquer pour mettre en évidence le nouvel objectif.</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Maintenant, nous allons discuter des stratégies qui vous aideront à soutenir votre équipe.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67655389"/>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200" noProof="0" dirty="0">
                <a:solidFill>
                  <a:srgbClr val="1F3763"/>
                </a:solidFill>
                <a:effectLst/>
                <a:latin typeface="Lora" pitchFamily="2" charset="0"/>
                <a:ea typeface="DengXian Light" panose="02010600030101010101" pitchFamily="2" charset="-122"/>
                <a:cs typeface="Times New Roman" panose="02020603050405020304" pitchFamily="18" charset="0"/>
              </a:rPr>
              <a:t>Gestionnaires</a:t>
            </a: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Cette partie du cours a été spécialement conçue pour les gestionnaires afin de vous permettre de soutenir efficacement le bien-être de vos </a:t>
            </a:r>
            <a:r>
              <a:rPr lang="fr-CA" sz="1200" kern="1200" noProof="0" dirty="0" err="1">
                <a:effectLst/>
                <a:latin typeface="Lora" pitchFamily="2" charset="0"/>
                <a:ea typeface="Times New Roman" panose="02020603050405020304" pitchFamily="18" charset="0"/>
                <a:cs typeface="Calibri" panose="020F0502020204030204" pitchFamily="34" charset="0"/>
              </a:rPr>
              <a:t>employé·e·s</a:t>
            </a:r>
            <a:r>
              <a:rPr lang="fr-CA" sz="1200" kern="1200" noProof="0" dirty="0">
                <a:effectLst/>
                <a:latin typeface="Lora" pitchFamily="2" charset="0"/>
                <a:ea typeface="Times New Roman" panose="02020603050405020304" pitchFamily="18" charset="0"/>
                <a:cs typeface="Calibri" panose="020F0502020204030204" pitchFamily="34" charset="0"/>
              </a:rPr>
              <a:t> tout en préservant votre propre santé mentale.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Pour remplir ce rôle, vous devez d’abord prendre soin de vous - comme si vous deviez mettre votre masque à oxygène dans l’avion. Lorsque le personnel de bord donne des consignes de sécurité avant le décollage, il demande aux </a:t>
            </a:r>
            <a:r>
              <a:rPr lang="fr-CA" sz="1200" kern="1200" noProof="0" dirty="0" err="1">
                <a:effectLst/>
                <a:latin typeface="Lora" pitchFamily="2" charset="0"/>
                <a:ea typeface="Calibri" panose="020F0502020204030204" pitchFamily="34" charset="0"/>
                <a:cs typeface="Calibri" panose="020F0502020204030204" pitchFamily="34" charset="0"/>
              </a:rPr>
              <a:t>passager·ère·s</a:t>
            </a:r>
            <a:r>
              <a:rPr lang="fr-CA" sz="1200" kern="1200" noProof="0" dirty="0">
                <a:effectLst/>
                <a:latin typeface="Lora" pitchFamily="2" charset="0"/>
                <a:ea typeface="Calibri" panose="020F0502020204030204" pitchFamily="34" charset="0"/>
                <a:cs typeface="Calibri" panose="020F0502020204030204" pitchFamily="34" charset="0"/>
              </a:rPr>
              <a:t> de mettre leur propre masque avant d’essayer d’aider quelqu’un d’autre à mettre le sien. Prendre soin de votre propre bien-être vous aidera à soutenir les autres</a:t>
            </a:r>
            <a:r>
              <a:rPr lang="fr-CA" sz="1200" kern="1200" noProof="0" dirty="0">
                <a:effectLst/>
                <a:latin typeface="Lora" pitchFamily="2" charset="0"/>
                <a:ea typeface="Times New Roman" panose="02020603050405020304" pitchFamily="18"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Nous espérons qu’à la fin de ce module, vous vous sentirez plus à l’aise pour soutenir la santé mentale des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en étant </a:t>
            </a:r>
            <a:r>
              <a:rPr lang="fr-CA" sz="1200" kern="1200" noProof="0" dirty="0" err="1">
                <a:effectLst/>
                <a:latin typeface="Lora" pitchFamily="2" charset="0"/>
                <a:ea typeface="Calibri" panose="020F0502020204030204" pitchFamily="34" charset="0"/>
                <a:cs typeface="Calibri" panose="020F0502020204030204" pitchFamily="34" charset="0"/>
              </a:rPr>
              <a:t>proactif·ve</a:t>
            </a:r>
            <a:r>
              <a:rPr lang="fr-CA" sz="1200" kern="1200" noProof="0" dirty="0">
                <a:effectLst/>
                <a:latin typeface="Lora" pitchFamily="2" charset="0"/>
                <a:ea typeface="Calibri" panose="020F0502020204030204" pitchFamily="34" charset="0"/>
                <a:cs typeface="Calibri" panose="020F0502020204030204" pitchFamily="34" charset="0"/>
              </a:rPr>
              <a:t> et en créant des environnements sains pour tout le monde</a:t>
            </a:r>
            <a:r>
              <a:rPr lang="fr-CA" sz="1200" kern="1200" noProof="0" dirty="0">
                <a:effectLst/>
                <a:latin typeface="Lora" pitchFamily="2" charset="0"/>
                <a:ea typeface="Times New Roman" panose="02020603050405020304" pitchFamily="18"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En tant que gestionnaire, vous avez certaines responsabilités (envers vous-même et envers les autres), notamment :</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prendre soin de votre propre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garantir un environnement de travail sain, respectueux, inclusif et positif</a:t>
            </a:r>
            <a:endParaRPr lang="fr-CA" sz="1200" kern="100" noProof="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r>
              <a:rPr lang="fr-CA" sz="1200" kern="1200" noProof="0" dirty="0">
                <a:effectLst/>
                <a:latin typeface="Lora" pitchFamily="2" charset="0"/>
                <a:ea typeface="Calibri" panose="020F0502020204030204" pitchFamily="34" charset="0"/>
                <a:cs typeface="Calibri" panose="020F0502020204030204" pitchFamily="34" charset="0"/>
              </a:rPr>
              <a:t>veiller à ce que les personnes vivant avec des problèmes de santé mentale ne soient pas confrontées à la stigmatisation ou à la discrimination.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De quoi avez-vous besoin pour vous acquitter plus efficacement de ces responsabilités? Qu’espérez-vous retirer de ce module?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participant·e·s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 cours ou une formation, des outils et des soutiens pour reconnaître les problèmes de santé mentale lorsqu’ils surviennent et savoir les aborder.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Besoin de connaître les déclencheurs pour soi et pour les autres.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Besoin de savoir ce qu’il faut surveiller et comment aider (en particulier pour les personnes qui le cachent bien).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Besoin d’apprendre à soutenir les autres tout en préservant sa propre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a:t>
            </a:r>
            <a:endParaRPr lang="fr-CA" sz="1200" i="1" noProof="0" dirty="0">
              <a:latin typeface="Lora" pitchFamily="2" charset="0"/>
            </a:endParaRPr>
          </a:p>
        </p:txBody>
      </p:sp>
    </p:spTree>
    <p:extLst>
      <p:ext uri="{BB962C8B-B14F-4D97-AF65-F5344CB8AC3E}">
        <p14:creationId xmlns:p14="http://schemas.microsoft.com/office/powerpoint/2010/main" val="1972193662"/>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Les gestionnaires et la santé mentale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Les enjeux liés à la santé mentale et aux troubles de santé mentale sont généralement stigmatisés en milieu de travail, mais comme le rôle des gestionnaires est plus visible, le personnel de gestion risque de faire face encore davantage à cette stigmatisation.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Les changements intervenant en milieu de travail ont conduit les gestionnaires à devoir faire face à des conditions de travail plus stressantes, à la détresse psychologique et à l’épuisement professionnel.</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Avec l’expansion et la restructuration de nombreuses entreprises, les gestionnaires sont également </a:t>
            </a:r>
            <a:r>
              <a:rPr lang="fr-CA" sz="1200" kern="1200" noProof="0" dirty="0" err="1">
                <a:effectLst/>
                <a:latin typeface="Lora" pitchFamily="2" charset="0"/>
                <a:ea typeface="Times New Roman" panose="02020603050405020304" pitchFamily="18" charset="0"/>
                <a:cs typeface="Calibri" panose="020F0502020204030204" pitchFamily="34" charset="0"/>
              </a:rPr>
              <a:t>confronté·e·s</a:t>
            </a:r>
            <a:r>
              <a:rPr lang="fr-CA" sz="1200" kern="1200" noProof="0" dirty="0">
                <a:effectLst/>
                <a:latin typeface="Lora" pitchFamily="2" charset="0"/>
                <a:ea typeface="Times New Roman" panose="02020603050405020304" pitchFamily="18" charset="0"/>
                <a:cs typeface="Calibri" panose="020F0502020204030204" pitchFamily="34" charset="0"/>
              </a:rPr>
              <a:t> à une plus grande charge de travail, à un niveau de responsabilité plus élevé, à un ensemble d’aptitudes plus diversifiées et plus perfectionnées, tout en ayant moins d’autonomie, de ressources et de rémunération.</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Il est démontré que les gestionnaires présentent des taux plus élevés de consommation excessive d’alcool, de troubles du sommeil, d’anxiété, de pression, de désengagement, d’inconfort abdominal, de symptômes dépressifs et d’épuisement professionnel (St-Hilaire </a:t>
            </a:r>
            <a:r>
              <a:rPr lang="fr-CA" sz="1200" i="1" kern="1200" noProof="0" dirty="0">
                <a:effectLst/>
                <a:latin typeface="Lora" pitchFamily="2" charset="0"/>
                <a:ea typeface="Times New Roman" panose="02020603050405020304" pitchFamily="18" charset="0"/>
                <a:cs typeface="Calibri" panose="020F0502020204030204" pitchFamily="34" charset="0"/>
              </a:rPr>
              <a:t>et al.</a:t>
            </a:r>
            <a:r>
              <a:rPr lang="fr-CA" sz="1200" kern="1200" noProof="0" dirty="0">
                <a:effectLst/>
                <a:latin typeface="Lora" pitchFamily="2" charset="0"/>
                <a:ea typeface="Times New Roman" panose="02020603050405020304" pitchFamily="18" charset="0"/>
                <a:cs typeface="Calibri" panose="020F0502020204030204" pitchFamily="34" charset="0"/>
              </a:rPr>
              <a:t>, 2019).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Ces problèmes sont particulièrement exacerbés pour les gestionnaires intermédiaires qui doivent faire face à des demandes et des attentes concurrentes de la part des gestionnaires et de leurs </a:t>
            </a:r>
            <a:r>
              <a:rPr lang="fr-CA" sz="1200" kern="1200" noProof="0" dirty="0" err="1">
                <a:effectLst/>
                <a:latin typeface="Lora" pitchFamily="2" charset="0"/>
                <a:ea typeface="Times New Roman" panose="02020603050405020304" pitchFamily="18" charset="0"/>
                <a:cs typeface="Calibri" panose="020F0502020204030204" pitchFamily="34" charset="0"/>
              </a:rPr>
              <a:t>employé·e·s</a:t>
            </a:r>
            <a:r>
              <a:rPr lang="fr-CA" sz="1200" kern="1200" noProof="0" dirty="0">
                <a:effectLst/>
                <a:latin typeface="Lora" pitchFamily="2" charset="0"/>
                <a:ea typeface="Times New Roman" panose="02020603050405020304" pitchFamily="18"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Le bien-être des gestionnaires a une incidence sur leur style de gestion et sur le bien-être des autres </a:t>
            </a:r>
            <a:r>
              <a:rPr lang="fr-CA" sz="1200" kern="1200" noProof="0" dirty="0" err="1">
                <a:effectLst/>
                <a:latin typeface="Lora" pitchFamily="2" charset="0"/>
                <a:ea typeface="Times New Roman" panose="02020603050405020304" pitchFamily="18" charset="0"/>
                <a:cs typeface="Calibri" panose="020F0502020204030204" pitchFamily="34" charset="0"/>
              </a:rPr>
              <a:t>employé·e·s</a:t>
            </a:r>
            <a:r>
              <a:rPr lang="fr-CA" sz="1200" kern="1200" noProof="0" dirty="0">
                <a:effectLst/>
                <a:latin typeface="Lora" pitchFamily="2" charset="0"/>
                <a:ea typeface="Times New Roman" panose="02020603050405020304" pitchFamily="18" charset="0"/>
                <a:cs typeface="Calibri" panose="020F0502020204030204" pitchFamily="34" charset="0"/>
              </a:rPr>
              <a:t>. Lorsque les gestionnaires se sentent bien, </a:t>
            </a:r>
            <a:r>
              <a:rPr lang="fr-CA" sz="1200" kern="1200" noProof="0" dirty="0" err="1">
                <a:effectLst/>
                <a:latin typeface="Lora" pitchFamily="2" charset="0"/>
                <a:ea typeface="Times New Roman" panose="02020603050405020304" pitchFamily="18" charset="0"/>
                <a:cs typeface="Calibri" panose="020F0502020204030204" pitchFamily="34" charset="0"/>
              </a:rPr>
              <a:t>ils·elles</a:t>
            </a:r>
            <a:r>
              <a:rPr lang="fr-CA" sz="1200" kern="1200" noProof="0" dirty="0">
                <a:effectLst/>
                <a:latin typeface="Lora" pitchFamily="2" charset="0"/>
                <a:ea typeface="Times New Roman" panose="02020603050405020304" pitchFamily="18" charset="0"/>
                <a:cs typeface="Calibri" panose="020F0502020204030204" pitchFamily="34" charset="0"/>
              </a:rPr>
              <a:t> assument mieux leur rôle, ce qui se traduit par une amélioration du bien-être et de la productivité de leurs </a:t>
            </a:r>
            <a:r>
              <a:rPr lang="fr-CA" sz="1200" kern="1200" noProof="0" dirty="0" err="1">
                <a:effectLst/>
                <a:latin typeface="Lora" pitchFamily="2" charset="0"/>
                <a:ea typeface="Times New Roman" panose="02020603050405020304" pitchFamily="18" charset="0"/>
                <a:cs typeface="Calibri" panose="020F0502020204030204" pitchFamily="34" charset="0"/>
              </a:rPr>
              <a:t>employé·e·s</a:t>
            </a:r>
            <a:r>
              <a:rPr lang="fr-CA" sz="1200" kern="1200" noProof="0" dirty="0">
                <a:effectLst/>
                <a:latin typeface="Lora" pitchFamily="2" charset="0"/>
                <a:ea typeface="Times New Roman" panose="02020603050405020304" pitchFamily="18"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Cependant, lorsqu’</a:t>
            </a:r>
            <a:r>
              <a:rPr lang="fr-CA" sz="1200" kern="1200" noProof="0" dirty="0" err="1">
                <a:effectLst/>
                <a:latin typeface="Lora" pitchFamily="2" charset="0"/>
                <a:ea typeface="Times New Roman" panose="02020603050405020304" pitchFamily="18" charset="0"/>
                <a:cs typeface="Calibri" panose="020F0502020204030204" pitchFamily="34" charset="0"/>
              </a:rPr>
              <a:t>un·e</a:t>
            </a:r>
            <a:r>
              <a:rPr lang="fr-CA" sz="1200" kern="1200" noProof="0" dirty="0">
                <a:effectLst/>
                <a:latin typeface="Lora" pitchFamily="2" charset="0"/>
                <a:ea typeface="Times New Roman" panose="02020603050405020304" pitchFamily="18" charset="0"/>
                <a:cs typeface="Calibri" panose="020F0502020204030204" pitchFamily="34" charset="0"/>
              </a:rPr>
              <a:t> gestionnaire a des problèmes de santé mentale, cela se traduit par une gestion inefficace, provoquant des problèmes de santé mentale chez ses </a:t>
            </a:r>
            <a:r>
              <a:rPr lang="fr-CA" sz="1200" kern="1200" noProof="0" dirty="0" err="1">
                <a:effectLst/>
                <a:latin typeface="Lora" pitchFamily="2" charset="0"/>
                <a:ea typeface="Times New Roman" panose="02020603050405020304" pitchFamily="18" charset="0"/>
                <a:cs typeface="Calibri" panose="020F0502020204030204" pitchFamily="34" charset="0"/>
              </a:rPr>
              <a:t>employé·e·s</a:t>
            </a:r>
            <a:r>
              <a:rPr lang="fr-CA" sz="1200" kern="1200" noProof="0" dirty="0">
                <a:effectLst/>
                <a:latin typeface="Lora" pitchFamily="2" charset="0"/>
                <a:ea typeface="Times New Roman" panose="02020603050405020304" pitchFamily="18" charset="0"/>
                <a:cs typeface="Calibri" panose="020F0502020204030204" pitchFamily="34" charset="0"/>
              </a:rPr>
              <a:t>, ce qui augmente le niveau de stress au sein de l’équipe.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endParaRPr lang="fr-CA" sz="1200" b="1" kern="1200" noProof="0" dirty="0">
              <a:effectLst/>
              <a:latin typeface="Lora" pitchFamily="2" charset="0"/>
              <a:ea typeface="Times New Roman" panose="02020603050405020304" pitchFamily="18" charset="0"/>
              <a:cs typeface="Calibri" panose="020F0502020204030204" pitchFamily="34" charset="0"/>
            </a:endParaRPr>
          </a:p>
          <a:p>
            <a:pPr>
              <a:lnSpc>
                <a:spcPct val="107000"/>
              </a:lnSpc>
              <a:spcAft>
                <a:spcPts val="800"/>
              </a:spcAft>
            </a:pPr>
            <a:r>
              <a:rPr lang="fr-CA" sz="1200" kern="1200" noProof="0" dirty="0">
                <a:effectLst/>
                <a:latin typeface="Lora" pitchFamily="2" charset="0"/>
                <a:ea typeface="Times New Roman" panose="02020603050405020304" pitchFamily="18" charset="0"/>
                <a:cs typeface="Calibri" panose="020F0502020204030204" pitchFamily="34" charset="0"/>
              </a:rPr>
              <a:t>Quels sont les facteurs de protection et les stratégies permettant de réduire la stigmatisation et d’atténuer le risque de problèmes de santé mentale pour les gestionnaires?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participant·e·s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Si nécessaire, complétez les réponses données en mentionnant celles-ci :</a:t>
            </a:r>
            <a:endParaRPr lang="fr-CA" sz="1200" kern="1200" noProof="0" dirty="0">
              <a:effectLst/>
              <a:latin typeface="Lora" pitchFamily="2" charset="0"/>
              <a:ea typeface="Times New Roman" panose="02020603050405020304" pitchFamily="18"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Encourager une meilleure communication entre les gestionnaires et les </a:t>
            </a:r>
            <a:r>
              <a:rPr lang="fr-CA" sz="1200" kern="1200" noProof="0" dirty="0" err="1">
                <a:effectLst/>
                <a:latin typeface="Lora" pitchFamily="2" charset="0"/>
                <a:ea typeface="Times New Roman" panose="02020603050405020304" pitchFamily="18" charset="0"/>
                <a:cs typeface="Calibri" panose="020F0502020204030204" pitchFamily="34" charset="0"/>
              </a:rPr>
              <a:t>employé·e·s</a:t>
            </a:r>
            <a:r>
              <a:rPr lang="fr-CA" sz="1200" kern="1200" noProof="0" dirty="0">
                <a:effectLst/>
                <a:latin typeface="Lora" pitchFamily="2" charset="0"/>
                <a:ea typeface="Times New Roman" panose="02020603050405020304" pitchFamily="18"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Communiquer les besoins et les attentes.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Offrir un cours et un accompagnement professionnel aux gestionnaires (p. ex. premiers soins en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Changer les structures et les politiques.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Changer la culture pour favoriser davantage la santé mentale.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Des programmes de réduction de la stigmatisation.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Accéder aux soutiens en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Identifier les facteurs de stress organisationnels propres à leur milieu de travail qui peuvent être traités.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Times New Roman" panose="02020603050405020304" pitchFamily="18" charset="0"/>
                <a:cs typeface="Calibri" panose="020F0502020204030204" pitchFamily="34" charset="0"/>
              </a:rPr>
              <a:t>St-Hilaire, F. et M.-H. Gilbert, « </a:t>
            </a:r>
            <a:r>
              <a:rPr lang="fr-CA" sz="1200" kern="1200" noProof="0" dirty="0" err="1">
                <a:effectLst/>
                <a:latin typeface="Lora" pitchFamily="2" charset="0"/>
                <a:ea typeface="Times New Roman" panose="02020603050405020304" pitchFamily="18" charset="0"/>
                <a:cs typeface="Calibri" panose="020F0502020204030204" pitchFamily="34" charset="0"/>
              </a:rPr>
              <a:t>What</a:t>
            </a:r>
            <a:r>
              <a:rPr lang="fr-CA" sz="1200" kern="1200" noProof="0" dirty="0">
                <a:effectLst/>
                <a:latin typeface="Lora" pitchFamily="2" charset="0"/>
                <a:ea typeface="Times New Roman" panose="02020603050405020304" pitchFamily="18" charset="0"/>
                <a:cs typeface="Calibri" panose="020F0502020204030204" pitchFamily="34" charset="0"/>
              </a:rPr>
              <a:t> do leaders </a:t>
            </a:r>
            <a:r>
              <a:rPr lang="fr-CA" sz="1200" kern="1200" noProof="0" dirty="0" err="1">
                <a:effectLst/>
                <a:latin typeface="Lora" pitchFamily="2" charset="0"/>
                <a:ea typeface="Times New Roman" panose="02020603050405020304" pitchFamily="18" charset="0"/>
                <a:cs typeface="Calibri" panose="020F0502020204030204" pitchFamily="34" charset="0"/>
              </a:rPr>
              <a:t>need</a:t>
            </a:r>
            <a:r>
              <a:rPr lang="fr-CA" sz="1200" kern="1200" noProof="0" dirty="0">
                <a:effectLst/>
                <a:latin typeface="Lora" pitchFamily="2" charset="0"/>
                <a:ea typeface="Times New Roman" panose="02020603050405020304" pitchFamily="18" charset="0"/>
                <a:cs typeface="Calibri" panose="020F0502020204030204" pitchFamily="34" charset="0"/>
              </a:rPr>
              <a:t> to know about managers’ mental </a:t>
            </a:r>
            <a:r>
              <a:rPr lang="fr-CA" sz="1200" kern="1200" noProof="0" dirty="0" err="1">
                <a:effectLst/>
                <a:latin typeface="Lora" pitchFamily="2" charset="0"/>
                <a:ea typeface="Times New Roman" panose="02020603050405020304" pitchFamily="18" charset="0"/>
                <a:cs typeface="Calibri" panose="020F0502020204030204" pitchFamily="34" charset="0"/>
              </a:rPr>
              <a:t>health</a:t>
            </a:r>
            <a:r>
              <a:rPr lang="fr-CA" sz="1200" kern="1200" noProof="0" dirty="0">
                <a:effectLst/>
                <a:latin typeface="Lora" pitchFamily="2" charset="0"/>
                <a:ea typeface="Times New Roman" panose="02020603050405020304" pitchFamily="18" charset="0"/>
                <a:cs typeface="Calibri" panose="020F0502020204030204" pitchFamily="34" charset="0"/>
              </a:rPr>
              <a:t>? », </a:t>
            </a:r>
            <a:r>
              <a:rPr lang="fr-CA" sz="1200" i="1" kern="1200" noProof="0" dirty="0" err="1">
                <a:effectLst/>
                <a:latin typeface="Lora" pitchFamily="2" charset="0"/>
                <a:ea typeface="Times New Roman" panose="02020603050405020304" pitchFamily="18" charset="0"/>
                <a:cs typeface="Calibri" panose="020F0502020204030204" pitchFamily="34" charset="0"/>
              </a:rPr>
              <a:t>Organizational</a:t>
            </a:r>
            <a:r>
              <a:rPr lang="fr-CA" sz="1200" i="1" kern="1200" noProof="0" dirty="0">
                <a:effectLst/>
                <a:latin typeface="Lora" pitchFamily="2" charset="0"/>
                <a:ea typeface="Times New Roman" panose="02020603050405020304" pitchFamily="18" charset="0"/>
                <a:cs typeface="Calibri" panose="020F0502020204030204" pitchFamily="34" charset="0"/>
              </a:rPr>
              <a:t> Dynamics</a:t>
            </a:r>
            <a:r>
              <a:rPr lang="fr-CA" sz="1200" kern="1200" noProof="0" dirty="0">
                <a:effectLst/>
                <a:latin typeface="Lora" pitchFamily="2" charset="0"/>
                <a:ea typeface="Times New Roman" panose="02020603050405020304" pitchFamily="18" charset="0"/>
                <a:cs typeface="Calibri" panose="020F0502020204030204" pitchFamily="34" charset="0"/>
              </a:rPr>
              <a:t>, 48(3), 2019, p. 85-92. </a:t>
            </a:r>
            <a:r>
              <a:rPr lang="fr-CA" sz="1200" u="sng" kern="1200" noProof="0" dirty="0">
                <a:effectLst/>
                <a:latin typeface="Lora" pitchFamily="2" charset="0"/>
                <a:ea typeface="Times New Roman" panose="02020603050405020304" pitchFamily="18" charset="0"/>
                <a:cs typeface="Calibri" panose="020F0502020204030204" pitchFamily="34" charset="0"/>
              </a:rPr>
              <a:t>https://</a:t>
            </a:r>
            <a:r>
              <a:rPr lang="fr-CA" sz="1200" u="sng" kern="1200" noProof="0" dirty="0" err="1">
                <a:effectLst/>
                <a:latin typeface="Lora" pitchFamily="2" charset="0"/>
                <a:ea typeface="Times New Roman" panose="02020603050405020304" pitchFamily="18" charset="0"/>
                <a:cs typeface="Calibri" panose="020F0502020204030204" pitchFamily="34" charset="0"/>
              </a:rPr>
              <a:t>doi.org</a:t>
            </a:r>
            <a:r>
              <a:rPr lang="fr-CA" sz="1200" u="sng" kern="1200" noProof="0" dirty="0">
                <a:effectLst/>
                <a:latin typeface="Lora" pitchFamily="2" charset="0"/>
                <a:ea typeface="Times New Roman" panose="02020603050405020304" pitchFamily="18" charset="0"/>
                <a:cs typeface="Calibri" panose="020F0502020204030204" pitchFamily="34" charset="0"/>
              </a:rPr>
              <a:t>/10.1016/j.orgdyn.2018.11.002</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484379293"/>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fr-CA" sz="1200" b="1" kern="100" noProof="0" dirty="0">
                <a:effectLst/>
                <a:latin typeface="Lora" pitchFamily="2" charset="0"/>
                <a:ea typeface="Calibri" panose="020F0502020204030204" pitchFamily="34" charset="0"/>
                <a:cs typeface="Calibri" panose="020F0502020204030204" pitchFamily="34" charset="0"/>
              </a:rPr>
              <a:t>IL S’AGIT D’UNE DIAPOSITIVE PERSONNALISABLE (Diapositive 108, Module 4)</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__________________________________________________________________________________________________________________________________________</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Témoignage Stephanie </a:t>
            </a:r>
            <a:r>
              <a:rPr lang="fr-CA" sz="1200" b="1" kern="100" noProof="0" dirty="0" err="1">
                <a:solidFill>
                  <a:srgbClr val="1F3763"/>
                </a:solidFill>
                <a:effectLst/>
                <a:latin typeface="Lora" pitchFamily="2" charset="0"/>
                <a:ea typeface="DengXian Light" panose="02010600030101010101" pitchFamily="2" charset="-122"/>
                <a:cs typeface="Times New Roman" panose="02020603050405020304" pitchFamily="18" charset="0"/>
              </a:rPr>
              <a:t>Voudouris</a:t>
            </a: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 (vidéo)</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Présentez la vidéo (4:30)</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Bilan :</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Qu’est-ce qui a particulièrement retenu votre attention?</a:t>
            </a:r>
          </a:p>
          <a:p>
            <a:pPr marL="171450" indent="-171450">
              <a:lnSpc>
                <a:spcPct val="107000"/>
              </a:lnSpc>
              <a:spcAft>
                <a:spcPts val="800"/>
              </a:spcAft>
              <a:buFont typeface="Arial" panose="020B0604020202020204" pitchFamily="34" charset="0"/>
              <a:buChar char="•"/>
            </a:pPr>
            <a:r>
              <a:rPr lang="fr-FR" sz="1200" kern="100" noProof="0" dirty="0">
                <a:effectLst/>
                <a:latin typeface="Lora" pitchFamily="2" charset="0"/>
                <a:ea typeface="Calibri" panose="020F0502020204030204" pitchFamily="34" charset="0"/>
                <a:cs typeface="Arial" panose="020B0604020202020204" pitchFamily="34" charset="0"/>
              </a:rPr>
              <a:t>Quels sont les défis liés à la santé mentale auxquels les gestionnaires sont confrontés?</a:t>
            </a:r>
          </a:p>
          <a:p>
            <a:pPr marL="171450" indent="-171450">
              <a:lnSpc>
                <a:spcPct val="107000"/>
              </a:lnSpc>
              <a:spcAft>
                <a:spcPts val="800"/>
              </a:spcAft>
              <a:buFont typeface="Arial" panose="020B0604020202020204" pitchFamily="34" charset="0"/>
              <a:buChar char="•"/>
            </a:pPr>
            <a:r>
              <a:rPr lang="fr-FR" sz="1200" kern="100" noProof="0" dirty="0">
                <a:effectLst/>
                <a:latin typeface="Lora" pitchFamily="2" charset="0"/>
                <a:ea typeface="Calibri" panose="020F0502020204030204" pitchFamily="34" charset="0"/>
                <a:cs typeface="Arial" panose="020B0604020202020204" pitchFamily="34" charset="0"/>
              </a:rPr>
              <a:t>Que peuvent faire les gestionnaires pour prendre soin de leur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p>
          <a:p>
            <a:r>
              <a:rPr lang="en-CA" sz="1200" b="0" i="1" u="none" strike="noStrike" kern="1200" baseline="0" dirty="0" err="1">
                <a:solidFill>
                  <a:schemeClr val="tx1"/>
                </a:solidFill>
                <a:latin typeface="Lora" pitchFamily="2" charset="0"/>
                <a:ea typeface="+mn-ea"/>
                <a:cs typeface="+mn-cs"/>
              </a:rPr>
              <a:t>Réponses</a:t>
            </a:r>
            <a:r>
              <a:rPr lang="en-CA" sz="1200" b="0" i="1" u="none" strike="noStrike" kern="1200" baseline="0" dirty="0">
                <a:solidFill>
                  <a:schemeClr val="tx1"/>
                </a:solidFill>
                <a:latin typeface="Lora" pitchFamily="2" charset="0"/>
                <a:ea typeface="+mn-ea"/>
                <a:cs typeface="+mn-cs"/>
              </a:rPr>
              <a:t> possibles :</a:t>
            </a:r>
            <a:endParaRPr lang="en-CA" sz="1200" b="0" i="0" u="none" strike="noStrike" kern="1200" baseline="0" dirty="0">
              <a:solidFill>
                <a:schemeClr val="tx1"/>
              </a:solidFill>
              <a:latin typeface="Lora" pitchFamily="2" charset="0"/>
              <a:ea typeface="+mn-ea"/>
              <a:cs typeface="+mn-cs"/>
            </a:endParaRPr>
          </a:p>
          <a:p>
            <a:pPr marL="171450" indent="-171450">
              <a:buFont typeface="Arial" panose="020B0604020202020204" pitchFamily="34" charset="0"/>
              <a:buChar char="•"/>
            </a:pPr>
            <a:r>
              <a:rPr lang="en-CA" sz="1200" b="0" i="0" u="none" strike="noStrike" kern="1200" baseline="0" dirty="0" err="1">
                <a:solidFill>
                  <a:schemeClr val="tx1"/>
                </a:solidFill>
                <a:latin typeface="Lora" pitchFamily="2" charset="0"/>
                <a:ea typeface="+mn-ea"/>
                <a:cs typeface="+mn-cs"/>
              </a:rPr>
              <a:t>Autostigmatisation</a:t>
            </a:r>
            <a:r>
              <a:rPr lang="en-CA" sz="1200" b="0" i="0" u="none" strike="noStrike" kern="1200" baseline="0" dirty="0">
                <a:solidFill>
                  <a:schemeClr val="tx1"/>
                </a:solidFill>
                <a:latin typeface="Lora" pitchFamily="2" charset="0"/>
                <a:ea typeface="+mn-ea"/>
                <a:cs typeface="+mn-cs"/>
              </a:rPr>
              <a:t>.</a:t>
            </a:r>
          </a:p>
          <a:p>
            <a:pPr marL="171450" indent="-171450">
              <a:buFont typeface="Arial" panose="020B0604020202020204" pitchFamily="34" charset="0"/>
              <a:buChar char="•"/>
            </a:pPr>
            <a:r>
              <a:rPr lang="fr-FR" sz="1200" b="0" i="0" u="none" strike="noStrike" kern="1200" baseline="0" dirty="0">
                <a:solidFill>
                  <a:schemeClr val="tx1"/>
                </a:solidFill>
                <a:latin typeface="Lora" pitchFamily="2" charset="0"/>
                <a:ea typeface="+mn-ea"/>
                <a:cs typeface="+mn-cs"/>
              </a:rPr>
              <a:t>Déni - penser que la personne va bien.</a:t>
            </a:r>
          </a:p>
          <a:p>
            <a:pPr marL="171450" indent="-171450">
              <a:buFont typeface="Arial" panose="020B0604020202020204" pitchFamily="34" charset="0"/>
              <a:buChar char="•"/>
            </a:pPr>
            <a:r>
              <a:rPr lang="fr-FR" sz="1200" b="0" i="0" u="none" strike="noStrike" kern="1200" baseline="0" dirty="0">
                <a:solidFill>
                  <a:schemeClr val="tx1"/>
                </a:solidFill>
                <a:latin typeface="Lora" pitchFamily="2" charset="0"/>
                <a:ea typeface="+mn-ea"/>
                <a:cs typeface="+mn-cs"/>
              </a:rPr>
              <a:t>Ne pas savoir quoi faire ou où aller à ce moment-là</a:t>
            </a:r>
            <a:r>
              <a:rPr lang="en-CA" sz="1200" b="0" i="0" u="none" strike="noStrike" kern="1200" baseline="0" dirty="0">
                <a:solidFill>
                  <a:schemeClr val="tx1"/>
                </a:solidFill>
                <a:latin typeface="Lora" pitchFamily="2" charset="0"/>
                <a:ea typeface="+mn-ea"/>
                <a:cs typeface="+mn-cs"/>
              </a:rPr>
              <a:t>.</a:t>
            </a:r>
          </a:p>
          <a:p>
            <a:pPr marL="171450" indent="-171450">
              <a:buFont typeface="Arial" panose="020B0604020202020204" pitchFamily="34" charset="0"/>
              <a:buChar char="•"/>
            </a:pPr>
            <a:r>
              <a:rPr lang="fr-FR" sz="1200" b="0" i="0" u="none" strike="noStrike" kern="1200" baseline="0" dirty="0">
                <a:solidFill>
                  <a:schemeClr val="tx1"/>
                </a:solidFill>
                <a:latin typeface="Lora" pitchFamily="2" charset="0"/>
                <a:ea typeface="+mn-ea"/>
                <a:cs typeface="+mn-cs"/>
              </a:rPr>
              <a:t>Montrer sa vulnérabilité peut être un défi si vous êtes un gestionnaire au sein de votre organisation. </a:t>
            </a:r>
          </a:p>
          <a:p>
            <a:pPr marL="171450" indent="-171450">
              <a:buFont typeface="Arial" panose="020B0604020202020204" pitchFamily="34" charset="0"/>
              <a:buChar char="•"/>
            </a:pPr>
            <a:r>
              <a:rPr lang="fr-FR" sz="1200" b="0" i="0" u="none" strike="noStrike" kern="1200" baseline="0" dirty="0">
                <a:solidFill>
                  <a:schemeClr val="tx1"/>
                </a:solidFill>
                <a:latin typeface="Lora" pitchFamily="2" charset="0"/>
                <a:ea typeface="+mn-ea"/>
                <a:cs typeface="+mn-cs"/>
              </a:rPr>
              <a:t>Votre travail n'est qu'une partie de votre identité - vous êtes d'abord une personne.</a:t>
            </a:r>
          </a:p>
          <a:p>
            <a:pPr marL="171450" indent="-171450">
              <a:buFont typeface="Arial" panose="020B0604020202020204" pitchFamily="34" charset="0"/>
              <a:buChar char="•"/>
            </a:pPr>
            <a:r>
              <a:rPr lang="fr-FR" sz="1200" b="0" i="0" u="none" strike="noStrike" kern="1200" baseline="0" dirty="0">
                <a:solidFill>
                  <a:schemeClr val="tx1"/>
                </a:solidFill>
                <a:latin typeface="Lora" pitchFamily="2" charset="0"/>
                <a:ea typeface="+mn-ea"/>
                <a:cs typeface="+mn-cs"/>
              </a:rPr>
              <a:t>Les gestionnaires doivent être en mesure de s'exprimer et de rechercher un soutien, tel qu'une thérapie, si nécessaire.</a:t>
            </a:r>
            <a:endParaRPr lang="en-CA" sz="1200" b="0" i="0" u="none" strike="noStrike" kern="1200" baseline="0" dirty="0">
              <a:solidFill>
                <a:schemeClr val="tx1"/>
              </a:solidFill>
              <a:latin typeface="Lora" pitchFamily="2" charset="0"/>
              <a:ea typeface="+mn-ea"/>
              <a:cs typeface="+mn-cs"/>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108</a:t>
            </a:fld>
            <a:endParaRPr lang="en-CA" dirty="0"/>
          </a:p>
        </p:txBody>
      </p:sp>
    </p:spTree>
    <p:extLst>
      <p:ext uri="{BB962C8B-B14F-4D97-AF65-F5344CB8AC3E}">
        <p14:creationId xmlns:p14="http://schemas.microsoft.com/office/powerpoint/2010/main" val="120506519"/>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225283"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Bef>
                <a:spcPts val="200"/>
              </a:spcBef>
            </a:pPr>
            <a:r>
              <a:rPr lang="fr-CA" sz="1200" b="1" kern="1200" noProof="0" dirty="0">
                <a:solidFill>
                  <a:srgbClr val="1F3763"/>
                </a:solidFill>
                <a:effectLst/>
                <a:latin typeface="Lora" pitchFamily="2" charset="0"/>
                <a:ea typeface="MS PGothic" panose="020B0600070205080204" pitchFamily="34" charset="-128"/>
                <a:cs typeface="Times New Roman" panose="02020603050405020304" pitchFamily="18" charset="0"/>
              </a:rPr>
              <a:t>Quel est votre rôle?</a:t>
            </a: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Quelle est la responsabilité des </a:t>
            </a:r>
            <a:r>
              <a:rPr lang="fr-CA" sz="1200" kern="1200" noProof="0" dirty="0" err="1">
                <a:effectLst/>
                <a:latin typeface="Lora" pitchFamily="2" charset="0"/>
                <a:ea typeface="Calibri" panose="020F0502020204030204" pitchFamily="34" charset="0"/>
                <a:cs typeface="Calibri" panose="020F0502020204030204" pitchFamily="34" charset="0"/>
              </a:rPr>
              <a:t>employeur·se·s</a:t>
            </a:r>
            <a:r>
              <a:rPr lang="fr-CA" sz="1200" kern="1200" noProof="0" dirty="0">
                <a:effectLst/>
                <a:latin typeface="Lora" pitchFamily="2" charset="0"/>
                <a:ea typeface="Calibri" panose="020F0502020204030204" pitchFamily="34" charset="0"/>
                <a:cs typeface="Calibri" panose="020F0502020204030204" pitchFamily="34" charset="0"/>
              </a:rPr>
              <a:t> et des gestionnaires de soutenir la santé mentale et le bien-être de leurs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en milieu de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en-US" sz="1200" b="0" i="1" u="none" strike="noStrike" baseline="0" dirty="0" err="1">
                <a:solidFill>
                  <a:schemeClr val="tx1"/>
                </a:solidFill>
                <a:effectLst/>
                <a:latin typeface="Lora" pitchFamily="2" charset="0"/>
                <a:ea typeface="Calibri" panose="020F0502020204030204" pitchFamily="34" charset="0"/>
                <a:cs typeface="Times New Roman" panose="02020603050405020304" pitchFamily="18" charset="0"/>
              </a:rPr>
              <a:t>Réponses</a:t>
            </a:r>
            <a:r>
              <a:rPr lang="en-US" sz="1200" b="0" i="1" u="none" strike="noStrike" baseline="0" dirty="0">
                <a:solidFill>
                  <a:schemeClr val="tx1"/>
                </a:solidFill>
                <a:effectLst/>
                <a:latin typeface="Lora" pitchFamily="2" charset="0"/>
                <a:ea typeface="Calibri" panose="020F0502020204030204" pitchFamily="34" charset="0"/>
                <a:cs typeface="Times New Roman" panose="02020603050405020304" pitchFamily="18" charset="0"/>
              </a:rPr>
              <a:t> possibles :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sz="1200" b="0" dirty="0">
                <a:effectLst/>
                <a:latin typeface="Lora" pitchFamily="2" charset="0"/>
              </a:rPr>
              <a:t>Apprendre à connaître les </a:t>
            </a:r>
            <a:r>
              <a:rPr lang="fr-FR" sz="1200" b="0" i="0" dirty="0">
                <a:effectLst/>
                <a:latin typeface="Lora" pitchFamily="2" charset="0"/>
              </a:rPr>
              <a:t>employé</a:t>
            </a:r>
            <a:r>
              <a:rPr lang="fr-CA" sz="1200" i="0" kern="1200" noProof="0" dirty="0">
                <a:effectLst/>
                <a:latin typeface="Lora" pitchFamily="2" charset="0"/>
                <a:ea typeface="Times New Roman" panose="02020603050405020304" pitchFamily="18" charset="0"/>
                <a:cs typeface="Calibri" panose="020F0502020204030204" pitchFamily="34" charset="0"/>
              </a:rPr>
              <a:t>·e·</a:t>
            </a:r>
            <a:r>
              <a:rPr lang="fr-FR" sz="1200" b="0" i="0" dirty="0">
                <a:effectLst/>
                <a:latin typeface="Lora" pitchFamily="2" charset="0"/>
              </a:rPr>
              <a:t>s</a:t>
            </a:r>
            <a:r>
              <a:rPr lang="en-US" sz="1200" b="0" dirty="0">
                <a:effectLst/>
                <a:latin typeface="Lora" pitchFamily="2" charset="0"/>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sz="1200" b="0" dirty="0">
                <a:effectLst/>
                <a:latin typeface="Lora" pitchFamily="2" charset="0"/>
              </a:rPr>
              <a:t>Vérifier si vous constatez des changements dans les rendements professionnels.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dirty="0">
                <a:effectLst/>
                <a:latin typeface="Lora" pitchFamily="2" charset="0"/>
              </a:rPr>
              <a:t>Demander </a:t>
            </a:r>
            <a:r>
              <a:rPr lang="en-US" sz="1200" b="0" dirty="0" err="1">
                <a:effectLst/>
                <a:latin typeface="Lora" pitchFamily="2" charset="0"/>
              </a:rPr>
              <a:t>si</a:t>
            </a:r>
            <a:r>
              <a:rPr lang="en-US" sz="1200" b="0" dirty="0">
                <a:effectLst/>
                <a:latin typeface="Lora" pitchFamily="2" charset="0"/>
              </a:rPr>
              <a:t> la </a:t>
            </a:r>
            <a:r>
              <a:rPr lang="en-US" sz="1200" b="0" dirty="0" err="1">
                <a:effectLst/>
                <a:latin typeface="Lora" pitchFamily="2" charset="0"/>
              </a:rPr>
              <a:t>personne</a:t>
            </a:r>
            <a:r>
              <a:rPr lang="en-US" sz="1200" b="0" dirty="0">
                <a:effectLst/>
                <a:latin typeface="Lora" pitchFamily="2" charset="0"/>
              </a:rPr>
              <a:t> </a:t>
            </a:r>
            <a:r>
              <a:rPr lang="en-US" sz="1200" b="0" dirty="0" err="1">
                <a:effectLst/>
                <a:latin typeface="Lora" pitchFamily="2" charset="0"/>
              </a:rPr>
              <a:t>va</a:t>
            </a:r>
            <a:r>
              <a:rPr lang="en-US" sz="1200" b="0" dirty="0">
                <a:effectLst/>
                <a:latin typeface="Lora" pitchFamily="2" charset="0"/>
              </a:rPr>
              <a:t> bien.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sz="1200" b="0" dirty="0">
                <a:effectLst/>
                <a:latin typeface="Lora" pitchFamily="2" charset="0"/>
              </a:rPr>
              <a:t>Demander s'ils ont besoin de soutien.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sz="1200" b="0" dirty="0">
                <a:effectLst/>
                <a:latin typeface="Lora" pitchFamily="2" charset="0"/>
              </a:rPr>
              <a:t>Connaître ses ressources (numéro et site web du 9-8-8, programme d'aide aux </a:t>
            </a:r>
            <a:r>
              <a:rPr lang="fr-FR" sz="1200" b="0" dirty="0" err="1">
                <a:effectLst/>
                <a:latin typeface="Lora" pitchFamily="2" charset="0"/>
              </a:rPr>
              <a:t>employé·e·s</a:t>
            </a:r>
            <a:r>
              <a:rPr lang="fr-FR" sz="1200" b="0" dirty="0">
                <a:effectLst/>
                <a:latin typeface="Lora" pitchFamily="2" charset="0"/>
              </a:rPr>
              <a:t>, etc.).</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b="0" i="0" u="none" strike="noStrike" baseline="0" dirty="0">
              <a:solidFill>
                <a:schemeClr val="tx1"/>
              </a:solidFill>
              <a:effectLst/>
              <a:latin typeface="Lora" pitchFamily="2" charset="0"/>
              <a:ea typeface="Calibri" panose="020F0502020204030204" pitchFamily="34" charset="0"/>
              <a:cs typeface="Times New Roman" panose="02020603050405020304" pitchFamily="18" charset="0"/>
            </a:endParaRPr>
          </a:p>
          <a:p>
            <a:r>
              <a:rPr lang="en-US" sz="1200" b="1" i="0" u="none" strike="noStrike" baseline="0" dirty="0">
                <a:solidFill>
                  <a:schemeClr val="tx1"/>
                </a:solidFill>
                <a:effectLst/>
                <a:latin typeface="Lora" pitchFamily="2" charset="0"/>
                <a:ea typeface="Calibri" panose="020F0502020204030204" pitchFamily="34" charset="0"/>
                <a:cs typeface="Times New Roman" panose="02020603050405020304" pitchFamily="18" charset="0"/>
              </a:rPr>
              <a:t>À DIRE </a:t>
            </a:r>
            <a:endParaRPr lang="en-US" sz="1200" b="1" i="1" u="none" strike="noStrike" baseline="0" dirty="0">
              <a:solidFill>
                <a:schemeClr val="tx1"/>
              </a:solidFill>
              <a:effectLst/>
              <a:latin typeface="Lora" pitchFamily="2" charset="0"/>
              <a:ea typeface="Calibri" panose="020F0502020204030204" pitchFamily="34" charset="0"/>
              <a:cs typeface="Times New Roman" panose="02020603050405020304" pitchFamily="18" charset="0"/>
            </a:endParaRPr>
          </a:p>
          <a:p>
            <a:pPr marL="0" indent="0">
              <a:buFont typeface="Arial" panose="020B0604020202020204" pitchFamily="34" charset="0"/>
              <a:buNone/>
            </a:pPr>
            <a:r>
              <a:rPr lang="fr-FR" b="0" i="0" dirty="0">
                <a:solidFill>
                  <a:srgbClr val="000000"/>
                </a:solidFill>
                <a:effectLst/>
                <a:latin typeface="Lora" pitchFamily="2" charset="0"/>
              </a:rPr>
              <a:t>Sur la diapositive suivante, nous aborderons les responsabilités légales des gestionnaires.</a:t>
            </a:r>
          </a:p>
          <a:p>
            <a:pPr marL="171450" indent="-171450">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91024716"/>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CC6E46-D30C-EDBF-53EC-E9808BF2FB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C18215-0FFB-9DAC-E931-9BD2770919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DB1E21-D888-4A0E-D2C7-8B95C90E071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a:ln>
                  <a:noFill/>
                </a:ln>
                <a:solidFill>
                  <a:srgbClr val="1D1C1D"/>
                </a:solidFill>
                <a:effectLst/>
                <a:uLnTx/>
                <a:uFillTx/>
                <a:latin typeface="Lora" pitchFamily="2" charset="0"/>
                <a:ea typeface="+mn-ea"/>
                <a:cs typeface="+mn-cs"/>
              </a:rPr>
              <a:t>Connaître</a:t>
            </a:r>
            <a:r>
              <a:rPr kumimoji="0" lang="en-US" sz="1200" b="1" i="0" u="none" strike="noStrike" kern="1200" cap="none" spc="0" normalizeH="0" baseline="0" noProof="0" dirty="0">
                <a:ln>
                  <a:noFill/>
                </a:ln>
                <a:solidFill>
                  <a:srgbClr val="1D1C1D"/>
                </a:solidFill>
                <a:effectLst/>
                <a:uLnTx/>
                <a:uFillTx/>
                <a:latin typeface="Lora" pitchFamily="2" charset="0"/>
                <a:ea typeface="+mn-ea"/>
                <a:cs typeface="+mn-cs"/>
              </a:rPr>
              <a:t> </a:t>
            </a:r>
            <a:r>
              <a:rPr kumimoji="0" lang="en-US" sz="1200" b="1" i="0" u="none" strike="noStrike" kern="1200" cap="none" spc="0" normalizeH="0" baseline="0" noProof="0" dirty="0" err="1">
                <a:ln>
                  <a:noFill/>
                </a:ln>
                <a:solidFill>
                  <a:srgbClr val="1D1C1D"/>
                </a:solidFill>
                <a:effectLst/>
                <a:uLnTx/>
                <a:uFillTx/>
                <a:latin typeface="Lora" pitchFamily="2" charset="0"/>
                <a:ea typeface="+mn-ea"/>
                <a:cs typeface="+mn-cs"/>
              </a:rPr>
              <a:t>ses</a:t>
            </a:r>
            <a:r>
              <a:rPr kumimoji="0" lang="en-US" sz="1200" b="1" i="0" u="none" strike="noStrike" kern="1200" cap="none" spc="0" normalizeH="0" baseline="0" noProof="0" dirty="0">
                <a:ln>
                  <a:noFill/>
                </a:ln>
                <a:solidFill>
                  <a:srgbClr val="1D1C1D"/>
                </a:solidFill>
                <a:effectLst/>
                <a:uLnTx/>
                <a:uFillTx/>
                <a:latin typeface="Lora" pitchFamily="2" charset="0"/>
                <a:ea typeface="+mn-ea"/>
                <a:cs typeface="+mn-cs"/>
              </a:rPr>
              <a:t> </a:t>
            </a:r>
            <a:r>
              <a:rPr kumimoji="0" lang="en-US" sz="1200" b="1" i="0" u="none" strike="noStrike" kern="1200" cap="none" spc="0" normalizeH="0" baseline="0" noProof="0" dirty="0" err="1">
                <a:ln>
                  <a:noFill/>
                </a:ln>
                <a:solidFill>
                  <a:srgbClr val="1D1C1D"/>
                </a:solidFill>
                <a:effectLst/>
                <a:uLnTx/>
                <a:uFillTx/>
                <a:latin typeface="Lora" pitchFamily="2" charset="0"/>
                <a:ea typeface="+mn-ea"/>
                <a:cs typeface="+mn-cs"/>
              </a:rPr>
              <a:t>responsabilités</a:t>
            </a:r>
            <a:endParaRPr kumimoji="0" lang="en-US" sz="1200" b="1" i="0" u="none" strike="noStrike" kern="1200" cap="none" spc="0" normalizeH="0" baseline="0" noProof="0" dirty="0">
              <a:ln>
                <a:noFill/>
              </a:ln>
              <a:solidFill>
                <a:srgbClr val="1D1C1D"/>
              </a:solidFill>
              <a:effectLst/>
              <a:uLnTx/>
              <a:uFillTx/>
              <a:latin typeface="Lor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1D1C1D"/>
              </a:solidFill>
              <a:effectLst/>
              <a:uLnTx/>
              <a:uFillTx/>
              <a:latin typeface="Lora" pitchFamily="2" charset="0"/>
              <a:ea typeface="+mn-ea"/>
              <a:cs typeface="+mn-cs"/>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1D1C1D"/>
              </a:solidFill>
              <a:effectLst/>
              <a:uLnTx/>
              <a:uFillTx/>
              <a:latin typeface="Lor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1D1C1D"/>
                </a:solidFill>
                <a:effectLst/>
                <a:uLnTx/>
                <a:uFillTx/>
                <a:latin typeface="Lora" pitchFamily="2" charset="0"/>
                <a:ea typeface="+mn-ea"/>
                <a:cs typeface="+mn-cs"/>
              </a:rPr>
              <a:t>À DIRE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200" b="0" i="0" u="none" strike="noStrike" kern="1200" cap="none" spc="0" normalizeH="0" baseline="0" noProof="0" dirty="0">
                <a:ln>
                  <a:noFill/>
                </a:ln>
                <a:solidFill>
                  <a:srgbClr val="1D1C1D"/>
                </a:solidFill>
                <a:effectLst/>
                <a:uLnTx/>
                <a:uFillTx/>
                <a:latin typeface="Lora" pitchFamily="2" charset="0"/>
                <a:ea typeface="+mn-ea"/>
                <a:cs typeface="+mn-cs"/>
              </a:rPr>
              <a:t>Il existe des dispositions légales que les </a:t>
            </a:r>
            <a:r>
              <a:rPr kumimoji="0" lang="fr-FR" sz="1200" b="0" i="0" u="none" strike="noStrike" kern="1200" cap="none" spc="0" normalizeH="0" baseline="0" noProof="0" dirty="0" err="1">
                <a:ln>
                  <a:noFill/>
                </a:ln>
                <a:solidFill>
                  <a:srgbClr val="1D1C1D"/>
                </a:solidFill>
                <a:effectLst/>
                <a:uLnTx/>
                <a:uFillTx/>
                <a:latin typeface="Lora" pitchFamily="2" charset="0"/>
                <a:ea typeface="+mn-ea"/>
                <a:cs typeface="+mn-cs"/>
              </a:rPr>
              <a:t>employeur·se·s</a:t>
            </a:r>
            <a:r>
              <a:rPr kumimoji="0" lang="fr-FR" sz="1200" b="0" i="0" u="none" strike="noStrike" kern="1200" cap="none" spc="0" normalizeH="0" baseline="0" noProof="0" dirty="0">
                <a:ln>
                  <a:noFill/>
                </a:ln>
                <a:solidFill>
                  <a:srgbClr val="1D1C1D"/>
                </a:solidFill>
                <a:effectLst/>
                <a:uLnTx/>
                <a:uFillTx/>
                <a:latin typeface="Lora" pitchFamily="2" charset="0"/>
                <a:ea typeface="+mn-ea"/>
                <a:cs typeface="+mn-cs"/>
              </a:rPr>
              <a:t> doivent connaître : </a:t>
            </a:r>
            <a:endParaRPr kumimoji="0" lang="en-US" sz="1200" b="0" i="0" u="none" strike="noStrike" kern="1200" cap="none" spc="0" normalizeH="0" baseline="0" noProof="0" dirty="0">
              <a:ln>
                <a:noFill/>
              </a:ln>
              <a:solidFill>
                <a:srgbClr val="1D1C1D"/>
              </a:solidFill>
              <a:effectLst/>
              <a:uLnTx/>
              <a:uFillTx/>
              <a:latin typeface="Lor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1D1C1D"/>
              </a:solidFill>
              <a:effectLst/>
              <a:uLnTx/>
              <a:uFillTx/>
              <a:latin typeface="Lor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a:t>
            </a:r>
            <a:r>
              <a:rPr kumimoji="0" lang="fr-FR" sz="1200" b="0" i="1" u="none" strike="noStrike" kern="1200" cap="none" spc="0" normalizeH="0" baseline="0" noProof="0" dirty="0">
                <a:ln>
                  <a:noFill/>
                </a:ln>
                <a:solidFill>
                  <a:srgbClr val="1D1C1D"/>
                </a:solidFill>
                <a:effectLst/>
                <a:uLnTx/>
                <a:uFillTx/>
                <a:latin typeface="Lora" pitchFamily="2" charset="0"/>
                <a:ea typeface="+mn-ea"/>
                <a:cs typeface="+mn-cs"/>
              </a:rPr>
              <a:t>loi canadienne sur les droits de la personne.</a:t>
            </a:r>
            <a:r>
              <a:rPr lang="fr-CA" sz="1200" i="1" kern="1200" noProof="0" dirty="0">
                <a:effectLst/>
                <a:latin typeface="Lora" pitchFamily="2" charset="0"/>
                <a:ea typeface="Calibri" panose="020F0502020204030204" pitchFamily="34" charset="0"/>
                <a:cs typeface="Calibri" panose="020F0502020204030204" pitchFamily="34" charset="0"/>
              </a:rPr>
              <a:t> </a:t>
            </a:r>
            <a:endParaRPr lang="en-US" b="1" i="1" dirty="0">
              <a:solidFill>
                <a:schemeClr val="tx1"/>
              </a:solidFill>
              <a:latin typeface="Lora" pitchFamily="2" charset="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1D1C1D"/>
              </a:solidFill>
              <a:effectLst/>
              <a:uLnTx/>
              <a:uFillTx/>
              <a:latin typeface="Lora" pitchFamily="2"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200" b="0" i="0" u="none" strike="noStrike" kern="1200" cap="none" spc="0" normalizeH="0" baseline="0" noProof="0" dirty="0">
                <a:ln>
                  <a:noFill/>
                </a:ln>
                <a:solidFill>
                  <a:srgbClr val="1D1C1D"/>
                </a:solidFill>
                <a:effectLst/>
                <a:uLnTx/>
                <a:uFillTx/>
                <a:latin typeface="Lora" pitchFamily="2" charset="0"/>
                <a:ea typeface="+mn-ea"/>
                <a:cs typeface="+mn-cs"/>
              </a:rPr>
              <a:t>La loi canadienne sur les droits de la personne </a:t>
            </a:r>
            <a:r>
              <a:rPr kumimoji="0" lang="en-US" sz="1200" b="0" i="0" u="none" strike="noStrike" kern="1200" cap="none" spc="0" normalizeH="0" baseline="0" noProof="0" dirty="0">
                <a:ln>
                  <a:noFill/>
                </a:ln>
                <a:solidFill>
                  <a:srgbClr val="1D1C1D"/>
                </a:solidFill>
                <a:effectLst/>
                <a:uLnTx/>
                <a:uFillTx/>
                <a:latin typeface="Lora" pitchFamily="2" charset="0"/>
                <a:ea typeface="+mn-ea"/>
                <a:cs typeface="+mn-cs"/>
              </a:rPr>
              <a:t>:</a:t>
            </a:r>
          </a:p>
          <a:p>
            <a:pPr marL="914400" marR="0" lvl="1" indent="-4572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fr-FR" b="0" i="0" dirty="0">
                <a:solidFill>
                  <a:srgbClr val="333333"/>
                </a:solidFill>
                <a:effectLst/>
                <a:latin typeface="Lora" pitchFamily="2" charset="0"/>
              </a:rPr>
              <a:t>Les accommodements sont obligatoires, sauf s'ils entraînent une contrainte excessive.</a:t>
            </a:r>
          </a:p>
          <a:p>
            <a:pPr marL="914400" marR="0" lvl="1" indent="-4572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fr-FR" b="0" i="0" dirty="0">
                <a:solidFill>
                  <a:srgbClr val="333333"/>
                </a:solidFill>
                <a:effectLst/>
                <a:latin typeface="Lora" pitchFamily="2" charset="0"/>
              </a:rPr>
              <a:t>Interdit la discrimination fondée sur des motifs fondés sur la race, l’origine nationale ou ethnique, la couleur, la religion, l’âge, le sexe, l’orientation sexuelle, l’identité ou l’expression de genre, l’état matrimonial, la situation de famille, les caractéristiques génétiques, l’état de personne graciée ou la déficience.</a:t>
            </a:r>
            <a:endParaRPr lang="en-US" sz="1200" b="0" i="0" dirty="0">
              <a:solidFill>
                <a:srgbClr val="333333"/>
              </a:solidFill>
              <a:effectLst/>
              <a:latin typeface="Lora" pitchFamily="2" charset="0"/>
            </a:endParaRPr>
          </a:p>
          <a:p>
            <a:pPr marL="914400" marR="0" lvl="1" indent="-4572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fr-FR" sz="1200" b="0" i="0" dirty="0">
                <a:solidFill>
                  <a:srgbClr val="333333"/>
                </a:solidFill>
                <a:effectLst/>
                <a:latin typeface="Lora" pitchFamily="2" charset="0"/>
              </a:rPr>
              <a:t>Les maladies mentales sont définies à l'article 25 et comprennent les handicaps psychologiques ou physiques.</a:t>
            </a:r>
          </a:p>
          <a:p>
            <a:pPr marL="914400" marR="0" lvl="1" indent="-4572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endParaRPr kumimoji="0" lang="en-US" sz="1200" b="0" i="0" u="none" strike="noStrike" kern="1200" cap="none" spc="0" normalizeH="0" baseline="0" noProof="0" dirty="0">
              <a:ln>
                <a:noFill/>
              </a:ln>
              <a:solidFill>
                <a:prstClr val="black"/>
              </a:solidFill>
              <a:effectLst/>
              <a:uLnTx/>
              <a:uFillTx/>
              <a:latin typeface="Lor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a:t>
            </a:r>
            <a:r>
              <a:rPr lang="en-CA" sz="1200" b="0" i="1" u="none" strike="noStrike" kern="1200" baseline="0" dirty="0" err="1">
                <a:solidFill>
                  <a:schemeClr val="tx1"/>
                </a:solidFill>
                <a:latin typeface="Lora" pitchFamily="2" charset="0"/>
                <a:ea typeface="+mn-ea"/>
                <a:cs typeface="+mn-cs"/>
              </a:rPr>
              <a:t>Loi</a:t>
            </a:r>
            <a:r>
              <a:rPr lang="en-CA" sz="1200" b="0" i="1" u="none" strike="noStrike" kern="1200" baseline="0" dirty="0">
                <a:solidFill>
                  <a:schemeClr val="tx1"/>
                </a:solidFill>
                <a:latin typeface="Lora" pitchFamily="2" charset="0"/>
                <a:ea typeface="+mn-ea"/>
                <a:cs typeface="+mn-cs"/>
              </a:rPr>
              <a:t> </a:t>
            </a:r>
            <a:r>
              <a:rPr lang="en-CA" sz="1200" b="0" i="1" u="none" strike="noStrike" kern="1200" baseline="0" dirty="0" err="1">
                <a:solidFill>
                  <a:schemeClr val="tx1"/>
                </a:solidFill>
                <a:latin typeface="Lora" pitchFamily="2" charset="0"/>
                <a:ea typeface="+mn-ea"/>
                <a:cs typeface="+mn-cs"/>
              </a:rPr>
              <a:t>canadienne</a:t>
            </a:r>
            <a:r>
              <a:rPr lang="en-CA" sz="1200" b="0" i="1" u="none" strike="noStrike" kern="1200" baseline="0" dirty="0">
                <a:solidFill>
                  <a:schemeClr val="tx1"/>
                </a:solidFill>
                <a:latin typeface="Lora" pitchFamily="2" charset="0"/>
                <a:ea typeface="+mn-ea"/>
                <a:cs typeface="+mn-cs"/>
              </a:rPr>
              <a:t> sur </a:t>
            </a:r>
            <a:r>
              <a:rPr lang="en-CA" sz="1200" b="0" i="1" u="none" strike="noStrike" kern="1200" baseline="0" dirty="0" err="1">
                <a:solidFill>
                  <a:schemeClr val="tx1"/>
                </a:solidFill>
                <a:latin typeface="Lora" pitchFamily="2" charset="0"/>
                <a:ea typeface="+mn-ea"/>
                <a:cs typeface="+mn-cs"/>
              </a:rPr>
              <a:t>l’accessibilité</a:t>
            </a:r>
            <a:r>
              <a:rPr lang="en-CA" sz="1200" b="0" i="1" u="none" strike="noStrike" kern="1200" baseline="0" dirty="0">
                <a:solidFill>
                  <a:schemeClr val="tx1"/>
                </a:solidFill>
                <a:latin typeface="Lora" pitchFamily="2"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0" i="0" u="none" strike="noStrike" kern="1200" cap="none" spc="0" normalizeH="0" baseline="0" noProof="0" dirty="0">
              <a:ln>
                <a:noFill/>
              </a:ln>
              <a:solidFill>
                <a:prstClr val="black"/>
              </a:solidFill>
              <a:effectLst/>
              <a:uLnTx/>
              <a:uFillTx/>
              <a:latin typeface="Lora" pitchFamily="2" charset="0"/>
              <a:ea typeface="+mn-ea"/>
              <a:cs typeface="+mn-cs"/>
            </a:endParaRPr>
          </a:p>
          <a:p>
            <a:pPr marL="171450" marR="0" lvl="0" indent="-1714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err="1">
                <a:ln>
                  <a:noFill/>
                </a:ln>
                <a:solidFill>
                  <a:srgbClr val="1D1C1D"/>
                </a:solidFill>
                <a:effectLst/>
                <a:uLnTx/>
                <a:uFillTx/>
                <a:latin typeface="Lora" pitchFamily="2" charset="0"/>
                <a:ea typeface="+mn-ea"/>
                <a:cs typeface="+mn-cs"/>
              </a:rPr>
              <a:t>Loi</a:t>
            </a:r>
            <a:r>
              <a:rPr kumimoji="0" lang="en-US" sz="1200" b="0" i="0" u="none" strike="noStrike" kern="1200" cap="none" spc="0" normalizeH="0" baseline="0" noProof="0" dirty="0">
                <a:ln>
                  <a:noFill/>
                </a:ln>
                <a:solidFill>
                  <a:srgbClr val="1D1C1D"/>
                </a:solidFill>
                <a:effectLst/>
                <a:uLnTx/>
                <a:uFillTx/>
                <a:latin typeface="Lora" pitchFamily="2" charset="0"/>
                <a:ea typeface="+mn-ea"/>
                <a:cs typeface="+mn-cs"/>
              </a:rPr>
              <a:t> </a:t>
            </a:r>
            <a:r>
              <a:rPr kumimoji="0" lang="en-US" sz="1200" b="0" i="0" u="none" strike="noStrike" kern="1200" cap="none" spc="0" normalizeH="0" baseline="0" noProof="0" dirty="0" err="1">
                <a:ln>
                  <a:noFill/>
                </a:ln>
                <a:solidFill>
                  <a:srgbClr val="1D1C1D"/>
                </a:solidFill>
                <a:effectLst/>
                <a:uLnTx/>
                <a:uFillTx/>
                <a:latin typeface="Lora" pitchFamily="2" charset="0"/>
                <a:ea typeface="+mn-ea"/>
                <a:cs typeface="+mn-cs"/>
              </a:rPr>
              <a:t>canadienne</a:t>
            </a:r>
            <a:r>
              <a:rPr kumimoji="0" lang="en-US" sz="1200" b="0" i="0" u="none" strike="noStrike" kern="1200" cap="none" spc="0" normalizeH="0" baseline="0" noProof="0" dirty="0">
                <a:ln>
                  <a:noFill/>
                </a:ln>
                <a:solidFill>
                  <a:srgbClr val="1D1C1D"/>
                </a:solidFill>
                <a:effectLst/>
                <a:uLnTx/>
                <a:uFillTx/>
                <a:latin typeface="Lora" pitchFamily="2" charset="0"/>
                <a:ea typeface="+mn-ea"/>
                <a:cs typeface="+mn-cs"/>
              </a:rPr>
              <a:t> sur </a:t>
            </a:r>
            <a:r>
              <a:rPr kumimoji="0" lang="en-US" sz="1200" b="0" i="0" u="none" strike="noStrike" kern="1200" cap="none" spc="0" normalizeH="0" baseline="0" noProof="0" dirty="0" err="1">
                <a:ln>
                  <a:noFill/>
                </a:ln>
                <a:solidFill>
                  <a:srgbClr val="1D1C1D"/>
                </a:solidFill>
                <a:effectLst/>
                <a:uLnTx/>
                <a:uFillTx/>
                <a:latin typeface="Lora" pitchFamily="2" charset="0"/>
                <a:ea typeface="+mn-ea"/>
                <a:cs typeface="+mn-cs"/>
              </a:rPr>
              <a:t>l’accessibilité</a:t>
            </a:r>
            <a:r>
              <a:rPr kumimoji="0" lang="en-US" sz="1200" b="0" i="0" u="none" strike="noStrike" kern="1200" cap="none" spc="0" normalizeH="0" baseline="0" noProof="0" dirty="0">
                <a:ln>
                  <a:noFill/>
                </a:ln>
                <a:solidFill>
                  <a:srgbClr val="1D1C1D"/>
                </a:solidFill>
                <a:effectLst/>
                <a:uLnTx/>
                <a:uFillTx/>
                <a:latin typeface="Lora" pitchFamily="2" charset="0"/>
                <a:ea typeface="+mn-ea"/>
                <a:cs typeface="+mn-cs"/>
              </a:rPr>
              <a:t> :</a:t>
            </a:r>
          </a:p>
          <a:p>
            <a:pPr marL="1028700" marR="0" lvl="1" indent="-571500" algn="l" defTabSz="914400" rtl="0" eaLnBrk="1" fontAlgn="auto" latinLnBrk="0" hangingPunct="1">
              <a:lnSpc>
                <a:spcPct val="100000"/>
              </a:lnSpc>
              <a:spcBef>
                <a:spcPts val="1000"/>
              </a:spcBef>
              <a:spcAft>
                <a:spcPts val="0"/>
              </a:spcAft>
              <a:buClrTx/>
              <a:buSzTx/>
              <a:buFont typeface="Courier New" panose="02070309020205020404" pitchFamily="49" charset="0"/>
              <a:buChar char="o"/>
              <a:tabLst/>
              <a:defRPr/>
            </a:pPr>
            <a:r>
              <a:rPr lang="fr-FR" sz="1200" b="0" i="0" dirty="0">
                <a:solidFill>
                  <a:srgbClr val="333333"/>
                </a:solidFill>
                <a:effectLst/>
                <a:latin typeface="Lora" pitchFamily="2" charset="0"/>
              </a:rPr>
              <a:t>La loi sur le Canada accessible est entrée en vigueur en 2019.</a:t>
            </a:r>
          </a:p>
          <a:p>
            <a:pPr marL="1028700" marR="0" lvl="1" indent="-571500" algn="l" defTabSz="914400" rtl="0" eaLnBrk="1" fontAlgn="auto" latinLnBrk="0" hangingPunct="1">
              <a:lnSpc>
                <a:spcPct val="100000"/>
              </a:lnSpc>
              <a:spcBef>
                <a:spcPts val="1000"/>
              </a:spcBef>
              <a:spcAft>
                <a:spcPts val="0"/>
              </a:spcAft>
              <a:buClrTx/>
              <a:buSzTx/>
              <a:buFont typeface="Courier New" panose="02070309020205020404" pitchFamily="49" charset="0"/>
              <a:buChar char="o"/>
              <a:tabLst/>
              <a:defRPr/>
            </a:pPr>
            <a:r>
              <a:rPr lang="fr-FR" sz="1200" b="0" i="0" dirty="0">
                <a:solidFill>
                  <a:srgbClr val="333333"/>
                </a:solidFill>
                <a:effectLst/>
                <a:latin typeface="Lora" pitchFamily="2" charset="0"/>
              </a:rPr>
              <a:t>L'objectif global de la loi est de réaliser un Canada sans obstacles d'ici 2040.</a:t>
            </a:r>
          </a:p>
          <a:p>
            <a:pPr marL="457200" marR="0" lvl="1" indent="0" algn="l" defTabSz="914400" rtl="0" eaLnBrk="1" fontAlgn="auto" latinLnBrk="0" hangingPunct="1">
              <a:lnSpc>
                <a:spcPct val="100000"/>
              </a:lnSpc>
              <a:spcBef>
                <a:spcPts val="1000"/>
              </a:spcBef>
              <a:spcAft>
                <a:spcPts val="0"/>
              </a:spcAft>
              <a:buClrTx/>
              <a:buSzTx/>
              <a:buFont typeface="Courier New" panose="02070309020205020404" pitchFamily="49" charset="0"/>
              <a:buNone/>
              <a:tabLst/>
              <a:defRPr/>
            </a:pPr>
            <a:endParaRPr kumimoji="0" lang="en-US" sz="1200" b="0" i="0" u="none" strike="noStrike" kern="1200" cap="none" spc="0" normalizeH="0" baseline="0" noProof="0" dirty="0">
              <a:ln>
                <a:noFill/>
              </a:ln>
              <a:solidFill>
                <a:srgbClr val="1D1C1D"/>
              </a:solidFill>
              <a:effectLst/>
              <a:uLnTx/>
              <a:uFillTx/>
              <a:latin typeface="Lor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a:t>
            </a:r>
            <a:r>
              <a:rPr lang="fr-FR" b="0" i="1" dirty="0">
                <a:solidFill>
                  <a:srgbClr val="1A1A1A"/>
                </a:solidFill>
                <a:effectLst/>
                <a:latin typeface="Lora" pitchFamily="2" charset="0"/>
              </a:rPr>
              <a:t>Loi sur les normes d’emploi.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0" i="0" u="none" strike="noStrike" kern="1200" cap="none" spc="0" normalizeH="0" baseline="0" noProof="0" dirty="0">
              <a:ln>
                <a:noFill/>
              </a:ln>
              <a:solidFill>
                <a:srgbClr val="1D1C1D"/>
              </a:solidFill>
              <a:effectLst/>
              <a:uLnTx/>
              <a:uFillTx/>
              <a:latin typeface="Lora" pitchFamily="2"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200" b="0" i="0" u="none" strike="noStrike" kern="1200" cap="none" spc="0" normalizeH="0" baseline="0" noProof="0" dirty="0">
                <a:ln>
                  <a:noFill/>
                </a:ln>
                <a:solidFill>
                  <a:srgbClr val="1D1C1D"/>
                </a:solidFill>
                <a:effectLst/>
                <a:uLnTx/>
                <a:uFillTx/>
                <a:latin typeface="Lora" pitchFamily="2" charset="0"/>
                <a:ea typeface="+mn-ea"/>
                <a:cs typeface="+mn-cs"/>
              </a:rPr>
              <a:t>Dans chaque province, il existe des normes d'emploi qui réglementent :</a:t>
            </a:r>
          </a:p>
          <a:p>
            <a:pPr marL="914400" marR="0" lvl="1" indent="-4572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fr-FR" sz="1200" b="0" i="0" u="none" strike="noStrike" kern="1200" cap="none" spc="0" normalizeH="0" baseline="0" noProof="0" dirty="0">
                <a:ln>
                  <a:noFill/>
                </a:ln>
                <a:solidFill>
                  <a:srgbClr val="1D1C1D"/>
                </a:solidFill>
                <a:effectLst/>
                <a:uLnTx/>
                <a:uFillTx/>
                <a:latin typeface="Lora" pitchFamily="2" charset="0"/>
                <a:ea typeface="+mn-ea"/>
                <a:cs typeface="+mn-cs"/>
              </a:rPr>
              <a:t>L'obligation de se renseigner.</a:t>
            </a:r>
          </a:p>
          <a:p>
            <a:pPr marL="914400" marR="0" lvl="1" indent="-4572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fr-FR" sz="1200" b="0" i="0" u="none" strike="noStrike" kern="1200" cap="none" spc="0" normalizeH="0" baseline="0" noProof="0" dirty="0">
                <a:ln>
                  <a:noFill/>
                </a:ln>
                <a:solidFill>
                  <a:srgbClr val="1D1C1D"/>
                </a:solidFill>
                <a:effectLst/>
                <a:uLnTx/>
                <a:uFillTx/>
                <a:latin typeface="Lora" pitchFamily="2" charset="0"/>
                <a:ea typeface="+mn-ea"/>
                <a:cs typeface="+mn-cs"/>
              </a:rPr>
              <a:t>La protection de la santé et de la sécurité des </a:t>
            </a:r>
            <a:r>
              <a:rPr kumimoji="0" lang="fr-FR" sz="1200" b="0" i="0" u="none" strike="noStrike" kern="1200" cap="none" spc="0" normalizeH="0" baseline="0" noProof="0" dirty="0" err="1">
                <a:ln>
                  <a:noFill/>
                </a:ln>
                <a:solidFill>
                  <a:srgbClr val="1D1C1D"/>
                </a:solidFill>
                <a:effectLst/>
                <a:uLnTx/>
                <a:uFillTx/>
                <a:latin typeface="Lora" pitchFamily="2" charset="0"/>
                <a:ea typeface="+mn-ea"/>
                <a:cs typeface="+mn-cs"/>
              </a:rPr>
              <a:t>travailleur·se·s</a:t>
            </a:r>
            <a:r>
              <a:rPr kumimoji="0" lang="fr-FR" sz="1200" b="0" i="0" u="none" strike="noStrike" kern="1200" cap="none" spc="0" normalizeH="0" baseline="0" noProof="0" dirty="0">
                <a:ln>
                  <a:noFill/>
                </a:ln>
                <a:solidFill>
                  <a:srgbClr val="1D1C1D"/>
                </a:solidFill>
                <a:effectLst/>
                <a:uLnTx/>
                <a:uFillTx/>
                <a:latin typeface="Lora" pitchFamily="2" charset="0"/>
                <a:ea typeface="+mn-ea"/>
                <a:cs typeface="+mn-cs"/>
              </a:rPr>
              <a:t>.</a:t>
            </a:r>
          </a:p>
          <a:p>
            <a:pPr marL="914400" marR="0" lvl="1" indent="-4572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fr-FR" sz="1200" b="0" i="0" u="none" strike="noStrike" kern="1200" cap="none" spc="0" normalizeH="0" baseline="0" noProof="0" dirty="0">
                <a:ln>
                  <a:noFill/>
                </a:ln>
                <a:solidFill>
                  <a:srgbClr val="1D1C1D"/>
                </a:solidFill>
                <a:effectLst/>
                <a:uLnTx/>
                <a:uFillTx/>
                <a:latin typeface="Lora" pitchFamily="2" charset="0"/>
                <a:ea typeface="+mn-ea"/>
                <a:cs typeface="+mn-cs"/>
              </a:rPr>
              <a:t>Le temps d'absence du travail, y compris les congés payés et non payés.</a:t>
            </a:r>
            <a:endParaRPr kumimoji="0" lang="en-US" sz="1200" b="0" i="0" u="none" strike="noStrike" kern="1200" cap="none" spc="0" normalizeH="0" baseline="0" noProof="0" dirty="0">
              <a:ln>
                <a:noFill/>
              </a:ln>
              <a:solidFill>
                <a:srgbClr val="1D1C1D"/>
              </a:solidFill>
              <a:effectLst/>
              <a:uLnTx/>
              <a:uFillTx/>
              <a:latin typeface="Lor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0" i="0" u="none" strike="noStrike" kern="1200" cap="none" spc="0" normalizeH="0" baseline="0" noProof="0" dirty="0">
              <a:ln>
                <a:noFill/>
              </a:ln>
              <a:solidFill>
                <a:srgbClr val="1D1C1D"/>
              </a:solidFill>
              <a:effectLst/>
              <a:uLnTx/>
              <a:uFillTx/>
              <a:latin typeface="Lor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a:t>
            </a:r>
            <a:r>
              <a:rPr lang="fr-FR" sz="1200" b="0" i="1" u="none" strike="noStrike" kern="1200" baseline="0" dirty="0">
                <a:solidFill>
                  <a:schemeClr val="tx1"/>
                </a:solidFill>
                <a:latin typeface="Lora" pitchFamily="2" charset="0"/>
                <a:ea typeface="+mn-ea"/>
                <a:cs typeface="+mn-cs"/>
              </a:rPr>
              <a:t>Autres législations ou exigences de l'industrie.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0" i="0" u="none" strike="noStrike" kern="1200" cap="none" spc="0" normalizeH="0" baseline="0" noProof="0" dirty="0">
              <a:ln>
                <a:noFill/>
              </a:ln>
              <a:solidFill>
                <a:srgbClr val="1D1C1D"/>
              </a:solidFill>
              <a:effectLst/>
              <a:uLnTx/>
              <a:uFillTx/>
              <a:latin typeface="Lora" pitchFamily="2"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200" b="0" i="0" u="none" strike="noStrike" kern="1200" cap="none" spc="0" normalizeH="0" baseline="0" noProof="0" dirty="0">
                <a:ln>
                  <a:noFill/>
                </a:ln>
                <a:solidFill>
                  <a:srgbClr val="1D1C1D"/>
                </a:solidFill>
                <a:effectLst/>
                <a:uLnTx/>
                <a:uFillTx/>
                <a:latin typeface="Lora" pitchFamily="2" charset="0"/>
                <a:ea typeface="+mn-ea"/>
                <a:cs typeface="+mn-cs"/>
              </a:rPr>
              <a:t>Il peut y avoir d'autres lois ou exigences de l'industrie qui s'appliquent à votre travail.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dirty="0">
              <a:ln>
                <a:noFill/>
              </a:ln>
              <a:solidFill>
                <a:srgbClr val="1D1C1D"/>
              </a:solidFill>
              <a:effectLst/>
              <a:uLnTx/>
              <a:uFillTx/>
              <a:latin typeface="Lora" pitchFamily="2"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200" b="0" i="0" u="none" strike="noStrike" kern="1200" cap="none" spc="0" normalizeH="0" baseline="0" noProof="0" dirty="0">
                <a:ln>
                  <a:noFill/>
                </a:ln>
                <a:solidFill>
                  <a:srgbClr val="1D1C1D"/>
                </a:solidFill>
                <a:effectLst/>
                <a:uLnTx/>
                <a:uFillTx/>
                <a:latin typeface="Lora" pitchFamily="2" charset="0"/>
                <a:ea typeface="+mn-ea"/>
                <a:cs typeface="+mn-cs"/>
              </a:rPr>
              <a:t>L'</a:t>
            </a:r>
            <a:r>
              <a:rPr kumimoji="0" lang="fr-FR" sz="1200" b="0" i="0" u="none" strike="noStrike" kern="1200" cap="none" spc="0" normalizeH="0" baseline="0" noProof="0" dirty="0" err="1">
                <a:ln>
                  <a:noFill/>
                </a:ln>
                <a:solidFill>
                  <a:srgbClr val="1D1C1D"/>
                </a:solidFill>
                <a:effectLst/>
                <a:uLnTx/>
                <a:uFillTx/>
                <a:latin typeface="Lora" pitchFamily="2" charset="0"/>
                <a:ea typeface="+mn-ea"/>
                <a:cs typeface="+mn-cs"/>
              </a:rPr>
              <a:t>employeur·se</a:t>
            </a:r>
            <a:r>
              <a:rPr kumimoji="0" lang="fr-FR" sz="1200" b="0" i="0" u="none" strike="noStrike" kern="1200" cap="none" spc="0" normalizeH="0" baseline="0" noProof="0" dirty="0">
                <a:ln>
                  <a:noFill/>
                </a:ln>
                <a:solidFill>
                  <a:srgbClr val="1D1C1D"/>
                </a:solidFill>
                <a:effectLst/>
                <a:uLnTx/>
                <a:uFillTx/>
                <a:latin typeface="Lora" pitchFamily="2" charset="0"/>
                <a:ea typeface="+mn-ea"/>
                <a:cs typeface="+mn-cs"/>
              </a:rPr>
              <a:t> a la responsabilité de connaître et de respecter les exigences légales minimales qui s'appliquent aux lieux de travail ou aux pratiques professionnelles.</a:t>
            </a:r>
            <a:r>
              <a:rPr kumimoji="0" lang="en-US" sz="1200" b="0" i="0" u="none" strike="noStrike" kern="1200" cap="none" spc="0" normalizeH="0" baseline="0" noProof="0" dirty="0">
                <a:ln>
                  <a:noFill/>
                </a:ln>
                <a:solidFill>
                  <a:srgbClr val="1D1C1D"/>
                </a:solidFill>
                <a:effectLst/>
                <a:uLnTx/>
                <a:uFillTx/>
                <a:latin typeface="Lora" pitchFamily="2" charset="0"/>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dirty="0">
              <a:ln>
                <a:noFill/>
              </a:ln>
              <a:solidFill>
                <a:srgbClr val="1D1C1D"/>
              </a:solidFill>
              <a:effectLst/>
              <a:uLnTx/>
              <a:uFillTx/>
              <a:latin typeface="Lora" pitchFamily="2"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200" b="0" i="0" u="none" strike="noStrike" kern="1200" cap="none" spc="0" normalizeH="0" baseline="0" noProof="0" dirty="0">
                <a:ln>
                  <a:noFill/>
                </a:ln>
                <a:solidFill>
                  <a:srgbClr val="1D1C1D"/>
                </a:solidFill>
                <a:effectLst/>
                <a:uLnTx/>
                <a:uFillTx/>
                <a:latin typeface="Lora" pitchFamily="2" charset="0"/>
                <a:ea typeface="+mn-ea"/>
                <a:cs typeface="+mn-cs"/>
              </a:rPr>
              <a:t>Renseignez-vous auprès de votre </a:t>
            </a:r>
            <a:r>
              <a:rPr kumimoji="0" lang="fr-FR" sz="1200" b="0" i="0" u="none" strike="noStrike" kern="1200" cap="none" spc="0" normalizeH="0" baseline="0" noProof="0" dirty="0" err="1">
                <a:ln>
                  <a:noFill/>
                </a:ln>
                <a:solidFill>
                  <a:srgbClr val="1D1C1D"/>
                </a:solidFill>
                <a:effectLst/>
                <a:uLnTx/>
                <a:uFillTx/>
                <a:latin typeface="Lora" pitchFamily="2" charset="0"/>
                <a:ea typeface="+mn-ea"/>
                <a:cs typeface="+mn-cs"/>
              </a:rPr>
              <a:t>employeur·se</a:t>
            </a:r>
            <a:r>
              <a:rPr kumimoji="0" lang="fr-FR" sz="1200" b="0" i="0" u="none" strike="noStrike" kern="1200" cap="none" spc="0" normalizeH="0" baseline="0" noProof="0" dirty="0">
                <a:ln>
                  <a:noFill/>
                </a:ln>
                <a:solidFill>
                  <a:srgbClr val="1D1C1D"/>
                </a:solidFill>
                <a:effectLst/>
                <a:uLnTx/>
                <a:uFillTx/>
                <a:latin typeface="Lora" pitchFamily="2" charset="0"/>
                <a:ea typeface="+mn-ea"/>
                <a:cs typeface="+mn-cs"/>
              </a:rPr>
              <a:t> sur vos responsabilités et sur les conseils juridiques nécessaires.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0" i="0" u="none" strike="noStrike" kern="1200" cap="none" spc="0" normalizeH="0" baseline="0" noProof="0" dirty="0">
              <a:ln>
                <a:noFill/>
              </a:ln>
              <a:solidFill>
                <a:srgbClr val="1D1C1D"/>
              </a:solidFill>
              <a:effectLst/>
              <a:uLnTx/>
              <a:uFillTx/>
              <a:latin typeface="Lora" pitchFamily="2" charset="0"/>
              <a:ea typeface="+mn-ea"/>
              <a:cs typeface="+mn-cs"/>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451714" rtl="0" eaLnBrk="1" fontAlgn="auto" latinLnBrk="0" hangingPunct="1">
              <a:lnSpc>
                <a:spcPct val="100000"/>
              </a:lnSpc>
              <a:spcBef>
                <a:spcPct val="0"/>
              </a:spcBef>
              <a:spcAft>
                <a:spcPts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Lora" pitchFamily="2" charset="0"/>
              <a:ea typeface="+mn-ea"/>
              <a:cs typeface="+mn-cs"/>
            </a:endParaRPr>
          </a:p>
          <a:p>
            <a:pPr>
              <a:spcAft>
                <a:spcPts val="634"/>
              </a:spcAft>
              <a:tabLst>
                <a:tab pos="124183" algn="l"/>
                <a:tab pos="236619" algn="l"/>
              </a:tabLst>
            </a:pPr>
            <a:r>
              <a:rPr lang="en-US" sz="1200" b="0" u="none" kern="100" dirty="0">
                <a:solidFill>
                  <a:schemeClr val="tx1"/>
                </a:solidFill>
                <a:effectLst/>
                <a:latin typeface="Lora" pitchFamily="2" charset="0"/>
                <a:ea typeface="Calibri" panose="020F0502020204030204" pitchFamily="34" charset="0"/>
                <a:cs typeface="Arial" panose="020B0604020202020204" pitchFamily="34" charset="0"/>
              </a:rPr>
              <a:t>SOURCES</a:t>
            </a:r>
          </a:p>
          <a:p>
            <a:pPr marL="171450" indent="-171450" algn="l">
              <a:spcAft>
                <a:spcPts val="634"/>
              </a:spcAft>
              <a:buFont typeface="Arial" panose="020B0604020202020204" pitchFamily="34" charset="0"/>
              <a:buChar char="•"/>
              <a:tabLst>
                <a:tab pos="124183" algn="l"/>
                <a:tab pos="236619" algn="l"/>
              </a:tabLst>
            </a:pPr>
            <a:r>
              <a:rPr lang="fr-FR" sz="1200" b="0" u="none" kern="100" dirty="0">
                <a:solidFill>
                  <a:schemeClr val="tx1"/>
                </a:solidFill>
                <a:effectLst/>
                <a:latin typeface="Lora" pitchFamily="2" charset="0"/>
                <a:ea typeface="Calibri" panose="020F0502020204030204" pitchFamily="34" charset="0"/>
                <a:cs typeface="Arial" panose="020B0604020202020204" pitchFamily="34" charset="0"/>
              </a:rPr>
              <a:t>Loi canadienne sur les droits de la personne.(</a:t>
            </a:r>
            <a:r>
              <a:rPr lang="en-US" sz="1200" b="0" u="none" kern="100" dirty="0">
                <a:solidFill>
                  <a:schemeClr val="tx1"/>
                </a:solidFill>
                <a:effectLst/>
                <a:latin typeface="Lora" pitchFamily="2" charset="0"/>
                <a:ea typeface="Calibri" panose="020F0502020204030204" pitchFamily="34" charset="0"/>
                <a:cs typeface="Arial" panose="020B0604020202020204" pitchFamily="34" charset="0"/>
              </a:rPr>
              <a:t>1985). </a:t>
            </a:r>
            <a:r>
              <a:rPr lang="en-US" sz="1200" b="0" i="1" u="none" kern="100" dirty="0" err="1">
                <a:solidFill>
                  <a:schemeClr val="tx1"/>
                </a:solidFill>
                <a:effectLst/>
                <a:latin typeface="Lora" pitchFamily="2" charset="0"/>
                <a:ea typeface="Calibri" panose="020F0502020204030204" pitchFamily="34" charset="0"/>
                <a:cs typeface="Arial" panose="020B0604020202020204" pitchFamily="34" charset="0"/>
              </a:rPr>
              <a:t>Gouvernement</a:t>
            </a:r>
            <a:r>
              <a:rPr lang="en-US" sz="1200" b="0" i="1" u="none" kern="100" dirty="0">
                <a:solidFill>
                  <a:schemeClr val="tx1"/>
                </a:solidFill>
                <a:effectLst/>
                <a:latin typeface="Lora" pitchFamily="2" charset="0"/>
                <a:ea typeface="Calibri" panose="020F0502020204030204" pitchFamily="34" charset="0"/>
                <a:cs typeface="Arial" panose="020B0604020202020204" pitchFamily="34" charset="0"/>
              </a:rPr>
              <a:t> du Canada. </a:t>
            </a:r>
            <a:r>
              <a:rPr lang="en-US" sz="1200" b="0" u="none" kern="100" dirty="0">
                <a:solidFill>
                  <a:schemeClr val="tx1"/>
                </a:solidFill>
                <a:effectLst/>
                <a:latin typeface="Lora" pitchFamily="2" charset="0"/>
                <a:ea typeface="Calibri" panose="020F0502020204030204" pitchFamily="34" charset="0"/>
                <a:cs typeface="Arial" panose="020B0604020202020204" pitchFamily="34" charset="0"/>
              </a:rPr>
              <a:t>https://laws-lois.justice.gc.ca/fra/lois/h-6/page-1.html</a:t>
            </a:r>
          </a:p>
          <a:p>
            <a:pPr marL="0" indent="0" algn="l">
              <a:spcAft>
                <a:spcPts val="634"/>
              </a:spcAft>
              <a:buFont typeface="Arial" panose="020B0604020202020204" pitchFamily="34" charset="0"/>
              <a:buNone/>
              <a:tabLst>
                <a:tab pos="124183" algn="l"/>
                <a:tab pos="236619" algn="l"/>
              </a:tabLst>
            </a:pPr>
            <a:endParaRPr lang="en-US" sz="1200" b="0" u="sng" kern="100" dirty="0">
              <a:solidFill>
                <a:schemeClr val="tx1"/>
              </a:solidFill>
              <a:effectLst/>
              <a:latin typeface="Lora" pitchFamily="2" charset="0"/>
              <a:ea typeface="Calibri" panose="020F0502020204030204" pitchFamily="34" charset="0"/>
              <a:cs typeface="Arial" panose="020B0604020202020204" pitchFamily="34" charset="0"/>
            </a:endParaRPr>
          </a:p>
          <a:p>
            <a:pPr marL="171450" indent="-171450" algn="l">
              <a:spcAft>
                <a:spcPts val="634"/>
              </a:spcAft>
              <a:buFont typeface="Arial" panose="020B0604020202020204" pitchFamily="34" charset="0"/>
              <a:buChar char="•"/>
              <a:tabLst>
                <a:tab pos="124183" algn="l"/>
                <a:tab pos="236619" algn="l"/>
              </a:tabLst>
            </a:pPr>
            <a:r>
              <a:rPr lang="fr-FR" dirty="0">
                <a:latin typeface="Lora" pitchFamily="2" charset="0"/>
              </a:rPr>
              <a:t>Politique sur les mesures d’adaptation en matière de maladie mentale et procédures connexes.</a:t>
            </a:r>
            <a:r>
              <a:rPr lang="en-US" sz="1200" b="0" u="none" kern="100" dirty="0">
                <a:solidFill>
                  <a:schemeClr val="tx1"/>
                </a:solidFill>
                <a:effectLst/>
                <a:latin typeface="Lora" pitchFamily="2" charset="0"/>
                <a:ea typeface="Calibri" panose="020F0502020204030204" pitchFamily="34" charset="0"/>
                <a:cs typeface="Arial" panose="020B0604020202020204" pitchFamily="34" charset="0"/>
              </a:rPr>
              <a:t> </a:t>
            </a:r>
            <a:r>
              <a:rPr lang="en-US" sz="1200" b="0" i="1" u="none" kern="100" dirty="0">
                <a:solidFill>
                  <a:schemeClr val="tx1"/>
                </a:solidFill>
                <a:effectLst/>
                <a:latin typeface="Lora" pitchFamily="2" charset="0"/>
                <a:ea typeface="Calibri" panose="020F0502020204030204" pitchFamily="34" charset="0"/>
                <a:cs typeface="Arial" panose="020B0604020202020204" pitchFamily="34" charset="0"/>
              </a:rPr>
              <a:t>Commission </a:t>
            </a:r>
            <a:r>
              <a:rPr lang="en-US" sz="1200" b="0" i="1" u="none" kern="100" dirty="0" err="1">
                <a:solidFill>
                  <a:schemeClr val="tx1"/>
                </a:solidFill>
                <a:effectLst/>
                <a:latin typeface="Lora" pitchFamily="2" charset="0"/>
                <a:ea typeface="Calibri" panose="020F0502020204030204" pitchFamily="34" charset="0"/>
                <a:cs typeface="Arial" panose="020B0604020202020204" pitchFamily="34" charset="0"/>
              </a:rPr>
              <a:t>canadienne</a:t>
            </a:r>
            <a:r>
              <a:rPr lang="en-US" sz="1200" b="0" i="1" u="none" kern="100" dirty="0">
                <a:solidFill>
                  <a:schemeClr val="tx1"/>
                </a:solidFill>
                <a:effectLst/>
                <a:latin typeface="Lora" pitchFamily="2" charset="0"/>
                <a:ea typeface="Calibri" panose="020F0502020204030204" pitchFamily="34" charset="0"/>
                <a:cs typeface="Arial" panose="020B0604020202020204" pitchFamily="34" charset="0"/>
              </a:rPr>
              <a:t> des droits de la </a:t>
            </a:r>
            <a:r>
              <a:rPr lang="en-US" sz="1200" b="0" i="1" u="none" kern="100" dirty="0" err="1">
                <a:solidFill>
                  <a:schemeClr val="tx1"/>
                </a:solidFill>
                <a:effectLst/>
                <a:latin typeface="Lora" pitchFamily="2" charset="0"/>
                <a:ea typeface="Calibri" panose="020F0502020204030204" pitchFamily="34" charset="0"/>
                <a:cs typeface="Arial" panose="020B0604020202020204" pitchFamily="34" charset="0"/>
              </a:rPr>
              <a:t>personne</a:t>
            </a:r>
            <a:r>
              <a:rPr lang="en-US" sz="1200" b="0" u="none" kern="100" dirty="0">
                <a:solidFill>
                  <a:schemeClr val="tx1"/>
                </a:solidFill>
                <a:effectLst/>
                <a:latin typeface="Lora" pitchFamily="2" charset="0"/>
                <a:ea typeface="Calibri" panose="020F0502020204030204" pitchFamily="34" charset="0"/>
                <a:cs typeface="Arial" panose="020B0604020202020204" pitchFamily="34" charset="0"/>
              </a:rPr>
              <a:t>. </a:t>
            </a:r>
            <a:r>
              <a:rPr lang="en-US" sz="1200" b="0" dirty="0">
                <a:latin typeface="Lora" pitchFamily="2" charset="0"/>
              </a:rPr>
              <a:t>(2008). </a:t>
            </a:r>
            <a:r>
              <a:rPr lang="en-US" sz="1200" b="0" u="none" kern="100" dirty="0">
                <a:solidFill>
                  <a:schemeClr val="tx1"/>
                </a:solidFill>
                <a:effectLst/>
                <a:latin typeface="Lora" pitchFamily="2" charset="0"/>
                <a:cs typeface="Arial" panose="020B0604020202020204" pitchFamily="34" charset="0"/>
              </a:rPr>
              <a:t>https://publications.gc.ca/collections/collection_2017/ccdp-chrc/HR4-42-2008-fra.pdf</a:t>
            </a:r>
          </a:p>
          <a:p>
            <a:pPr marL="171450" indent="-171450" algn="l">
              <a:spcAft>
                <a:spcPts val="634"/>
              </a:spcAft>
              <a:buFont typeface="Arial" panose="020B0604020202020204" pitchFamily="34" charset="0"/>
              <a:buChar char="•"/>
              <a:tabLst>
                <a:tab pos="124183" algn="l"/>
                <a:tab pos="236619" algn="l"/>
              </a:tabLst>
            </a:pPr>
            <a:endParaRPr lang="en-US" sz="1200" b="0" u="sng" kern="100" dirty="0">
              <a:solidFill>
                <a:schemeClr val="tx1"/>
              </a:solidFill>
              <a:effectLst/>
              <a:latin typeface="Lora" pitchFamily="2" charset="0"/>
              <a:ea typeface="Calibri" panose="020F0502020204030204" pitchFamily="34" charset="0"/>
              <a:cs typeface="Arial" panose="020B0604020202020204" pitchFamily="34" charset="0"/>
            </a:endParaRPr>
          </a:p>
          <a:p>
            <a:pPr marL="171450" indent="-171450" algn="l">
              <a:spcAft>
                <a:spcPts val="634"/>
              </a:spcAft>
              <a:buFont typeface="Arial" panose="020B0604020202020204" pitchFamily="34" charset="0"/>
              <a:buChar char="•"/>
              <a:tabLst>
                <a:tab pos="124183" algn="l"/>
                <a:tab pos="236619" algn="l"/>
              </a:tabLst>
            </a:pPr>
            <a:r>
              <a:rPr lang="fr-FR" sz="1200" b="0" u="none" kern="100" dirty="0">
                <a:solidFill>
                  <a:schemeClr val="tx1"/>
                </a:solidFill>
                <a:effectLst/>
                <a:latin typeface="Lora" pitchFamily="2" charset="0"/>
                <a:ea typeface="Calibri" panose="020F0502020204030204" pitchFamily="34" charset="0"/>
                <a:cs typeface="Arial" panose="020B0604020202020204" pitchFamily="34" charset="0"/>
              </a:rPr>
              <a:t>Obligation de prendre des mesures d'adaptation : Démarche générale à l'intention des gestionnaires</a:t>
            </a:r>
            <a:r>
              <a:rPr lang="en-US" sz="1200" b="0" u="none" kern="100" dirty="0">
                <a:solidFill>
                  <a:schemeClr val="tx1"/>
                </a:solidFill>
                <a:effectLst/>
                <a:latin typeface="Lora" pitchFamily="2" charset="0"/>
                <a:ea typeface="Calibri" panose="020F0502020204030204" pitchFamily="34" charset="0"/>
                <a:cs typeface="Arial" panose="020B0604020202020204" pitchFamily="34" charset="0"/>
              </a:rPr>
              <a:t>. (2023). </a:t>
            </a:r>
            <a:r>
              <a:rPr lang="en-US" sz="1200" b="0" i="1" u="none" kern="100" dirty="0" err="1">
                <a:solidFill>
                  <a:schemeClr val="tx1"/>
                </a:solidFill>
                <a:effectLst/>
                <a:latin typeface="Lora" pitchFamily="2" charset="0"/>
                <a:ea typeface="Calibri" panose="020F0502020204030204" pitchFamily="34" charset="0"/>
                <a:cs typeface="Arial" panose="020B0604020202020204" pitchFamily="34" charset="0"/>
              </a:rPr>
              <a:t>Gouvernement</a:t>
            </a:r>
            <a:r>
              <a:rPr lang="en-US" sz="1200" b="0" i="1" u="none" kern="100" dirty="0">
                <a:solidFill>
                  <a:schemeClr val="tx1"/>
                </a:solidFill>
                <a:effectLst/>
                <a:latin typeface="Lora" pitchFamily="2" charset="0"/>
                <a:ea typeface="Calibri" panose="020F0502020204030204" pitchFamily="34" charset="0"/>
                <a:cs typeface="Arial" panose="020B0604020202020204" pitchFamily="34" charset="0"/>
              </a:rPr>
              <a:t> du Canada. </a:t>
            </a:r>
            <a:r>
              <a:rPr lang="en-US" sz="1200" b="0" i="0" u="none" kern="100" dirty="0">
                <a:solidFill>
                  <a:schemeClr val="tx1"/>
                </a:solidFill>
                <a:effectLst/>
                <a:latin typeface="Lora" pitchFamily="2" charset="0"/>
                <a:ea typeface="Calibri" panose="020F0502020204030204" pitchFamily="34" charset="0"/>
                <a:cs typeface="Arial" panose="020B0604020202020204" pitchFamily="34" charset="0"/>
              </a:rPr>
              <a:t>https://www.canada.ca/fr/gouvernement/fonctionpublique/mieux-etre-inclusion-diversite-fonction-publique/diversite-equite-matiere-emploi/travailler-gouvernement-canada-obligation-prendre-mesures-adaptation-votre-droit-non-discrimination/obligation-prendre-mesures-adaptation-demarche-generale-intention-gestionnaires.html</a:t>
            </a:r>
          </a:p>
          <a:p>
            <a:pPr marL="0" indent="0" algn="l">
              <a:spcAft>
                <a:spcPts val="634"/>
              </a:spcAft>
              <a:buFont typeface="Arial" panose="020B0604020202020204" pitchFamily="34" charset="0"/>
              <a:buNone/>
              <a:tabLst>
                <a:tab pos="124183" algn="l"/>
                <a:tab pos="236619" algn="l"/>
              </a:tabLst>
            </a:pPr>
            <a:endParaRPr lang="en-US" sz="1200" b="0" i="0" u="sng" kern="100" dirty="0">
              <a:solidFill>
                <a:schemeClr val="tx1"/>
              </a:solidFill>
              <a:effectLst/>
              <a:latin typeface="Lora" pitchFamily="2" charset="0"/>
              <a:ea typeface="Calibri" panose="020F0502020204030204" pitchFamily="34" charset="0"/>
              <a:cs typeface="Arial" panose="020B0604020202020204" pitchFamily="34" charset="0"/>
            </a:endParaRPr>
          </a:p>
          <a:p>
            <a:pPr marL="171450" marR="0" lvl="0" indent="-1714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fr-FR" sz="1200" b="0" i="0" u="none" strike="noStrike" kern="1200" cap="none" spc="0" normalizeH="0" baseline="0" noProof="0" dirty="0">
                <a:ln>
                  <a:noFill/>
                </a:ln>
                <a:solidFill>
                  <a:srgbClr val="1D1C1D"/>
                </a:solidFill>
                <a:effectLst/>
                <a:uLnTx/>
                <a:uFillTx/>
                <a:latin typeface="Lora" pitchFamily="2" charset="0"/>
                <a:ea typeface="+mn-ea"/>
                <a:cs typeface="+mn-cs"/>
              </a:rPr>
              <a:t>Résumé du Règlement canadien sur l’accessibilité. (</a:t>
            </a:r>
            <a:r>
              <a:rPr kumimoji="0" lang="en-US" sz="1200" b="0" i="0" u="none" strike="noStrike" kern="1200" cap="none" spc="0" normalizeH="0" baseline="0" noProof="0" dirty="0">
                <a:ln>
                  <a:noFill/>
                </a:ln>
                <a:solidFill>
                  <a:srgbClr val="1D1C1D"/>
                </a:solidFill>
                <a:effectLst/>
                <a:uLnTx/>
                <a:uFillTx/>
                <a:latin typeface="Lora" pitchFamily="2" charset="0"/>
                <a:ea typeface="+mn-ea"/>
                <a:cs typeface="+mn-cs"/>
              </a:rPr>
              <a:t>2023). </a:t>
            </a:r>
            <a:r>
              <a:rPr kumimoji="0" lang="fr-FR" sz="1200" b="0" i="1" u="none" strike="noStrike" kern="1200" cap="none" spc="0" normalizeH="0" baseline="0" noProof="0" dirty="0">
                <a:ln>
                  <a:noFill/>
                </a:ln>
                <a:solidFill>
                  <a:srgbClr val="1D1C1D"/>
                </a:solidFill>
                <a:effectLst/>
                <a:uLnTx/>
                <a:uFillTx/>
                <a:latin typeface="Lora" pitchFamily="2" charset="0"/>
                <a:ea typeface="+mn-ea"/>
                <a:cs typeface="+mn-cs"/>
              </a:rPr>
              <a:t>Emploi et Développement social Canada.</a:t>
            </a:r>
            <a:r>
              <a:rPr kumimoji="0" lang="en-US" sz="1200" b="0" i="1" u="none" strike="noStrike" kern="1200" cap="none" spc="0" normalizeH="0" baseline="0" noProof="0" dirty="0">
                <a:ln>
                  <a:noFill/>
                </a:ln>
                <a:solidFill>
                  <a:srgbClr val="1D1C1D"/>
                </a:solidFill>
                <a:effectLst/>
                <a:uLnTx/>
                <a:uFillTx/>
                <a:latin typeface="Lora" pitchFamily="2" charset="0"/>
                <a:ea typeface="+mn-ea"/>
                <a:cs typeface="+mn-cs"/>
              </a:rPr>
              <a:t> </a:t>
            </a:r>
            <a:r>
              <a:rPr kumimoji="0" lang="en-US" sz="1200" b="0" i="0" u="none" strike="noStrike" kern="1200" cap="none" spc="0" normalizeH="0" baseline="0" noProof="0" dirty="0">
                <a:ln>
                  <a:noFill/>
                </a:ln>
                <a:solidFill>
                  <a:srgbClr val="1D1C1D"/>
                </a:solidFill>
                <a:effectLst/>
                <a:uLnTx/>
                <a:uFillTx/>
                <a:latin typeface="Lora" pitchFamily="2" charset="0"/>
                <a:ea typeface="+mn-ea"/>
                <a:cs typeface="+mn-cs"/>
              </a:rPr>
              <a:t>https://www.canada.ca/fr/emploi-developpement-social/programmes/canada-accessible/sommaire-reglements-loi.html</a:t>
            </a:r>
            <a:endParaRPr lang="en-US" sz="1200" b="0" i="0" u="sng" kern="100" dirty="0">
              <a:solidFill>
                <a:schemeClr val="tx1"/>
              </a:solidFill>
              <a:effectLst/>
              <a:latin typeface="Lora" pitchFamily="2" charset="0"/>
              <a:ea typeface="Calibri" panose="020F0502020204030204" pitchFamily="34" charset="0"/>
              <a:cs typeface="Arial" panose="020B0604020202020204" pitchFamily="34" charset="0"/>
            </a:endParaRPr>
          </a:p>
          <a:p>
            <a:pPr>
              <a:spcAft>
                <a:spcPts val="634"/>
              </a:spcAft>
              <a:tabLst>
                <a:tab pos="124183" algn="l"/>
                <a:tab pos="236619" algn="l"/>
              </a:tabLst>
            </a:pPr>
            <a:endParaRPr lang="en-US" sz="1200" b="0" u="sng" kern="100" dirty="0">
              <a:solidFill>
                <a:schemeClr val="tx1"/>
              </a:solidFill>
              <a:effectLst/>
              <a:latin typeface="Lora" pitchFamily="2"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634B729A-448A-19DA-54D4-1979296E6A9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267835-0E47-4489-B375-E70B63D82C6C}" type="slidenum">
              <a:rPr kumimoji="0" lang="en-CA"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9615513"/>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241667"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3724" tIns="46863" rIns="93724" bIns="46863" numCol="1" anchor="t" anchorCtr="0" compatLnSpc="1">
            <a:prstTxWarp prst="textNoShape">
              <a:avLst/>
            </a:prstTxWarp>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Parler à </a:t>
            </a:r>
            <a:r>
              <a:rPr lang="fr-CA" sz="1200" b="1" kern="100" noProof="0" dirty="0" err="1">
                <a:solidFill>
                  <a:srgbClr val="1F3763"/>
                </a:solidFill>
                <a:effectLst/>
                <a:latin typeface="Lora" pitchFamily="2" charset="0"/>
                <a:ea typeface="DengXian Light" panose="02010600030101010101" pitchFamily="2" charset="-122"/>
                <a:cs typeface="Times New Roman" panose="02020603050405020304" pitchFamily="18" charset="0"/>
              </a:rPr>
              <a:t>un·e</a:t>
            </a: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 </a:t>
            </a:r>
            <a:r>
              <a:rPr lang="fr-CA" sz="1200" b="1" kern="100" noProof="0" dirty="0" err="1">
                <a:solidFill>
                  <a:srgbClr val="1F3763"/>
                </a:solidFill>
                <a:effectLst/>
                <a:latin typeface="Lora" pitchFamily="2" charset="0"/>
                <a:ea typeface="DengXian Light" panose="02010600030101010101" pitchFamily="2" charset="-122"/>
                <a:cs typeface="Times New Roman" panose="02020603050405020304" pitchFamily="18" charset="0"/>
              </a:rPr>
              <a:t>employé·e</a:t>
            </a: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 ou membre de l’équipe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00" noProof="0" dirty="0">
                <a:effectLst/>
                <a:latin typeface="Lora" pitchFamily="2" charset="0"/>
                <a:ea typeface="Times New Roman" panose="02020603050405020304" pitchFamily="18" charset="0"/>
                <a:cs typeface="Calibri" panose="020F0502020204030204" pitchFamily="34" charset="0"/>
              </a:rPr>
              <a:t>REMARQUE </a:t>
            </a:r>
          </a:p>
          <a:p>
            <a:pPr>
              <a:lnSpc>
                <a:spcPct val="107000"/>
              </a:lnSpc>
              <a:spcAft>
                <a:spcPts val="800"/>
              </a:spcAft>
            </a:pPr>
            <a:r>
              <a:rPr lang="fr-CA" sz="1200" kern="100" noProof="0" dirty="0">
                <a:effectLst/>
                <a:latin typeface="Lora" pitchFamily="2" charset="0"/>
                <a:ea typeface="Times New Roman" panose="02020603050405020304" pitchFamily="18" charset="0"/>
                <a:cs typeface="Calibri" panose="020F0502020204030204" pitchFamily="34" charset="0"/>
              </a:rPr>
              <a:t>Pour faire cette activité, vous pouvez utiliser la diapositive animée ou la fonctionnalité de sondage (si vous en avez une).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Times New Roman" panose="02020603050405020304" pitchFamily="18" charset="0"/>
                <a:cs typeface="Calibri" panose="020F0502020204030204" pitchFamily="34" charset="0"/>
              </a:rPr>
              <a:t>Lisez la question.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Times New Roman" panose="02020603050405020304" pitchFamily="18" charset="0"/>
                <a:cs typeface="Calibri" panose="020F0502020204030204" pitchFamily="34" charset="0"/>
              </a:rPr>
              <a:t>Donnez le temps aux </a:t>
            </a:r>
            <a:r>
              <a:rPr lang="fr-CA" sz="1200" kern="100" noProof="0" dirty="0" err="1">
                <a:effectLst/>
                <a:latin typeface="Lora" pitchFamily="2" charset="0"/>
                <a:ea typeface="Times New Roman" panose="02020603050405020304" pitchFamily="18" charset="0"/>
                <a:cs typeface="Calibri" panose="020F0502020204030204" pitchFamily="34" charset="0"/>
              </a:rPr>
              <a:t>participant·e·s</a:t>
            </a:r>
            <a:r>
              <a:rPr lang="fr-CA" sz="1200" kern="1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Times New Roman" panose="02020603050405020304" pitchFamily="18" charset="0"/>
                <a:cs typeface="Calibri" panose="020F0502020204030204" pitchFamily="34" charset="0"/>
              </a:rPr>
              <a:t>Procédez à une séance-bilan.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À quel point est-il facile pour vous de parler à </a:t>
            </a:r>
            <a:r>
              <a:rPr lang="fr-CA" sz="1200" kern="100" noProof="0" dirty="0" err="1">
                <a:effectLst/>
                <a:latin typeface="Lora" pitchFamily="2" charset="0"/>
                <a:ea typeface="Calibri" panose="020F0502020204030204" pitchFamily="34" charset="0"/>
                <a:cs typeface="Arial" panose="020B0604020202020204" pitchFamily="34" charset="0"/>
              </a:rPr>
              <a:t>un·e</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00" noProof="0" dirty="0" err="1">
                <a:effectLst/>
                <a:latin typeface="Lora" pitchFamily="2" charset="0"/>
                <a:ea typeface="Calibri" panose="020F0502020204030204" pitchFamily="34" charset="0"/>
                <a:cs typeface="Arial" panose="020B0604020202020204" pitchFamily="34" charset="0"/>
              </a:rPr>
              <a:t>employé·e</a:t>
            </a:r>
            <a:r>
              <a:rPr lang="fr-CA" sz="1200" kern="100" noProof="0" dirty="0">
                <a:effectLst/>
                <a:latin typeface="Lora" pitchFamily="2" charset="0"/>
                <a:ea typeface="Calibri" panose="020F0502020204030204" pitchFamily="34" charset="0"/>
                <a:cs typeface="Arial" panose="020B0604020202020204" pitchFamily="34" charset="0"/>
              </a:rPr>
              <a:t> ou membre de l’équipe de sa santé mentale</a:t>
            </a:r>
            <a:r>
              <a:rPr lang="fr-CA" sz="1200" kern="1200" noProof="0" dirty="0">
                <a:effectLst/>
                <a:latin typeface="Lora" pitchFamily="2" charset="0"/>
                <a:ea typeface="Calibri" panose="020F0502020204030204" pitchFamily="34" charset="0"/>
                <a:cs typeface="Calibri" panose="020F0502020204030204" pitchFamily="34" charset="0"/>
              </a:rPr>
              <a:t>? (plusieurs réponses possibles)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A. C’est difficile et embarrassant.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B. Ça dépend de la situation.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C. J’apprends quelque chose à chaque fois que j’essaye.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D. Je m’améliore avec la pratique.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i="0" kern="1200" noProof="0" dirty="0">
                <a:effectLst/>
                <a:latin typeface="Lora" pitchFamily="2" charset="0"/>
                <a:ea typeface="Calibri" panose="020F0502020204030204" pitchFamily="34" charset="0"/>
                <a:cs typeface="Calibri" panose="020F0502020204030204" pitchFamily="34" charset="0"/>
              </a:rPr>
              <a:t>Toutes les réponses sont bonnes</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Parler à </a:t>
            </a:r>
            <a:r>
              <a:rPr lang="fr-CA" sz="1200" kern="100" noProof="0" dirty="0" err="1">
                <a:effectLst/>
                <a:latin typeface="Lora" pitchFamily="2" charset="0"/>
                <a:ea typeface="Calibri" panose="020F0502020204030204" pitchFamily="34" charset="0"/>
                <a:cs typeface="Arial" panose="020B0604020202020204" pitchFamily="34" charset="0"/>
              </a:rPr>
              <a:t>un·e</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00" noProof="0" dirty="0" err="1">
                <a:effectLst/>
                <a:latin typeface="Lora" pitchFamily="2" charset="0"/>
                <a:ea typeface="Calibri" panose="020F0502020204030204" pitchFamily="34" charset="0"/>
                <a:cs typeface="Arial" panose="020B0604020202020204" pitchFamily="34" charset="0"/>
              </a:rPr>
              <a:t>employé·e</a:t>
            </a:r>
            <a:r>
              <a:rPr lang="fr-CA" sz="1200" kern="100" noProof="0" dirty="0">
                <a:effectLst/>
                <a:latin typeface="Lora" pitchFamily="2" charset="0"/>
                <a:ea typeface="Calibri" panose="020F0502020204030204" pitchFamily="34" charset="0"/>
                <a:cs typeface="Arial" panose="020B0604020202020204" pitchFamily="34" charset="0"/>
              </a:rPr>
              <a:t> de sa santé mentale peut être difficile, surtout si vous ne savez pas comment l’approcher. Mais vous n’avez pas besoin d’être </a:t>
            </a:r>
            <a:r>
              <a:rPr lang="fr-CA" sz="1200" kern="100" noProof="0" dirty="0" err="1">
                <a:effectLst/>
                <a:latin typeface="Lora" pitchFamily="2" charset="0"/>
                <a:ea typeface="Calibri" panose="020F0502020204030204" pitchFamily="34" charset="0"/>
                <a:cs typeface="Arial" panose="020B0604020202020204" pitchFamily="34" charset="0"/>
              </a:rPr>
              <a:t>expert·e</a:t>
            </a:r>
            <a:r>
              <a:rPr lang="fr-CA" sz="1200" kern="100" noProof="0" dirty="0">
                <a:effectLst/>
                <a:latin typeface="Lora" pitchFamily="2" charset="0"/>
                <a:ea typeface="Calibri" panose="020F0502020204030204" pitchFamily="34" charset="0"/>
                <a:cs typeface="Arial" panose="020B0604020202020204" pitchFamily="34" charset="0"/>
              </a:rPr>
              <a:t> en santé mentale pour proposer du soutien à quelqu’un qui vous inquiète</a:t>
            </a: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En tant que gestionnaire, qu’est-ce qui vous préoccupe dans le fait de parler à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employé·e</a:t>
            </a:r>
            <a:r>
              <a:rPr lang="fr-CA" sz="1200" kern="1200" noProof="0" dirty="0">
                <a:effectLst/>
                <a:latin typeface="Lora" pitchFamily="2" charset="0"/>
                <a:ea typeface="Calibri" panose="020F0502020204030204" pitchFamily="34" charset="0"/>
                <a:cs typeface="Calibri" panose="020F0502020204030204" pitchFamily="34" charset="0"/>
              </a:rPr>
              <a:t>, collègue ou </a:t>
            </a:r>
            <a:r>
              <a:rPr lang="fr-CA" sz="1200" kern="1200" noProof="0" dirty="0" err="1">
                <a:effectLst/>
                <a:latin typeface="Lora" pitchFamily="2" charset="0"/>
                <a:ea typeface="Calibri" panose="020F0502020204030204" pitchFamily="34" charset="0"/>
                <a:cs typeface="Calibri" panose="020F0502020204030204" pitchFamily="34" charset="0"/>
              </a:rPr>
              <a:t>coéquipier·ère</a:t>
            </a:r>
            <a:r>
              <a:rPr lang="fr-CA" sz="1200" kern="1200" noProof="0" dirty="0">
                <a:effectLst/>
                <a:latin typeface="Lora" pitchFamily="2" charset="0"/>
                <a:ea typeface="Calibri" panose="020F0502020204030204" pitchFamily="34" charset="0"/>
                <a:cs typeface="Calibri" panose="020F0502020204030204" pitchFamily="34" charset="0"/>
              </a:rPr>
              <a:t> que vous soupçonnez de vivre un problème de santé mentale? Pourquoi est-ce un défi pour vous?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Prenez une pause pour donner le temps aux participant·e·s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Ne pas savoir comment approcher la personne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Ne pas avoir le langage approprié ou les mots justes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Avoir peur de faire une erreur ou de dire ce qu’il ne faut pas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Avoir peur d’être </a:t>
            </a:r>
            <a:r>
              <a:rPr lang="fr-CA" sz="1200" kern="1200" noProof="0" dirty="0" err="1">
                <a:effectLst/>
                <a:latin typeface="Lora" pitchFamily="2" charset="0"/>
                <a:ea typeface="Calibri" panose="020F0502020204030204" pitchFamily="34" charset="0"/>
                <a:cs typeface="Calibri" panose="020F0502020204030204" pitchFamily="34" charset="0"/>
              </a:rPr>
              <a:t>rejeté·e</a:t>
            </a:r>
            <a:r>
              <a:rPr lang="fr-CA" sz="1200" kern="1200" noProof="0" dirty="0">
                <a:effectLst/>
                <a:latin typeface="Lora" pitchFamily="2" charset="0"/>
                <a:ea typeface="Calibri" panose="020F0502020204030204" pitchFamily="34" charset="0"/>
                <a:cs typeface="Calibri" panose="020F0502020204030204" pitchFamily="34" charset="0"/>
              </a:rPr>
              <a:t> ou </a:t>
            </a:r>
            <a:r>
              <a:rPr lang="fr-CA" sz="1200" kern="1200" noProof="0" dirty="0" err="1">
                <a:effectLst/>
                <a:latin typeface="Lora" pitchFamily="2" charset="0"/>
                <a:ea typeface="Calibri" panose="020F0502020204030204" pitchFamily="34" charset="0"/>
                <a:cs typeface="Calibri" panose="020F0502020204030204" pitchFamily="34" charset="0"/>
              </a:rPr>
              <a:t>accusé·e</a:t>
            </a:r>
            <a:r>
              <a:rPr lang="fr-CA" sz="1200" kern="1200" noProof="0" dirty="0">
                <a:effectLst/>
                <a:latin typeface="Lora" pitchFamily="2" charset="0"/>
                <a:ea typeface="Calibri" panose="020F0502020204030204" pitchFamily="34" charset="0"/>
                <a:cs typeface="Calibri" panose="020F0502020204030204" pitchFamily="34" charset="0"/>
              </a:rPr>
              <a:t> de sauter aux conclusions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Ne pas savoir comment la personne va réagir</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Ça pose des problèmes de confidentialité</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Ne pas connaître les outils ou les soutiens disponibles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Parler de santé mentale, c’est comme parler d’une maladie physique. Les diapositives suivantes vous aideront à vous préparer à avoir une conversation saine.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98650996"/>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Vidéo – Communiquer avec empathie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Avoir des conversations saines sur la santé mentale implique également de communiquer avec empathie.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Nous allons regarder une courte vidéo sur l’empathie et nous discuterons ensuite de vos observations.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Présentez la vidéo (2:53)</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a:t>
            </a: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Qu’est-ce qui vous a le plus marqué dans cette vidéo</a:t>
            </a:r>
            <a:r>
              <a:rPr lang="fr-CA" sz="1200" kern="1200" noProof="0" dirty="0">
                <a:effectLst/>
                <a:latin typeface="Lora" pitchFamily="2" charset="0"/>
                <a:ea typeface="Calibri" panose="020F0502020204030204" pitchFamily="34" charset="0"/>
                <a:cs typeface="Calibri" panose="020F0502020204030204" pitchFamily="34" charset="0"/>
              </a:rPr>
              <a:t>? En tant que gestionnaire, comment pouvez-vous faire preuve d’empathie à l’égard des membres du personnel que vous gérez?</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Vous n’avez pas besoin d’arranger les choses</a:t>
            </a: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Vous pouvez être simplement là et écouter la personne sans essayer d’améliorer les choses</a:t>
            </a: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Vous pouvez retirer votre chapeau de gestionnaire et parler simplement entre deux personnes</a:t>
            </a: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Être </a:t>
            </a:r>
            <a:r>
              <a:rPr lang="fr-CA" sz="1200" kern="1200" noProof="0" dirty="0" err="1">
                <a:effectLst/>
                <a:latin typeface="Lora" pitchFamily="2" charset="0"/>
                <a:ea typeface="Calibri" panose="020F0502020204030204" pitchFamily="34" charset="0"/>
                <a:cs typeface="Calibri" panose="020F0502020204030204" pitchFamily="34" charset="0"/>
              </a:rPr>
              <a:t>humain·e</a:t>
            </a:r>
            <a:r>
              <a:rPr lang="fr-CA" sz="1200" kern="1200" noProof="0" dirty="0">
                <a:effectLst/>
                <a:latin typeface="Lora" pitchFamily="2" charset="0"/>
                <a:ea typeface="Calibri" panose="020F0502020204030204" pitchFamily="34" charset="0"/>
                <a:cs typeface="Calibri" panose="020F0502020204030204" pitchFamily="34" charset="0"/>
              </a:rPr>
              <a:t> et accessible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Poser la question : « Qu’est-ce que nous pouvons faire? Comment pouvons-nous travailler ensemble pour que cela fonctionne? »</a:t>
            </a: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Dire à la personne que vous êtes là pour elle, si elle a besoin de parler</a:t>
            </a: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Transformer le jugement en interrogation</a:t>
            </a: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Éviter la sympathie car elle peut ressembler à du jugement et de la pitié</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Royal Society for Arts</a:t>
            </a:r>
            <a:r>
              <a:rPr lang="fr-CA" sz="1200" kern="1200" noProof="0" dirty="0">
                <a:effectLst/>
                <a:latin typeface="Lora" pitchFamily="2" charset="0"/>
                <a:ea typeface="Calibri" panose="020F0502020204030204" pitchFamily="34" charset="0"/>
                <a:cs typeface="Calibri" panose="020F0502020204030204" pitchFamily="34" charset="0"/>
              </a:rPr>
              <a:t> (RSA), </a:t>
            </a:r>
            <a:r>
              <a:rPr lang="fr-CA" sz="1200" i="1" kern="1200" noProof="0" dirty="0" err="1">
                <a:effectLst/>
                <a:latin typeface="Lora" pitchFamily="2" charset="0"/>
                <a:ea typeface="Calibri" panose="020F0502020204030204" pitchFamily="34" charset="0"/>
                <a:cs typeface="Calibri" panose="020F0502020204030204" pitchFamily="34" charset="0"/>
              </a:rPr>
              <a:t>Brené</a:t>
            </a:r>
            <a:r>
              <a:rPr lang="fr-CA" sz="1200" i="1" kern="1200" noProof="0" dirty="0">
                <a:effectLst/>
                <a:latin typeface="Lora" pitchFamily="2" charset="0"/>
                <a:ea typeface="Calibri" panose="020F0502020204030204" pitchFamily="34" charset="0"/>
                <a:cs typeface="Calibri" panose="020F0502020204030204" pitchFamily="34" charset="0"/>
              </a:rPr>
              <a:t> Brown on </a:t>
            </a:r>
            <a:r>
              <a:rPr lang="fr-CA" sz="1200" i="1" kern="1200" noProof="0" dirty="0" err="1">
                <a:effectLst/>
                <a:latin typeface="Lora" pitchFamily="2" charset="0"/>
                <a:ea typeface="Calibri" panose="020F0502020204030204" pitchFamily="34" charset="0"/>
                <a:cs typeface="Calibri" panose="020F0502020204030204" pitchFamily="34" charset="0"/>
              </a:rPr>
              <a:t>empathy</a:t>
            </a:r>
            <a:r>
              <a:rPr lang="fr-CA" sz="1200" kern="1200" noProof="0" dirty="0">
                <a:effectLst/>
                <a:latin typeface="Lora" pitchFamily="2" charset="0"/>
                <a:ea typeface="Calibri" panose="020F0502020204030204" pitchFamily="34" charset="0"/>
                <a:cs typeface="Calibri" panose="020F0502020204030204" pitchFamily="34" charset="0"/>
              </a:rPr>
              <a:t> [vidéo], YouTube, 10 décembre 2013.  </a:t>
            </a:r>
            <a:r>
              <a:rPr lang="fr-CA" sz="1200" u="sng" kern="1200" noProof="0" dirty="0">
                <a:effectLst/>
                <a:latin typeface="Lora" pitchFamily="2" charset="0"/>
                <a:ea typeface="Calibri" panose="020F0502020204030204" pitchFamily="34" charset="0"/>
                <a:cs typeface="Calibri" panose="020F0502020204030204" pitchFamily="34" charset="0"/>
              </a:rPr>
              <a:t>https://</a:t>
            </a:r>
            <a:r>
              <a:rPr lang="fr-CA" sz="1200" u="sng" kern="1200" noProof="0" dirty="0" err="1">
                <a:effectLst/>
                <a:latin typeface="Lora" pitchFamily="2" charset="0"/>
                <a:ea typeface="Calibri" panose="020F0502020204030204" pitchFamily="34" charset="0"/>
                <a:cs typeface="Calibri" panose="020F0502020204030204" pitchFamily="34" charset="0"/>
              </a:rPr>
              <a:t>www.youtube.com</a:t>
            </a:r>
            <a:r>
              <a:rPr lang="fr-CA" sz="1200" u="sng" kern="1200" noProof="0" dirty="0">
                <a:effectLst/>
                <a:latin typeface="Lora" pitchFamily="2" charset="0"/>
                <a:ea typeface="Calibri" panose="020F0502020204030204" pitchFamily="34" charset="0"/>
                <a:cs typeface="Calibri" panose="020F0502020204030204" pitchFamily="34" charset="0"/>
              </a:rPr>
              <a:t>/</a:t>
            </a:r>
            <a:r>
              <a:rPr lang="fr-CA" sz="1200" u="sng" kern="1200" noProof="0" dirty="0" err="1">
                <a:effectLst/>
                <a:latin typeface="Lora" pitchFamily="2" charset="0"/>
                <a:ea typeface="Calibri" panose="020F0502020204030204" pitchFamily="34" charset="0"/>
                <a:cs typeface="Calibri" panose="020F0502020204030204" pitchFamily="34" charset="0"/>
              </a:rPr>
              <a:t>watch?v</a:t>
            </a:r>
            <a:r>
              <a:rPr lang="fr-CA" sz="1200" u="sng" kern="1200" noProof="0" dirty="0">
                <a:effectLst/>
                <a:latin typeface="Lora" pitchFamily="2" charset="0"/>
                <a:ea typeface="Calibri" panose="020F0502020204030204" pitchFamily="34" charset="0"/>
                <a:cs typeface="Calibri" panose="020F0502020204030204" pitchFamily="34" charset="0"/>
              </a:rPr>
              <a:t>=1Evwgu369Jw</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112</a:t>
            </a:fld>
            <a:endParaRPr lang="en-CA" dirty="0"/>
          </a:p>
        </p:txBody>
      </p:sp>
    </p:spTree>
    <p:extLst>
      <p:ext uri="{BB962C8B-B14F-4D97-AF65-F5344CB8AC3E}">
        <p14:creationId xmlns:p14="http://schemas.microsoft.com/office/powerpoint/2010/main" val="792476851"/>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La définition de l’empathie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L’empathie peut se définir comme la capacité d’une personne à reconnaître et partager les émotions d’une autre personne. Cela requiert d’abord de voir la situation d’une personne de son point de vue et ensuite de partager ses émotions, y compris la détresse</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L’empathie est souvent confondue avec la pitié, la sympathie ou la compassion. Faire preuve d’empathie veut dire « ressentir avec la personne » par opposition à « se sentir </a:t>
            </a:r>
            <a:r>
              <a:rPr lang="fr-CA" sz="1200" kern="100" noProof="0" dirty="0" err="1">
                <a:effectLst/>
                <a:latin typeface="Lora" pitchFamily="2" charset="0"/>
                <a:ea typeface="Calibri" panose="020F0502020204030204" pitchFamily="34" charset="0"/>
                <a:cs typeface="Arial" panose="020B0604020202020204" pitchFamily="34" charset="0"/>
              </a:rPr>
              <a:t>désolé·e</a:t>
            </a:r>
            <a:r>
              <a:rPr lang="fr-CA" sz="1200" kern="100" noProof="0" dirty="0">
                <a:effectLst/>
                <a:latin typeface="Lora" pitchFamily="2" charset="0"/>
                <a:ea typeface="Calibri" panose="020F0502020204030204" pitchFamily="34" charset="0"/>
                <a:cs typeface="Arial" panose="020B0604020202020204" pitchFamily="34" charset="0"/>
              </a:rPr>
              <a:t> pour elle » (c.-à-d. la sympathie). Il s’agit d’établir un lien avec la personne pour qu’elle se sente entendue et comprise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285750" indent="-285750">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SOURCE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Burton, N., « </a:t>
            </a:r>
            <a:r>
              <a:rPr lang="fr-CA" sz="1200" kern="1200" noProof="0" dirty="0" err="1">
                <a:effectLst/>
                <a:latin typeface="Lora" pitchFamily="2" charset="0"/>
                <a:ea typeface="Calibri" panose="020F0502020204030204" pitchFamily="34" charset="0"/>
                <a:cs typeface="Calibri" panose="020F0502020204030204" pitchFamily="34" charset="0"/>
              </a:rPr>
              <a:t>Empathy</a:t>
            </a:r>
            <a:r>
              <a:rPr lang="fr-CA" sz="1200" kern="1200" noProof="0" dirty="0">
                <a:effectLst/>
                <a:latin typeface="Lora" pitchFamily="2" charset="0"/>
                <a:ea typeface="Calibri" panose="020F0502020204030204" pitchFamily="34" charset="0"/>
                <a:cs typeface="Calibri" panose="020F0502020204030204" pitchFamily="34" charset="0"/>
              </a:rPr>
              <a:t> vs. </a:t>
            </a:r>
            <a:r>
              <a:rPr lang="fr-CA" sz="1200" kern="1200" noProof="0" dirty="0" err="1">
                <a:effectLst/>
                <a:latin typeface="Lora" pitchFamily="2" charset="0"/>
                <a:ea typeface="Calibri" panose="020F0502020204030204" pitchFamily="34" charset="0"/>
                <a:cs typeface="Calibri" panose="020F0502020204030204" pitchFamily="34" charset="0"/>
              </a:rPr>
              <a:t>Sympathy</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i="1" kern="1200" noProof="0" dirty="0">
                <a:effectLst/>
                <a:latin typeface="Lora" pitchFamily="2" charset="0"/>
                <a:ea typeface="Calibri" panose="020F0502020204030204" pitchFamily="34" charset="0"/>
                <a:cs typeface="Calibri" panose="020F0502020204030204" pitchFamily="34" charset="0"/>
              </a:rPr>
              <a:t> Psychology </a:t>
            </a:r>
            <a:r>
              <a:rPr lang="fr-CA" sz="1200" i="1" kern="1200" noProof="0" dirty="0" err="1">
                <a:effectLst/>
                <a:latin typeface="Lora" pitchFamily="2" charset="0"/>
                <a:ea typeface="Calibri" panose="020F0502020204030204" pitchFamily="34" charset="0"/>
                <a:cs typeface="Calibri" panose="020F0502020204030204" pitchFamily="34" charset="0"/>
              </a:rPr>
              <a:t>Today</a:t>
            </a:r>
            <a:r>
              <a:rPr lang="fr-CA" sz="1200" kern="1200" noProof="0" dirty="0">
                <a:effectLst/>
                <a:latin typeface="Lora" pitchFamily="2" charset="0"/>
                <a:ea typeface="Calibri" panose="020F0502020204030204" pitchFamily="34" charset="0"/>
                <a:cs typeface="Calibri" panose="020F0502020204030204" pitchFamily="34" charset="0"/>
              </a:rPr>
              <a:t>, 2015. </a:t>
            </a:r>
            <a:r>
              <a:rPr lang="fr-CA" sz="1200" u="sng" kern="1200" noProof="0" dirty="0">
                <a:effectLst/>
                <a:latin typeface="Lora" pitchFamily="2" charset="0"/>
                <a:ea typeface="Calibri" panose="020F0502020204030204" pitchFamily="34" charset="0"/>
                <a:cs typeface="Calibri" panose="020F0502020204030204" pitchFamily="34" charset="0"/>
              </a:rPr>
              <a:t>https://</a:t>
            </a:r>
            <a:r>
              <a:rPr lang="fr-CA" sz="1200" u="sng" kern="1200" noProof="0" dirty="0" err="1">
                <a:effectLst/>
                <a:latin typeface="Lora" pitchFamily="2" charset="0"/>
                <a:ea typeface="Calibri" panose="020F0502020204030204" pitchFamily="34" charset="0"/>
                <a:cs typeface="Calibri" panose="020F0502020204030204" pitchFamily="34" charset="0"/>
              </a:rPr>
              <a:t>www.psychologytoday.com</a:t>
            </a:r>
            <a:r>
              <a:rPr lang="fr-CA" sz="1200" u="sng" kern="1200" noProof="0" dirty="0">
                <a:effectLst/>
                <a:latin typeface="Lora" pitchFamily="2" charset="0"/>
                <a:ea typeface="Calibri" panose="020F0502020204030204" pitchFamily="34" charset="0"/>
                <a:cs typeface="Calibri" panose="020F0502020204030204" pitchFamily="34" charset="0"/>
              </a:rPr>
              <a:t>/ca/blog/</a:t>
            </a:r>
            <a:r>
              <a:rPr lang="fr-CA" sz="1200" u="sng" kern="1200" noProof="0" dirty="0" err="1">
                <a:effectLst/>
                <a:latin typeface="Lora" pitchFamily="2" charset="0"/>
                <a:ea typeface="Calibri" panose="020F0502020204030204" pitchFamily="34" charset="0"/>
                <a:cs typeface="Calibri" panose="020F0502020204030204" pitchFamily="34" charset="0"/>
              </a:rPr>
              <a:t>hide</a:t>
            </a:r>
            <a:r>
              <a:rPr lang="fr-CA" sz="1200" u="sng" kern="1200" noProof="0" dirty="0">
                <a:effectLst/>
                <a:latin typeface="Lora" pitchFamily="2" charset="0"/>
                <a:ea typeface="Calibri" panose="020F0502020204030204" pitchFamily="34" charset="0"/>
                <a:cs typeface="Calibri" panose="020F0502020204030204" pitchFamily="34" charset="0"/>
              </a:rPr>
              <a:t>-and-</a:t>
            </a:r>
            <a:r>
              <a:rPr lang="fr-CA" sz="1200" u="sng" kern="1200" noProof="0" dirty="0" err="1">
                <a:effectLst/>
                <a:latin typeface="Lora" pitchFamily="2" charset="0"/>
                <a:ea typeface="Calibri" panose="020F0502020204030204" pitchFamily="34" charset="0"/>
                <a:cs typeface="Calibri" panose="020F0502020204030204" pitchFamily="34" charset="0"/>
              </a:rPr>
              <a:t>seek</a:t>
            </a:r>
            <a:r>
              <a:rPr lang="fr-CA" sz="1200" u="sng" kern="1200" noProof="0" dirty="0">
                <a:effectLst/>
                <a:latin typeface="Lora" pitchFamily="2" charset="0"/>
                <a:ea typeface="Calibri" panose="020F0502020204030204" pitchFamily="34" charset="0"/>
                <a:cs typeface="Calibri" panose="020F0502020204030204" pitchFamily="34" charset="0"/>
              </a:rPr>
              <a:t>/201505/</a:t>
            </a:r>
            <a:r>
              <a:rPr lang="fr-CA" sz="1200" u="sng" kern="1200" noProof="0" dirty="0" err="1">
                <a:effectLst/>
                <a:latin typeface="Lora" pitchFamily="2" charset="0"/>
                <a:ea typeface="Calibri" panose="020F0502020204030204" pitchFamily="34" charset="0"/>
                <a:cs typeface="Calibri" panose="020F0502020204030204" pitchFamily="34" charset="0"/>
              </a:rPr>
              <a:t>empathy</a:t>
            </a:r>
            <a:r>
              <a:rPr lang="fr-CA" sz="1200" u="sng" kern="1200" noProof="0" dirty="0">
                <a:effectLst/>
                <a:latin typeface="Lora" pitchFamily="2" charset="0"/>
                <a:ea typeface="Calibri" panose="020F0502020204030204" pitchFamily="34" charset="0"/>
                <a:cs typeface="Calibri" panose="020F0502020204030204" pitchFamily="34" charset="0"/>
              </a:rPr>
              <a:t>-vs-</a:t>
            </a:r>
            <a:r>
              <a:rPr lang="fr-CA" sz="1200" u="sng" kern="1200" noProof="0" dirty="0" err="1">
                <a:effectLst/>
                <a:latin typeface="Lora" pitchFamily="2" charset="0"/>
                <a:ea typeface="Calibri" panose="020F0502020204030204" pitchFamily="34" charset="0"/>
                <a:cs typeface="Calibri" panose="020F0502020204030204" pitchFamily="34" charset="0"/>
              </a:rPr>
              <a:t>sympathy</a:t>
            </a:r>
            <a:endParaRPr lang="fr-CA" sz="1200" kern="100" noProof="0" dirty="0">
              <a:effectLst/>
              <a:latin typeface="Lora" pitchFamily="2" charset="0"/>
              <a:ea typeface="Calibri" panose="020F0502020204030204" pitchFamily="34" charset="0"/>
              <a:cs typeface="Arial" panose="020B0604020202020204" pitchFamily="34" charset="0"/>
            </a:endParaRPr>
          </a:p>
          <a:p>
            <a:endParaRPr lang="fr-CA" sz="1200" noProof="0" dirty="0">
              <a:latin typeface="Lora" pitchFamily="2"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113</a:t>
            </a:fld>
            <a:endParaRPr lang="en-CA"/>
          </a:p>
        </p:txBody>
      </p:sp>
    </p:spTree>
    <p:extLst>
      <p:ext uri="{BB962C8B-B14F-4D97-AF65-F5344CB8AC3E}">
        <p14:creationId xmlns:p14="http://schemas.microsoft.com/office/powerpoint/2010/main" val="3934365627"/>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Avoir des conversations saines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Cette diapositive vous donne les étapes </a:t>
            </a:r>
            <a:r>
              <a:rPr lang="fr-CA" sz="1200" kern="100" noProof="0" dirty="0">
                <a:effectLst/>
                <a:latin typeface="Lora" pitchFamily="2" charset="0"/>
                <a:ea typeface="Calibri" panose="020F0502020204030204" pitchFamily="34" charset="0"/>
                <a:cs typeface="Arial" panose="020B0604020202020204" pitchFamily="34" charset="0"/>
              </a:rPr>
              <a:t>à suivre pour approcher une personne qui pourrait vivre des changements au plan de sa santé mentale. On y propose d’utiliser des questions ouvertes et un langage fondé sur l’interrogation pour encourager l’écoute active et ouvrir les discussions avec les autres sur la santé mentale</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Ce sont des lignes directrices générales et des pratiques exemplaires qui peuvent ou non s’appliquer dans tous les cas. Consultez toujours vos propres politiques et lignes directrices internes lorsque vous faites face à ce type de situation</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chaque point et en parler brièvement.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Approchez la personne :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Trouvez un moment pour avoir une conversation privée avec la personne face à face, par téléphone ou par Internet</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Trouvez un moment où vous savez que vous ne serez pas </a:t>
            </a:r>
            <a:r>
              <a:rPr lang="fr-CA" sz="1200" kern="100" noProof="0" dirty="0" err="1">
                <a:effectLst/>
                <a:latin typeface="Lora" pitchFamily="2" charset="0"/>
                <a:ea typeface="Calibri" panose="020F0502020204030204" pitchFamily="34" charset="0"/>
                <a:cs typeface="Arial" panose="020B0604020202020204" pitchFamily="34" charset="0"/>
              </a:rPr>
              <a:t>interrompu·e·s</a:t>
            </a:r>
            <a:r>
              <a:rPr lang="fr-CA" sz="1200" kern="100" noProof="0" dirty="0">
                <a:effectLst/>
                <a:latin typeface="Lora" pitchFamily="2" charset="0"/>
                <a:ea typeface="Calibri" panose="020F0502020204030204" pitchFamily="34" charset="0"/>
                <a:cs typeface="Arial" panose="020B0604020202020204" pitchFamily="34" charset="0"/>
              </a:rPr>
              <a:t> et où vous savez que la confidentialité sera respectée. Dites : « J’aimerais vous parler de ça. ». En tant que gestionnaire, vous êtes en position de pouvoir, vous devez donc faire attention à la façon d’approcher la personne et ne pas être trop autoritaire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Partagez vos observations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Lorsque vous faites vos observations, ajoutez ce que vous avez remarqué, entendu, ressenti. C’est l’occasion de faire part de vos observations factuelles sur les changements de comportement, de rendement ou du ton de la voix ou du choix de mots que vous avez entendus. Utilisez les indicateurs sur le continuum pour souligner les changements de comportement, de l’humeur</a:t>
            </a:r>
            <a:r>
              <a:rPr lang="fr-CA" sz="1200" kern="1200" noProof="0" dirty="0">
                <a:effectLst/>
                <a:latin typeface="Lora" pitchFamily="2" charset="0"/>
                <a:ea typeface="Calibri" panose="020F0502020204030204" pitchFamily="34" charset="0"/>
                <a:cs typeface="Calibri" panose="020F0502020204030204" pitchFamily="34" charset="0"/>
              </a:rPr>
              <a:t>, etc.</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Ça peut ressembler à : </a:t>
            </a:r>
            <a:r>
              <a:rPr lang="fr-CA" sz="1200" kern="100" noProof="0" dirty="0">
                <a:effectLst/>
                <a:latin typeface="Lora" pitchFamily="2" charset="0"/>
                <a:ea typeface="Calibri" panose="020F0502020204030204" pitchFamily="34" charset="0"/>
                <a:cs typeface="Arial" panose="020B0604020202020204" pitchFamily="34" charset="0"/>
              </a:rPr>
              <a:t>« J’ai remarqué que vous n’avez pas l’air comme d’habitude ces temps-ci » ou « Je m’inquiète pour vous. », « Vous avez l’air </a:t>
            </a:r>
            <a:r>
              <a:rPr lang="fr-CA" sz="1200" kern="100" noProof="0" dirty="0" err="1">
                <a:effectLst/>
                <a:latin typeface="Lora" pitchFamily="2" charset="0"/>
                <a:ea typeface="Calibri" panose="020F0502020204030204" pitchFamily="34" charset="0"/>
                <a:cs typeface="Arial" panose="020B0604020202020204" pitchFamily="34" charset="0"/>
              </a:rPr>
              <a:t>distrait·e</a:t>
            </a:r>
            <a:r>
              <a:rPr lang="fr-CA" sz="1200" kern="100" noProof="0" dirty="0">
                <a:effectLst/>
                <a:latin typeface="Lora" pitchFamily="2" charset="0"/>
                <a:ea typeface="Calibri" panose="020F0502020204030204" pitchFamily="34" charset="0"/>
                <a:cs typeface="Arial" panose="020B0604020202020204" pitchFamily="34" charset="0"/>
              </a:rPr>
              <a:t> » ou « J’ai l’impression que quelque chose vous chicote.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En tant que gestionnaire, n’oubliez pas de commencer le processus de documentation. Affirmez les caractéristiques positives de l’</a:t>
            </a:r>
            <a:r>
              <a:rPr lang="fr-CA" sz="1200" kern="100" noProof="0" dirty="0" err="1">
                <a:effectLst/>
                <a:latin typeface="Lora" pitchFamily="2" charset="0"/>
                <a:ea typeface="Calibri" panose="020F0502020204030204" pitchFamily="34" charset="0"/>
                <a:cs typeface="Arial" panose="020B0604020202020204" pitchFamily="34" charset="0"/>
              </a:rPr>
              <a:t>employé·e</a:t>
            </a:r>
            <a:r>
              <a:rPr lang="fr-CA" sz="1200" kern="100" noProof="0" dirty="0">
                <a:effectLst/>
                <a:latin typeface="Lora" pitchFamily="2" charset="0"/>
                <a:ea typeface="Calibri" panose="020F0502020204030204" pitchFamily="34" charset="0"/>
                <a:cs typeface="Arial" panose="020B0604020202020204" pitchFamily="34" charset="0"/>
              </a:rPr>
              <a:t> et ses contributions au travail, mais énoncez aussi les faits sur vos observations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00" noProof="0" dirty="0">
                <a:effectLst/>
                <a:latin typeface="Lora" pitchFamily="2" charset="0"/>
                <a:ea typeface="Calibri" panose="020F0502020204030204" pitchFamily="34" charset="0"/>
                <a:cs typeface="Arial" panose="020B0604020202020204" pitchFamily="34" charset="0"/>
              </a:rPr>
              <a:t>Utilisez des questions ou affirmations ouvertes </a:t>
            </a:r>
            <a:r>
              <a:rPr lang="fr-CA" sz="1200" b="1" kern="1200" noProof="0" dirty="0">
                <a:effectLst/>
                <a:latin typeface="Lora" pitchFamily="2" charset="0"/>
                <a:ea typeface="Calibri" panose="020F0502020204030204" pitchFamily="34" charset="0"/>
                <a:cs typeface="Calibri" panose="020F0502020204030204" pitchFamily="34" charset="0"/>
              </a:rPr>
              <a:t>: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Par exemple : </a:t>
            </a:r>
            <a:r>
              <a:rPr lang="fr-CA" sz="1200" kern="100" noProof="0" dirty="0">
                <a:effectLst/>
                <a:latin typeface="Lora" pitchFamily="2" charset="0"/>
                <a:ea typeface="Calibri" panose="020F0502020204030204" pitchFamily="34" charset="0"/>
                <a:cs typeface="Arial" panose="020B0604020202020204" pitchFamily="34" charset="0"/>
              </a:rPr>
              <a:t>« Qu’est-ce qui se passe? » « Qu’est-ce qui a changé?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Écoutez sans jugement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Ça peut ressembler à : </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200" noProof="0" dirty="0">
                <a:effectLst/>
                <a:latin typeface="Lora" pitchFamily="2" charset="0"/>
                <a:ea typeface="Calibri" panose="020F0502020204030204" pitchFamily="34" charset="0"/>
                <a:cs typeface="Calibri" panose="020F0502020204030204" pitchFamily="34" charset="0"/>
              </a:rPr>
              <a:t>Je vois… oui… mmm... ».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Devenez quelqu’un qui écoute sans juger. </a:t>
            </a:r>
            <a:r>
              <a:rPr lang="fr-CA" sz="1200" kern="100" noProof="0" dirty="0" err="1">
                <a:effectLst/>
                <a:latin typeface="Lora" pitchFamily="2" charset="0"/>
                <a:ea typeface="Calibri" panose="020F0502020204030204" pitchFamily="34" charset="0"/>
                <a:cs typeface="Arial" panose="020B0604020202020204" pitchFamily="34" charset="0"/>
              </a:rPr>
              <a:t>Un·e</a:t>
            </a:r>
            <a:r>
              <a:rPr lang="fr-CA" sz="1200" kern="100" noProof="0" dirty="0">
                <a:effectLst/>
                <a:latin typeface="Lora" pitchFamily="2" charset="0"/>
                <a:ea typeface="Calibri" panose="020F0502020204030204" pitchFamily="34" charset="0"/>
                <a:cs typeface="Arial" panose="020B0604020202020204" pitchFamily="34" charset="0"/>
              </a:rPr>
              <a:t> </a:t>
            </a:r>
            <a:r>
              <a:rPr lang="fr-CA" sz="1200" kern="100" noProof="0" dirty="0" err="1">
                <a:effectLst/>
                <a:latin typeface="Lora" pitchFamily="2" charset="0"/>
                <a:ea typeface="Calibri" panose="020F0502020204030204" pitchFamily="34" charset="0"/>
                <a:cs typeface="Arial" panose="020B0604020202020204" pitchFamily="34" charset="0"/>
              </a:rPr>
              <a:t>employé·e</a:t>
            </a:r>
            <a:r>
              <a:rPr lang="fr-CA" sz="1200" kern="100" noProof="0" dirty="0">
                <a:effectLst/>
                <a:latin typeface="Lora" pitchFamily="2" charset="0"/>
                <a:ea typeface="Calibri" panose="020F0502020204030204" pitchFamily="34" charset="0"/>
                <a:cs typeface="Arial" panose="020B0604020202020204" pitchFamily="34" charset="0"/>
              </a:rPr>
              <a:t> sera plus à l’aise de raconter son histoire et sera plus susceptible de vous demander votre aide plus tard si vous exprimez votre volonté et que vous êtes </a:t>
            </a:r>
            <a:r>
              <a:rPr lang="fr-CA" sz="1200" kern="100" noProof="0" dirty="0" err="1">
                <a:effectLst/>
                <a:latin typeface="Lora" pitchFamily="2" charset="0"/>
                <a:ea typeface="Calibri" panose="020F0502020204030204" pitchFamily="34" charset="0"/>
                <a:cs typeface="Arial" panose="020B0604020202020204" pitchFamily="34" charset="0"/>
              </a:rPr>
              <a:t>prêt·e</a:t>
            </a:r>
            <a:r>
              <a:rPr lang="fr-CA" sz="1200" kern="100" noProof="0" dirty="0">
                <a:effectLst/>
                <a:latin typeface="Lora" pitchFamily="2" charset="0"/>
                <a:ea typeface="Calibri" panose="020F0502020204030204" pitchFamily="34" charset="0"/>
                <a:cs typeface="Arial" panose="020B0604020202020204" pitchFamily="34" charset="0"/>
              </a:rPr>
              <a:t> à écouter sans juger. Observez les signes physiques et le langage corporel (non verbal). Écoutez les mots que la personne utilise et le ton de sa voix. Soyez à l’aise dans le silence</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Il est important de respecter sincèrement son poste et d’écouter sans donner de conseil. Surtout si une hiérarchie entre en jeu, l’</a:t>
            </a:r>
            <a:r>
              <a:rPr lang="fr-CA" sz="1200" kern="100" noProof="0" dirty="0" err="1">
                <a:effectLst/>
                <a:latin typeface="Lora" pitchFamily="2" charset="0"/>
                <a:ea typeface="Calibri" panose="020F0502020204030204" pitchFamily="34" charset="0"/>
                <a:cs typeface="Arial" panose="020B0604020202020204" pitchFamily="34" charset="0"/>
              </a:rPr>
              <a:t>employé·e</a:t>
            </a:r>
            <a:r>
              <a:rPr lang="fr-CA" sz="1200" kern="100" noProof="0" dirty="0">
                <a:effectLst/>
                <a:latin typeface="Lora" pitchFamily="2" charset="0"/>
                <a:ea typeface="Calibri" panose="020F0502020204030204" pitchFamily="34" charset="0"/>
                <a:cs typeface="Arial" panose="020B0604020202020204" pitchFamily="34" charset="0"/>
              </a:rPr>
              <a:t> ou membre de l’équipe doit se sentir </a:t>
            </a:r>
            <a:r>
              <a:rPr lang="fr-CA" sz="1200" kern="100" noProof="0" dirty="0" err="1">
                <a:effectLst/>
                <a:latin typeface="Lora" pitchFamily="2" charset="0"/>
                <a:ea typeface="Calibri" panose="020F0502020204030204" pitchFamily="34" charset="0"/>
                <a:cs typeface="Arial" panose="020B0604020202020204" pitchFamily="34" charset="0"/>
              </a:rPr>
              <a:t>entendu·e</a:t>
            </a:r>
            <a:r>
              <a:rPr lang="fr-CA" sz="1200" kern="100" noProof="0" dirty="0">
                <a:effectLst/>
                <a:latin typeface="Lora" pitchFamily="2" charset="0"/>
                <a:ea typeface="Calibri" panose="020F0502020204030204" pitchFamily="34" charset="0"/>
                <a:cs typeface="Arial" panose="020B0604020202020204" pitchFamily="34" charset="0"/>
              </a:rPr>
              <a:t> pour se sentir </a:t>
            </a:r>
            <a:r>
              <a:rPr lang="fr-CA" sz="1200" kern="100" noProof="0" dirty="0" err="1">
                <a:effectLst/>
                <a:latin typeface="Lora" pitchFamily="2" charset="0"/>
                <a:ea typeface="Calibri" panose="020F0502020204030204" pitchFamily="34" charset="0"/>
                <a:cs typeface="Arial" panose="020B0604020202020204" pitchFamily="34" charset="0"/>
              </a:rPr>
              <a:t>soutenu·e</a:t>
            </a:r>
            <a:r>
              <a:rPr lang="fr-CA" sz="1200" kern="100" noProof="0" dirty="0">
                <a:effectLst/>
                <a:latin typeface="Lora" pitchFamily="2" charset="0"/>
                <a:ea typeface="Calibri" panose="020F0502020204030204" pitchFamily="34" charset="0"/>
                <a:cs typeface="Arial" panose="020B0604020202020204" pitchFamily="34" charset="0"/>
              </a:rPr>
              <a:t>. Ce n’est pas comme une conversation type où souvent </a:t>
            </a:r>
            <a:r>
              <a:rPr lang="fr-CA" sz="1200" kern="100" noProof="0" dirty="0" err="1">
                <a:effectLst/>
                <a:latin typeface="Lora" pitchFamily="2" charset="0"/>
                <a:ea typeface="Calibri" panose="020F0502020204030204" pitchFamily="34" charset="0"/>
                <a:cs typeface="Arial" panose="020B0604020202020204" pitchFamily="34" charset="0"/>
              </a:rPr>
              <a:t>le·la</a:t>
            </a:r>
            <a:r>
              <a:rPr lang="fr-CA" sz="1200" kern="100" noProof="0" dirty="0">
                <a:effectLst/>
                <a:latin typeface="Lora" pitchFamily="2" charset="0"/>
                <a:ea typeface="Calibri" panose="020F0502020204030204" pitchFamily="34" charset="0"/>
                <a:cs typeface="Arial" panose="020B0604020202020204" pitchFamily="34" charset="0"/>
              </a:rPr>
              <a:t> gestionnaire dit à l’</a:t>
            </a:r>
            <a:r>
              <a:rPr lang="fr-CA" sz="1200" kern="100" noProof="0" dirty="0" err="1">
                <a:effectLst/>
                <a:latin typeface="Lora" pitchFamily="2" charset="0"/>
                <a:ea typeface="Calibri" panose="020F0502020204030204" pitchFamily="34" charset="0"/>
                <a:cs typeface="Arial" panose="020B0604020202020204" pitchFamily="34" charset="0"/>
              </a:rPr>
              <a:t>employé·e</a:t>
            </a:r>
            <a:r>
              <a:rPr lang="fr-CA" sz="1200" kern="100" noProof="0" dirty="0">
                <a:effectLst/>
                <a:latin typeface="Lora" pitchFamily="2" charset="0"/>
                <a:ea typeface="Calibri" panose="020F0502020204030204" pitchFamily="34" charset="0"/>
                <a:cs typeface="Arial" panose="020B0604020202020204" pitchFamily="34" charset="0"/>
              </a:rPr>
              <a:t> quoi faire</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Lorsque vous rencontrez votre </a:t>
            </a:r>
            <a:r>
              <a:rPr lang="fr-CA" sz="1200" kern="100" noProof="0" dirty="0" err="1">
                <a:effectLst/>
                <a:latin typeface="Lora" pitchFamily="2" charset="0"/>
                <a:ea typeface="Calibri" panose="020F0502020204030204" pitchFamily="34" charset="0"/>
                <a:cs typeface="Arial" panose="020B0604020202020204" pitchFamily="34" charset="0"/>
              </a:rPr>
              <a:t>employé·e</a:t>
            </a:r>
            <a:r>
              <a:rPr lang="fr-CA" sz="1200" kern="100" noProof="0" dirty="0">
                <a:effectLst/>
                <a:latin typeface="Lora" pitchFamily="2" charset="0"/>
                <a:ea typeface="Calibri" panose="020F0502020204030204" pitchFamily="34" charset="0"/>
                <a:cs typeface="Arial" panose="020B0604020202020204" pitchFamily="34" charset="0"/>
              </a:rPr>
              <a:t>, il est tout aussi important d’écouter et de chercher à comprendre que de faire vos observations</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285750" indent="-285750">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kern="100" noProof="0" dirty="0">
                <a:effectLst/>
                <a:latin typeface="Lora" pitchFamily="2" charset="0"/>
                <a:ea typeface="Calibri" panose="020F0502020204030204" pitchFamily="34" charset="0"/>
                <a:cs typeface="Arial" panose="020B0604020202020204" pitchFamily="34" charset="0"/>
              </a:rPr>
              <a:t>Demeurez calme et </a:t>
            </a:r>
            <a:r>
              <a:rPr lang="fr-CA" sz="1200" b="0" kern="100" noProof="0" dirty="0" err="1">
                <a:effectLst/>
                <a:latin typeface="Lora" pitchFamily="2" charset="0"/>
                <a:ea typeface="Calibri" panose="020F0502020204030204" pitchFamily="34" charset="0"/>
                <a:cs typeface="Arial" panose="020B0604020202020204" pitchFamily="34" charset="0"/>
              </a:rPr>
              <a:t>objectif·ve</a:t>
            </a:r>
            <a:r>
              <a:rPr lang="fr-CA" sz="1200" b="0" kern="100" noProof="0" dirty="0">
                <a:effectLst/>
                <a:latin typeface="Lora" pitchFamily="2" charset="0"/>
                <a:ea typeface="Calibri" panose="020F0502020204030204" pitchFamily="34" charset="0"/>
                <a:cs typeface="Arial" panose="020B0604020202020204" pitchFamily="34" charset="0"/>
              </a:rPr>
              <a:t> </a:t>
            </a:r>
            <a:r>
              <a:rPr lang="fr-CA" sz="1200" b="0" kern="1200" noProof="0" dirty="0">
                <a:effectLst/>
                <a:latin typeface="Lora" pitchFamily="2" charset="0"/>
                <a:ea typeface="Calibri" panose="020F0502020204030204" pitchFamily="34" charset="0"/>
                <a:cs typeface="Calibri" panose="020F0502020204030204" pitchFamily="34" charset="0"/>
              </a:rPr>
              <a:t>:</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Soyez </a:t>
            </a:r>
            <a:r>
              <a:rPr lang="fr-CA" sz="1200" kern="100" noProof="0" dirty="0" err="1">
                <a:effectLst/>
                <a:latin typeface="Lora" pitchFamily="2" charset="0"/>
                <a:ea typeface="Calibri" panose="020F0502020204030204" pitchFamily="34" charset="0"/>
                <a:cs typeface="Arial" panose="020B0604020202020204" pitchFamily="34" charset="0"/>
              </a:rPr>
              <a:t>ouvert·e</a:t>
            </a:r>
            <a:r>
              <a:rPr lang="fr-CA" sz="1200" kern="100" noProof="0" dirty="0">
                <a:effectLst/>
                <a:latin typeface="Lora" pitchFamily="2" charset="0"/>
                <a:ea typeface="Calibri" panose="020F0502020204030204" pitchFamily="34" charset="0"/>
                <a:cs typeface="Arial" panose="020B0604020202020204" pitchFamily="34" charset="0"/>
              </a:rPr>
              <a:t> à ce que la personne veut dire. Si vous sentez l’impatience ou la colère monter, respirez profondément ou faites une pause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FR" sz="1200" b="0" kern="1200" noProof="0" dirty="0">
                <a:effectLst/>
                <a:latin typeface="Lora" pitchFamily="2" charset="0"/>
                <a:ea typeface="Calibri" panose="020F0502020204030204" pitchFamily="34" charset="0"/>
                <a:cs typeface="Calibri" panose="020F0502020204030204" pitchFamily="34" charset="0"/>
              </a:rPr>
              <a:t>Validez ce que la personne partage </a:t>
            </a:r>
            <a:r>
              <a:rPr lang="fr-CA" sz="1200" b="0" kern="1200" noProof="0" dirty="0">
                <a:effectLst/>
                <a:latin typeface="Lora" pitchFamily="2" charset="0"/>
                <a:ea typeface="Calibri" panose="020F0502020204030204" pitchFamily="34" charset="0"/>
                <a:cs typeface="Calibri" panose="020F0502020204030204" pitchFamily="34" charset="0"/>
              </a:rPr>
              <a:t>: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Validez ce que vous entendez sans être en accord ou en désaccord. Cherchez à obtenir des réponses ouvertes de la part de l’</a:t>
            </a:r>
            <a:r>
              <a:rPr lang="fr-CA" sz="1200" kern="100" noProof="0" dirty="0" err="1">
                <a:effectLst/>
                <a:latin typeface="Lora" pitchFamily="2" charset="0"/>
                <a:ea typeface="Calibri" panose="020F0502020204030204" pitchFamily="34" charset="0"/>
                <a:cs typeface="Arial" panose="020B0604020202020204" pitchFamily="34" charset="0"/>
              </a:rPr>
              <a:t>employé·e</a:t>
            </a:r>
            <a:r>
              <a:rPr lang="fr-CA" sz="1200" kern="100" noProof="0" dirty="0">
                <a:effectLst/>
                <a:latin typeface="Lora" pitchFamily="2" charset="0"/>
                <a:ea typeface="Calibri" panose="020F0502020204030204" pitchFamily="34" charset="0"/>
                <a:cs typeface="Arial" panose="020B0604020202020204" pitchFamily="34" charset="0"/>
              </a:rPr>
              <a:t>, car cela permet d’explorer son point de vue sans jugement, sans menace et de manière positive. Résumez ce qui a été dit pour veiller à comprendre et reconnaître les sentiments de la personne. Paraphraser montre que vous écoutez avec soin et que vous avez compris ce qui a été dit</a:t>
            </a:r>
            <a:r>
              <a:rPr lang="fr-CA" sz="120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Ça peut ressembler à : </a:t>
            </a:r>
            <a:r>
              <a:rPr lang="fr-CA" sz="1200" kern="100" noProof="0" dirty="0">
                <a:effectLst/>
                <a:latin typeface="Lora" pitchFamily="2" charset="0"/>
                <a:ea typeface="Calibri" panose="020F0502020204030204" pitchFamily="34" charset="0"/>
                <a:cs typeface="Arial" panose="020B0604020202020204" pitchFamily="34" charset="0"/>
              </a:rPr>
              <a:t>« Ce que j’entends, c’est que… » « Il semble que vous vous sentiez très </a:t>
            </a:r>
            <a:r>
              <a:rPr lang="fr-CA" sz="1200" kern="100" noProof="0" dirty="0" err="1">
                <a:effectLst/>
                <a:latin typeface="Lora" pitchFamily="2" charset="0"/>
                <a:ea typeface="Calibri" panose="020F0502020204030204" pitchFamily="34" charset="0"/>
                <a:cs typeface="Arial" panose="020B0604020202020204" pitchFamily="34" charset="0"/>
              </a:rPr>
              <a:t>déçu·e</a:t>
            </a:r>
            <a:r>
              <a:rPr lang="fr-CA" sz="1200" kern="100" noProof="0" dirty="0">
                <a:effectLst/>
                <a:latin typeface="Lora" pitchFamily="2" charset="0"/>
                <a:ea typeface="Calibri" panose="020F0502020204030204" pitchFamily="34" charset="0"/>
                <a:cs typeface="Arial" panose="020B0604020202020204" pitchFamily="34" charset="0"/>
              </a:rPr>
              <a:t>. ».</a:t>
            </a:r>
          </a:p>
          <a:p>
            <a:pPr marL="285750" indent="-285750">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marL="0" indent="0">
              <a:lnSpc>
                <a:spcPct val="107000"/>
              </a:lnSpc>
              <a:spcAft>
                <a:spcPts val="800"/>
              </a:spcAft>
              <a:buFont typeface="Arial" panose="020B0604020202020204" pitchFamily="34" charset="0"/>
              <a:buNone/>
            </a:pPr>
            <a:r>
              <a:rPr lang="fr-CA" sz="1200" b="0" kern="100" noProof="0" dirty="0">
                <a:effectLst/>
                <a:latin typeface="Lora" pitchFamily="2" charset="0"/>
                <a:ea typeface="Calibri" panose="020F0502020204030204" pitchFamily="34" charset="0"/>
                <a:cs typeface="Arial" panose="020B0604020202020204" pitchFamily="34" charset="0"/>
              </a:rPr>
              <a:t>Encouragez la personne à trouver ses propres solutions </a:t>
            </a:r>
            <a:r>
              <a:rPr lang="fr-CA" sz="1200" b="0" kern="1200" noProof="0" dirty="0">
                <a:effectLst/>
                <a:latin typeface="Lora" pitchFamily="2" charset="0"/>
                <a:ea typeface="Calibri" panose="020F0502020204030204" pitchFamily="34" charset="0"/>
                <a:cs typeface="Calibri" panose="020F0502020204030204" pitchFamily="34" charset="0"/>
              </a:rPr>
              <a:t>: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Encouragez la personne à faire une évaluation sur le continuum, à prendre soin d’elle ou à parler à sa famille ou à ses </a:t>
            </a:r>
            <a:r>
              <a:rPr lang="fr-CA" sz="1200" kern="100" noProof="0" dirty="0" err="1">
                <a:effectLst/>
                <a:latin typeface="Lora" pitchFamily="2" charset="0"/>
                <a:ea typeface="Calibri" panose="020F0502020204030204" pitchFamily="34" charset="0"/>
                <a:cs typeface="Arial" panose="020B0604020202020204" pitchFamily="34" charset="0"/>
              </a:rPr>
              <a:t>ami·e·s</a:t>
            </a:r>
            <a:r>
              <a:rPr lang="fr-CA" sz="1200" kern="1200" noProof="0" dirty="0">
                <a:effectLst/>
                <a:latin typeface="Lora" pitchFamily="2" charset="0"/>
                <a:ea typeface="Calibri" panose="020F0502020204030204" pitchFamily="34" charset="0"/>
                <a:cs typeface="Calibri" panose="020F0502020204030204" pitchFamily="34" charset="0"/>
              </a:rPr>
              <a:t>.</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Ça peut ressembler à : </a:t>
            </a:r>
            <a:r>
              <a:rPr lang="fr-CA" sz="1200" kern="100" noProof="0" dirty="0">
                <a:effectLst/>
                <a:latin typeface="Lora" pitchFamily="2" charset="0"/>
                <a:ea typeface="Calibri" panose="020F0502020204030204" pitchFamily="34" charset="0"/>
                <a:cs typeface="Arial" panose="020B0604020202020204" pitchFamily="34" charset="0"/>
              </a:rPr>
              <a:t>« Quand avez-vous fait le point avec vous-même pour la dernière fois? » « Que faites-vous pour prendre soin de vous? » « Qu’est-ce qui vous aiderait en ce moment? » « Avez-vous quelqu’un à qui en parler? ».</a:t>
            </a:r>
          </a:p>
          <a:p>
            <a:pPr>
              <a:lnSpc>
                <a:spcPct val="107000"/>
              </a:lnSpc>
              <a:spcAft>
                <a:spcPts val="800"/>
              </a:spcAft>
            </a:pPr>
            <a:endParaRPr lang="fr-CA" sz="1200" b="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00" noProof="0" dirty="0">
                <a:effectLst/>
                <a:latin typeface="Lora" pitchFamily="2" charset="0"/>
                <a:ea typeface="Calibri" panose="020F0502020204030204" pitchFamily="34" charset="0"/>
                <a:cs typeface="Arial" panose="020B0604020202020204" pitchFamily="34" charset="0"/>
              </a:rPr>
              <a:t>Faites le point souvent </a:t>
            </a:r>
            <a:r>
              <a:rPr lang="fr-CA" sz="1200" b="1" kern="1200" noProof="0" dirty="0">
                <a:effectLst/>
                <a:latin typeface="Lora" pitchFamily="2" charset="0"/>
                <a:ea typeface="Calibri" panose="020F0502020204030204" pitchFamily="34" charset="0"/>
                <a:cs typeface="Calibri" panose="020F0502020204030204" pitchFamily="34" charset="0"/>
              </a:rPr>
              <a:t>: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Continuez à faire le point avec cette personne pour voir comment elle va et lui dire que vous êtes là pour la soutenir. Fixez une date pour en reparler (la semaine suivante) pour voir ses progrès et parvenir à établir un plan. Parlez à la personne comme prévu pour voir comment elle va</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00" noProof="0" dirty="0">
                <a:effectLst/>
                <a:latin typeface="Lora" pitchFamily="2" charset="0"/>
                <a:ea typeface="Calibri" panose="020F0502020204030204" pitchFamily="34" charset="0"/>
                <a:cs typeface="Arial" panose="020B0604020202020204" pitchFamily="34" charset="0"/>
              </a:rPr>
              <a:t>Prenez des mesures appropriées </a:t>
            </a:r>
            <a:r>
              <a:rPr lang="fr-CA" sz="1200" b="1" kern="1200" noProof="0" dirty="0">
                <a:effectLst/>
                <a:latin typeface="Lora" pitchFamily="2" charset="0"/>
                <a:ea typeface="Calibri" panose="020F0502020204030204" pitchFamily="34" charset="0"/>
                <a:cs typeface="Calibri" panose="020F0502020204030204" pitchFamily="34" charset="0"/>
              </a:rPr>
              <a:t>: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Si la personne ne pense pas qu’il y a un problème, ne vous disputez pas avec elle à ce propos et n’essayez pas de donner des conseils ou des solutions. Si le problème empire, encouragez-la à demander de l’aide à </a:t>
            </a:r>
            <a:r>
              <a:rPr lang="fr-CA" sz="1200" kern="100" noProof="0" dirty="0" err="1">
                <a:effectLst/>
                <a:latin typeface="Lora" pitchFamily="2" charset="0"/>
                <a:ea typeface="Calibri" panose="020F0502020204030204" pitchFamily="34" charset="0"/>
                <a:cs typeface="Arial" panose="020B0604020202020204" pitchFamily="34" charset="0"/>
              </a:rPr>
              <a:t>son·sa</a:t>
            </a:r>
            <a:r>
              <a:rPr lang="fr-CA" sz="1200" kern="100" noProof="0" dirty="0">
                <a:effectLst/>
                <a:latin typeface="Lora" pitchFamily="2" charset="0"/>
                <a:ea typeface="Calibri" panose="020F0502020204030204" pitchFamily="34" charset="0"/>
                <a:cs typeface="Arial" panose="020B0604020202020204" pitchFamily="34" charset="0"/>
              </a:rPr>
              <a:t> médecin ou donnez-lui une liste des soutiens communautaires et professionnels accessibles, comme le programme d’aide aux employés (PAE), s’il en existe un</a:t>
            </a:r>
            <a:r>
              <a:rPr lang="fr-CA" sz="120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Si la personne est en détresse et refuse l’aide, proposez de l’aider à communiquer avec le PAE ou une personne en qui elle a confiance. Si vous pensez qu’elle pourrait se faire du mal ou exprime des pensées suicidaires, demandez de l’aide immédiatement ou appelez les urgences. Faites tout votre possible pour gérer les préjugés parmi votre personnel.</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00" noProof="0" dirty="0">
                <a:effectLst/>
                <a:latin typeface="Lora" pitchFamily="2" charset="0"/>
                <a:ea typeface="Calibri" panose="020F0502020204030204" pitchFamily="34" charset="0"/>
                <a:cs typeface="Arial" panose="020B0604020202020204" pitchFamily="34" charset="0"/>
              </a:rPr>
              <a:t>Rassurez la personne </a:t>
            </a:r>
            <a:r>
              <a:rPr lang="fr-CA" sz="1200" b="1" kern="1200" noProof="0" dirty="0">
                <a:effectLst/>
                <a:latin typeface="Lora" pitchFamily="2" charset="0"/>
                <a:ea typeface="Calibri" panose="020F0502020204030204" pitchFamily="34" charset="0"/>
                <a:cs typeface="Calibri" panose="020F0502020204030204" pitchFamily="34" charset="0"/>
              </a:rPr>
              <a:t>: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Dites à votre </a:t>
            </a:r>
            <a:r>
              <a:rPr lang="fr-CA" sz="1200" kern="1200" noProof="0" dirty="0" err="1">
                <a:effectLst/>
                <a:latin typeface="Lora" pitchFamily="2" charset="0"/>
                <a:ea typeface="Calibri" panose="020F0502020204030204" pitchFamily="34" charset="0"/>
                <a:cs typeface="Calibri" panose="020F0502020204030204" pitchFamily="34" charset="0"/>
              </a:rPr>
              <a:t>employé·e</a:t>
            </a:r>
            <a:r>
              <a:rPr lang="fr-CA" sz="1200" kern="1200" noProof="0" dirty="0">
                <a:effectLst/>
                <a:latin typeface="Lora" pitchFamily="2" charset="0"/>
                <a:ea typeface="Calibri" panose="020F0502020204030204" pitchFamily="34" charset="0"/>
                <a:cs typeface="Calibri" panose="020F0502020204030204" pitchFamily="34" charset="0"/>
              </a:rPr>
              <a:t> comment vous allez </a:t>
            </a:r>
            <a:r>
              <a:rPr lang="fr-CA" sz="1200" kern="1200" noProof="0" dirty="0" err="1">
                <a:effectLst/>
                <a:latin typeface="Lora" pitchFamily="2" charset="0"/>
                <a:ea typeface="Calibri" panose="020F0502020204030204" pitchFamily="34" charset="0"/>
                <a:cs typeface="Calibri" panose="020F0502020204030204" pitchFamily="34" charset="0"/>
              </a:rPr>
              <a:t>le·la</a:t>
            </a:r>
            <a:r>
              <a:rPr lang="fr-CA" sz="1200" kern="1200" noProof="0" dirty="0">
                <a:effectLst/>
                <a:latin typeface="Lora" pitchFamily="2" charset="0"/>
                <a:ea typeface="Calibri" panose="020F0502020204030204" pitchFamily="34" charset="0"/>
                <a:cs typeface="Calibri" panose="020F0502020204030204" pitchFamily="34" charset="0"/>
              </a:rPr>
              <a:t> soutenir et faites un plan </a:t>
            </a:r>
            <a:r>
              <a:rPr lang="fr-CA" sz="1200" kern="100" noProof="0" dirty="0">
                <a:effectLst/>
                <a:latin typeface="Lora" pitchFamily="2" charset="0"/>
                <a:ea typeface="Calibri" panose="020F0502020204030204" pitchFamily="34" charset="0"/>
                <a:cs typeface="Arial" panose="020B0604020202020204" pitchFamily="34" charset="0"/>
              </a:rPr>
              <a:t>pour surmonter les périodes difficiles, au besoin. Proposez votre aide pour maintenir son bien-être et son rendement. Par exemple : « Je suis là pour vous soutenir. » « Faisons un plan pour vous aider à traverser cette période. ».</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noProof="0" dirty="0">
              <a:solidFill>
                <a:schemeClr val="tx1"/>
              </a:solidFill>
              <a:latin typeface="Lora" pitchFamily="2" charset="0"/>
              <a:cs typeface="Calibri" panose="020F0502020204030204"/>
            </a:endParaRPr>
          </a:p>
        </p:txBody>
      </p:sp>
    </p:spTree>
    <p:extLst>
      <p:ext uri="{BB962C8B-B14F-4D97-AF65-F5344CB8AC3E}">
        <p14:creationId xmlns:p14="http://schemas.microsoft.com/office/powerpoint/2010/main" val="361764526"/>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Révision : Mouvement sur le continuum de santé mentale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Comme nous l’avons vu dans le module 2, soutenir les autres, c’est faire attention et remarquer quand quelqu’un se déplace trop à droite du continuum. Les gestionnaires doivent être à l’écoute de la santé mentale des membres de leur équipe et prendre des mesures en amont pour prévenir ce déplacement vers la droite.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existe de nombreux signes et indicateurs qui peuvent suggérer qu’une personne éprouve des difficultés au plan de sa santé mentale. Cette diapositive rappelle quelques-uns des changements que vous pourriez remarquer le long du continuum.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Il est important d’apprendre à connaître le personnel/les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lorsqu’</a:t>
            </a:r>
            <a:r>
              <a:rPr lang="fr-CA" sz="1200" kern="1200" noProof="0" dirty="0" err="1">
                <a:effectLst/>
                <a:latin typeface="Lora" pitchFamily="2" charset="0"/>
                <a:ea typeface="Calibri" panose="020F0502020204030204" pitchFamily="34" charset="0"/>
                <a:cs typeface="Calibri" panose="020F0502020204030204" pitchFamily="34" charset="0"/>
              </a:rPr>
              <a:t>ils·elles</a:t>
            </a:r>
            <a:r>
              <a:rPr lang="fr-CA" sz="1200" kern="1200" noProof="0" dirty="0">
                <a:effectLst/>
                <a:latin typeface="Lora" pitchFamily="2" charset="0"/>
                <a:ea typeface="Calibri" panose="020F0502020204030204" pitchFamily="34" charset="0"/>
                <a:cs typeface="Calibri" panose="020F0502020204030204" pitchFamily="34" charset="0"/>
              </a:rPr>
              <a:t> sont en santé. </a:t>
            </a:r>
            <a:r>
              <a:rPr lang="fr-CA" sz="1200" kern="100" noProof="0" dirty="0">
                <a:effectLst/>
                <a:latin typeface="Lora" pitchFamily="2" charset="0"/>
                <a:ea typeface="Calibri" panose="020F0502020204030204" pitchFamily="34" charset="0"/>
                <a:cs typeface="Arial" panose="020B0604020202020204" pitchFamily="34" charset="0"/>
              </a:rPr>
              <a:t>Si vous n’avez pas connaissance du point de référence de vos </a:t>
            </a:r>
            <a:r>
              <a:rPr lang="fr-CA" sz="1200" kern="100" noProof="0" dirty="0" err="1">
                <a:effectLst/>
                <a:latin typeface="Lora" pitchFamily="2" charset="0"/>
                <a:ea typeface="Calibri" panose="020F0502020204030204" pitchFamily="34" charset="0"/>
                <a:cs typeface="Arial" panose="020B0604020202020204" pitchFamily="34" charset="0"/>
              </a:rPr>
              <a:t>employé·e·s</a:t>
            </a:r>
            <a:r>
              <a:rPr lang="fr-CA" sz="1200" kern="100" noProof="0" dirty="0">
                <a:effectLst/>
                <a:latin typeface="Lora" pitchFamily="2" charset="0"/>
                <a:ea typeface="Calibri" panose="020F0502020204030204" pitchFamily="34" charset="0"/>
                <a:cs typeface="Arial" panose="020B0604020202020204" pitchFamily="34" charset="0"/>
              </a:rPr>
              <a:t>, il vous sera très difficile de remarquer leurs changements d’émotions, d’attitudes et de comportements</a:t>
            </a:r>
            <a:r>
              <a:rPr lang="fr-CA" sz="120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De même, si vous établissez une relation positive avec vos </a:t>
            </a:r>
            <a:r>
              <a:rPr lang="fr-CA" sz="1200" kern="100" noProof="0" dirty="0" err="1">
                <a:effectLst/>
                <a:latin typeface="Lora" pitchFamily="2" charset="0"/>
                <a:ea typeface="Calibri" panose="020F0502020204030204" pitchFamily="34" charset="0"/>
                <a:cs typeface="Arial" panose="020B0604020202020204" pitchFamily="34" charset="0"/>
              </a:rPr>
              <a:t>employé·e·s</a:t>
            </a:r>
            <a:r>
              <a:rPr lang="fr-CA" sz="1200" kern="100" noProof="0" dirty="0">
                <a:effectLst/>
                <a:latin typeface="Lora" pitchFamily="2" charset="0"/>
                <a:ea typeface="Calibri" panose="020F0502020204030204" pitchFamily="34" charset="0"/>
                <a:cs typeface="Arial" panose="020B0604020202020204" pitchFamily="34" charset="0"/>
              </a:rPr>
              <a:t> lorsqu’</a:t>
            </a:r>
            <a:r>
              <a:rPr lang="fr-CA" sz="1200" kern="100" noProof="0" dirty="0" err="1">
                <a:effectLst/>
                <a:latin typeface="Lora" pitchFamily="2" charset="0"/>
                <a:ea typeface="Calibri" panose="020F0502020204030204" pitchFamily="34" charset="0"/>
                <a:cs typeface="Arial" panose="020B0604020202020204" pitchFamily="34" charset="0"/>
              </a:rPr>
              <a:t>ils·elles</a:t>
            </a:r>
            <a:r>
              <a:rPr lang="fr-CA" sz="1200" kern="100" noProof="0" dirty="0">
                <a:effectLst/>
                <a:latin typeface="Lora" pitchFamily="2" charset="0"/>
                <a:ea typeface="Calibri" panose="020F0502020204030204" pitchFamily="34" charset="0"/>
                <a:cs typeface="Arial" panose="020B0604020202020204" pitchFamily="34" charset="0"/>
              </a:rPr>
              <a:t> sont en santé, ces personnes seront aussi plus susceptibles de vous approcher lorsqu’elles n’iront pas bien</a:t>
            </a:r>
            <a:r>
              <a:rPr lang="fr-CA" sz="1200" kern="1200" noProof="0" dirty="0">
                <a:effectLst/>
                <a:latin typeface="Lora" pitchFamily="2" charset="0"/>
                <a:ea typeface="Calibri" panose="020F0502020204030204" pitchFamily="34" charset="0"/>
                <a:cs typeface="Calibri" panose="020F0502020204030204" pitchFamily="34" charset="0"/>
              </a:rPr>
              <a:t>. Demandez-vous : Comment pourrait-on décrire le soutien que j’apporte à mon équipe? Suis-je à l’aise pour parler aux autres de leur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Rappelez-vous : Peu importe la situation à laquelle vous faites face, </a:t>
            </a:r>
            <a:r>
              <a:rPr lang="fr-CA" sz="1200" kern="100" noProof="0" dirty="0">
                <a:effectLst/>
                <a:latin typeface="Lora" pitchFamily="2" charset="0"/>
                <a:ea typeface="Calibri" panose="020F0502020204030204" pitchFamily="34" charset="0"/>
                <a:cs typeface="Arial" panose="020B0604020202020204" pitchFamily="34" charset="0"/>
              </a:rPr>
              <a:t>il est important de ne pas oublier que votre travail n’est pas de diagnostiquer le problème ou de « réparer » la personne</a:t>
            </a:r>
            <a:r>
              <a:rPr lang="fr-CA" sz="1200" kern="1200" noProof="0" dirty="0">
                <a:effectLst/>
                <a:latin typeface="Lora" pitchFamily="2" charset="0"/>
                <a:ea typeface="Calibri" panose="020F0502020204030204" pitchFamily="34" charset="0"/>
                <a:cs typeface="Calibri" panose="020F0502020204030204" pitchFamily="34" charset="0"/>
              </a:rPr>
              <a:t> (à moins que vous ne soyez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professionnel·le</a:t>
            </a:r>
            <a:r>
              <a:rPr lang="fr-CA" sz="1200" kern="1200" noProof="0" dirty="0">
                <a:effectLst/>
                <a:latin typeface="Lora" pitchFamily="2" charset="0"/>
                <a:ea typeface="Calibri" panose="020F0502020204030204" pitchFamily="34" charset="0"/>
                <a:cs typeface="Calibri" panose="020F0502020204030204" pitchFamily="34" charset="0"/>
              </a:rPr>
              <a:t> de la santé). </a:t>
            </a:r>
            <a:r>
              <a:rPr lang="fr-CA" sz="1200" kern="100" noProof="0" dirty="0">
                <a:effectLst/>
                <a:latin typeface="Lora" pitchFamily="2" charset="0"/>
                <a:ea typeface="Calibri" panose="020F0502020204030204" pitchFamily="34" charset="0"/>
                <a:cs typeface="Arial" panose="020B0604020202020204" pitchFamily="34" charset="0"/>
              </a:rPr>
              <a:t>Le continuum ne doit pas servir à évaluer ou </a:t>
            </a:r>
            <a:r>
              <a:rPr lang="fr-FR" sz="1200" kern="100" noProof="0" dirty="0">
                <a:effectLst/>
                <a:latin typeface="Lora" pitchFamily="2" charset="0"/>
                <a:ea typeface="Calibri" panose="020F0502020204030204" pitchFamily="34" charset="0"/>
                <a:cs typeface="Arial" panose="020B0604020202020204" pitchFamily="34" charset="0"/>
              </a:rPr>
              <a:t>diagnostiquer, que ce soit vous-mêmes ou les autres</a:t>
            </a:r>
            <a:r>
              <a:rPr lang="fr-CA" sz="1200" kern="1200" noProof="0" dirty="0">
                <a:effectLst/>
                <a:latin typeface="Lora" pitchFamily="2" charset="0"/>
                <a:ea typeface="Calibri" panose="020F0502020204030204" pitchFamily="34" charset="0"/>
                <a:cs typeface="Calibri" panose="020F0502020204030204" pitchFamily="34" charset="0"/>
              </a:rPr>
              <a:t>. </a:t>
            </a:r>
          </a:p>
          <a:p>
            <a:pPr marL="171450" lvl="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Le diagnostic d’un problème de santé doit être laissé aux </a:t>
            </a:r>
            <a:r>
              <a:rPr lang="fr-CA" sz="1200" kern="100" noProof="0" dirty="0" err="1">
                <a:effectLst/>
                <a:latin typeface="Lora" pitchFamily="2" charset="0"/>
                <a:ea typeface="Calibri" panose="020F0502020204030204" pitchFamily="34" charset="0"/>
                <a:cs typeface="Arial" panose="020B0604020202020204" pitchFamily="34" charset="0"/>
              </a:rPr>
              <a:t>professionnel·le·s</a:t>
            </a:r>
            <a:r>
              <a:rPr lang="fr-CA" sz="1200" kern="100" noProof="0" dirty="0">
                <a:effectLst/>
                <a:latin typeface="Lora" pitchFamily="2" charset="0"/>
                <a:ea typeface="Calibri" panose="020F0502020204030204" pitchFamily="34" charset="0"/>
                <a:cs typeface="Arial" panose="020B0604020202020204" pitchFamily="34" charset="0"/>
              </a:rPr>
              <a:t> de la santé. Le fait de remarquer un changement de comportement et d’avoir exprimé votre inquiétude et votre soutien suffit</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les prochaines diapositives, nous examinerons un scénario et discuterons des mesures que vous pouvez prendre en tant que gestionnaire dans chaque zone du continuum.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29FFA3C-1975-4AC5-9560-33C7881F7DA0}" type="slidenum">
              <a:rPr kumimoji="0" lang="en-CA"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115</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7764395"/>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fr-CA" sz="1200" b="1" kern="100" noProof="0" dirty="0">
                <a:effectLst/>
                <a:latin typeface="Lora" pitchFamily="2" charset="0"/>
                <a:ea typeface="Calibri" panose="020F0502020204030204" pitchFamily="34" charset="0"/>
                <a:cs typeface="Calibri" panose="020F0502020204030204" pitchFamily="34" charset="0"/>
              </a:rPr>
              <a:t>IL S’AGIT D’UNE DIAPOSITIVE PERSONNALISABLE (Diapositive 116, Module 4)</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_______________________________________________________________________________________</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fr-CA" sz="1200" b="1" kern="12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200" noProof="0" dirty="0">
                <a:solidFill>
                  <a:srgbClr val="1F3763"/>
                </a:solidFill>
                <a:effectLst/>
                <a:latin typeface="Lora" pitchFamily="2" charset="0"/>
                <a:ea typeface="DengXian Light" panose="02010600030101010101" pitchFamily="2" charset="-122"/>
                <a:cs typeface="Times New Roman" panose="02020603050405020304" pitchFamily="18" charset="0"/>
              </a:rPr>
              <a:t>Scénario : </a:t>
            </a:r>
            <a:r>
              <a:rPr lang="fr-CA" sz="1200" b="1" dirty="0">
                <a:latin typeface="Lora" pitchFamily="2" charset="0"/>
              </a:rPr>
              <a:t>aider </a:t>
            </a:r>
            <a:r>
              <a:rPr lang="fr-CA" sz="1200" b="1" dirty="0" err="1">
                <a:latin typeface="Lora" pitchFamily="2" charset="0"/>
              </a:rPr>
              <a:t>un·e</a:t>
            </a:r>
            <a:r>
              <a:rPr lang="fr-CA" sz="1200" b="1" dirty="0">
                <a:latin typeface="Lora" pitchFamily="2" charset="0"/>
              </a:rPr>
              <a:t> </a:t>
            </a:r>
            <a:r>
              <a:rPr lang="fr-CA" sz="1200" b="1" dirty="0" err="1">
                <a:latin typeface="Lora" pitchFamily="2" charset="0"/>
              </a:rPr>
              <a:t>employé·e</a:t>
            </a:r>
            <a:endParaRPr lang="fr-CA" sz="1200" b="1" dirty="0">
              <a:latin typeface="Lora" pitchFamily="2"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CA" sz="1200" b="1" i="0" u="none" strike="noStrike" kern="1200" baseline="0" dirty="0">
                <a:solidFill>
                  <a:schemeClr val="tx1"/>
                </a:solidFill>
                <a:latin typeface="Lora" pitchFamily="2" charset="0"/>
                <a:ea typeface="+mn-ea"/>
                <a:cs typeface="+mn-cs"/>
              </a:rPr>
              <a:t>À DIRE </a:t>
            </a:r>
          </a:p>
          <a:p>
            <a:pPr marL="171450" marR="0" lvl="0"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FR" sz="1200" b="0"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Référez-vous au contenu du document de cours.</a:t>
            </a:r>
          </a:p>
          <a:p>
            <a:pPr marL="171450" marR="0" lvl="0"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FR" sz="1200" b="0"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Les questions relatives à ce scénario se trouvent sur la feuille de scénario.</a:t>
            </a:r>
            <a:endParaRPr lang="fr-CA" sz="1200" b="0"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CA" sz="1200" b="1" i="0" u="none" strike="noStrike" kern="1200" baseline="0" dirty="0">
                <a:solidFill>
                  <a:schemeClr val="tx1"/>
                </a:solidFill>
                <a:latin typeface="Lora" pitchFamily="2" charset="0"/>
                <a:ea typeface="+mn-ea"/>
                <a:cs typeface="+mn-cs"/>
              </a:rPr>
              <a:t>À FAIRE </a:t>
            </a:r>
          </a:p>
          <a:p>
            <a:pPr marL="171450" marR="0" lvl="0"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en-CA" sz="1200" b="0" i="0" u="none" strike="noStrike" kern="1200" baseline="0" dirty="0" err="1">
                <a:solidFill>
                  <a:schemeClr val="tx1"/>
                </a:solidFill>
                <a:latin typeface="Lora" pitchFamily="2" charset="0"/>
                <a:ea typeface="+mn-ea"/>
                <a:cs typeface="+mn-cs"/>
              </a:rPr>
              <a:t>Faite</a:t>
            </a:r>
            <a:r>
              <a:rPr lang="en-CA" sz="1200" b="0" i="0" u="none" strike="noStrike" kern="1200" baseline="0" dirty="0">
                <a:solidFill>
                  <a:schemeClr val="tx1"/>
                </a:solidFill>
                <a:latin typeface="Lora" pitchFamily="2" charset="0"/>
                <a:ea typeface="+mn-ea"/>
                <a:cs typeface="+mn-cs"/>
              </a:rPr>
              <a:t> </a:t>
            </a:r>
            <a:r>
              <a:rPr lang="en-CA" sz="1200" b="0" i="0" u="none" strike="noStrike" kern="1200" baseline="0" dirty="0" err="1">
                <a:solidFill>
                  <a:schemeClr val="tx1"/>
                </a:solidFill>
                <a:latin typeface="Lora" pitchFamily="2" charset="0"/>
                <a:ea typeface="+mn-ea"/>
                <a:cs typeface="+mn-cs"/>
              </a:rPr>
              <a:t>cette</a:t>
            </a:r>
            <a:r>
              <a:rPr lang="en-CA" sz="1200" b="0" i="0" u="none" strike="noStrike" kern="1200" baseline="0" dirty="0">
                <a:solidFill>
                  <a:schemeClr val="tx1"/>
                </a:solidFill>
                <a:latin typeface="Lora" pitchFamily="2" charset="0"/>
                <a:ea typeface="+mn-ea"/>
                <a:cs typeface="+mn-cs"/>
              </a:rPr>
              <a:t> </a:t>
            </a:r>
            <a:r>
              <a:rPr lang="en-CA" sz="1200" b="0" i="0" u="none" strike="noStrike" kern="1200" baseline="0" dirty="0" err="1">
                <a:solidFill>
                  <a:schemeClr val="tx1"/>
                </a:solidFill>
                <a:latin typeface="Lora" pitchFamily="2" charset="0"/>
                <a:ea typeface="+mn-ea"/>
                <a:cs typeface="+mn-cs"/>
              </a:rPr>
              <a:t>activité</a:t>
            </a:r>
            <a:r>
              <a:rPr lang="en-CA" sz="1200" b="0" i="0" u="none" strike="noStrike" kern="1200" baseline="0" dirty="0">
                <a:solidFill>
                  <a:schemeClr val="tx1"/>
                </a:solidFill>
                <a:latin typeface="Lora" pitchFamily="2" charset="0"/>
                <a:ea typeface="+mn-ea"/>
                <a:cs typeface="+mn-cs"/>
              </a:rPr>
              <a:t> avec tout le </a:t>
            </a:r>
            <a:r>
              <a:rPr lang="en-CA" sz="1200" b="0" i="0" u="none" strike="noStrike" kern="1200" baseline="0" dirty="0" err="1">
                <a:solidFill>
                  <a:schemeClr val="tx1"/>
                </a:solidFill>
                <a:latin typeface="Lora" pitchFamily="2" charset="0"/>
                <a:ea typeface="+mn-ea"/>
                <a:cs typeface="+mn-cs"/>
              </a:rPr>
              <a:t>groupe</a:t>
            </a:r>
            <a:r>
              <a:rPr lang="en-CA" sz="1200" b="0" i="0" u="none" strike="noStrike" kern="1200" baseline="0" dirty="0">
                <a:solidFill>
                  <a:schemeClr val="tx1"/>
                </a:solidFill>
                <a:latin typeface="Lora" pitchFamily="2" charset="0"/>
                <a:ea typeface="+mn-ea"/>
                <a:cs typeface="+mn-cs"/>
              </a:rPr>
              <a:t>. </a:t>
            </a:r>
            <a:endParaRPr lang="en-CA" sz="1200" b="0" i="0" u="none" strike="noStrike" kern="1200" baseline="0" dirty="0">
              <a:solidFill>
                <a:schemeClr val="tx1"/>
              </a:solidFill>
              <a:effectLst/>
              <a:latin typeface="Lora" pitchFamily="2" charset="0"/>
              <a:ea typeface="+mn-ea"/>
              <a:cs typeface="+mn-cs"/>
            </a:endParaRPr>
          </a:p>
          <a:p>
            <a:pPr marL="171450" marR="0" lvl="0" indent="-1714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fr-FR" sz="1200" dirty="0">
                <a:effectLst/>
                <a:latin typeface="Lora" pitchFamily="2" charset="0"/>
              </a:rPr>
              <a:t>Facultatif : Vous pouvez utiliser la diapositive suivante pour afficher les questions du scénario ou y faire référence dans le cadre de ce bilan.</a:t>
            </a:r>
            <a:endParaRPr lang="en-CA" sz="1200" b="0" i="0" u="none" strike="noStrike" kern="1200" baseline="0" dirty="0">
              <a:solidFill>
                <a:schemeClr val="tx1"/>
              </a:solidFill>
              <a:latin typeface="Lora" pitchFamily="2" charset="0"/>
              <a:ea typeface="+mn-ea"/>
              <a:cs typeface="+mn-cs"/>
            </a:endParaRPr>
          </a:p>
          <a:p>
            <a:pPr marL="0" marR="0" lvl="0" indent="0" algn="l" defTabSz="914400" rtl="0" eaLnBrk="1" fontAlgn="auto" latinLnBrk="0" hangingPunct="1">
              <a:lnSpc>
                <a:spcPct val="107000"/>
              </a:lnSpc>
              <a:spcBef>
                <a:spcPts val="0"/>
              </a:spcBef>
              <a:spcAft>
                <a:spcPts val="800"/>
              </a:spcAft>
              <a:buClrTx/>
              <a:buSzTx/>
              <a:buFontTx/>
              <a:buNone/>
              <a:tabLst/>
              <a:defRPr/>
            </a:pP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Bilan :</a:t>
            </a:r>
          </a:p>
          <a:p>
            <a:pPr marL="0" lvl="0" indent="0">
              <a:lnSpc>
                <a:spcPct val="107000"/>
              </a:lnSpc>
              <a:spcAft>
                <a:spcPts val="800"/>
              </a:spcAft>
              <a:buFont typeface="Arial" panose="020B0604020202020204" pitchFamily="34" charset="0"/>
              <a:buNone/>
            </a:pPr>
            <a:endParaRPr lang="fr-CA" sz="1200"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 </a:t>
            </a: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Arial" panose="020B0604020202020204" pitchFamily="34" charset="0"/>
              <a:buNone/>
            </a:pPr>
            <a:r>
              <a:rPr lang="fr-CA" sz="1200" kern="100" noProof="0" dirty="0">
                <a:effectLst/>
                <a:latin typeface="Lora" pitchFamily="2" charset="0"/>
                <a:ea typeface="Calibri" panose="020F0502020204030204" pitchFamily="34" charset="0"/>
                <a:cs typeface="Arial" panose="020B0604020202020204" pitchFamily="34" charset="0"/>
              </a:rPr>
              <a:t>1. Quels sont les signes ou indicateurs manifestés par</a:t>
            </a:r>
            <a:r>
              <a:rPr lang="fr-CA" sz="1200" kern="1200" noProof="0" dirty="0">
                <a:effectLst/>
                <a:latin typeface="Lora" pitchFamily="2" charset="0"/>
                <a:ea typeface="Calibri" panose="020F0502020204030204" pitchFamily="34" charset="0"/>
                <a:cs typeface="Calibri" panose="020F0502020204030204" pitchFamily="34" charset="0"/>
              </a:rPr>
              <a:t> cette personne?</a:t>
            </a: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Fréquents troubles du sommeil.</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Sentiment d’épuisement.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Être </a:t>
            </a:r>
            <a:r>
              <a:rPr lang="fr-CA" sz="1200" kern="1200" noProof="0" dirty="0" err="1">
                <a:effectLst/>
                <a:latin typeface="Lora" pitchFamily="2" charset="0"/>
                <a:ea typeface="Calibri" panose="020F0502020204030204" pitchFamily="34" charset="0"/>
                <a:cs typeface="Calibri" panose="020F0502020204030204" pitchFamily="34" charset="0"/>
              </a:rPr>
              <a:t>distrait·e</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Sentiment de honte et de culpabilité.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Évitement des autres.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2. </a:t>
            </a:r>
            <a:r>
              <a:rPr lang="fr-CA" sz="1200" kern="100" noProof="0" dirty="0">
                <a:effectLst/>
                <a:latin typeface="Lora" pitchFamily="2" charset="0"/>
                <a:ea typeface="Calibri" panose="020F0502020204030204" pitchFamily="34" charset="0"/>
                <a:cs typeface="Arial" panose="020B0604020202020204" pitchFamily="34" charset="0"/>
              </a:rPr>
              <a:t>Où pourraient-</a:t>
            </a:r>
            <a:r>
              <a:rPr lang="fr-CA" sz="1200" kern="100" noProof="0" dirty="0" err="1">
                <a:effectLst/>
                <a:latin typeface="Lora" pitchFamily="2" charset="0"/>
                <a:ea typeface="Calibri" panose="020F0502020204030204" pitchFamily="34" charset="0"/>
                <a:cs typeface="Arial" panose="020B0604020202020204" pitchFamily="34" charset="0"/>
              </a:rPr>
              <a:t>iels</a:t>
            </a:r>
            <a:r>
              <a:rPr lang="fr-CA" sz="1200" kern="100" noProof="0" dirty="0">
                <a:effectLst/>
                <a:latin typeface="Lora" pitchFamily="2" charset="0"/>
                <a:ea typeface="Calibri" panose="020F0502020204030204" pitchFamily="34" charset="0"/>
                <a:cs typeface="Arial" panose="020B0604020202020204" pitchFamily="34" charset="0"/>
              </a:rPr>
              <a:t> se trouver sur le continuum</a:t>
            </a:r>
            <a:r>
              <a:rPr lang="fr-CA" sz="1200" kern="1200" noProof="0" dirty="0">
                <a:effectLst/>
                <a:latin typeface="Lora" pitchFamily="2" charset="0"/>
                <a:ea typeface="Calibri" panose="020F0502020204030204" pitchFamily="34" charset="0"/>
                <a:cs typeface="Calibri" panose="020F0502020204030204" pitchFamily="34" charset="0"/>
              </a:rPr>
              <a:t> (vert – en santé; jaune – en réaction; orange – </a:t>
            </a:r>
            <a:r>
              <a:rPr lang="fr-CA" sz="1200" kern="1200" noProof="0" dirty="0" err="1">
                <a:effectLst/>
                <a:latin typeface="Lora" pitchFamily="2" charset="0"/>
                <a:ea typeface="Calibri" panose="020F0502020204030204" pitchFamily="34" charset="0"/>
                <a:cs typeface="Calibri" panose="020F0502020204030204" pitchFamily="34" charset="0"/>
              </a:rPr>
              <a:t>blessé·e</a:t>
            </a:r>
            <a:r>
              <a:rPr lang="fr-CA" sz="1200" kern="1200" noProof="0" dirty="0">
                <a:effectLst/>
                <a:latin typeface="Lora" pitchFamily="2" charset="0"/>
                <a:ea typeface="Calibri" panose="020F0502020204030204" pitchFamily="34" charset="0"/>
                <a:cs typeface="Calibri" panose="020F0502020204030204" pitchFamily="34" charset="0"/>
              </a:rPr>
              <a:t>; rouge – malade)?</a:t>
            </a:r>
          </a:p>
          <a:p>
            <a:pPr>
              <a:lnSpc>
                <a:spcPct val="107000"/>
              </a:lnSpc>
              <a:spcAft>
                <a:spcPts val="800"/>
              </a:spcAft>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Zones jaune à orange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fr-CA" sz="1200" kern="1200" dirty="0">
                <a:solidFill>
                  <a:srgbClr val="000000"/>
                </a:solidFill>
                <a:effectLst/>
                <a:latin typeface="Lora" pitchFamily="2" charset="0"/>
                <a:ea typeface="Times New Roman" panose="02020603050405020304" pitchFamily="18" charset="0"/>
                <a:cs typeface="Lora" pitchFamily="2" charset="0"/>
              </a:rPr>
              <a:t>3. Comment les approcheriez-vous? Que pourriez-vous dire ou faire?</a:t>
            </a:r>
            <a:endParaRPr lang="en-US" sz="1200" kern="100" dirty="0">
              <a:effectLst/>
              <a:latin typeface="Lora" pitchFamily="2" charset="0"/>
              <a:ea typeface="Aptos" panose="020B0004020202020204" pitchFamily="34" charset="0"/>
              <a:cs typeface="Times New Roman" panose="02020603050405020304" pitchFamily="18" charset="0"/>
            </a:endParaRPr>
          </a:p>
          <a:p>
            <a:pPr marL="342900" marR="0" lvl="0" indent="-342900">
              <a:lnSpc>
                <a:spcPct val="107000"/>
              </a:lnSpc>
              <a:spcBef>
                <a:spcPts val="0"/>
              </a:spcBef>
              <a:spcAft>
                <a:spcPts val="0"/>
              </a:spcAft>
              <a:buSzPts val="1200"/>
              <a:buFont typeface="Arial" panose="020B0604020202020204" pitchFamily="34" charset="0"/>
              <a:buChar char="•"/>
            </a:pPr>
            <a:r>
              <a:rPr lang="fr-CA" sz="1200" kern="1200" dirty="0">
                <a:solidFill>
                  <a:srgbClr val="000000"/>
                </a:solidFill>
                <a:effectLst/>
                <a:latin typeface="Lora" pitchFamily="2" charset="0"/>
                <a:ea typeface="Times New Roman" panose="02020603050405020304" pitchFamily="18" charset="0"/>
                <a:cs typeface="Lora" pitchFamily="2" charset="0"/>
              </a:rPr>
              <a:t>Créez un espace pour engager une conversation saine. Dites-lui : « J’ai remarqué que vous n’avez pas l’air dans votre assiette dernièrement. Allons donc prendre un café et bavarder. ».</a:t>
            </a:r>
            <a:endParaRPr lang="en-US" sz="1200" kern="100" dirty="0">
              <a:effectLst/>
              <a:latin typeface="Lora" pitchFamily="2" charset="0"/>
              <a:ea typeface="Aptos" panose="020B0004020202020204" pitchFamily="34" charset="0"/>
              <a:cs typeface="Times New Roman" panose="02020603050405020304" pitchFamily="18" charset="0"/>
            </a:endParaRPr>
          </a:p>
          <a:p>
            <a:pPr marL="342900" marR="0" lvl="0" indent="-342900">
              <a:lnSpc>
                <a:spcPct val="107000"/>
              </a:lnSpc>
              <a:spcBef>
                <a:spcPts val="0"/>
              </a:spcBef>
              <a:spcAft>
                <a:spcPts val="0"/>
              </a:spcAft>
              <a:buSzPts val="1200"/>
              <a:buFont typeface="Arial" panose="020B0604020202020204" pitchFamily="34" charset="0"/>
              <a:buChar char="•"/>
            </a:pPr>
            <a:r>
              <a:rPr lang="fr-CA" sz="1200" kern="1200" dirty="0">
                <a:solidFill>
                  <a:srgbClr val="000000"/>
                </a:solidFill>
                <a:effectLst/>
                <a:latin typeface="Lora" pitchFamily="2" charset="0"/>
                <a:ea typeface="Times New Roman" panose="02020603050405020304" pitchFamily="18" charset="0"/>
                <a:cs typeface="Lora" pitchFamily="2" charset="0"/>
              </a:rPr>
              <a:t>Utilisez des questions ou affirmations ouvertes, comme : « Qu’est-ce qui se passe? » « Qu’est-ce qui a changé? ».</a:t>
            </a:r>
            <a:endParaRPr lang="en-US" sz="1200" kern="100" dirty="0">
              <a:effectLst/>
              <a:latin typeface="Lora" pitchFamily="2" charset="0"/>
              <a:ea typeface="Aptos" panose="020B0004020202020204" pitchFamily="34" charset="0"/>
              <a:cs typeface="Times New Roman" panose="02020603050405020304" pitchFamily="18" charset="0"/>
            </a:endParaRPr>
          </a:p>
          <a:p>
            <a:pPr marL="342900" marR="0" lvl="0" indent="-342900">
              <a:lnSpc>
                <a:spcPct val="107000"/>
              </a:lnSpc>
              <a:spcBef>
                <a:spcPts val="0"/>
              </a:spcBef>
              <a:spcAft>
                <a:spcPts val="0"/>
              </a:spcAft>
              <a:buSzPts val="1200"/>
              <a:buFont typeface="Arial" panose="020B0604020202020204" pitchFamily="34" charset="0"/>
              <a:buChar char="•"/>
            </a:pPr>
            <a:r>
              <a:rPr lang="fr-CA" sz="1200" kern="1200" dirty="0">
                <a:solidFill>
                  <a:srgbClr val="000000"/>
                </a:solidFill>
                <a:effectLst/>
                <a:latin typeface="Lora" pitchFamily="2" charset="0"/>
                <a:ea typeface="Times New Roman" panose="02020603050405020304" pitchFamily="18" charset="0"/>
                <a:cs typeface="Lora" pitchFamily="2" charset="0"/>
              </a:rPr>
              <a:t>Écoutez sans jugement : Ça peut ressembler à : « Je vois… oui… mmm... ». </a:t>
            </a:r>
            <a:endParaRPr lang="en-US" sz="1200" kern="100" dirty="0">
              <a:effectLst/>
              <a:latin typeface="Lora" pitchFamily="2" charset="0"/>
              <a:ea typeface="Aptos" panose="020B0004020202020204" pitchFamily="34" charset="0"/>
              <a:cs typeface="Times New Roman" panose="02020603050405020304" pitchFamily="18" charset="0"/>
            </a:endParaRPr>
          </a:p>
          <a:p>
            <a:pPr marL="342900" marR="0" lvl="0" indent="-342900">
              <a:lnSpc>
                <a:spcPct val="107000"/>
              </a:lnSpc>
              <a:spcBef>
                <a:spcPts val="0"/>
              </a:spcBef>
              <a:spcAft>
                <a:spcPts val="0"/>
              </a:spcAft>
              <a:buSzPts val="1200"/>
              <a:buFont typeface="Arial" panose="020B0604020202020204" pitchFamily="34" charset="0"/>
              <a:buChar char="•"/>
            </a:pPr>
            <a:r>
              <a:rPr lang="fr-CA" sz="1200" kern="1200" dirty="0">
                <a:solidFill>
                  <a:srgbClr val="000000"/>
                </a:solidFill>
                <a:effectLst/>
                <a:latin typeface="Lora" pitchFamily="2" charset="0"/>
                <a:ea typeface="Times New Roman" panose="02020603050405020304" pitchFamily="18" charset="0"/>
                <a:cs typeface="Lora" pitchFamily="2" charset="0"/>
              </a:rPr>
              <a:t>Validez ce que vous entendez sans être en accord ou en désaccord. « On dirait que… », « J’ai entendu dire que… ».</a:t>
            </a:r>
            <a:endParaRPr lang="en-US" sz="1200" kern="100" dirty="0">
              <a:effectLst/>
              <a:latin typeface="Lora" pitchFamily="2" charset="0"/>
              <a:ea typeface="Aptos" panose="020B0004020202020204" pitchFamily="34" charset="0"/>
              <a:cs typeface="Times New Roman" panose="02020603050405020304" pitchFamily="18" charset="0"/>
            </a:endParaRPr>
          </a:p>
          <a:p>
            <a:pPr marL="342900" marR="0" lvl="0" indent="-342900">
              <a:lnSpc>
                <a:spcPct val="107000"/>
              </a:lnSpc>
              <a:spcBef>
                <a:spcPts val="0"/>
              </a:spcBef>
              <a:spcAft>
                <a:spcPts val="0"/>
              </a:spcAft>
              <a:buSzPts val="1200"/>
              <a:buFont typeface="Arial" panose="020B0604020202020204" pitchFamily="34" charset="0"/>
              <a:buChar char="•"/>
            </a:pPr>
            <a:r>
              <a:rPr lang="fr-CA" sz="1200" kern="1200" dirty="0" err="1">
                <a:solidFill>
                  <a:srgbClr val="000000"/>
                </a:solidFill>
                <a:effectLst/>
                <a:latin typeface="Lora" pitchFamily="2" charset="0"/>
                <a:ea typeface="Times New Roman" panose="02020603050405020304" pitchFamily="18" charset="0"/>
                <a:cs typeface="Lora" pitchFamily="2" charset="0"/>
              </a:rPr>
              <a:t>Encouragez-le·la</a:t>
            </a:r>
            <a:r>
              <a:rPr lang="fr-CA" sz="1200" kern="1200" dirty="0">
                <a:solidFill>
                  <a:srgbClr val="000000"/>
                </a:solidFill>
                <a:effectLst/>
                <a:latin typeface="Lora" pitchFamily="2" charset="0"/>
                <a:ea typeface="Times New Roman" panose="02020603050405020304" pitchFamily="18" charset="0"/>
                <a:cs typeface="Lora" pitchFamily="2" charset="0"/>
              </a:rPr>
              <a:t> à trouver leurs propres solutions. Informez-vous de leurs besoins. </a:t>
            </a:r>
            <a:endParaRPr lang="en-US" sz="1200" kern="100" dirty="0">
              <a:effectLst/>
              <a:latin typeface="Lora" pitchFamily="2" charset="0"/>
              <a:ea typeface="Aptos" panose="020B0004020202020204" pitchFamily="34" charset="0"/>
              <a:cs typeface="Times New Roman" panose="02020603050405020304" pitchFamily="18" charset="0"/>
            </a:endParaRPr>
          </a:p>
          <a:p>
            <a:pPr marL="342900" marR="0" lvl="0" indent="-342900">
              <a:lnSpc>
                <a:spcPct val="107000"/>
              </a:lnSpc>
              <a:spcBef>
                <a:spcPts val="0"/>
              </a:spcBef>
              <a:spcAft>
                <a:spcPts val="0"/>
              </a:spcAft>
              <a:buSzPts val="1200"/>
              <a:buFont typeface="Arial" panose="020B0604020202020204" pitchFamily="34" charset="0"/>
              <a:buChar char="•"/>
            </a:pPr>
            <a:r>
              <a:rPr lang="fr-CA" sz="1200" kern="1200" dirty="0" err="1">
                <a:solidFill>
                  <a:srgbClr val="000000"/>
                </a:solidFill>
                <a:effectLst/>
                <a:latin typeface="Lora" pitchFamily="2" charset="0"/>
                <a:ea typeface="Times New Roman" panose="02020603050405020304" pitchFamily="18" charset="0"/>
                <a:cs typeface="Lora" pitchFamily="2" charset="0"/>
              </a:rPr>
              <a:t>Rassurez-le·la</a:t>
            </a:r>
            <a:r>
              <a:rPr lang="fr-CA" sz="1200" kern="1200" dirty="0">
                <a:solidFill>
                  <a:srgbClr val="000000"/>
                </a:solidFill>
                <a:effectLst/>
                <a:latin typeface="Lora" pitchFamily="2" charset="0"/>
                <a:ea typeface="Times New Roman" panose="02020603050405020304" pitchFamily="18" charset="0"/>
                <a:cs typeface="Lora" pitchFamily="2" charset="0"/>
              </a:rPr>
              <a:t>. « Je suis là pour vous aider. »</a:t>
            </a:r>
            <a:endParaRPr lang="en-US" sz="1200" kern="100" dirty="0">
              <a:effectLst/>
              <a:latin typeface="Lora" pitchFamily="2" charset="0"/>
              <a:ea typeface="Aptos" panose="020B0004020202020204" pitchFamily="34" charset="0"/>
              <a:cs typeface="Times New Roman" panose="02020603050405020304" pitchFamily="18" charset="0"/>
            </a:endParaRP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ACB425-3581-7A47-AA0E-D9AA6F44DBA9}" type="slidenum">
              <a:rPr kumimoji="0" lang="en-CA"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116</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312241"/>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634"/>
              </a:spcAft>
              <a:tabLst>
                <a:tab pos="124183" algn="l"/>
                <a:tab pos="236619" algn="l"/>
              </a:tabLst>
            </a:pPr>
            <a:r>
              <a:rPr lang="en-US" sz="1200" b="1" dirty="0">
                <a:solidFill>
                  <a:schemeClr val="tx1"/>
                </a:solidFill>
                <a:latin typeface="Lora" pitchFamily="2" charset="0"/>
                <a:cs typeface="Calibri"/>
              </a:rPr>
              <a:t>CETTE DIAPOSITIVE EST FACULTATIVE</a:t>
            </a:r>
          </a:p>
          <a:p>
            <a:pPr>
              <a:spcAft>
                <a:spcPts val="634"/>
              </a:spcAft>
              <a:tabLst>
                <a:tab pos="124183" algn="l"/>
                <a:tab pos="236619" algn="l"/>
              </a:tabLst>
            </a:pPr>
            <a:r>
              <a:rPr lang="en-US" sz="1200" b="1" dirty="0">
                <a:solidFill>
                  <a:schemeClr val="tx1"/>
                </a:solidFill>
                <a:latin typeface="Lora" pitchFamily="2" charset="0"/>
                <a:cs typeface="Calibri"/>
              </a:rPr>
              <a:t>________________________________</a:t>
            </a:r>
          </a:p>
          <a:p>
            <a:pPr algn="l" rtl="0" fontAlgn="base"/>
            <a:endParaRPr lang="fr-CA" sz="1200" b="1" dirty="0">
              <a:latin typeface="Lora" pitchFamily="2" charset="0"/>
            </a:endParaRPr>
          </a:p>
          <a:p>
            <a:pPr algn="l" rtl="0" fontAlgn="base"/>
            <a:r>
              <a:rPr lang="fr-CA" sz="1200" b="1" dirty="0">
                <a:latin typeface="Lora" pitchFamily="2" charset="0"/>
              </a:rPr>
              <a:t>Questions : aider </a:t>
            </a:r>
            <a:r>
              <a:rPr lang="fr-CA" sz="1200" b="1" dirty="0" err="1">
                <a:latin typeface="Lora" pitchFamily="2" charset="0"/>
              </a:rPr>
              <a:t>un·e</a:t>
            </a:r>
            <a:r>
              <a:rPr lang="fr-CA" sz="1200" b="1" dirty="0">
                <a:latin typeface="Lora" pitchFamily="2" charset="0"/>
              </a:rPr>
              <a:t> </a:t>
            </a:r>
            <a:r>
              <a:rPr lang="fr-CA" sz="1200" b="1" dirty="0" err="1">
                <a:latin typeface="Lora" pitchFamily="2" charset="0"/>
              </a:rPr>
              <a:t>employé·e</a:t>
            </a:r>
            <a:endParaRPr lang="fr-CA" sz="1200" b="1" dirty="0">
              <a:latin typeface="Lora" pitchFamily="2" charset="0"/>
            </a:endParaRPr>
          </a:p>
          <a:p>
            <a:pPr algn="l" rtl="0" fontAlgn="base"/>
            <a:endParaRPr lang="fr-CA" sz="1200" b="0" i="0" noProof="0" dirty="0">
              <a:solidFill>
                <a:schemeClr val="tx1"/>
              </a:solidFill>
              <a:effectLst/>
              <a:latin typeface="Lora" pitchFamily="2"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fr-FR" sz="1200" b="1" i="0" noProof="0" dirty="0">
                <a:solidFill>
                  <a:schemeClr val="tx1"/>
                </a:solidFill>
                <a:effectLst/>
                <a:latin typeface="Lora" pitchFamily="2" charset="0"/>
              </a:rPr>
              <a:t>REMARQUE </a:t>
            </a:r>
          </a:p>
          <a:p>
            <a:pPr marL="0" marR="0" lvl="0" indent="0" algn="l" defTabSz="914400" rtl="0" eaLnBrk="1" fontAlgn="base" latinLnBrk="0" hangingPunct="1">
              <a:lnSpc>
                <a:spcPct val="100000"/>
              </a:lnSpc>
              <a:spcBef>
                <a:spcPts val="0"/>
              </a:spcBef>
              <a:spcAft>
                <a:spcPts val="0"/>
              </a:spcAft>
              <a:buClrTx/>
              <a:buSzTx/>
              <a:buFontTx/>
              <a:buNone/>
              <a:tabLst/>
              <a:defRPr/>
            </a:pPr>
            <a:r>
              <a:rPr lang="fr-FR" sz="1200" b="0" i="0" noProof="0" dirty="0">
                <a:solidFill>
                  <a:schemeClr val="tx1"/>
                </a:solidFill>
                <a:effectLst/>
                <a:latin typeface="Lora" pitchFamily="2" charset="0"/>
              </a:rPr>
              <a:t>Utilisez cette diapositive pour afficher les questions ou y faire référence si nécessaire. </a:t>
            </a:r>
            <a:r>
              <a:rPr lang="fr-FR" sz="1200" dirty="0">
                <a:effectLst/>
                <a:latin typeface="Lora" pitchFamily="2" charset="0"/>
              </a:rPr>
              <a:t>Vous pouvez également ignorer ou masquer cette diapositive.</a:t>
            </a:r>
          </a:p>
          <a:p>
            <a:pPr marL="0" marR="0" lvl="0" indent="0" algn="l" defTabSz="914400" rtl="0" eaLnBrk="1" fontAlgn="base" latinLnBrk="0" hangingPunct="1">
              <a:lnSpc>
                <a:spcPct val="100000"/>
              </a:lnSpc>
              <a:spcBef>
                <a:spcPts val="0"/>
              </a:spcBef>
              <a:spcAft>
                <a:spcPts val="0"/>
              </a:spcAft>
              <a:buClrTx/>
              <a:buSzTx/>
              <a:buFontTx/>
              <a:buNone/>
              <a:tabLst/>
              <a:defRPr/>
            </a:pPr>
            <a:endParaRPr lang="fr-FR" sz="1200" dirty="0">
              <a:effectLst/>
              <a:latin typeface="Lora" pitchFamily="2" charset="0"/>
            </a:endParaRPr>
          </a:p>
          <a:p>
            <a:pPr>
              <a:lnSpc>
                <a:spcPct val="107000"/>
              </a:lnSpc>
              <a:spcAft>
                <a:spcPts val="800"/>
              </a:spcAft>
            </a:pPr>
            <a:r>
              <a:rPr lang="fr-CA" sz="1200" b="1" kern="1200" dirty="0">
                <a:effectLst/>
                <a:latin typeface="Lora" pitchFamily="2" charset="0"/>
                <a:ea typeface="Calibri" panose="020F0502020204030204" pitchFamily="34" charset="0"/>
                <a:cs typeface="Calibri" panose="020F0502020204030204" pitchFamily="34" charset="0"/>
              </a:rPr>
              <a:t>À FAIRE </a:t>
            </a:r>
            <a:endParaRPr lang="en-CA" sz="1200" b="1" kern="10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fr-FR" sz="1200" b="0" i="0" u="none" strike="noStrike" baseline="0" dirty="0">
                <a:solidFill>
                  <a:schemeClr val="tx1"/>
                </a:solidFill>
                <a:latin typeface="Lora" pitchFamily="2" charset="0"/>
              </a:rPr>
              <a:t>Si vous ne présentez pas cette diapositive facultative, masquez-la en cliquant sur </a:t>
            </a:r>
            <a:r>
              <a:rPr lang="fr-CA" sz="1200" kern="1200" noProof="0" dirty="0">
                <a:effectLst/>
                <a:latin typeface="Lora" pitchFamily="2" charset="0"/>
                <a:ea typeface="Calibri" panose="020F0502020204030204" pitchFamily="34" charset="0"/>
                <a:cs typeface="Calibri" panose="020F0502020204030204" pitchFamily="34" charset="0"/>
              </a:rPr>
              <a:t>« Diaporama » dans la barre de menus, puis sur </a:t>
            </a:r>
            <a:r>
              <a:rPr lang="fr-CA" sz="1200" kern="1200" noProof="0" dirty="0">
                <a:effectLst/>
                <a:latin typeface="Lora" pitchFamily="2" charset="0"/>
                <a:ea typeface="Times New Roman" panose="02020603050405020304" pitchFamily="18" charset="0"/>
                <a:cs typeface="Calibri" panose="020F0502020204030204" pitchFamily="34" charset="0"/>
              </a:rPr>
              <a:t>« Masquer/Afficher la diapositive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lang="fr-CA" sz="1200" b="0" i="0" noProof="0" dirty="0">
              <a:solidFill>
                <a:schemeClr val="tx1"/>
              </a:solidFill>
              <a:effectLst/>
              <a:latin typeface="Lora" pitchFamily="2"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Questions : </a:t>
            </a:r>
            <a:endParaRPr lang="fr-CA" sz="1200" kern="100" noProof="0" dirty="0">
              <a:effectLst/>
              <a:latin typeface="Lora" pitchFamily="2"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pPr>
            <a:r>
              <a:rPr lang="fr-CA" sz="1200" kern="100" noProof="0" dirty="0">
                <a:effectLst/>
                <a:latin typeface="Lora" pitchFamily="2" charset="0"/>
                <a:ea typeface="Calibri" panose="020F0502020204030204" pitchFamily="34" charset="0"/>
                <a:cs typeface="Arial" panose="020B0604020202020204" pitchFamily="34" charset="0"/>
              </a:rPr>
              <a:t>Quels sont les signes ou indicateurs </a:t>
            </a:r>
            <a:r>
              <a:rPr lang="fr-CA" sz="1200" kern="1200" noProof="0" dirty="0">
                <a:effectLst/>
                <a:latin typeface="Lora" pitchFamily="2" charset="0"/>
                <a:ea typeface="Calibri" panose="020F0502020204030204" pitchFamily="34" charset="0"/>
                <a:cs typeface="Calibri" panose="020F0502020204030204" pitchFamily="34" charset="0"/>
              </a:rPr>
              <a:t>manifestés par cette personne?</a:t>
            </a:r>
            <a:endParaRPr lang="fr-CA" sz="1200" kern="100" noProof="0" dirty="0">
              <a:effectLst/>
              <a:latin typeface="Lora" pitchFamily="2"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pPr>
            <a:r>
              <a:rPr lang="fr-CA" sz="1200" kern="100" noProof="0" dirty="0">
                <a:effectLst/>
                <a:latin typeface="Lora" pitchFamily="2" charset="0"/>
                <a:ea typeface="Calibri" panose="020F0502020204030204" pitchFamily="34" charset="0"/>
                <a:cs typeface="Arial" panose="020B0604020202020204" pitchFamily="34" charset="0"/>
              </a:rPr>
              <a:t>Où pourraient-</a:t>
            </a:r>
            <a:r>
              <a:rPr lang="fr-CA" sz="1200" kern="100" noProof="0" dirty="0" err="1">
                <a:effectLst/>
                <a:latin typeface="Lora" pitchFamily="2" charset="0"/>
                <a:ea typeface="Calibri" panose="020F0502020204030204" pitchFamily="34" charset="0"/>
                <a:cs typeface="Arial" panose="020B0604020202020204" pitchFamily="34" charset="0"/>
              </a:rPr>
              <a:t>iels</a:t>
            </a:r>
            <a:r>
              <a:rPr lang="fr-CA" sz="1200" kern="100" noProof="0" dirty="0">
                <a:effectLst/>
                <a:latin typeface="Lora" pitchFamily="2" charset="0"/>
                <a:ea typeface="Calibri" panose="020F0502020204030204" pitchFamily="34" charset="0"/>
                <a:cs typeface="Arial" panose="020B0604020202020204" pitchFamily="34" charset="0"/>
              </a:rPr>
              <a:t> se trouver sur le continuum</a:t>
            </a:r>
            <a:r>
              <a:rPr lang="fr-CA" sz="1200" kern="1200" noProof="0" dirty="0">
                <a:effectLst/>
                <a:latin typeface="Lora" pitchFamily="2" charset="0"/>
                <a:ea typeface="Calibri" panose="020F0502020204030204" pitchFamily="34" charset="0"/>
                <a:cs typeface="Calibri" panose="020F0502020204030204" pitchFamily="34" charset="0"/>
              </a:rPr>
              <a:t> (vert – en santé; jaune – en réaction; orange – </a:t>
            </a:r>
            <a:r>
              <a:rPr lang="fr-CA" sz="1200" kern="1200" noProof="0" dirty="0" err="1">
                <a:effectLst/>
                <a:latin typeface="Lora" pitchFamily="2" charset="0"/>
                <a:ea typeface="Calibri" panose="020F0502020204030204" pitchFamily="34" charset="0"/>
                <a:cs typeface="Calibri" panose="020F0502020204030204" pitchFamily="34" charset="0"/>
              </a:rPr>
              <a:t>blessé·e</a:t>
            </a:r>
            <a:r>
              <a:rPr lang="fr-CA" sz="1200" kern="1200" noProof="0" dirty="0">
                <a:effectLst/>
                <a:latin typeface="Lora" pitchFamily="2" charset="0"/>
                <a:ea typeface="Calibri" panose="020F0502020204030204" pitchFamily="34" charset="0"/>
                <a:cs typeface="Calibri" panose="020F0502020204030204" pitchFamily="34" charset="0"/>
              </a:rPr>
              <a:t>; rouge – malade)?</a:t>
            </a:r>
            <a:endParaRPr lang="fr-CA" sz="1200" kern="100" noProof="0" dirty="0">
              <a:effectLst/>
              <a:latin typeface="Lora" pitchFamily="2"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pPr>
            <a:r>
              <a:rPr lang="fr-CA" sz="1200" kern="1200" noProof="0" dirty="0">
                <a:effectLst/>
                <a:latin typeface="Lora" pitchFamily="2" charset="0"/>
                <a:ea typeface="Calibri" panose="020F0502020204030204" pitchFamily="34" charset="0"/>
                <a:cs typeface="Calibri" panose="020F0502020204030204" pitchFamily="34" charset="0"/>
              </a:rPr>
              <a:t>Comment l’approcheriez-vous? Que pourriez-vous dire ou faire?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12734899"/>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fr-CA" sz="1200" b="1" kern="100" noProof="0" dirty="0">
                <a:effectLst/>
                <a:latin typeface="Lora" pitchFamily="2" charset="0"/>
                <a:ea typeface="Calibri" panose="020F0502020204030204" pitchFamily="34" charset="0"/>
                <a:cs typeface="Calibri" panose="020F0502020204030204" pitchFamily="34" charset="0"/>
              </a:rPr>
              <a:t>IL S’AGIT D’UNE DIAPOSITIVE PERSONNALISABLE (Diapositive 118, Module 4)</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___________________________________________________________________________________</a:t>
            </a: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Bef>
                <a:spcPts val="200"/>
              </a:spcBef>
            </a:pP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Comment pouvez-vous agir concrètement? (Vidéo)</a:t>
            </a:r>
          </a:p>
          <a:p>
            <a:pPr>
              <a:lnSpc>
                <a:spcPct val="150000"/>
              </a:lnSpc>
              <a:spcAft>
                <a:spcPts val="800"/>
              </a:spcAft>
            </a:pPr>
            <a:r>
              <a:rPr lang="fr-CA" sz="1200" kern="1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Présentez la vidéo (2:02)</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0" i="1" kern="1200" noProof="0" dirty="0">
                <a:effectLst/>
                <a:latin typeface="Lora" pitchFamily="2" charset="0"/>
                <a:ea typeface="Calibri" panose="020F0502020204030204" pitchFamily="34" charset="0"/>
                <a:cs typeface="Calibri" panose="020F0502020204030204" pitchFamily="34" charset="0"/>
              </a:rPr>
              <a:t>Bilan :</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Qu’est-ce qui vous a le plus marqué dans cette vidéo? Quels sont les éléments clés de cette vidéo que vous pourriez utiliser pour agir concrètement en faveur des personnes qui vivent avec des problèmes de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a:t>
            </a:r>
            <a:r>
              <a:rPr lang="fr-CA" sz="1200" i="1" kern="1200" noProof="0" dirty="0">
                <a:effectLst/>
                <a:latin typeface="Lora" pitchFamily="2" charset="0"/>
                <a:ea typeface="Times New Roman" panose="02020603050405020304" pitchFamily="18" charset="0"/>
                <a:cs typeface="Calibri" panose="020F0502020204030204" pitchFamily="34" charset="0"/>
              </a:rPr>
              <a:t>pour donner le temps aux participant·e·s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Complétez les réponses données en mentionnant celles-ci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reconnaître pour ce qu’elles sont.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Les écouter véritablement.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Leur faire savoir qu’elles ne sont pas seules.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Être sensible aux changements de l’humeur ou du comportement de la personne.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Faire preuve d’empathie.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Avoir une conversation sur la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Partager la responsabilité du bien-être au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Défendre la cause de la santé mentale et du bien-être ou servir de modèle à cet égard.</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Être </a:t>
            </a:r>
            <a:r>
              <a:rPr lang="fr-CA" sz="1200" kern="1200" noProof="0" dirty="0" err="1">
                <a:effectLst/>
                <a:latin typeface="Lora" pitchFamily="2" charset="0"/>
                <a:ea typeface="Calibri" panose="020F0502020204030204" pitchFamily="34" charset="0"/>
                <a:cs typeface="Calibri" panose="020F0502020204030204" pitchFamily="34" charset="0"/>
              </a:rPr>
              <a:t>prêt·e</a:t>
            </a:r>
            <a:r>
              <a:rPr lang="fr-CA" sz="1200" kern="1200" noProof="0" dirty="0">
                <a:effectLst/>
                <a:latin typeface="Lora" pitchFamily="2" charset="0"/>
                <a:ea typeface="Calibri" panose="020F0502020204030204" pitchFamily="34" charset="0"/>
                <a:cs typeface="Calibri" panose="020F0502020204030204" pitchFamily="34" charset="0"/>
              </a:rPr>
              <a:t> à tendre la main et à apporter son soutien.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L’éducation et la sensibilisation.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Offrir un accès aux services et soutiens.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Enseigner ou apprendre des capacités d’adaptation afin d’être en mesure de prendre soin de notre propre santé mentale et de notre bien-être.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Voyons maintenant quelques méthodes précises qui pourront vous aider à soutenir une personne qui évolue dans chacune des zones du continuum.</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b="0" i="0" u="none" strike="noStrike" kern="1200" baseline="0" noProof="0" dirty="0">
              <a:solidFill>
                <a:schemeClr val="tx1"/>
              </a:solidFill>
              <a:latin typeface="Lora" pitchFamily="2" charset="0"/>
              <a:ea typeface="+mn-ea"/>
              <a:cs typeface="+mn-cs"/>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118</a:t>
            </a:fld>
            <a:endParaRPr lang="en-CA" dirty="0"/>
          </a:p>
        </p:txBody>
      </p:sp>
    </p:spTree>
    <p:extLst>
      <p:ext uri="{BB962C8B-B14F-4D97-AF65-F5344CB8AC3E}">
        <p14:creationId xmlns:p14="http://schemas.microsoft.com/office/powerpoint/2010/main" val="3838198686"/>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Ce qu’il faut faire dans les zones verte (en santé) et jaune (en réaction)</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Il est important de noter que ces actions ne sont pas exclusives à chacune des zones. Ce sont simplement des lignes directrices générales. Nous vous encourageons à consulter vos propres politiques internes pour vous assurer d’agir de façon appropriée. Faites ce qui convient dans chaque situation. Il n’existe pas d’approche unique.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zone verte (en santé).</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Choisissons une action sur cette liste (p. ex. apprendre à connaître le personnel). À quoi ressemblerait cette action dans votre milieu de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pour donner le temps aux participant·e·s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Saluer les membres du personnel lorsque vous les voyez et utiliser leur nom</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Avoir des conversations informelles avec le personnel sur des sujets non professionnels (famille, animaux domestiques, loisirs, etc.)</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Comme nous l’avons dit au début du module, lorsque les personnes sont en santé, il est important d’apprendre à les connaître </a:t>
            </a:r>
            <a:r>
              <a:rPr lang="fr-CA" sz="1200" kern="1200" noProof="0" dirty="0">
                <a:effectLst/>
                <a:latin typeface="Lora" pitchFamily="2" charset="0"/>
                <a:ea typeface="Calibri" panose="020F0502020204030204" pitchFamily="34" charset="0"/>
                <a:cs typeface="Calibri" panose="020F0502020204030204" pitchFamily="34" charset="0"/>
              </a:rPr>
              <a:t>: Qu’est-ce qu’elles aiment et quels sont leurs intérêts? Y a-t-il des indicateurs de rendement?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Si vous n’avez pas de point de référence sur elles, il sera très difficile d’observer des changements émotionnels, d’attitude ou de comportement</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Aussi, en établissant une relation positive avec les membres de votre personnel lorsqu’</a:t>
            </a:r>
            <a:r>
              <a:rPr lang="fr-CA" sz="1200" kern="100" noProof="0" dirty="0" err="1">
                <a:effectLst/>
                <a:latin typeface="Lora" pitchFamily="2" charset="0"/>
                <a:ea typeface="Calibri" panose="020F0502020204030204" pitchFamily="34" charset="0"/>
                <a:cs typeface="Arial" panose="020B0604020202020204" pitchFamily="34" charset="0"/>
              </a:rPr>
              <a:t>ils·elles</a:t>
            </a:r>
            <a:r>
              <a:rPr lang="fr-CA" sz="1200" kern="100" noProof="0" dirty="0">
                <a:effectLst/>
                <a:latin typeface="Lora" pitchFamily="2" charset="0"/>
                <a:ea typeface="Calibri" panose="020F0502020204030204" pitchFamily="34" charset="0"/>
                <a:cs typeface="Arial" panose="020B0604020202020204" pitchFamily="34" charset="0"/>
              </a:rPr>
              <a:t> sont en santé, </a:t>
            </a:r>
            <a:r>
              <a:rPr lang="fr-CA" sz="1200" kern="100" noProof="0" dirty="0" err="1">
                <a:effectLst/>
                <a:latin typeface="Lora" pitchFamily="2" charset="0"/>
                <a:ea typeface="Calibri" panose="020F0502020204030204" pitchFamily="34" charset="0"/>
                <a:cs typeface="Arial" panose="020B0604020202020204" pitchFamily="34" charset="0"/>
              </a:rPr>
              <a:t>ils·elles</a:t>
            </a:r>
            <a:r>
              <a:rPr lang="fr-CA" sz="1200" kern="100" noProof="0" dirty="0">
                <a:effectLst/>
                <a:latin typeface="Lora" pitchFamily="2" charset="0"/>
                <a:ea typeface="Calibri" panose="020F0502020204030204" pitchFamily="34" charset="0"/>
                <a:cs typeface="Arial" panose="020B0604020202020204" pitchFamily="34" charset="0"/>
              </a:rPr>
              <a:t> seront plus susceptibles de vous approcher quand </a:t>
            </a:r>
            <a:r>
              <a:rPr lang="fr-CA" sz="1200" kern="100" noProof="0" dirty="0" err="1">
                <a:effectLst/>
                <a:latin typeface="Lora" pitchFamily="2" charset="0"/>
                <a:ea typeface="Calibri" panose="020F0502020204030204" pitchFamily="34" charset="0"/>
                <a:cs typeface="Arial" panose="020B0604020202020204" pitchFamily="34" charset="0"/>
              </a:rPr>
              <a:t>ils·elles</a:t>
            </a:r>
            <a:r>
              <a:rPr lang="fr-CA" sz="1200" kern="100" noProof="0" dirty="0">
                <a:effectLst/>
                <a:latin typeface="Lora" pitchFamily="2" charset="0"/>
                <a:ea typeface="Calibri" panose="020F0502020204030204" pitchFamily="34" charset="0"/>
                <a:cs typeface="Arial" panose="020B0604020202020204" pitchFamily="34" charset="0"/>
              </a:rPr>
              <a:t> ne vont pas bien</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zone jaune (en réaction).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Choisissons une action dans cette liste (p. ex. consulter, trouver et mentionner les soutiens en santé mentale). À quoi ressemblerait cette action dans votre milieu de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pour donner le temps aux </a:t>
            </a:r>
            <a:r>
              <a:rPr lang="fr-CA" sz="1200" i="1" kern="1200" noProof="0" dirty="0" err="1">
                <a:effectLst/>
                <a:latin typeface="Lora" pitchFamily="2" charset="0"/>
                <a:ea typeface="Calibri" panose="020F0502020204030204" pitchFamily="34" charset="0"/>
                <a:cs typeface="Calibri" panose="020F0502020204030204" pitchFamily="34" charset="0"/>
              </a:rPr>
              <a:t>participant·e·s</a:t>
            </a:r>
            <a:r>
              <a:rPr lang="fr-CA" sz="1200" i="1" kern="1200" noProof="0" dirty="0">
                <a:effectLst/>
                <a:latin typeface="Lora" pitchFamily="2" charset="0"/>
                <a:ea typeface="Calibri" panose="020F0502020204030204" pitchFamily="34"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Rappeler au personnel le PAE et ce qu’il comprend.</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Rechercher de nouvelles informations sur les soutiens en santé mentale et faire connaître ce que l’on trouve.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la zone jaune (la phase en réaction), les personnes vivent une détresse temporaire. Si </a:t>
            </a:r>
            <a:r>
              <a:rPr lang="fr-CA" sz="1200" kern="100" noProof="0" dirty="0">
                <a:effectLst/>
                <a:latin typeface="Lora" pitchFamily="2" charset="0"/>
                <a:ea typeface="Calibri" panose="020F0502020204030204" pitchFamily="34" charset="0"/>
                <a:cs typeface="Arial" panose="020B0604020202020204" pitchFamily="34" charset="0"/>
              </a:rPr>
              <a:t>vous avez des </a:t>
            </a:r>
            <a:r>
              <a:rPr lang="fr-CA" sz="1200" kern="100" noProof="0" dirty="0" err="1">
                <a:effectLst/>
                <a:latin typeface="Lora" pitchFamily="2" charset="0"/>
                <a:ea typeface="Calibri" panose="020F0502020204030204" pitchFamily="34" charset="0"/>
                <a:cs typeface="Arial" panose="020B0604020202020204" pitchFamily="34" charset="0"/>
              </a:rPr>
              <a:t>employé·e·s</a:t>
            </a:r>
            <a:r>
              <a:rPr lang="fr-CA" sz="1200" kern="100" noProof="0" dirty="0">
                <a:effectLst/>
                <a:latin typeface="Lora" pitchFamily="2" charset="0"/>
                <a:ea typeface="Calibri" panose="020F0502020204030204" pitchFamily="34" charset="0"/>
                <a:cs typeface="Arial" panose="020B0604020202020204" pitchFamily="34" charset="0"/>
              </a:rPr>
              <a:t> dans cette zone</a:t>
            </a:r>
            <a:r>
              <a:rPr lang="fr-CA" sz="1200" kern="1200" noProof="0" dirty="0">
                <a:effectLst/>
                <a:latin typeface="Lora" pitchFamily="2" charset="0"/>
                <a:ea typeface="Calibri" panose="020F0502020204030204" pitchFamily="34" charset="0"/>
                <a:cs typeface="Calibri" panose="020F0502020204030204" pitchFamily="34" charset="0"/>
              </a:rPr>
              <a:t>, vous pouvez les soutenir et les aider à revenir dans la zone verte (la phase en santé) et les empêcher de se déplacer vers les zones orange ou rouge.</a:t>
            </a: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Gérez les personnes et les situations au cas par cas. En plus de parler à l’</a:t>
            </a:r>
            <a:r>
              <a:rPr lang="fr-CA" sz="1200" kern="100" noProof="0" dirty="0" err="1">
                <a:effectLst/>
                <a:latin typeface="Lora" pitchFamily="2" charset="0"/>
                <a:ea typeface="Calibri" panose="020F0502020204030204" pitchFamily="34" charset="0"/>
                <a:cs typeface="Arial" panose="020B0604020202020204" pitchFamily="34" charset="0"/>
              </a:rPr>
              <a:t>employé·e</a:t>
            </a:r>
            <a:r>
              <a:rPr lang="fr-CA" sz="1200" kern="100" noProof="0" dirty="0">
                <a:effectLst/>
                <a:latin typeface="Lora" pitchFamily="2" charset="0"/>
                <a:ea typeface="Calibri" panose="020F0502020204030204" pitchFamily="34" charset="0"/>
                <a:cs typeface="Arial" panose="020B0604020202020204" pitchFamily="34" charset="0"/>
              </a:rPr>
              <a:t>, consultez le service des ressources humaines pour connaître les mesures d’accommodement possibles ou de possibles modifications de fonctions, d’horaire, de rôles et de tâches</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Veillez à ce que l’</a:t>
            </a:r>
            <a:r>
              <a:rPr lang="fr-CA" sz="1200" kern="100" noProof="0" dirty="0" err="1">
                <a:effectLst/>
                <a:latin typeface="Lora" pitchFamily="2" charset="0"/>
                <a:ea typeface="Calibri" panose="020F0502020204030204" pitchFamily="34" charset="0"/>
                <a:cs typeface="Arial" panose="020B0604020202020204" pitchFamily="34" charset="0"/>
              </a:rPr>
              <a:t>employé·e</a:t>
            </a:r>
            <a:r>
              <a:rPr lang="fr-CA" sz="1200" kern="100" noProof="0" dirty="0">
                <a:effectLst/>
                <a:latin typeface="Lora" pitchFamily="2" charset="0"/>
                <a:ea typeface="Calibri" panose="020F0502020204030204" pitchFamily="34" charset="0"/>
                <a:cs typeface="Arial" panose="020B0604020202020204" pitchFamily="34" charset="0"/>
              </a:rPr>
              <a:t> sache que les changements ne sont que temporaires.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Au besoin, rappelez à l’</a:t>
            </a:r>
            <a:r>
              <a:rPr lang="fr-CA" sz="1200" kern="100" noProof="0" dirty="0" err="1">
                <a:effectLst/>
                <a:latin typeface="Lora" pitchFamily="2" charset="0"/>
                <a:ea typeface="Calibri" panose="020F0502020204030204" pitchFamily="34" charset="0"/>
                <a:cs typeface="Arial" panose="020B0604020202020204" pitchFamily="34" charset="0"/>
              </a:rPr>
              <a:t>employé·e</a:t>
            </a:r>
            <a:r>
              <a:rPr lang="fr-CA" sz="1200" kern="100" noProof="0" dirty="0">
                <a:effectLst/>
                <a:latin typeface="Lora" pitchFamily="2" charset="0"/>
                <a:ea typeface="Calibri" panose="020F0502020204030204" pitchFamily="34" charset="0"/>
                <a:cs typeface="Arial" panose="020B0604020202020204" pitchFamily="34" charset="0"/>
              </a:rPr>
              <a:t> sa capacité de faire appel au syndicat ou à d’autres soutiens du personnel</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A2A1FAE0-5C53-6F19-6F65-50B658C563A9}"/>
              </a:ext>
            </a:extLst>
          </p:cNvPr>
          <p:cNvSpPr>
            <a:spLocks noGrp="1"/>
          </p:cNvSpPr>
          <p:nvPr>
            <p:ph type="sldNum" sz="quarter" idx="5"/>
          </p:nvPr>
        </p:nvSpPr>
        <p:spPr/>
        <p:txBody>
          <a:bodyPr/>
          <a:lstStyle/>
          <a:p>
            <a:fld id="{FB267835-0E47-4489-B375-E70B63D82C6C}" type="slidenum">
              <a:rPr lang="en-CA" smtClean="0"/>
              <a:t>119</a:t>
            </a:fld>
            <a:endParaRPr lang="en-CA"/>
          </a:p>
        </p:txBody>
      </p:sp>
    </p:spTree>
    <p:extLst>
      <p:ext uri="{BB962C8B-B14F-4D97-AF65-F5344CB8AC3E}">
        <p14:creationId xmlns:p14="http://schemas.microsoft.com/office/powerpoint/2010/main" val="2976273531"/>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Ce qu’il faut faire dans les zones orange (</a:t>
            </a:r>
            <a:r>
              <a:rPr lang="fr-CA" sz="1200" b="1" kern="100" noProof="0" dirty="0" err="1">
                <a:solidFill>
                  <a:srgbClr val="1F3763"/>
                </a:solidFill>
                <a:effectLst/>
                <a:latin typeface="Lora" pitchFamily="2" charset="0"/>
                <a:ea typeface="DengXian Light" panose="02010600030101010101" pitchFamily="2" charset="-122"/>
                <a:cs typeface="Times New Roman" panose="02020603050405020304" pitchFamily="18" charset="0"/>
              </a:rPr>
              <a:t>blessé·e</a:t>
            </a: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 et rouge (malade)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zone orange (</a:t>
            </a:r>
            <a:r>
              <a:rPr lang="fr-CA" sz="1200" i="1" kern="1200" noProof="0" dirty="0" err="1">
                <a:effectLst/>
                <a:latin typeface="Lora" pitchFamily="2" charset="0"/>
                <a:ea typeface="Calibri" panose="020F0502020204030204" pitchFamily="34" charset="0"/>
                <a:cs typeface="Calibri" panose="020F0502020204030204" pitchFamily="34" charset="0"/>
              </a:rPr>
              <a:t>blessé·e</a:t>
            </a:r>
            <a:r>
              <a:rPr lang="fr-CA" sz="1200" i="1"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Choisissons une action dans cette liste (p. ex. minimiser les rumeurs et commérages). À quoi ressemblerait cette action dans votre milieu de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pour donner le temps aux </a:t>
            </a:r>
            <a:r>
              <a:rPr lang="fr-CA" sz="1200" i="1" kern="1200" noProof="0" dirty="0" err="1">
                <a:effectLst/>
                <a:latin typeface="Lora" pitchFamily="2" charset="0"/>
                <a:ea typeface="Calibri" panose="020F0502020204030204" pitchFamily="34" charset="0"/>
                <a:cs typeface="Calibri" panose="020F0502020204030204" pitchFamily="34" charset="0"/>
              </a:rPr>
              <a:t>participant·e·s</a:t>
            </a:r>
            <a:r>
              <a:rPr lang="fr-CA" sz="1200" i="1" kern="1200" noProof="0" dirty="0">
                <a:effectLst/>
                <a:latin typeface="Lora" pitchFamily="2" charset="0"/>
                <a:ea typeface="Calibri" panose="020F0502020204030204" pitchFamily="34"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Discuter des effets négatifs du commérage.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Encourager le personnel à remettre en question les rumeurs.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Dans la zone orange (</a:t>
            </a:r>
            <a:r>
              <a:rPr lang="fr-CA" sz="1200" kern="1200" noProof="0" dirty="0" err="1">
                <a:effectLst/>
                <a:latin typeface="Lora" pitchFamily="2" charset="0"/>
                <a:ea typeface="Calibri" panose="020F0502020204030204" pitchFamily="34" charset="0"/>
                <a:cs typeface="Calibri" panose="020F0502020204030204" pitchFamily="34" charset="0"/>
              </a:rPr>
              <a:t>blessé·e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00" noProof="0" dirty="0">
                <a:effectLst/>
                <a:latin typeface="Lora" pitchFamily="2" charset="0"/>
                <a:ea typeface="Calibri" panose="020F0502020204030204" pitchFamily="34" charset="0"/>
                <a:cs typeface="Arial" panose="020B0604020202020204" pitchFamily="34" charset="0"/>
              </a:rPr>
              <a:t>les personnes font continuellement face à des difficultés psychologiques. Si vous avez des </a:t>
            </a:r>
            <a:r>
              <a:rPr lang="fr-CA" sz="1200" kern="100" noProof="0" dirty="0" err="1">
                <a:effectLst/>
                <a:latin typeface="Lora" pitchFamily="2" charset="0"/>
                <a:ea typeface="Calibri" panose="020F0502020204030204" pitchFamily="34" charset="0"/>
                <a:cs typeface="Arial" panose="020B0604020202020204" pitchFamily="34" charset="0"/>
              </a:rPr>
              <a:t>employé·e·s</a:t>
            </a:r>
            <a:r>
              <a:rPr lang="fr-CA" sz="1200" kern="100" noProof="0" dirty="0">
                <a:effectLst/>
                <a:latin typeface="Lora" pitchFamily="2" charset="0"/>
                <a:ea typeface="Calibri" panose="020F0502020204030204" pitchFamily="34" charset="0"/>
                <a:cs typeface="Arial" panose="020B0604020202020204" pitchFamily="34" charset="0"/>
              </a:rPr>
              <a:t> dans cette zone, il est utile d’impliquer les services de soutien en santé mentale de votre entreprise. Souvent, les personnes ont besoin d’aide professionnelle pour revenir dans la phase en santé</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zone rouge (malade).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Choisissons une action dans cette liste (p. ex. réduire et prévenir les attitudes stigmatisantes). À quoi ressemblerait cette action dans votre milieu de travail?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pour donner le temps aux </a:t>
            </a:r>
            <a:r>
              <a:rPr lang="fr-CA" sz="1200" i="1" kern="1200" noProof="0" dirty="0" err="1">
                <a:effectLst/>
                <a:latin typeface="Lora" pitchFamily="2" charset="0"/>
                <a:ea typeface="Calibri" panose="020F0502020204030204" pitchFamily="34" charset="0"/>
                <a:cs typeface="Calibri" panose="020F0502020204030204" pitchFamily="34" charset="0"/>
              </a:rPr>
              <a:t>participant·e·s</a:t>
            </a:r>
            <a:r>
              <a:rPr lang="fr-CA" sz="1200" i="1" kern="1200" noProof="0" dirty="0">
                <a:effectLst/>
                <a:latin typeface="Lora" pitchFamily="2" charset="0"/>
                <a:ea typeface="Calibri" panose="020F0502020204030204" pitchFamily="34"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Promouvoir les services de soutien à la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Partager des informations sur la réduction de la stigmatisation entourant les troubles de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Dans la zone rouge (malade), </a:t>
            </a:r>
            <a:r>
              <a:rPr lang="fr-CA" sz="1200" kern="100" noProof="0" dirty="0">
                <a:effectLst/>
                <a:latin typeface="Lora" pitchFamily="2" charset="0"/>
                <a:ea typeface="Calibri" panose="020F0502020204030204" pitchFamily="34" charset="0"/>
                <a:cs typeface="Arial" panose="020B0604020202020204" pitchFamily="34" charset="0"/>
              </a:rPr>
              <a:t>la plupart des personnes auront développé un trouble de santé mentale (qui pourra ou non avoir reçu un diagnostic de maladie mentale). Si vous avez des </a:t>
            </a:r>
            <a:r>
              <a:rPr lang="fr-CA" sz="1200" kern="100" noProof="0" dirty="0" err="1">
                <a:effectLst/>
                <a:latin typeface="Lora" pitchFamily="2" charset="0"/>
                <a:ea typeface="Calibri" panose="020F0502020204030204" pitchFamily="34" charset="0"/>
                <a:cs typeface="Arial" panose="020B0604020202020204" pitchFamily="34" charset="0"/>
              </a:rPr>
              <a:t>employé·e·s</a:t>
            </a:r>
            <a:r>
              <a:rPr lang="fr-CA" sz="1200" kern="100" noProof="0" dirty="0">
                <a:effectLst/>
                <a:latin typeface="Lora" pitchFamily="2" charset="0"/>
                <a:ea typeface="Calibri" panose="020F0502020204030204" pitchFamily="34" charset="0"/>
                <a:cs typeface="Arial" panose="020B0604020202020204" pitchFamily="34" charset="0"/>
              </a:rPr>
              <a:t> dans cette zone, il est utile d’impliquer les services de soutien en santé mentale de votre entreprise. Souvent, les personnes ont besoin d’aide professionnelle pour revenir dans une phase en santé</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188F5FC7-3306-9DF7-15D5-1A5FADCEBDE3}"/>
              </a:ext>
            </a:extLst>
          </p:cNvPr>
          <p:cNvSpPr>
            <a:spLocks noGrp="1"/>
          </p:cNvSpPr>
          <p:nvPr>
            <p:ph type="sldNum" sz="quarter" idx="5"/>
          </p:nvPr>
        </p:nvSpPr>
        <p:spPr/>
        <p:txBody>
          <a:bodyPr/>
          <a:lstStyle/>
          <a:p>
            <a:fld id="{FB267835-0E47-4489-B375-E70B63D82C6C}" type="slidenum">
              <a:rPr lang="en-CA" smtClean="0"/>
              <a:t>120</a:t>
            </a:fld>
            <a:endParaRPr lang="en-CA"/>
          </a:p>
        </p:txBody>
      </p:sp>
    </p:spTree>
    <p:extLst>
      <p:ext uri="{BB962C8B-B14F-4D97-AF65-F5344CB8AC3E}">
        <p14:creationId xmlns:p14="http://schemas.microsoft.com/office/powerpoint/2010/main" val="1179663269"/>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b="1" kern="100" noProof="0" dirty="0">
                <a:solidFill>
                  <a:srgbClr val="1F3763"/>
                </a:solidFill>
                <a:effectLst/>
                <a:latin typeface="Lora" pitchFamily="2" charset="0"/>
                <a:ea typeface="MS PGothic" panose="020B0600070205080204" pitchFamily="34" charset="-128"/>
                <a:cs typeface="Times New Roman" panose="02020603050405020304" pitchFamily="18" charset="0"/>
              </a:rPr>
              <a:t>Le rétablissement et le retour au travail</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indent="-171450">
              <a:buFont typeface="Arial" panose="020B0604020202020204" pitchFamily="34" charset="0"/>
              <a:buChar char="•"/>
            </a:pPr>
            <a:r>
              <a:rPr lang="fr-FR" sz="1200" b="0" i="0" u="none" strike="noStrike" kern="1200" baseline="0" dirty="0">
                <a:solidFill>
                  <a:schemeClr val="tx1"/>
                </a:solidFill>
                <a:latin typeface="Lora" pitchFamily="2" charset="0"/>
                <a:ea typeface="MS PGothic" panose="020B0600070205080204" pitchFamily="34" charset="-128"/>
                <a:cs typeface="ＭＳ Ｐゴシック" charset="-128"/>
              </a:rPr>
              <a:t>Les employé</a:t>
            </a:r>
            <a:r>
              <a:rPr lang="fr-CA" sz="1200" i="0" kern="1200" noProof="0" dirty="0">
                <a:effectLst/>
                <a:latin typeface="Lora" pitchFamily="2" charset="0"/>
                <a:ea typeface="Calibri" panose="020F0502020204030204" pitchFamily="34" charset="0"/>
                <a:cs typeface="Calibri" panose="020F0502020204030204" pitchFamily="34" charset="0"/>
              </a:rPr>
              <a:t>·e·</a:t>
            </a:r>
            <a:r>
              <a:rPr lang="fr-FR" sz="1200" b="0" i="0" u="none" strike="noStrike" kern="1200" baseline="0" dirty="0">
                <a:solidFill>
                  <a:schemeClr val="tx1"/>
                </a:solidFill>
                <a:latin typeface="Lora" pitchFamily="2" charset="0"/>
                <a:ea typeface="MS PGothic" panose="020B0600070205080204" pitchFamily="34" charset="-128"/>
                <a:cs typeface="ＭＳ Ｐゴシック" charset="-128"/>
              </a:rPr>
              <a:t>s en arrêt de travail pour des raisons médicales peuvent avoir besoin d'un soutien dans leur processus de retour au travail. Qu'il s'agisse d'un arrêt maladie pour un problème de santé physique ou mentale, le processus est le même. Plus l'arrêt de travail est long, moins il y a de chances que l'employé</a:t>
            </a:r>
            <a:r>
              <a:rPr lang="fr-CA" sz="1200" i="0" kern="1200" noProof="0" dirty="0">
                <a:effectLst/>
                <a:latin typeface="Lora" pitchFamily="2" charset="0"/>
                <a:ea typeface="Calibri" panose="020F0502020204030204" pitchFamily="34" charset="0"/>
                <a:cs typeface="Calibri" panose="020F0502020204030204" pitchFamily="34" charset="0"/>
              </a:rPr>
              <a:t>·e</a:t>
            </a:r>
            <a:r>
              <a:rPr lang="fr-FR" sz="1200" b="0" i="0" u="none" strike="noStrike" kern="1200" baseline="0" dirty="0">
                <a:solidFill>
                  <a:schemeClr val="tx1"/>
                </a:solidFill>
                <a:latin typeface="Lora" pitchFamily="2" charset="0"/>
                <a:ea typeface="MS PGothic" panose="020B0600070205080204" pitchFamily="34" charset="-128"/>
                <a:cs typeface="ＭＳ Ｐゴシック" charset="-128"/>
              </a:rPr>
              <a:t> revienne au travail. </a:t>
            </a:r>
          </a:p>
          <a:p>
            <a:pPr marL="171450" indent="-171450">
              <a:buFont typeface="Arial" panose="020B0604020202020204" pitchFamily="34" charset="0"/>
              <a:buChar char="•"/>
            </a:pPr>
            <a:endParaRPr lang="en-CA" sz="1200" b="0" i="0" u="none" strike="noStrike" kern="1200" baseline="0" dirty="0">
              <a:solidFill>
                <a:schemeClr val="tx1"/>
              </a:solidFill>
              <a:latin typeface="Lora" pitchFamily="2" charset="0"/>
              <a:ea typeface="MS PGothic" panose="020B0600070205080204" pitchFamily="34" charset="-128"/>
              <a:cs typeface="ＭＳ Ｐゴシック" charset="-128"/>
            </a:endParaRPr>
          </a:p>
          <a:p>
            <a:pPr marL="171450" indent="-171450">
              <a:buFont typeface="Arial" panose="020B0604020202020204" pitchFamily="34" charset="0"/>
              <a:buChar char="•"/>
            </a:pPr>
            <a:r>
              <a:rPr lang="fr-FR" sz="1200" b="0" i="0" u="none" strike="noStrike" kern="1200" baseline="0" dirty="0">
                <a:solidFill>
                  <a:schemeClr val="tx1"/>
                </a:solidFill>
                <a:latin typeface="Lora" pitchFamily="2" charset="0"/>
                <a:ea typeface="MS PGothic" panose="020B0600070205080204" pitchFamily="34" charset="-128"/>
                <a:cs typeface="ＭＳ Ｐゴシック" charset="-128"/>
              </a:rPr>
              <a:t>Pour un retour au travail efficace, vous devez comprendre que le processus peut être progressif, en fonction des capacités et de l'état de santé de la personne. Une réorientation ou une nouvelle formation pourrait s'avérer nécessaire, en particulier si des systèmes ou des processus ont été modifiés. </a:t>
            </a:r>
            <a:endParaRPr lang="en-CA" sz="1200" b="0" i="0" u="none" strike="noStrike" kern="1200" baseline="0" dirty="0">
              <a:solidFill>
                <a:schemeClr val="tx1"/>
              </a:solidFill>
              <a:latin typeface="Lora" pitchFamily="2" charset="0"/>
              <a:ea typeface="MS PGothic" panose="020B0600070205080204" pitchFamily="34" charset="-128"/>
              <a:cs typeface="ＭＳ Ｐゴシック" charset="-128"/>
            </a:endParaRPr>
          </a:p>
          <a:p>
            <a:pPr marL="171450" indent="-171450">
              <a:buFont typeface="Arial" panose="020B0604020202020204" pitchFamily="34" charset="0"/>
              <a:buChar char="•"/>
            </a:pPr>
            <a:endParaRPr lang="en-CA" sz="1200" b="0" i="0" u="none" strike="noStrike" kern="1200" baseline="0" dirty="0">
              <a:solidFill>
                <a:schemeClr val="tx1"/>
              </a:solidFill>
              <a:latin typeface="Lora" pitchFamily="2" charset="0"/>
              <a:ea typeface="MS PGothic" panose="020B0600070205080204" pitchFamily="34" charset="-128"/>
              <a:cs typeface="ＭＳ Ｐゴシック" charset="-128"/>
            </a:endParaRPr>
          </a:p>
          <a:p>
            <a:pPr marL="171450" indent="-171450">
              <a:buFont typeface="Arial" panose="020B0604020202020204" pitchFamily="34" charset="0"/>
              <a:buChar char="•"/>
            </a:pPr>
            <a:r>
              <a:rPr lang="fr-FR" sz="1200" b="0" i="0" u="none" strike="noStrike" kern="1200" baseline="0" dirty="0">
                <a:solidFill>
                  <a:schemeClr val="tx1"/>
                </a:solidFill>
                <a:latin typeface="Lora" pitchFamily="2" charset="0"/>
                <a:ea typeface="MS PGothic" panose="020B0600070205080204" pitchFamily="34" charset="-128"/>
                <a:cs typeface="ＭＳ Ｐゴシック" charset="-128"/>
              </a:rPr>
              <a:t>Il est important que la personne qui reprend le travail et son responsable comprennent quelles sont ses capacités et ses besoins et qu'ils discutent des attentes avant le retour au travail. En tant que responsable, vous devez connaître les politiques et les pratiques de votre entreprise en matière de retour au travail rapide et sécuritaire, ainsi que les aménagements appropriés, afin que le retour au travail puisse être géré efficacement.</a:t>
            </a:r>
          </a:p>
          <a:p>
            <a:pPr marL="0" indent="0">
              <a:buFont typeface="Arial" panose="020B0604020202020204" pitchFamily="34" charset="0"/>
              <a:buNone/>
            </a:pPr>
            <a:endParaRPr lang="en-CA" sz="1200" b="0" i="0" u="none" strike="noStrike" kern="1200" baseline="0" dirty="0">
              <a:solidFill>
                <a:schemeClr val="tx1"/>
              </a:solidFill>
              <a:latin typeface="Lora" pitchFamily="2" charset="0"/>
              <a:ea typeface="MS PGothic" panose="020B0600070205080204" pitchFamily="34" charset="-128"/>
              <a:cs typeface="ＭＳ Ｐゴシック" charset="-128"/>
            </a:endParaRPr>
          </a:p>
          <a:p>
            <a:r>
              <a:rPr lang="en-CA" sz="1200" b="1" i="0" u="none" strike="noStrike" kern="1200" baseline="0" dirty="0">
                <a:solidFill>
                  <a:schemeClr val="tx1"/>
                </a:solidFill>
                <a:latin typeface="Lora" pitchFamily="2" charset="0"/>
                <a:ea typeface="MS PGothic" panose="020B0600070205080204" pitchFamily="34" charset="-128"/>
                <a:cs typeface="ＭＳ Ｐゴシック" charset="-128"/>
              </a:rPr>
              <a:t>À DEMANDER</a:t>
            </a:r>
          </a:p>
          <a:p>
            <a:pPr marL="171450" marR="0" indent="-171450" algn="l" rtl="0">
              <a:buSzPts val="1200"/>
              <a:buFont typeface="Arial" panose="020B0604020202020204" pitchFamily="34" charset="0"/>
              <a:buChar char="•"/>
            </a:pPr>
            <a:r>
              <a:rPr lang="fr-FR" sz="1200" b="0" i="0" u="none" strike="noStrike" kern="1200" baseline="0" dirty="0">
                <a:solidFill>
                  <a:srgbClr val="000000"/>
                </a:solidFill>
                <a:latin typeface="Lora" pitchFamily="2" charset="0"/>
              </a:rPr>
              <a:t>Quels types de mesures d'accommodements pourraient être proposés aux </a:t>
            </a:r>
            <a:r>
              <a:rPr lang="fr-FR" sz="1200" b="0" i="0" u="none" strike="noStrike" kern="1200" baseline="0" dirty="0" err="1">
                <a:solidFill>
                  <a:srgbClr val="000000"/>
                </a:solidFill>
                <a:latin typeface="Lora" pitchFamily="2" charset="0"/>
              </a:rPr>
              <a:t>employé·e</a:t>
            </a:r>
            <a:r>
              <a:rPr lang="en-US" altLang="zh-CN" sz="1200" b="0" i="0" u="none" strike="noStrike" kern="1200" baseline="0" dirty="0">
                <a:solidFill>
                  <a:srgbClr val="000000"/>
                </a:solidFill>
                <a:latin typeface="Times New Roman" panose="02020603050405020304" pitchFamily="18" charset="0"/>
              </a:rPr>
              <a:t>·</a:t>
            </a:r>
            <a:r>
              <a:rPr lang="fr-FR" altLang="zh-CN" sz="1200" b="0" i="0" u="none" strike="noStrike" kern="1200" baseline="0" dirty="0">
                <a:solidFill>
                  <a:srgbClr val="000000"/>
                </a:solidFill>
                <a:latin typeface="Lora" pitchFamily="2" charset="0"/>
              </a:rPr>
              <a:t>s lorsqu'</a:t>
            </a:r>
            <a:r>
              <a:rPr lang="fr-FR" altLang="zh-CN" sz="1200" b="0" i="0" u="none" strike="noStrike" kern="1200" baseline="0" dirty="0" err="1">
                <a:solidFill>
                  <a:srgbClr val="000000"/>
                </a:solidFill>
                <a:latin typeface="Lora" pitchFamily="2" charset="0"/>
              </a:rPr>
              <a:t>il·elle·s</a:t>
            </a:r>
            <a:r>
              <a:rPr lang="fr-FR" altLang="zh-CN" sz="1200" b="0" i="0" u="none" strike="noStrike" kern="1200" baseline="0" dirty="0">
                <a:solidFill>
                  <a:srgbClr val="000000"/>
                </a:solidFill>
                <a:latin typeface="Lora" pitchFamily="2" charset="0"/>
              </a:rPr>
              <a:t> reprennent le travail?</a:t>
            </a:r>
            <a:endParaRPr lang="fr-FR" altLang="zh-CN" sz="1200" b="0" i="0" u="none" strike="noStrike" kern="1200" baseline="0" dirty="0">
              <a:solidFill>
                <a:srgbClr val="000000"/>
              </a:solidFill>
              <a:latin typeface="MS PGothic" panose="020B0600070205080204" pitchFamily="34" charset="-128"/>
            </a:endParaRPr>
          </a:p>
          <a:p>
            <a:pPr marL="171450" marR="0" indent="-171450" algn="l" rtl="0">
              <a:buSzPts val="1200"/>
              <a:buFont typeface="Arial" panose="020B0604020202020204" pitchFamily="34" charset="0"/>
              <a:buChar char="•"/>
            </a:pPr>
            <a:r>
              <a:rPr lang="fr-FR" sz="1200" b="0" i="0" u="none" strike="noStrike" kern="1200" baseline="0" dirty="0">
                <a:solidFill>
                  <a:srgbClr val="000000"/>
                </a:solidFill>
                <a:latin typeface="Lora" pitchFamily="2" charset="0"/>
              </a:rPr>
              <a:t>Quels pourraient être des exemples de mesures possibles?</a:t>
            </a:r>
            <a:endParaRPr lang="fr-FR" sz="1200" b="0" i="0" u="none" strike="noStrike" kern="1200" baseline="0" dirty="0">
              <a:solidFill>
                <a:srgbClr val="000000"/>
              </a:solidFill>
              <a:latin typeface="MS PGothic" panose="020B0600070205080204" pitchFamily="34" charset="-128"/>
              <a:ea typeface="+mn-ea"/>
              <a:cs typeface="+mn-cs"/>
            </a:endParaRPr>
          </a:p>
          <a:p>
            <a:pPr marR="0" algn="l" rtl="0">
              <a:buSzPts val="1200"/>
              <a:buFont typeface="Arial" panose="020B0604020202020204" pitchFamily="34" charset="0"/>
              <a:buChar char="•"/>
            </a:pPr>
            <a:endParaRPr lang="en-CA" sz="1200" b="0" i="0" u="none" strike="noStrike" kern="1200" baseline="0" dirty="0">
              <a:solidFill>
                <a:schemeClr val="tx1"/>
              </a:solidFill>
              <a:latin typeface="Lora" pitchFamily="2" charset="0"/>
              <a:ea typeface="MS PGothic" panose="020B0600070205080204" pitchFamily="34" charset="-128"/>
              <a:cs typeface="ＭＳ Ｐゴシック" charset="-128"/>
            </a:endParaRPr>
          </a:p>
          <a:p>
            <a:r>
              <a:rPr lang="fr-FR" sz="1200" b="0" i="1" u="none" strike="noStrike" kern="1200" baseline="0" dirty="0">
                <a:solidFill>
                  <a:schemeClr val="tx1"/>
                </a:solidFill>
                <a:latin typeface="Lora" pitchFamily="2" charset="0"/>
                <a:ea typeface="MS PGothic" panose="020B0600070205080204" pitchFamily="34" charset="-128"/>
                <a:cs typeface="ＭＳ Ｐゴシック" charset="-128"/>
              </a:rPr>
              <a:t>Faire une pause pour laisser aux participant</a:t>
            </a:r>
            <a:r>
              <a:rPr lang="fr-CA" sz="1200" i="1" kern="1200" noProof="0" dirty="0">
                <a:effectLst/>
                <a:latin typeface="Lora" pitchFamily="2" charset="0"/>
                <a:ea typeface="Calibri" panose="020F0502020204030204" pitchFamily="34" charset="0"/>
                <a:cs typeface="Calibri" panose="020F0502020204030204" pitchFamily="34" charset="0"/>
              </a:rPr>
              <a:t>·e·</a:t>
            </a:r>
            <a:r>
              <a:rPr lang="fr-FR" sz="1200" b="0" i="1" u="none" strike="noStrike" kern="1200" baseline="0" dirty="0">
                <a:solidFill>
                  <a:schemeClr val="tx1"/>
                </a:solidFill>
                <a:latin typeface="Lora" pitchFamily="2" charset="0"/>
                <a:ea typeface="MS PGothic" panose="020B0600070205080204" pitchFamily="34" charset="-128"/>
                <a:cs typeface="ＭＳ Ｐゴシック" charset="-128"/>
              </a:rPr>
              <a:t>s le temps de répondre.</a:t>
            </a:r>
          </a:p>
          <a:p>
            <a:endParaRPr lang="en-CA" sz="1200" b="0" i="0" u="none" strike="noStrike" kern="1200" baseline="0" dirty="0">
              <a:solidFill>
                <a:schemeClr val="tx1"/>
              </a:solidFill>
              <a:latin typeface="Lora" pitchFamily="2" charset="0"/>
              <a:ea typeface="MS PGothic" panose="020B0600070205080204" pitchFamily="34" charset="-128"/>
              <a:cs typeface="ＭＳ Ｐゴシック" charset="-128"/>
            </a:endParaRPr>
          </a:p>
          <a:p>
            <a:r>
              <a:rPr lang="en-CA" sz="1200" b="0" i="1" u="none" strike="noStrike" kern="1200" baseline="0" dirty="0" err="1">
                <a:solidFill>
                  <a:schemeClr val="tx1"/>
                </a:solidFill>
                <a:latin typeface="Lora" pitchFamily="2" charset="0"/>
                <a:ea typeface="MS PGothic" panose="020B0600070205080204" pitchFamily="34" charset="-128"/>
                <a:cs typeface="ＭＳ Ｐゴシック" charset="-128"/>
              </a:rPr>
              <a:t>Réponses</a:t>
            </a:r>
            <a:r>
              <a:rPr lang="en-CA" sz="1200" b="0" i="1" u="none" strike="noStrike" kern="1200" baseline="0" dirty="0">
                <a:solidFill>
                  <a:schemeClr val="tx1"/>
                </a:solidFill>
                <a:latin typeface="Lora" pitchFamily="2" charset="0"/>
                <a:ea typeface="MS PGothic" panose="020B0600070205080204" pitchFamily="34" charset="-128"/>
                <a:cs typeface="ＭＳ Ｐゴシック" charset="-128"/>
              </a:rPr>
              <a:t> possibles :</a:t>
            </a:r>
          </a:p>
          <a:p>
            <a:pPr marL="171450" indent="-171450">
              <a:buFont typeface="Arial" panose="020B0604020202020204" pitchFamily="34" charset="0"/>
              <a:buChar char="•"/>
            </a:pPr>
            <a:r>
              <a:rPr lang="fr-FR" sz="1200" b="0" i="0" u="none" strike="noStrike" kern="1200" baseline="0" dirty="0">
                <a:solidFill>
                  <a:schemeClr val="tx1"/>
                </a:solidFill>
                <a:latin typeface="Lora" pitchFamily="2" charset="0"/>
                <a:ea typeface="MS PGothic" panose="020B0600070205080204" pitchFamily="34" charset="-128"/>
                <a:cs typeface="Calibri"/>
              </a:rPr>
              <a:t>Horaire de travail modifié.</a:t>
            </a:r>
          </a:p>
          <a:p>
            <a:pPr marL="171450" indent="-171450">
              <a:buFont typeface="Arial" panose="020B0604020202020204" pitchFamily="34" charset="0"/>
              <a:buChar char="•"/>
            </a:pPr>
            <a:r>
              <a:rPr lang="fr-FR" sz="1200" b="0" i="0" u="none" strike="noStrike" kern="1200" baseline="0" dirty="0">
                <a:solidFill>
                  <a:schemeClr val="tx1"/>
                </a:solidFill>
                <a:latin typeface="Lora" pitchFamily="2" charset="0"/>
                <a:ea typeface="MS PGothic" panose="020B0600070205080204" pitchFamily="34" charset="-128"/>
                <a:cs typeface="Calibri"/>
              </a:rPr>
              <a:t>Temps pour se rendre à des rendez-vous médicaux.</a:t>
            </a:r>
          </a:p>
          <a:p>
            <a:pPr marL="171450" indent="-171450">
              <a:buFont typeface="Arial" panose="020B0604020202020204" pitchFamily="34" charset="0"/>
              <a:buChar char="•"/>
            </a:pPr>
            <a:r>
              <a:rPr lang="fr-FR" sz="1200" b="0" i="0" u="none" strike="noStrike" kern="1200" baseline="0" dirty="0">
                <a:solidFill>
                  <a:schemeClr val="tx1"/>
                </a:solidFill>
                <a:latin typeface="Lora" pitchFamily="2" charset="0"/>
                <a:ea typeface="MS PGothic" panose="020B0600070205080204" pitchFamily="34" charset="-128"/>
                <a:cs typeface="Calibri"/>
              </a:rPr>
              <a:t>Adaptation de la charge de travail en fonction des capacités.</a:t>
            </a:r>
            <a:endParaRPr lang="en-CA" sz="1200" b="0" i="0" u="none" strike="noStrike" kern="1200" baseline="0" dirty="0">
              <a:solidFill>
                <a:schemeClr val="tx1"/>
              </a:solidFill>
              <a:latin typeface="Lora" pitchFamily="2" charset="0"/>
              <a:ea typeface="MS PGothic" panose="020B0600070205080204" pitchFamily="34" charset="-128"/>
              <a:cs typeface="Calibri"/>
            </a:endParaRPr>
          </a:p>
          <a:p>
            <a:pPr marL="0" indent="0">
              <a:buFontTx/>
              <a:buNone/>
            </a:pPr>
            <a:endParaRPr lang="en-CA" sz="1200" b="0" i="0" u="none" strike="noStrike" kern="1200" baseline="0" dirty="0">
              <a:solidFill>
                <a:schemeClr val="tx1"/>
              </a:solidFill>
              <a:latin typeface="Lora" pitchFamily="2" charset="0"/>
              <a:ea typeface="MS PGothic" panose="020B0600070205080204" pitchFamily="34" charset="-128"/>
              <a:cs typeface="ＭＳ Ｐゴシック" charset="-128"/>
            </a:endParaRPr>
          </a:p>
          <a:p>
            <a:pPr marL="0" indent="0">
              <a:buFontTx/>
              <a:buNone/>
            </a:pPr>
            <a:r>
              <a:rPr lang="en-CA" sz="1200" b="1" i="0" u="none" strike="noStrike" kern="1200" baseline="0" dirty="0">
                <a:solidFill>
                  <a:schemeClr val="tx1"/>
                </a:solidFill>
                <a:latin typeface="Lora" pitchFamily="2" charset="0"/>
                <a:ea typeface="MS PGothic" panose="020B0600070205080204" pitchFamily="34" charset="-128"/>
                <a:cs typeface="ＭＳ Ｐゴシック" charset="-128"/>
              </a:rPr>
              <a:t>À DIRE </a:t>
            </a:r>
          </a:p>
          <a:p>
            <a:pPr marL="171450" indent="-171450">
              <a:buFont typeface="Arial" panose="020B0604020202020204" pitchFamily="34" charset="0"/>
              <a:buChar char="•"/>
            </a:pPr>
            <a:r>
              <a:rPr lang="fr-FR" altLang="en-US" sz="1200" b="0" dirty="0">
                <a:solidFill>
                  <a:schemeClr val="tx1"/>
                </a:solidFill>
                <a:latin typeface="Lora" pitchFamily="2" charset="0"/>
              </a:rPr>
              <a:t>Le retour sur le lieu de travail permet aux personnes de retrouver les réseaux sociaux qu’ils</a:t>
            </a:r>
            <a:r>
              <a:rPr lang="fr-CA" sz="1200" i="0" kern="1200" noProof="0" dirty="0">
                <a:effectLst/>
                <a:latin typeface="Lora" pitchFamily="2" charset="0"/>
                <a:ea typeface="Calibri" panose="020F0502020204030204" pitchFamily="34" charset="0"/>
                <a:cs typeface="Calibri" panose="020F0502020204030204" pitchFamily="34" charset="0"/>
              </a:rPr>
              <a:t>·</a:t>
            </a:r>
            <a:r>
              <a:rPr lang="fr-FR" altLang="en-US" sz="1200" b="0" dirty="0">
                <a:solidFill>
                  <a:schemeClr val="tx1"/>
                </a:solidFill>
                <a:latin typeface="Lora" pitchFamily="2" charset="0"/>
              </a:rPr>
              <a:t>elles avaient développé</a:t>
            </a:r>
            <a:r>
              <a:rPr lang="fr-CA" sz="1200" i="0" kern="1200" noProof="0" dirty="0">
                <a:effectLst/>
                <a:latin typeface="Lora" pitchFamily="2" charset="0"/>
                <a:ea typeface="Calibri" panose="020F0502020204030204" pitchFamily="34" charset="0"/>
                <a:cs typeface="Calibri" panose="020F0502020204030204" pitchFamily="34" charset="0"/>
              </a:rPr>
              <a:t>·e·</a:t>
            </a:r>
            <a:r>
              <a:rPr lang="fr-FR" altLang="en-US" sz="1200" b="0" dirty="0">
                <a:solidFill>
                  <a:schemeClr val="tx1"/>
                </a:solidFill>
                <a:latin typeface="Lora" pitchFamily="2" charset="0"/>
              </a:rPr>
              <a:t>s avant de partir, et ils</a:t>
            </a:r>
            <a:r>
              <a:rPr lang="fr-CA" sz="1200" i="0" kern="1200" noProof="0" dirty="0">
                <a:effectLst/>
                <a:latin typeface="Lora" pitchFamily="2" charset="0"/>
                <a:ea typeface="Calibri" panose="020F0502020204030204" pitchFamily="34" charset="0"/>
                <a:cs typeface="Calibri" panose="020F0502020204030204" pitchFamily="34" charset="0"/>
              </a:rPr>
              <a:t>·</a:t>
            </a:r>
            <a:r>
              <a:rPr lang="fr-FR" altLang="en-US" sz="1200" b="0" dirty="0">
                <a:solidFill>
                  <a:schemeClr val="tx1"/>
                </a:solidFill>
                <a:latin typeface="Lora" pitchFamily="2" charset="0"/>
              </a:rPr>
              <a:t>elles peuvent éprouver un sentiment d'utilité et d'accomplissement. </a:t>
            </a:r>
          </a:p>
          <a:p>
            <a:pPr marL="171450" indent="-171450">
              <a:buFont typeface="Arial" panose="020B0604020202020204" pitchFamily="34" charset="0"/>
              <a:buChar char="•"/>
            </a:pPr>
            <a:endParaRPr lang="fr-FR" altLang="en-US" sz="1200" b="0" dirty="0">
              <a:solidFill>
                <a:schemeClr val="tx1"/>
              </a:solidFill>
              <a:latin typeface="Lora" pitchFamily="2" charset="0"/>
            </a:endParaRPr>
          </a:p>
          <a:p>
            <a:pPr marL="171450" indent="-171450">
              <a:buFont typeface="Arial" panose="020B0604020202020204" pitchFamily="34" charset="0"/>
              <a:buChar char="•"/>
            </a:pPr>
            <a:r>
              <a:rPr lang="fr-FR" altLang="en-US" sz="1200" b="0" dirty="0">
                <a:solidFill>
                  <a:schemeClr val="tx1"/>
                </a:solidFill>
                <a:latin typeface="Lora" pitchFamily="2" charset="0"/>
              </a:rPr>
              <a:t>Il peut s'agir d'un élément clé dans le processus de rétablissement d'une personne, car il offre des possibilités supplémentaires de soutien et d'encouragement.</a:t>
            </a:r>
            <a:endParaRPr lang="en-US" altLang="en-US" sz="1200" b="0" dirty="0">
              <a:solidFill>
                <a:schemeClr val="tx1"/>
              </a:solidFill>
              <a:latin typeface="Lora" pitchFamily="2" charset="0"/>
            </a:endParaRPr>
          </a:p>
          <a:p>
            <a:endParaRPr lang="fr-CA" sz="1200" i="1" noProof="0" dirty="0">
              <a:effectLst/>
              <a:latin typeface="Lora" pitchFamily="2" charset="0"/>
              <a:ea typeface="Calibri" panose="020F0502020204030204" pitchFamily="34" charset="0"/>
            </a:endParaRPr>
          </a:p>
          <a:p>
            <a:r>
              <a:rPr lang="fr-CA" sz="1200" i="1"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noProof="0" dirty="0">
              <a:solidFill>
                <a:schemeClr val="tx1"/>
              </a:solidFill>
              <a:latin typeface="Lora" pitchFamily="2" charset="0"/>
              <a:cs typeface="Calibri" panose="020F0502020204030204"/>
            </a:endParaRPr>
          </a:p>
        </p:txBody>
      </p:sp>
    </p:spTree>
    <p:extLst>
      <p:ext uri="{BB962C8B-B14F-4D97-AF65-F5344CB8AC3E}">
        <p14:creationId xmlns:p14="http://schemas.microsoft.com/office/powerpoint/2010/main" val="1165647309"/>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La gestion de crise</a:t>
            </a:r>
          </a:p>
          <a:p>
            <a:pPr>
              <a:lnSpc>
                <a:spcPct val="107000"/>
              </a:lnSpc>
              <a:spcBef>
                <a:spcPts val="200"/>
              </a:spcBef>
            </a:pP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Bef>
                <a:spcPts val="200"/>
              </a:spcBef>
            </a:pPr>
            <a:r>
              <a:rPr lang="fr-CA" sz="1200" b="0"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DIAPO ANIMÉE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634"/>
              </a:spcAft>
              <a:buClrTx/>
              <a:buSzTx/>
              <a:buFontTx/>
              <a:buNone/>
              <a:tabLst>
                <a:tab pos="124183" algn="l"/>
                <a:tab pos="236619" algn="l"/>
              </a:tabLst>
              <a:defRPr/>
            </a:pPr>
            <a:r>
              <a:rPr lang="fr-FR" sz="1200" b="0" i="1" dirty="0">
                <a:latin typeface="Lora" pitchFamily="2" charset="0"/>
              </a:rPr>
              <a:t>Cliquez pour révéler Protéger les personnes du danger.</a:t>
            </a:r>
          </a:p>
          <a:p>
            <a:pPr marL="0" marR="0" lvl="0" indent="0" algn="l" defTabSz="914400" rtl="0" eaLnBrk="1" fontAlgn="auto" latinLnBrk="0" hangingPunct="1">
              <a:lnSpc>
                <a:spcPct val="100000"/>
              </a:lnSpc>
              <a:spcBef>
                <a:spcPts val="0"/>
              </a:spcBef>
              <a:spcAft>
                <a:spcPts val="634"/>
              </a:spcAft>
              <a:buClrTx/>
              <a:buSzTx/>
              <a:buFontTx/>
              <a:buNone/>
              <a:tabLst>
                <a:tab pos="124183" algn="l"/>
                <a:tab pos="236619" algn="l"/>
              </a:tabLst>
              <a:defRPr/>
            </a:pPr>
            <a:endParaRPr lang="en-US" dirty="0">
              <a:solidFill>
                <a:schemeClr val="tx1"/>
              </a:solidFill>
              <a:latin typeface="Lora" pitchFamily="2" charset="0"/>
            </a:endParaRPr>
          </a:p>
          <a:p>
            <a:r>
              <a:rPr lang="en-CA" sz="1200" b="1" i="0" u="none" strike="noStrike" kern="1200" baseline="0" dirty="0">
                <a:solidFill>
                  <a:schemeClr val="tx1"/>
                </a:solidFill>
                <a:latin typeface="Lora" pitchFamily="2" charset="0"/>
                <a:ea typeface="+mn-ea"/>
                <a:cs typeface="+mn-cs"/>
              </a:rPr>
              <a:t>À DIRE</a:t>
            </a:r>
            <a:endParaRPr lang="en-CA" sz="1200" b="0" dirty="0">
              <a:latin typeface="Lora" pitchFamily="2" charset="0"/>
            </a:endParaRPr>
          </a:p>
          <a:p>
            <a:pPr marL="171450" indent="-171450">
              <a:buFont typeface="Arial" panose="020B0604020202020204" pitchFamily="34" charset="0"/>
              <a:buChar char="•"/>
            </a:pPr>
            <a:r>
              <a:rPr lang="fr-FR" sz="1200" b="0" dirty="0">
                <a:latin typeface="Lora" pitchFamily="2" charset="0"/>
              </a:rPr>
              <a:t>Au Canada, les gestionnaires, en tant que représentant</a:t>
            </a:r>
            <a:r>
              <a:rPr lang="fr-CA" sz="1200" i="0" kern="1200" noProof="0" dirty="0">
                <a:effectLst/>
                <a:latin typeface="Lora" pitchFamily="2" charset="0"/>
                <a:ea typeface="Calibri" panose="020F0502020204030204" pitchFamily="34" charset="0"/>
                <a:cs typeface="Calibri" panose="020F0502020204030204" pitchFamily="34" charset="0"/>
              </a:rPr>
              <a:t>·e·</a:t>
            </a:r>
            <a:r>
              <a:rPr lang="fr-FR" sz="1200" b="0" dirty="0">
                <a:latin typeface="Lora" pitchFamily="2" charset="0"/>
              </a:rPr>
              <a:t>s de leur </a:t>
            </a:r>
            <a:r>
              <a:rPr lang="fr-FR" sz="1200" b="0" dirty="0" err="1">
                <a:latin typeface="Lora" pitchFamily="2" charset="0"/>
              </a:rPr>
              <a:t>employeur·se</a:t>
            </a:r>
            <a:r>
              <a:rPr lang="fr-FR" sz="1200" b="0" dirty="0">
                <a:latin typeface="Lora" pitchFamily="2" charset="0"/>
              </a:rPr>
              <a:t>, ont la responsabilité, en vertu de la clause d'obligation générale de la législation provinciale sur la santé et la sécurité au travail, de prendre des mesures raisonnables pour protéger chaque </a:t>
            </a:r>
            <a:r>
              <a:rPr lang="fr-FR" sz="1200" b="0" dirty="0" err="1">
                <a:latin typeface="Lora" pitchFamily="2" charset="0"/>
              </a:rPr>
              <a:t>travailleur·se</a:t>
            </a:r>
            <a:r>
              <a:rPr lang="fr-FR" sz="1200" b="0" dirty="0">
                <a:latin typeface="Lora" pitchFamily="2" charset="0"/>
              </a:rPr>
              <a:t>.</a:t>
            </a:r>
            <a:endParaRPr lang="en-CA" sz="1200" b="0" dirty="0">
              <a:latin typeface="Lora" pitchFamily="2" charset="0"/>
            </a:endParaRPr>
          </a:p>
          <a:p>
            <a:pPr marL="0" indent="0">
              <a:buFont typeface="Arial" panose="020B0604020202020204" pitchFamily="34" charset="0"/>
              <a:buNone/>
            </a:pPr>
            <a:endParaRPr lang="en-CA" sz="1200" b="0" dirty="0">
              <a:latin typeface="Lora" pitchFamily="2" charset="0"/>
            </a:endParaRPr>
          </a:p>
          <a:p>
            <a:pPr marL="171450" indent="-171450">
              <a:buFont typeface="Arial" panose="020B0604020202020204" pitchFamily="34" charset="0"/>
              <a:buChar char="•"/>
            </a:pPr>
            <a:r>
              <a:rPr lang="fr-FR" sz="1200" b="0" dirty="0">
                <a:latin typeface="Lora" pitchFamily="2" charset="0"/>
              </a:rPr>
              <a:t>Les entreprises disposent généralement de plans d'urgence pour diverses situations et ces plans doivent être revus et mis à jour régulièrement.</a:t>
            </a:r>
            <a:endParaRPr lang="en-CA" sz="1200" b="0" dirty="0">
              <a:latin typeface="Lora" pitchFamily="2" charset="0"/>
            </a:endParaRPr>
          </a:p>
          <a:p>
            <a:r>
              <a:rPr lang="en-CA" sz="1200" b="0" dirty="0">
                <a:latin typeface="Lora" pitchFamily="2" charset="0"/>
              </a:rPr>
              <a:t> </a:t>
            </a:r>
          </a:p>
          <a:p>
            <a:pPr marL="171450" indent="-171450">
              <a:buFont typeface="Arial" panose="020B0604020202020204" pitchFamily="34" charset="0"/>
              <a:buChar char="•"/>
            </a:pPr>
            <a:r>
              <a:rPr lang="fr-FR" sz="1200" b="0" dirty="0">
                <a:latin typeface="Lora" pitchFamily="2" charset="0"/>
              </a:rPr>
              <a:t>Une crise ou une situation d'urgence peut entraîner diverses réactions chez les individus, notamment une détresse émotionnelle, de l'anxiété, de la colère ou un comportement inapproprié. </a:t>
            </a:r>
          </a:p>
          <a:p>
            <a:pPr marL="171450" indent="-171450">
              <a:buFont typeface="Arial" panose="020B0604020202020204" pitchFamily="34" charset="0"/>
              <a:buChar char="•"/>
            </a:pPr>
            <a:endParaRPr lang="en-CA" sz="1200" b="0" dirty="0">
              <a:latin typeface="Lora" pitchFamily="2" charset="0"/>
            </a:endParaRPr>
          </a:p>
          <a:p>
            <a:pPr marL="171450" indent="-171450">
              <a:buFont typeface="Arial" panose="020B0604020202020204" pitchFamily="34" charset="0"/>
              <a:buChar char="•"/>
            </a:pPr>
            <a:r>
              <a:rPr lang="fr-FR" sz="1200" b="0" dirty="0">
                <a:latin typeface="Lora" pitchFamily="2" charset="0"/>
              </a:rPr>
              <a:t>Pensez à ce que vous pourriez observer lorsqu'une personne se déplace vers la droite du continuum de la santé mentale. </a:t>
            </a:r>
          </a:p>
          <a:p>
            <a:pPr marL="171450" indent="-171450">
              <a:buFont typeface="Arial" panose="020B0604020202020204" pitchFamily="34" charset="0"/>
              <a:buChar char="•"/>
            </a:pPr>
            <a:endParaRPr lang="en-CA" sz="1200" b="0" dirty="0">
              <a:latin typeface="Lora" pitchFamily="2" charset="0"/>
            </a:endParaRPr>
          </a:p>
          <a:p>
            <a:pPr marL="171450" indent="-171450">
              <a:buFont typeface="Arial" panose="020B0604020202020204" pitchFamily="34" charset="0"/>
              <a:buChar char="•"/>
            </a:pPr>
            <a:r>
              <a:rPr lang="fr-FR" sz="1200" b="0" dirty="0">
                <a:latin typeface="Lora" pitchFamily="2" charset="0"/>
              </a:rPr>
              <a:t>N'oubliez pas d'utiliser les 4 grandes stratégies pour vous aider à gérer vos propres émotions et votre stress lorsque vous êtes confronté à une crise. </a:t>
            </a:r>
          </a:p>
          <a:p>
            <a:pPr marL="0" indent="0">
              <a:buFont typeface="Arial" panose="020B0604020202020204" pitchFamily="34" charset="0"/>
              <a:buNone/>
            </a:pPr>
            <a:endParaRPr lang="en-CA" sz="1200" b="0" dirty="0">
              <a:latin typeface="Lora" pitchFamily="2" charset="0"/>
            </a:endParaRPr>
          </a:p>
          <a:p>
            <a:pPr marL="171450" indent="-171450">
              <a:buFont typeface="Arial" panose="020B0604020202020204" pitchFamily="34" charset="0"/>
              <a:buChar char="•"/>
            </a:pPr>
            <a:r>
              <a:rPr lang="fr-FR" sz="1200" b="0" dirty="0">
                <a:latin typeface="Lora" pitchFamily="2" charset="0"/>
              </a:rPr>
              <a:t>Voici ce que vous pouvez faire pour soutenir une personne ou votre équipe en cas de crise :</a:t>
            </a:r>
            <a:endParaRPr lang="en-CA" sz="1200" b="0" dirty="0">
              <a:latin typeface="Lora" pitchFamily="2" charset="0"/>
            </a:endParaRPr>
          </a:p>
          <a:p>
            <a:r>
              <a:rPr lang="en-CA" sz="1200" b="0" i="1" dirty="0">
                <a:latin typeface="Lora" pitchFamily="2" charset="0"/>
              </a:rPr>
              <a:t> </a:t>
            </a:r>
            <a:endParaRPr lang="en-CA" sz="1200" b="0" dirty="0">
              <a:latin typeface="Lora" pitchFamily="2" charset="0"/>
            </a:endParaRPr>
          </a:p>
          <a:p>
            <a:r>
              <a:rPr lang="fr-FR" sz="1200" b="0" i="1" dirty="0">
                <a:latin typeface="Lora" pitchFamily="2" charset="0"/>
              </a:rPr>
              <a:t>Cliquez pour révéler Évaluer et intervenir.</a:t>
            </a:r>
          </a:p>
          <a:p>
            <a:endParaRPr lang="en-CA" sz="1200" b="0" dirty="0">
              <a:latin typeface="Lora" pitchFamily="2" charset="0"/>
            </a:endParaRPr>
          </a:p>
          <a:p>
            <a:pPr marL="171450" indent="-171450">
              <a:buFont typeface="Arial" panose="020B0604020202020204" pitchFamily="34" charset="0"/>
              <a:buChar char="•"/>
            </a:pPr>
            <a:r>
              <a:rPr lang="fr-FR" sz="1200" b="0" dirty="0">
                <a:latin typeface="Lora" pitchFamily="2" charset="0"/>
              </a:rPr>
              <a:t>La première étape de la gestion d'une crise consiste à évaluer la situation et à déterminer comment intervenir. </a:t>
            </a:r>
          </a:p>
          <a:p>
            <a:pPr marL="171450" indent="-171450">
              <a:buFont typeface="Arial" panose="020B0604020202020204" pitchFamily="34" charset="0"/>
              <a:buChar char="•"/>
            </a:pPr>
            <a:endParaRPr lang="en-CA" sz="1200" b="0" dirty="0">
              <a:latin typeface="Lora" pitchFamily="2" charset="0"/>
            </a:endParaRPr>
          </a:p>
          <a:p>
            <a:pPr marL="171450" indent="-171450">
              <a:buFont typeface="Arial" panose="020B0604020202020204" pitchFamily="34" charset="0"/>
              <a:buChar char="•"/>
            </a:pPr>
            <a:r>
              <a:rPr lang="fr-FR" sz="1200" b="0" dirty="0">
                <a:latin typeface="Lora" pitchFamily="2" charset="0"/>
              </a:rPr>
              <a:t>Déterminez si vous avez les compétences nécessaires pour faire face à cette situation d'urgence ou si vous avez besoin de ressources ou de soutiens supplémentaires.</a:t>
            </a:r>
            <a:r>
              <a:rPr lang="en-CA" sz="1200" b="0" dirty="0">
                <a:latin typeface="Lora" pitchFamily="2" charset="0"/>
              </a:rPr>
              <a:t> </a:t>
            </a:r>
          </a:p>
          <a:p>
            <a:r>
              <a:rPr lang="en-CA" sz="1200" b="0" i="1" dirty="0">
                <a:latin typeface="Lora" pitchFamily="2" charset="0"/>
              </a:rPr>
              <a:t> </a:t>
            </a:r>
            <a:endParaRPr lang="en-CA" sz="1200" b="0" dirty="0">
              <a:latin typeface="Lora" pitchFamily="2" charset="0"/>
            </a:endParaRPr>
          </a:p>
          <a:p>
            <a:r>
              <a:rPr lang="fr-FR" sz="1200" b="0" i="1" dirty="0">
                <a:latin typeface="Lora" pitchFamily="2" charset="0"/>
              </a:rPr>
              <a:t>Cliquez pour révéler Soutenir les personnes affectées.</a:t>
            </a:r>
          </a:p>
          <a:p>
            <a:endParaRPr lang="en-CA" sz="1200" b="0" i="1" dirty="0">
              <a:latin typeface="Lora" pitchFamily="2" charset="0"/>
            </a:endParaRPr>
          </a:p>
          <a:p>
            <a:pPr marL="171450" indent="-171450">
              <a:buFont typeface="Arial" panose="020B0604020202020204" pitchFamily="34" charset="0"/>
              <a:buChar char="•"/>
            </a:pPr>
            <a:r>
              <a:rPr lang="fr-FR" sz="1200" b="0" dirty="0">
                <a:latin typeface="Lora" pitchFamily="2" charset="0"/>
              </a:rPr>
              <a:t>Le soutien à une personne ressemble à ce qui suit :</a:t>
            </a:r>
            <a:endParaRPr lang="en-CA" sz="1200" b="0" dirty="0">
              <a:latin typeface="Lora" pitchFamily="2" charset="0"/>
            </a:endParaRPr>
          </a:p>
          <a:p>
            <a:pPr marL="628650" lvl="1" indent="-171450">
              <a:buFont typeface="Arial" panose="020B0604020202020204" pitchFamily="34" charset="0"/>
              <a:buChar char="•"/>
            </a:pPr>
            <a:r>
              <a:rPr lang="fr-FR" sz="1200" b="0" dirty="0">
                <a:latin typeface="Lora" pitchFamily="2" charset="0"/>
              </a:rPr>
              <a:t>Contacter un</a:t>
            </a:r>
            <a:r>
              <a:rPr lang="fr-CA" sz="1200" i="0" kern="1200" noProof="0" dirty="0">
                <a:effectLst/>
                <a:latin typeface="Lora" pitchFamily="2" charset="0"/>
                <a:ea typeface="Calibri" panose="020F0502020204030204" pitchFamily="34" charset="0"/>
                <a:cs typeface="Calibri" panose="020F0502020204030204" pitchFamily="34" charset="0"/>
              </a:rPr>
              <a:t>·e</a:t>
            </a:r>
            <a:r>
              <a:rPr lang="fr-FR" sz="1200" b="0" dirty="0">
                <a:latin typeface="Lora" pitchFamily="2" charset="0"/>
              </a:rPr>
              <a:t> collègue ayant suivi le programme de premiers soins en santé mentale.</a:t>
            </a:r>
          </a:p>
          <a:p>
            <a:pPr marL="628650" lvl="1" indent="-171450">
              <a:buFont typeface="Arial" panose="020B0604020202020204" pitchFamily="34" charset="0"/>
              <a:buChar char="•"/>
            </a:pPr>
            <a:r>
              <a:rPr lang="fr-FR" sz="1200" b="0" dirty="0">
                <a:latin typeface="Lora" pitchFamily="2" charset="0"/>
              </a:rPr>
              <a:t>Appeler la personne à contacter en cas d'urgence.</a:t>
            </a:r>
          </a:p>
          <a:p>
            <a:pPr marL="628650" lvl="1" indent="-171450">
              <a:buFont typeface="Arial" panose="020B0604020202020204" pitchFamily="34" charset="0"/>
              <a:buChar char="•"/>
            </a:pPr>
            <a:r>
              <a:rPr lang="fr-FR" sz="1200" b="0" dirty="0">
                <a:latin typeface="Lora" pitchFamily="2" charset="0"/>
              </a:rPr>
              <a:t>Ou peut-être appeler le programme d'aide aux employés (PAE) avec la personne. </a:t>
            </a:r>
          </a:p>
          <a:p>
            <a:pPr marL="628650" lvl="1" indent="-171450">
              <a:buFont typeface="Arial" panose="020B0604020202020204" pitchFamily="34" charset="0"/>
              <a:buChar char="•"/>
            </a:pPr>
            <a:r>
              <a:rPr lang="fr-FR" sz="1200" b="0" dirty="0">
                <a:latin typeface="Lora" pitchFamily="2" charset="0"/>
              </a:rPr>
              <a:t>Dans certains cas, l'aide peut prendre la forme d'un appel aux services d'urgence tels que le 911 ou le 988. </a:t>
            </a:r>
            <a:endParaRPr lang="en-CA" sz="1200" b="0" dirty="0">
              <a:latin typeface="Lora" pitchFamily="2" charset="0"/>
            </a:endParaRPr>
          </a:p>
          <a:p>
            <a:pPr marL="628650" lvl="1" indent="-171450">
              <a:buFont typeface="Arial" panose="020B0604020202020204" pitchFamily="34" charset="0"/>
              <a:buChar char="•"/>
            </a:pPr>
            <a:endParaRPr lang="en-CA" sz="1200" b="0" dirty="0">
              <a:latin typeface="Lora" pitchFamily="2" charset="0"/>
            </a:endParaRPr>
          </a:p>
          <a:p>
            <a:pPr marL="171450" lvl="0" indent="-171450">
              <a:buFont typeface="Arial" panose="020B0604020202020204" pitchFamily="34" charset="0"/>
              <a:buChar char="•"/>
            </a:pPr>
            <a:r>
              <a:rPr lang="fr-FR" sz="1200" b="0" dirty="0">
                <a:latin typeface="Lora" pitchFamily="2" charset="0"/>
              </a:rPr>
              <a:t>Dans la mesure du possible, soutenir les personnes en faisant preuve d'empathie et en respectant leur vie privée.</a:t>
            </a:r>
          </a:p>
          <a:p>
            <a:pPr marL="171450" lvl="0" indent="-171450">
              <a:buFont typeface="Arial" panose="020B0604020202020204" pitchFamily="34" charset="0"/>
              <a:buChar char="•"/>
            </a:pPr>
            <a:endParaRPr lang="en-CA" sz="1200" b="0" dirty="0">
              <a:latin typeface="Lora" pitchFamily="2" charset="0"/>
            </a:endParaRPr>
          </a:p>
          <a:p>
            <a:pPr marL="171450" lvl="0" indent="-171450">
              <a:buFont typeface="Arial" panose="020B0604020202020204" pitchFamily="34" charset="0"/>
              <a:buChar char="•"/>
            </a:pPr>
            <a:r>
              <a:rPr lang="fr-FR" sz="1200" b="0" dirty="0">
                <a:latin typeface="Lora" pitchFamily="2" charset="0"/>
              </a:rPr>
              <a:t>Il faut toujours réfléchir pour savoir quelles sont les informations qui doivent être traitées de manière confidentielle. </a:t>
            </a:r>
            <a:endParaRPr lang="en-CA" sz="1200" b="0" dirty="0">
              <a:latin typeface="Lora" pitchFamily="2" charset="0"/>
            </a:endParaRPr>
          </a:p>
          <a:p>
            <a:r>
              <a:rPr lang="en-CA" sz="1200" b="0" dirty="0">
                <a:latin typeface="Lora" pitchFamily="2" charset="0"/>
              </a:rPr>
              <a:t> </a:t>
            </a:r>
          </a:p>
          <a:p>
            <a:pPr marL="171450" indent="-171450">
              <a:buFont typeface="Arial" panose="020B0604020202020204" pitchFamily="34" charset="0"/>
              <a:buChar char="•"/>
            </a:pPr>
            <a:r>
              <a:rPr lang="fr-FR" sz="1200" b="0" dirty="0">
                <a:latin typeface="Lora" pitchFamily="2" charset="0"/>
              </a:rPr>
              <a:t>Pour soutenir votre équipe, vous devrez peut-être faire les mêmes gestes que ceux que vous auriez faits pour soutenir un individu :</a:t>
            </a:r>
            <a:endParaRPr lang="en-CA" sz="1200" b="0" dirty="0">
              <a:latin typeface="Lora" pitchFamily="2" charset="0"/>
            </a:endParaRPr>
          </a:p>
          <a:p>
            <a:pPr marL="628650" lvl="1" indent="-171450">
              <a:buFont typeface="Courier New" panose="02070309020205020404" pitchFamily="49" charset="0"/>
              <a:buChar char="o"/>
            </a:pPr>
            <a:r>
              <a:rPr lang="fr-FR" sz="1200" b="0" dirty="0">
                <a:latin typeface="Lora" pitchFamily="2" charset="0"/>
              </a:rPr>
              <a:t>Impliquer des collègues ayant suivi le programme de premiers soins en santé mentale.</a:t>
            </a:r>
            <a:endParaRPr lang="en-CA" sz="1200" b="0" dirty="0">
              <a:latin typeface="Lora" pitchFamily="2" charset="0"/>
            </a:endParaRPr>
          </a:p>
          <a:p>
            <a:pPr marL="628650" lvl="1" indent="-171450">
              <a:buFont typeface="Courier New" panose="02070309020205020404" pitchFamily="49" charset="0"/>
              <a:buChar char="o"/>
            </a:pPr>
            <a:r>
              <a:rPr lang="fr-FR" sz="1200" b="0" dirty="0">
                <a:latin typeface="Lora" pitchFamily="2" charset="0"/>
              </a:rPr>
              <a:t>Exécuter un plan d'intervention d'urgence. </a:t>
            </a:r>
          </a:p>
          <a:p>
            <a:pPr marL="628650" lvl="1" indent="-171450">
              <a:buFont typeface="Courier New" panose="02070309020205020404" pitchFamily="49" charset="0"/>
              <a:buChar char="o"/>
            </a:pPr>
            <a:r>
              <a:rPr lang="fr-FR" sz="1200" b="0" dirty="0">
                <a:latin typeface="Lora" pitchFamily="2" charset="0"/>
              </a:rPr>
              <a:t>Mettre en place un plan de communication d'urgence.</a:t>
            </a:r>
          </a:p>
          <a:p>
            <a:pPr marL="628650" lvl="1" indent="-171450">
              <a:buFont typeface="Courier New" panose="02070309020205020404" pitchFamily="49" charset="0"/>
              <a:buChar char="o"/>
            </a:pPr>
            <a:r>
              <a:rPr lang="fr-FR" sz="1200" b="0" dirty="0">
                <a:latin typeface="Lora" pitchFamily="2" charset="0"/>
              </a:rPr>
              <a:t>Faire appel à des conseillers. </a:t>
            </a:r>
            <a:endParaRPr lang="en-CA" sz="1200" b="0" dirty="0">
              <a:latin typeface="Lora" pitchFamily="2" charset="0"/>
            </a:endParaRPr>
          </a:p>
          <a:p>
            <a:pPr marL="628650" lvl="1" indent="-171450">
              <a:buFont typeface="Courier New" panose="02070309020205020404" pitchFamily="49" charset="0"/>
              <a:buChar char="o"/>
            </a:pPr>
            <a:r>
              <a:rPr lang="fr-FR" sz="1200" b="0" dirty="0">
                <a:latin typeface="Lora" pitchFamily="2" charset="0"/>
              </a:rPr>
              <a:t>Partager le soutien disponible grâce à votre régime d'avantages sociaux ou à votre prestataire de PAE.</a:t>
            </a:r>
          </a:p>
          <a:p>
            <a:pPr marL="457200" lvl="1" indent="0">
              <a:buFont typeface="Courier New" panose="02070309020205020404" pitchFamily="49" charset="0"/>
              <a:buNone/>
            </a:pPr>
            <a:endParaRPr lang="en-CA" sz="1200" b="0" dirty="0">
              <a:latin typeface="Lora" pitchFamily="2" charset="0"/>
            </a:endParaRPr>
          </a:p>
          <a:p>
            <a:pPr marL="171450" indent="-171450">
              <a:buFont typeface="Arial" panose="020B0604020202020204" pitchFamily="34" charset="0"/>
              <a:buChar char="•"/>
            </a:pPr>
            <a:r>
              <a:rPr lang="en-CA" sz="1200" b="0" dirty="0">
                <a:latin typeface="Lora" pitchFamily="2" charset="0"/>
              </a:rPr>
              <a:t>Rappeler aux participant</a:t>
            </a:r>
            <a:r>
              <a:rPr lang="fr-CA" sz="1200" i="0" kern="1200" noProof="0" dirty="0">
                <a:effectLst/>
                <a:latin typeface="Lora" pitchFamily="2" charset="0"/>
                <a:ea typeface="Calibri" panose="020F0502020204030204" pitchFamily="34" charset="0"/>
                <a:cs typeface="Calibri" panose="020F0502020204030204" pitchFamily="34" charset="0"/>
              </a:rPr>
              <a:t>·e·</a:t>
            </a:r>
            <a:r>
              <a:rPr lang="en-CA" sz="1200" b="0" dirty="0">
                <a:latin typeface="Lora" pitchFamily="2" charset="0"/>
              </a:rPr>
              <a:t>s :</a:t>
            </a:r>
          </a:p>
          <a:p>
            <a:pPr marL="628650" lvl="1" indent="-171450">
              <a:buFont typeface="Courier New" panose="02070309020205020404" pitchFamily="49" charset="0"/>
              <a:buChar char="o"/>
            </a:pPr>
            <a:r>
              <a:rPr lang="fr-FR" sz="1200" b="0" dirty="0">
                <a:latin typeface="Lora" pitchFamily="2" charset="0"/>
              </a:rPr>
              <a:t>Les réactions, quelles qu'elles soient, sont des réactions normales à des événements stressants.</a:t>
            </a:r>
          </a:p>
          <a:p>
            <a:pPr marL="628650" lvl="1" indent="-171450">
              <a:buFont typeface="Courier New" panose="02070309020205020404" pitchFamily="49" charset="0"/>
              <a:buChar char="o"/>
            </a:pPr>
            <a:r>
              <a:rPr lang="fr-FR" sz="1200" b="0" dirty="0">
                <a:latin typeface="Lora" pitchFamily="2" charset="0"/>
              </a:rPr>
              <a:t>Utiliser l'outil du continuum pour faire le point avec soi-même.</a:t>
            </a:r>
          </a:p>
          <a:p>
            <a:pPr marL="628650" lvl="1" indent="-171450">
              <a:buFont typeface="Courier New" panose="02070309020205020404" pitchFamily="49" charset="0"/>
              <a:buChar char="o"/>
            </a:pPr>
            <a:r>
              <a:rPr lang="fr-FR" sz="1200" b="0" dirty="0">
                <a:latin typeface="Lora" pitchFamily="2" charset="0"/>
              </a:rPr>
              <a:t>Utiliser les 4 grandes stratégies et les ressources mises à disposition.</a:t>
            </a:r>
          </a:p>
          <a:p>
            <a:pPr marL="628650" lvl="1" indent="-171450">
              <a:buFont typeface="Courier New" panose="02070309020205020404" pitchFamily="49" charset="0"/>
              <a:buChar char="o"/>
            </a:pPr>
            <a:r>
              <a:rPr lang="en-CA" sz="1200" b="0" i="1" dirty="0">
                <a:latin typeface="Lora" pitchFamily="2" charset="0"/>
              </a:rPr>
              <a:t> </a:t>
            </a:r>
            <a:endParaRPr lang="en-CA" sz="1200" b="0" dirty="0">
              <a:latin typeface="Lora" pitchFamily="2" charset="0"/>
            </a:endParaRPr>
          </a:p>
          <a:p>
            <a:r>
              <a:rPr lang="fr-FR" sz="1200" b="0" i="1" dirty="0">
                <a:latin typeface="Lora" pitchFamily="2" charset="0"/>
              </a:rPr>
              <a:t>Cliquez pour révéler Veiller à prendre soin de soi.</a:t>
            </a:r>
          </a:p>
          <a:p>
            <a:endParaRPr lang="en-CA" sz="1200" b="0" dirty="0">
              <a:latin typeface="Lora" pitchFamily="2" charset="0"/>
            </a:endParaRPr>
          </a:p>
          <a:p>
            <a:r>
              <a:rPr lang="en-CA" sz="1200" b="1" dirty="0">
                <a:latin typeface="Lora" pitchFamily="2" charset="0"/>
              </a:rPr>
              <a:t>À DIRE </a:t>
            </a:r>
          </a:p>
          <a:p>
            <a:pPr marL="171450" indent="-171450">
              <a:buFont typeface="Arial" panose="020B0604020202020204" pitchFamily="34" charset="0"/>
              <a:buChar char="•"/>
            </a:pPr>
            <a:r>
              <a:rPr lang="fr-FR" sz="1200" b="0" dirty="0">
                <a:latin typeface="Lora" pitchFamily="2" charset="0"/>
              </a:rPr>
              <a:t>Soutenir les personnes pour qu'elles prennent soin d'elles. </a:t>
            </a:r>
          </a:p>
          <a:p>
            <a:pPr marL="171450" indent="-171450">
              <a:buFont typeface="Arial" panose="020B0604020202020204" pitchFamily="34" charset="0"/>
              <a:buChar char="•"/>
            </a:pPr>
            <a:endParaRPr lang="en-CA" sz="1200" b="0" dirty="0">
              <a:latin typeface="Lora" pitchFamily="2" charset="0"/>
            </a:endParaRPr>
          </a:p>
          <a:p>
            <a:pPr marL="171450" indent="-171450">
              <a:buFont typeface="Arial" panose="020B0604020202020204" pitchFamily="34" charset="0"/>
              <a:buChar char="•"/>
            </a:pPr>
            <a:r>
              <a:rPr lang="fr-FR" sz="1200" b="0" dirty="0">
                <a:latin typeface="Lora" pitchFamily="2" charset="0"/>
              </a:rPr>
              <a:t>Vous pouvez demander à la personne comment vous pouvez le mieux la soutenir. </a:t>
            </a:r>
          </a:p>
          <a:p>
            <a:pPr marL="171450" indent="-171450">
              <a:buFont typeface="Arial" panose="020B0604020202020204" pitchFamily="34" charset="0"/>
              <a:buChar char="•"/>
            </a:pPr>
            <a:endParaRPr lang="en-CA" sz="1200" b="0" dirty="0">
              <a:latin typeface="Lora" pitchFamily="2" charset="0"/>
            </a:endParaRPr>
          </a:p>
          <a:p>
            <a:pPr marL="171450" indent="-171450">
              <a:buFont typeface="Arial" panose="020B0604020202020204" pitchFamily="34" charset="0"/>
              <a:buChar char="•"/>
            </a:pPr>
            <a:r>
              <a:rPr lang="fr-FR" sz="1200" b="0" dirty="0">
                <a:latin typeface="Lora" pitchFamily="2" charset="0"/>
              </a:rPr>
              <a:t>Utiliser les directives relatives aux conversations saines pour vous soutenir durant votre conversation une fois la crise passée, même si le niveau de stress est encore élevé. </a:t>
            </a:r>
          </a:p>
          <a:p>
            <a:pPr marL="0" indent="0">
              <a:buFont typeface="Arial" panose="020B0604020202020204" pitchFamily="34" charset="0"/>
              <a:buNone/>
            </a:pPr>
            <a:r>
              <a:rPr lang="en-CA" sz="1200" b="0" dirty="0">
                <a:latin typeface="Lora" pitchFamily="2" charset="0"/>
              </a:rPr>
              <a:t> </a:t>
            </a:r>
          </a:p>
          <a:p>
            <a:pPr marL="171450" indent="-171450">
              <a:buFont typeface="Arial" panose="020B0604020202020204" pitchFamily="34" charset="0"/>
              <a:buChar char="•"/>
            </a:pPr>
            <a:r>
              <a:rPr lang="fr-FR" sz="1200" b="0" dirty="0">
                <a:latin typeface="Lora" pitchFamily="2" charset="0"/>
              </a:rPr>
              <a:t>En tant que </a:t>
            </a:r>
            <a:r>
              <a:rPr lang="fr-CA" sz="1200" b="0" dirty="0">
                <a:latin typeface="Lora" pitchFamily="2" charset="0"/>
              </a:rPr>
              <a:t>gestionnaire</a:t>
            </a:r>
            <a:r>
              <a:rPr lang="fr-FR" sz="1200" b="0" dirty="0">
                <a:latin typeface="Lora" pitchFamily="2" charset="0"/>
              </a:rPr>
              <a:t>, vous avez la responsabilité de prendre soin de votre propre santé physique et mentale. </a:t>
            </a:r>
          </a:p>
          <a:p>
            <a:pPr marL="171450" indent="-171450">
              <a:buFont typeface="Arial" panose="020B0604020202020204" pitchFamily="34" charset="0"/>
              <a:buChar char="•"/>
            </a:pPr>
            <a:endParaRPr lang="en-CA" sz="1200" b="0" dirty="0">
              <a:latin typeface="Lora" pitchFamily="2" charset="0"/>
            </a:endParaRPr>
          </a:p>
          <a:p>
            <a:pPr marL="171450" indent="-171450">
              <a:buFont typeface="Arial" panose="020B0604020202020204" pitchFamily="34" charset="0"/>
              <a:buChar char="•"/>
            </a:pPr>
            <a:r>
              <a:rPr lang="fr-FR" sz="1200" b="0" dirty="0">
                <a:latin typeface="Lora" pitchFamily="2" charset="0"/>
              </a:rPr>
              <a:t>Utiliser l'outil du continuum pour faire le point avec soi-même.</a:t>
            </a:r>
          </a:p>
          <a:p>
            <a:pPr marL="0" indent="0">
              <a:buFont typeface="Arial" panose="020B0604020202020204" pitchFamily="34" charset="0"/>
              <a:buNone/>
            </a:pPr>
            <a:endParaRPr lang="fr-FR" sz="1200" b="0" dirty="0">
              <a:latin typeface="Lora" pitchFamily="2" charset="0"/>
            </a:endParaRPr>
          </a:p>
          <a:p>
            <a:pPr marL="171450" indent="-171450">
              <a:buFont typeface="Arial" panose="020B0604020202020204" pitchFamily="34" charset="0"/>
              <a:buChar char="•"/>
            </a:pPr>
            <a:r>
              <a:rPr lang="fr-FR" sz="1200" b="0" dirty="0">
                <a:latin typeface="Lora" pitchFamily="2" charset="0"/>
              </a:rPr>
              <a:t>Utiliser les connaissances des 4 grandes stratégies et les ressources mises à votre disposition. </a:t>
            </a:r>
            <a:endParaRPr lang="en-CA" sz="1200" b="0" dirty="0">
              <a:latin typeface="Lora" pitchFamily="2" charset="0"/>
            </a:endParaRPr>
          </a:p>
          <a:p>
            <a:pPr marL="171450" indent="-171450">
              <a:buFont typeface="Arial" panose="020B0604020202020204" pitchFamily="34" charset="0"/>
              <a:buChar char="•"/>
            </a:pPr>
            <a:endParaRPr lang="en-CA" sz="1200" b="0" dirty="0">
              <a:latin typeface="Lora" pitchFamily="2" charset="0"/>
            </a:endParaRPr>
          </a:p>
          <a:p>
            <a:pPr marL="171450" indent="-171450">
              <a:buFont typeface="Arial" panose="020B0604020202020204" pitchFamily="34" charset="0"/>
              <a:buChar char="•"/>
            </a:pPr>
            <a:r>
              <a:rPr lang="fr-FR" sz="1200" b="0" dirty="0">
                <a:latin typeface="Lora" pitchFamily="2" charset="0"/>
              </a:rPr>
              <a:t>Soutenir les autres pendant et après une crise peut être physiquement et émotionnellement épuisant. </a:t>
            </a:r>
          </a:p>
          <a:p>
            <a:pPr marL="0" indent="0">
              <a:buFont typeface="Arial" panose="020B0604020202020204" pitchFamily="34" charset="0"/>
              <a:buNone/>
            </a:pPr>
            <a:r>
              <a:rPr lang="en-CA" sz="1200" b="0" dirty="0">
                <a:latin typeface="Lora" pitchFamily="2" charset="0"/>
              </a:rPr>
              <a:t> </a:t>
            </a:r>
          </a:p>
          <a:p>
            <a:r>
              <a:rPr lang="en-CA" sz="1200" b="1" dirty="0">
                <a:latin typeface="Lora" pitchFamily="2" charset="0"/>
              </a:rPr>
              <a:t>À DEMANDER </a:t>
            </a:r>
            <a:endParaRPr lang="en-CA" sz="1200" b="0" dirty="0">
              <a:latin typeface="Lora" pitchFamily="2" charset="0"/>
            </a:endParaRPr>
          </a:p>
          <a:p>
            <a:pPr marL="0" indent="0">
              <a:buFont typeface="Arial" panose="020B0604020202020204" pitchFamily="34" charset="0"/>
              <a:buNone/>
            </a:pPr>
            <a:r>
              <a:rPr lang="fr-FR" sz="1200" b="0" dirty="0">
                <a:latin typeface="Lora" pitchFamily="2" charset="0"/>
              </a:rPr>
              <a:t>Après une crise, quelles sont les mesures qui pourraient vous aider à préserver votre propre santé?</a:t>
            </a:r>
            <a:r>
              <a:rPr lang="en-CA" sz="1200" dirty="0">
                <a:latin typeface="Lora" pitchFamily="2" charset="0"/>
              </a:rPr>
              <a:t> </a:t>
            </a:r>
          </a:p>
          <a:p>
            <a:pPr marL="171450" indent="-171450">
              <a:buFont typeface="Arial" panose="020B0604020202020204" pitchFamily="34" charset="0"/>
              <a:buChar char="•"/>
            </a:pPr>
            <a:endParaRPr lang="en-CA" sz="1200" dirty="0">
              <a:latin typeface="Lora"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r-FR" sz="1200" b="0" i="1" dirty="0">
                <a:solidFill>
                  <a:schemeClr val="tx1"/>
                </a:solidFill>
                <a:effectLst/>
                <a:latin typeface="Lora" pitchFamily="2" charset="0"/>
                <a:ea typeface="Calibri" panose="020F0502020204030204" pitchFamily="34" charset="0"/>
                <a:cs typeface="Times New Roman" panose="02020603050405020304" pitchFamily="18" charset="0"/>
              </a:rPr>
              <a:t>Faire une pause pour laisser aux participant</a:t>
            </a:r>
            <a:r>
              <a:rPr lang="fr-CA" sz="1200" i="1" kern="1200" noProof="0" dirty="0">
                <a:effectLst/>
                <a:latin typeface="Lora" pitchFamily="2" charset="0"/>
                <a:ea typeface="Calibri" panose="020F0502020204030204" pitchFamily="34" charset="0"/>
                <a:cs typeface="Calibri" panose="020F0502020204030204" pitchFamily="34" charset="0"/>
              </a:rPr>
              <a:t>·e·</a:t>
            </a:r>
            <a:r>
              <a:rPr lang="fr-FR" sz="1200" b="0" i="1" dirty="0">
                <a:solidFill>
                  <a:schemeClr val="tx1"/>
                </a:solidFill>
                <a:effectLst/>
                <a:latin typeface="Lora" pitchFamily="2" charset="0"/>
                <a:ea typeface="Calibri" panose="020F0502020204030204" pitchFamily="34" charset="0"/>
                <a:cs typeface="Times New Roman" panose="02020603050405020304" pitchFamily="18" charset="0"/>
              </a:rPr>
              <a:t>s le temps de répondre.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b="0" i="1" u="none" strike="noStrike" kern="1200" baseline="0" dirty="0">
              <a:solidFill>
                <a:schemeClr val="tx1"/>
              </a:solidFill>
              <a:latin typeface="Lora" pitchFamily="2" charset="0"/>
              <a:ea typeface="+mn-ea"/>
              <a:cs typeface="+mn-cs"/>
            </a:endParaRPr>
          </a:p>
          <a:p>
            <a:r>
              <a:rPr lang="en-CA" sz="1200" b="0" i="1" u="none" strike="noStrike" kern="1200" baseline="0" dirty="0" err="1">
                <a:solidFill>
                  <a:schemeClr val="tx1"/>
                </a:solidFill>
                <a:latin typeface="Lora" pitchFamily="2" charset="0"/>
                <a:ea typeface="+mn-ea"/>
                <a:cs typeface="+mn-cs"/>
              </a:rPr>
              <a:t>Réponses</a:t>
            </a:r>
            <a:r>
              <a:rPr lang="en-CA" sz="1200" b="0" i="1" u="none" strike="noStrike" kern="1200" baseline="0" dirty="0">
                <a:solidFill>
                  <a:schemeClr val="tx1"/>
                </a:solidFill>
                <a:latin typeface="Lora" pitchFamily="2" charset="0"/>
                <a:ea typeface="+mn-ea"/>
                <a:cs typeface="+mn-cs"/>
              </a:rPr>
              <a:t> possibles :</a:t>
            </a:r>
            <a:endParaRPr lang="en-CA" sz="1200" dirty="0">
              <a:latin typeface="Lora" pitchFamily="2" charset="0"/>
            </a:endParaRPr>
          </a:p>
          <a:p>
            <a:pPr marL="171450" indent="-171450">
              <a:buFont typeface="Arial" panose="020B0604020202020204" pitchFamily="34" charset="0"/>
              <a:buChar char="•"/>
            </a:pPr>
            <a:r>
              <a:rPr lang="fr-FR" sz="1200" b="0" dirty="0">
                <a:latin typeface="Lora" pitchFamily="2" charset="0"/>
              </a:rPr>
              <a:t>Aller à l'extérieur.</a:t>
            </a:r>
          </a:p>
          <a:p>
            <a:pPr marL="171450" indent="-171450">
              <a:buFont typeface="Arial" panose="020B0604020202020204" pitchFamily="34" charset="0"/>
              <a:buChar char="•"/>
            </a:pPr>
            <a:r>
              <a:rPr lang="fr-FR" sz="1200" b="0" dirty="0">
                <a:latin typeface="Lora" pitchFamily="2" charset="0"/>
              </a:rPr>
              <a:t>Jouez avec vos enfants/animaux de compagnie.</a:t>
            </a:r>
          </a:p>
          <a:p>
            <a:pPr marL="171450" indent="-171450">
              <a:buFont typeface="Arial" panose="020B0604020202020204" pitchFamily="34" charset="0"/>
              <a:buChar char="•"/>
            </a:pPr>
            <a:r>
              <a:rPr lang="fr-FR" sz="1200" b="0" dirty="0">
                <a:latin typeface="Lora" pitchFamily="2" charset="0"/>
              </a:rPr>
              <a:t>Manger un repas sain.</a:t>
            </a:r>
            <a:endParaRPr lang="en-CA" sz="1200" b="0" dirty="0">
              <a:latin typeface="Lora" pitchFamily="2" charset="0"/>
            </a:endParaRPr>
          </a:p>
          <a:p>
            <a:r>
              <a:rPr lang="en-CA" sz="1200" dirty="0">
                <a:latin typeface="Lora" pitchFamily="2" charset="0"/>
              </a:rPr>
              <a:t> </a:t>
            </a: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5A982CB6-944A-A8F8-1344-7F3364D4DF54}"/>
              </a:ext>
            </a:extLst>
          </p:cNvPr>
          <p:cNvSpPr>
            <a:spLocks noGrp="1"/>
          </p:cNvSpPr>
          <p:nvPr>
            <p:ph type="sldNum" sz="quarter" idx="5"/>
          </p:nvPr>
        </p:nvSpPr>
        <p:spPr/>
        <p:txBody>
          <a:bodyPr/>
          <a:lstStyle/>
          <a:p>
            <a:fld id="{FB267835-0E47-4489-B375-E70B63D82C6C}" type="slidenum">
              <a:rPr lang="en-CA" smtClean="0"/>
              <a:t>122</a:t>
            </a:fld>
            <a:endParaRPr lang="en-CA"/>
          </a:p>
        </p:txBody>
      </p:sp>
    </p:spTree>
    <p:extLst>
      <p:ext uri="{BB962C8B-B14F-4D97-AF65-F5344CB8AC3E}">
        <p14:creationId xmlns:p14="http://schemas.microsoft.com/office/powerpoint/2010/main" val="2443778471"/>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Séance de remue-méninges  – Le soutien après une crise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Comment soutenez-vous actuellement votre équipe sur le plan émotionnel pendant ou après une crise ou un événement stressant? </a:t>
            </a:r>
          </a:p>
          <a:p>
            <a:pPr marL="17145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Y a-t-il quelque chose que vous ajouteriez à la liste que nous venons d’évoquer en vous appuyant sur votre propre expérience?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pour donner le temps aux </a:t>
            </a:r>
            <a:r>
              <a:rPr lang="fr-CA" sz="1200" i="1" kern="1200" noProof="0" dirty="0" err="1">
                <a:effectLst/>
                <a:latin typeface="Lora" pitchFamily="2" charset="0"/>
                <a:ea typeface="Calibri" panose="020F0502020204030204" pitchFamily="34" charset="0"/>
                <a:cs typeface="Calibri" panose="020F0502020204030204" pitchFamily="34" charset="0"/>
              </a:rPr>
              <a:t>participant·e·s</a:t>
            </a:r>
            <a:r>
              <a:rPr lang="fr-CA" sz="1200" i="1" kern="1200" noProof="0" dirty="0">
                <a:effectLst/>
                <a:latin typeface="Lora" pitchFamily="2" charset="0"/>
                <a:ea typeface="Calibri" panose="020F0502020204030204" pitchFamily="34"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Réponses possibles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Réunions d’équipe.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Rencontrer les membres de l’équipe individuellement.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Leur rappeler les soutiens disponibles.</a:t>
            </a:r>
          </a:p>
          <a:p>
            <a:pPr marL="0" lvl="0" indent="0">
              <a:lnSpc>
                <a:spcPct val="107000"/>
              </a:lnSpc>
              <a:spcAft>
                <a:spcPts val="800"/>
              </a:spcAft>
              <a:buFont typeface="Arial" panose="020B0604020202020204" pitchFamily="34" charset="0"/>
              <a:buNone/>
            </a:pPr>
            <a:br>
              <a:rPr lang="en-US" sz="1800" dirty="0">
                <a:effectLst/>
                <a:latin typeface="Segoe UI" panose="020B0502040204020203" pitchFamily="34" charset="0"/>
              </a:rPr>
            </a:br>
            <a:r>
              <a:rPr lang="en-US" sz="1200" b="1" dirty="0">
                <a:effectLst/>
                <a:latin typeface="Lora" pitchFamily="2" charset="0"/>
              </a:rPr>
              <a:t>À DIRE </a:t>
            </a:r>
            <a:br>
              <a:rPr lang="en-US" sz="1200" dirty="0">
                <a:effectLst/>
                <a:latin typeface="Lora" pitchFamily="2" charset="0"/>
              </a:rPr>
            </a:br>
            <a:r>
              <a:rPr lang="fr-FR" sz="1200" dirty="0">
                <a:effectLst/>
                <a:latin typeface="Lora" pitchFamily="2" charset="0"/>
              </a:rPr>
              <a:t>Dans un instant, nous allons vous présenter L’Examen ponctuel de l’incident (EPI), un outil que vous pouvez utiliser pour soutenir votre équipe après une crise ou un événement stressant. </a:t>
            </a:r>
          </a:p>
          <a:p>
            <a:pPr marL="0" lv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367C2037-8930-CA99-627D-5F494C9D9127}"/>
              </a:ext>
            </a:extLst>
          </p:cNvPr>
          <p:cNvSpPr>
            <a:spLocks noGrp="1"/>
          </p:cNvSpPr>
          <p:nvPr>
            <p:ph type="sldNum" sz="quarter" idx="5"/>
          </p:nvPr>
        </p:nvSpPr>
        <p:spPr/>
        <p:txBody>
          <a:bodyPr/>
          <a:lstStyle/>
          <a:p>
            <a:fld id="{FB267835-0E47-4489-B375-E70B63D82C6C}" type="slidenum">
              <a:rPr lang="en-CA" smtClean="0"/>
              <a:t>123</a:t>
            </a:fld>
            <a:endParaRPr lang="en-CA"/>
          </a:p>
        </p:txBody>
      </p:sp>
    </p:spTree>
    <p:extLst>
      <p:ext uri="{BB962C8B-B14F-4D97-AF65-F5344CB8AC3E}">
        <p14:creationId xmlns:p14="http://schemas.microsoft.com/office/powerpoint/2010/main" val="962393680"/>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Rot="1" noChangeAspect="1" noChangeArrowheads="1" noTextEdit="1"/>
          </p:cNvSpPr>
          <p:nvPr>
            <p:ph type="sldImg"/>
          </p:nvPr>
        </p:nvSpPr>
        <p:spPr bwMode="auto">
          <a:xfrm>
            <a:off x="773113" y="719138"/>
            <a:ext cx="5799137" cy="3262312"/>
          </a:xfrm>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97635" name="Rectangle 3"/>
          <p:cNvSpPr>
            <a:spLocks noGrp="1" noChangeArrowheads="1"/>
          </p:cNvSpPr>
          <p:nvPr>
            <p:ph type="body" idx="1"/>
          </p:nvPr>
        </p:nvSpPr>
        <p:spPr bwMode="auto">
          <a:xfrm>
            <a:off x="746761" y="4315540"/>
            <a:ext cx="5970693" cy="4700588"/>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Bef>
                <a:spcPts val="200"/>
              </a:spcBef>
            </a:pPr>
            <a:r>
              <a:rPr lang="fr-CA" sz="1200" b="1" kern="1200" noProof="0" dirty="0">
                <a:solidFill>
                  <a:srgbClr val="1F3763"/>
                </a:solidFill>
                <a:effectLst/>
                <a:latin typeface="Lora" pitchFamily="2" charset="0"/>
                <a:ea typeface="DengXian Light" panose="02010600030101010101" pitchFamily="2" charset="-122"/>
                <a:cs typeface="Times New Roman" panose="02020603050405020304" pitchFamily="18" charset="0"/>
              </a:rPr>
              <a:t>N’oubliez pas…</a:t>
            </a: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Comme nous l’avons vu plus tôt dans le cours, il est important de préciser que les gens réagissent différemment aux événements potentiellement stressants et traumatisants. Lorsque tout est terminé, vous pouvez vous interroger : c’est normal. </a:t>
            </a:r>
          </a:p>
          <a:p>
            <a:pPr marL="171450" lvl="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Et il est normal d’avoir des réactions différentes. Il est tout aussi normal d’être </a:t>
            </a:r>
            <a:r>
              <a:rPr lang="fr-CA" sz="1200" kern="1200" noProof="0" dirty="0" err="1">
                <a:effectLst/>
                <a:latin typeface="Lora" pitchFamily="2" charset="0"/>
                <a:ea typeface="Calibri" panose="020F0502020204030204" pitchFamily="34" charset="0"/>
                <a:cs typeface="Calibri" panose="020F0502020204030204" pitchFamily="34" charset="0"/>
              </a:rPr>
              <a:t>bouleversé·e</a:t>
            </a:r>
            <a:r>
              <a:rPr lang="fr-CA" sz="1200" kern="1200" noProof="0" dirty="0">
                <a:effectLst/>
                <a:latin typeface="Lora" pitchFamily="2" charset="0"/>
                <a:ea typeface="Calibri" panose="020F0502020204030204" pitchFamily="34" charset="0"/>
                <a:cs typeface="Calibri" panose="020F0502020204030204" pitchFamily="34" charset="0"/>
              </a:rPr>
              <a:t> que de ne pas l’être.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Si vous avez une réaction alors que les autres n’en ont pas, vous pouvez commencer à vous poser des questions. C’est également normal.</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La plupart des gens se remettent d’un événement indésirable en utilisant leurs propres ressources d'accommodements et de soutien. S’ils trouvent une solution, c’est une bonne chose. Toutefois, si cet événement affecte négativement les activités de leur vie quotidienne, les </a:t>
            </a:r>
            <a:r>
              <a:rPr lang="fr-CA" sz="1200" kern="1200" noProof="0" dirty="0" err="1">
                <a:effectLst/>
                <a:latin typeface="Lora" pitchFamily="2" charset="0"/>
                <a:ea typeface="Calibri" panose="020F0502020204030204" pitchFamily="34" charset="0"/>
                <a:cs typeface="Calibri" panose="020F0502020204030204" pitchFamily="34" charset="0"/>
              </a:rPr>
              <a:t>individu</a:t>
            </a:r>
            <a:r>
              <a:rPr lang="fr-CA" i="0" kern="1200" noProof="0" dirty="0" err="1">
                <a:effectLst/>
                <a:latin typeface="Lora" pitchFamily="2" charset="0"/>
                <a:ea typeface="Times New Roman" panose="02020603050405020304" pitchFamily="18" charset="0"/>
                <a:cs typeface="Calibri" panose="020F0502020204030204" pitchFamily="34" charset="0"/>
              </a:rPr>
              <a:t>·e·</a:t>
            </a:r>
            <a:r>
              <a:rPr lang="fr-CA" sz="1200" kern="1200" noProof="0" dirty="0" err="1">
                <a:effectLst/>
                <a:latin typeface="Lora" pitchFamily="2" charset="0"/>
                <a:ea typeface="Calibri" panose="020F0502020204030204" pitchFamily="34" charset="0"/>
                <a:cs typeface="Calibri" panose="020F0502020204030204" pitchFamily="34" charset="0"/>
              </a:rPr>
              <a:t>s</a:t>
            </a:r>
            <a:r>
              <a:rPr lang="fr-CA" sz="1200" kern="1200" noProof="0" dirty="0">
                <a:effectLst/>
                <a:latin typeface="Lora" pitchFamily="2" charset="0"/>
                <a:ea typeface="Calibri" panose="020F0502020204030204" pitchFamily="34" charset="0"/>
                <a:cs typeface="Calibri" panose="020F0502020204030204" pitchFamily="34" charset="0"/>
              </a:rPr>
              <a:t> doivent y remédier. </a:t>
            </a:r>
          </a:p>
          <a:p>
            <a:pPr marL="171450" lvl="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Si </a:t>
            </a:r>
            <a:r>
              <a:rPr lang="fr-CA" sz="1200" kern="1200" noProof="0" dirty="0" err="1">
                <a:effectLst/>
                <a:latin typeface="Lora" pitchFamily="2" charset="0"/>
                <a:ea typeface="Calibri" panose="020F0502020204030204" pitchFamily="34" charset="0"/>
                <a:cs typeface="Calibri" panose="020F0502020204030204" pitchFamily="34" charset="0"/>
              </a:rPr>
              <a:t>un·e</a:t>
            </a:r>
            <a:r>
              <a:rPr lang="fr-CA" sz="1200" kern="1200" noProof="0" dirty="0">
                <a:effectLst/>
                <a:latin typeface="Lora" pitchFamily="2" charset="0"/>
                <a:ea typeface="Calibri" panose="020F0502020204030204" pitchFamily="34" charset="0"/>
                <a:cs typeface="Calibri" panose="020F0502020204030204" pitchFamily="34" charset="0"/>
              </a:rPr>
              <a:t> </a:t>
            </a:r>
            <a:r>
              <a:rPr lang="fr-CA" sz="1200" kern="1200" noProof="0" dirty="0" err="1">
                <a:effectLst/>
                <a:latin typeface="Lora" pitchFamily="2" charset="0"/>
                <a:ea typeface="Calibri" panose="020F0502020204030204" pitchFamily="34" charset="0"/>
                <a:cs typeface="Calibri" panose="020F0502020204030204" pitchFamily="34" charset="0"/>
              </a:rPr>
              <a:t>employé·e</a:t>
            </a:r>
            <a:r>
              <a:rPr lang="fr-CA" sz="1200" kern="1200" noProof="0" dirty="0">
                <a:effectLst/>
                <a:latin typeface="Lora" pitchFamily="2" charset="0"/>
                <a:ea typeface="Calibri" panose="020F0502020204030204" pitchFamily="34" charset="0"/>
                <a:cs typeface="Calibri" panose="020F0502020204030204" pitchFamily="34" charset="0"/>
              </a:rPr>
              <a:t> continue à ruminer sur un événement indésirable et ne parvient pas à le résoudre, </a:t>
            </a:r>
            <a:r>
              <a:rPr lang="fr-CA" sz="1200" kern="1200" noProof="0" dirty="0" err="1">
                <a:effectLst/>
                <a:latin typeface="Lora" pitchFamily="2" charset="0"/>
                <a:ea typeface="Calibri" panose="020F0502020204030204" pitchFamily="34" charset="0"/>
                <a:cs typeface="Calibri" panose="020F0502020204030204" pitchFamily="34" charset="0"/>
              </a:rPr>
              <a:t>il·elle</a:t>
            </a:r>
            <a:r>
              <a:rPr lang="fr-CA" sz="1200" kern="1200" noProof="0" dirty="0">
                <a:effectLst/>
                <a:latin typeface="Lora" pitchFamily="2" charset="0"/>
                <a:ea typeface="Calibri" panose="020F0502020204030204" pitchFamily="34" charset="0"/>
                <a:cs typeface="Calibri" panose="020F0502020204030204" pitchFamily="34" charset="0"/>
              </a:rPr>
              <a:t> doit obtenir de l’aide dès que possible. L’essentiel est de remarquer quand une personne se déplace trop à droite du continuum de santé mentale.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974538C1-1846-BB7D-4877-1ED8D3EC0A28}"/>
              </a:ext>
            </a:extLst>
          </p:cNvPr>
          <p:cNvSpPr>
            <a:spLocks noGrp="1"/>
          </p:cNvSpPr>
          <p:nvPr>
            <p:ph type="sldNum" sz="quarter" idx="5"/>
          </p:nvPr>
        </p:nvSpPr>
        <p:spPr/>
        <p:txBody>
          <a:bodyPr/>
          <a:lstStyle/>
          <a:p>
            <a:fld id="{FB267835-0E47-4489-B375-E70B63D82C6C}" type="slidenum">
              <a:rPr lang="en-CA" smtClean="0"/>
              <a:t>124</a:t>
            </a:fld>
            <a:endParaRPr lang="en-CA"/>
          </a:p>
        </p:txBody>
      </p:sp>
    </p:spTree>
    <p:extLst>
      <p:ext uri="{BB962C8B-B14F-4D97-AF65-F5344CB8AC3E}">
        <p14:creationId xmlns:p14="http://schemas.microsoft.com/office/powerpoint/2010/main" val="2864766665"/>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L’examen ponctuel de l’incident (EPI)</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FR" sz="1200" kern="100" noProof="0" dirty="0">
                <a:effectLst/>
                <a:latin typeface="Lora" pitchFamily="2" charset="0"/>
                <a:ea typeface="Calibri" panose="020F0502020204030204" pitchFamily="34" charset="0"/>
                <a:cs typeface="Arial" panose="020B0604020202020204" pitchFamily="34" charset="0"/>
              </a:rPr>
              <a:t>AIR est un outil de leadership que vous pouvez utiliser pour réduire la détresse au sein de votre équipe à la suite d'une exposition à un facteur de stress potentiel ou à un incident sur le lieu de travail, ou à chaque fois que le niveau de stress est élevé au sein de l'équipe après la disparition d'une menace immédiate.</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L’EPI n’est pas un bilan officiel. C’est une façon informelle de faire le point avec vos </a:t>
            </a:r>
            <a:r>
              <a:rPr lang="fr-CA" sz="1200" kern="100" noProof="0" dirty="0" err="1">
                <a:effectLst/>
                <a:latin typeface="Lora" pitchFamily="2" charset="0"/>
                <a:ea typeface="Calibri" panose="020F0502020204030204" pitchFamily="34" charset="0"/>
                <a:cs typeface="Arial" panose="020B0604020202020204" pitchFamily="34" charset="0"/>
              </a:rPr>
              <a:t>employé·e·s</a:t>
            </a:r>
            <a:r>
              <a:rPr lang="fr-CA" sz="1200" kern="100" noProof="0" dirty="0">
                <a:effectLst/>
                <a:latin typeface="Lora" pitchFamily="2" charset="0"/>
                <a:ea typeface="Calibri" panose="020F0502020204030204" pitchFamily="34" charset="0"/>
                <a:cs typeface="Arial" panose="020B0604020202020204" pitchFamily="34" charset="0"/>
              </a:rPr>
              <a:t> et de voir comment </a:t>
            </a:r>
            <a:r>
              <a:rPr lang="fr-CA" sz="1200" kern="100" noProof="0" dirty="0" err="1">
                <a:effectLst/>
                <a:latin typeface="Lora" pitchFamily="2" charset="0"/>
                <a:ea typeface="Calibri" panose="020F0502020204030204" pitchFamily="34" charset="0"/>
                <a:cs typeface="Arial" panose="020B0604020202020204" pitchFamily="34" charset="0"/>
              </a:rPr>
              <a:t>ils·elles</a:t>
            </a:r>
            <a:r>
              <a:rPr lang="fr-CA" sz="1200" kern="100" noProof="0" dirty="0">
                <a:effectLst/>
                <a:latin typeface="Lora" pitchFamily="2" charset="0"/>
                <a:ea typeface="Calibri" panose="020F0502020204030204" pitchFamily="34" charset="0"/>
                <a:cs typeface="Arial" panose="020B0604020202020204" pitchFamily="34" charset="0"/>
              </a:rPr>
              <a:t> vont, en les soutenant et en prenant des mesures au besoin</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L’EPI est simplement un outil pour structurer l’intervention de soutien avec un groupe ou une personne à la suite de l’exposition à toute détresse potentielle</a:t>
            </a:r>
            <a:r>
              <a:rPr lang="fr-CA" sz="1200" kern="1200" noProof="0" dirty="0">
                <a:effectLst/>
                <a:latin typeface="Lora" pitchFamily="2" charset="0"/>
                <a:ea typeface="Calibri" panose="020F0502020204030204" pitchFamily="34" charset="0"/>
                <a:cs typeface="Calibri" panose="020F0502020204030204" pitchFamily="34" charset="0"/>
              </a:rPr>
              <a:t>. Ce n’est pas un bilan officiel. </a:t>
            </a:r>
            <a:r>
              <a:rPr lang="fr-CA" sz="1200" kern="100" noProof="0" dirty="0">
                <a:effectLst/>
                <a:latin typeface="Lora" pitchFamily="2" charset="0"/>
                <a:ea typeface="Calibri" panose="020F0502020204030204" pitchFamily="34" charset="0"/>
                <a:cs typeface="Arial" panose="020B0604020202020204" pitchFamily="34" charset="0"/>
              </a:rPr>
              <a:t>L’EPI implique une discussion sur les émotions et comment les personnes se sentent après un événement stressant</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Calibri" panose="020F0502020204030204" pitchFamily="34" charset="0"/>
                <a:cs typeface="Arial" panose="020B0604020202020204" pitchFamily="34" charset="0"/>
              </a:rPr>
              <a:t>L’EPI donne aux personnes l’occasion de réfléchir à leur réaction et de prendre les mesures nécessaires pour prendre soin d’elles. Dans le cas de plusieurs </a:t>
            </a:r>
            <a:r>
              <a:rPr lang="fr-CA" sz="1200" kern="100" noProof="0" dirty="0" err="1">
                <a:effectLst/>
                <a:latin typeface="Lora" pitchFamily="2" charset="0"/>
                <a:ea typeface="Calibri" panose="020F0502020204030204" pitchFamily="34" charset="0"/>
                <a:cs typeface="Arial" panose="020B0604020202020204" pitchFamily="34" charset="0"/>
              </a:rPr>
              <a:t>bon·ne·s</a:t>
            </a:r>
            <a:r>
              <a:rPr lang="fr-CA" sz="1200" kern="100" noProof="0" dirty="0">
                <a:effectLst/>
                <a:latin typeface="Lora" pitchFamily="2" charset="0"/>
                <a:ea typeface="Calibri" panose="020F0502020204030204" pitchFamily="34" charset="0"/>
                <a:cs typeface="Arial" panose="020B0604020202020204" pitchFamily="34" charset="0"/>
              </a:rPr>
              <a:t> gestionnaires (qui utilisent les types d’aptitudes de soutien dont nous avons parlés), ce processus se produit naturellement</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Passons brièvement en revue les étapes de l’EPI.</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EFAD8D50-5E15-831C-341B-AA1FF39C4A11}"/>
              </a:ext>
            </a:extLst>
          </p:cNvPr>
          <p:cNvSpPr>
            <a:spLocks noGrp="1"/>
          </p:cNvSpPr>
          <p:nvPr>
            <p:ph type="sldNum" sz="quarter" idx="5"/>
          </p:nvPr>
        </p:nvSpPr>
        <p:spPr/>
        <p:txBody>
          <a:bodyPr/>
          <a:lstStyle/>
          <a:p>
            <a:fld id="{FB267835-0E47-4489-B375-E70B63D82C6C}" type="slidenum">
              <a:rPr lang="en-CA" smtClean="0"/>
              <a:t>125</a:t>
            </a:fld>
            <a:endParaRPr lang="en-CA"/>
          </a:p>
        </p:txBody>
      </p:sp>
    </p:spTree>
    <p:extLst>
      <p:ext uri="{BB962C8B-B14F-4D97-AF65-F5344CB8AC3E}">
        <p14:creationId xmlns:p14="http://schemas.microsoft.com/office/powerpoint/2010/main" val="3904653139"/>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Les étapes de l’examen ponctuel de l’incident (EPI)</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Réviser brièvement les étapes 1, 2 et 3 sur la diapositive.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a:t>
            </a:r>
            <a:r>
              <a:rPr lang="fr-CA" sz="1200" i="1" kern="1200" noProof="0">
                <a:effectLst/>
                <a:latin typeface="Lora" pitchFamily="2" charset="0"/>
                <a:ea typeface="Calibri" panose="020F0502020204030204" pitchFamily="34" charset="0"/>
                <a:cs typeface="Calibri" panose="020F0502020204030204" pitchFamily="34" charset="0"/>
              </a:rPr>
              <a:t>: </a:t>
            </a:r>
            <a:r>
              <a:rPr lang="fr-CA" sz="1200" b="0" i="1" kern="1200" noProof="0">
                <a:effectLst/>
                <a:latin typeface="Lora" pitchFamily="2" charset="0"/>
                <a:ea typeface="Calibri" panose="020F0502020204030204" pitchFamily="34" charset="0"/>
                <a:cs typeface="Calibri" panose="020F0502020204030204" pitchFamily="34" charset="0"/>
              </a:rPr>
              <a:t>Reconnaître </a:t>
            </a:r>
            <a:r>
              <a:rPr lang="fr-CA" sz="1200" b="0" i="1" kern="1200" noProof="0" dirty="0">
                <a:effectLst/>
                <a:latin typeface="Lora" pitchFamily="2" charset="0"/>
                <a:ea typeface="Calibri" panose="020F0502020204030204" pitchFamily="34" charset="0"/>
                <a:cs typeface="Calibri" panose="020F0502020204030204" pitchFamily="34" charset="0"/>
              </a:rPr>
              <a:t>et écouter</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Qu’admettez-vous après une crise?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pour donner le temps aux </a:t>
            </a:r>
            <a:r>
              <a:rPr lang="fr-CA" sz="1200" i="1" kern="1200" noProof="0" dirty="0" err="1">
                <a:effectLst/>
                <a:latin typeface="Lora" pitchFamily="2" charset="0"/>
                <a:ea typeface="Calibri" panose="020F0502020204030204" pitchFamily="34" charset="0"/>
                <a:cs typeface="Calibri" panose="020F0502020204030204" pitchFamily="34" charset="0"/>
              </a:rPr>
              <a:t>participant·e·s</a:t>
            </a:r>
            <a:r>
              <a:rPr lang="fr-CA" sz="1200" i="1" kern="1200" noProof="0" dirty="0">
                <a:effectLst/>
                <a:latin typeface="Lora" pitchFamily="2" charset="0"/>
                <a:ea typeface="Calibri" panose="020F0502020204030204" pitchFamily="34"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les réponses suggérées.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 </a:t>
            </a:r>
            <a:r>
              <a:rPr lang="fr-CA" sz="1200" b="0" i="1" kern="1200" noProof="0" dirty="0">
                <a:effectLst/>
                <a:latin typeface="Lora" pitchFamily="2" charset="0"/>
                <a:ea typeface="Calibri" panose="020F0502020204030204" pitchFamily="34" charset="0"/>
                <a:cs typeface="Calibri" panose="020F0502020204030204" pitchFamily="34" charset="0"/>
              </a:rPr>
              <a:t>Informer et rappeler.</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indent="0">
              <a:lnSpc>
                <a:spcPct val="107000"/>
              </a:lnSpc>
              <a:spcAft>
                <a:spcPts val="800"/>
              </a:spcAft>
              <a:buFont typeface="Arial" panose="020B0604020202020204" pitchFamily="34" charset="0"/>
              <a:buNone/>
            </a:pPr>
            <a:r>
              <a:rPr lang="fr-FR" sz="1200" kern="1200" noProof="0" dirty="0">
                <a:effectLst/>
                <a:latin typeface="Lora" pitchFamily="2" charset="0"/>
                <a:ea typeface="Calibri" panose="020F0502020204030204" pitchFamily="34" charset="0"/>
                <a:cs typeface="Calibri" panose="020F0502020204030204" pitchFamily="34" charset="0"/>
              </a:rPr>
              <a:t>De quoi informerez et </a:t>
            </a:r>
            <a:r>
              <a:rPr lang="fr-FR" sz="1200" kern="1200" noProof="0" dirty="0" err="1">
                <a:effectLst/>
                <a:latin typeface="Lora" pitchFamily="2" charset="0"/>
                <a:ea typeface="Calibri" panose="020F0502020204030204" pitchFamily="34" charset="0"/>
                <a:cs typeface="Calibri" panose="020F0502020204030204" pitchFamily="34" charset="0"/>
              </a:rPr>
              <a:t>rappelerez</a:t>
            </a:r>
            <a:r>
              <a:rPr lang="fr-FR" sz="1200" kern="1200" noProof="0" dirty="0">
                <a:effectLst/>
                <a:latin typeface="Lora" pitchFamily="2" charset="0"/>
                <a:ea typeface="Calibri" panose="020F0502020204030204" pitchFamily="34" charset="0"/>
                <a:cs typeface="Calibri" panose="020F0502020204030204" pitchFamily="34" charset="0"/>
              </a:rPr>
              <a:t>-vous à votre équipe ?</a:t>
            </a:r>
          </a:p>
          <a:p>
            <a:pPr mar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pour donner le temps aux </a:t>
            </a:r>
            <a:r>
              <a:rPr lang="fr-CA" sz="1200" i="1" kern="1200" noProof="0" dirty="0" err="1">
                <a:effectLst/>
                <a:latin typeface="Lora" pitchFamily="2" charset="0"/>
                <a:ea typeface="Calibri" panose="020F0502020204030204" pitchFamily="34" charset="0"/>
                <a:cs typeface="Calibri" panose="020F0502020204030204" pitchFamily="34" charset="0"/>
              </a:rPr>
              <a:t>participant·e·s</a:t>
            </a:r>
            <a:r>
              <a:rPr lang="fr-CA" sz="1200" i="1" kern="1200" noProof="0" dirty="0">
                <a:effectLst/>
                <a:latin typeface="Lora" pitchFamily="2" charset="0"/>
                <a:ea typeface="Calibri" panose="020F0502020204030204" pitchFamily="34"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les réponses suggérées.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 </a:t>
            </a:r>
            <a:r>
              <a:rPr lang="fr-CA" sz="1200" b="0" i="1" kern="1200" noProof="0" dirty="0">
                <a:effectLst/>
                <a:latin typeface="Lora" pitchFamily="2" charset="0"/>
                <a:ea typeface="Calibri" panose="020F0502020204030204" pitchFamily="34" charset="0"/>
                <a:cs typeface="Calibri" panose="020F0502020204030204" pitchFamily="34" charset="0"/>
              </a:rPr>
              <a:t>Réagir et faire un suivi.</a:t>
            </a:r>
            <a:endParaRPr lang="fr-CA" sz="1200" b="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Que pouvez-vous faire pour soutenir votre équipe?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pour donner le temps aux </a:t>
            </a:r>
            <a:r>
              <a:rPr lang="fr-CA" sz="1200" i="1" kern="1200" noProof="0" dirty="0" err="1">
                <a:effectLst/>
                <a:latin typeface="Lora" pitchFamily="2" charset="0"/>
                <a:ea typeface="Calibri" panose="020F0502020204030204" pitchFamily="34" charset="0"/>
                <a:cs typeface="Calibri" panose="020F0502020204030204" pitchFamily="34" charset="0"/>
              </a:rPr>
              <a:t>participant·e·s</a:t>
            </a:r>
            <a:r>
              <a:rPr lang="fr-CA" sz="1200" i="1" kern="1200" noProof="0" dirty="0">
                <a:effectLst/>
                <a:latin typeface="Lora" pitchFamily="2" charset="0"/>
                <a:ea typeface="Calibri" panose="020F0502020204030204" pitchFamily="34"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les réponses suggérées.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Quelles sont les questions que vous vous posez à propos de ces étapes? Comment pensez-vous vous sentir en utilisant cet outil?</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pour donner le temps aux </a:t>
            </a:r>
            <a:r>
              <a:rPr lang="fr-CA" sz="1200" i="1" kern="1200" noProof="0" dirty="0" err="1">
                <a:effectLst/>
                <a:latin typeface="Lora" pitchFamily="2" charset="0"/>
                <a:ea typeface="Calibri" panose="020F0502020204030204" pitchFamily="34" charset="0"/>
                <a:cs typeface="Calibri" panose="020F0502020204030204" pitchFamily="34" charset="0"/>
              </a:rPr>
              <a:t>participant·e·s</a:t>
            </a:r>
            <a:r>
              <a:rPr lang="fr-CA" sz="1200" i="1" kern="1200" noProof="0" dirty="0">
                <a:effectLst/>
                <a:latin typeface="Lora" pitchFamily="2" charset="0"/>
                <a:ea typeface="Calibri" panose="020F0502020204030204" pitchFamily="34"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Référez les participants à l’affiche (Comment puis-je aider mon équipe?) dans le document de cours.</a:t>
            </a:r>
            <a:r>
              <a:rPr lang="fr-CA" sz="1200" u="sng" kern="1200" noProof="0" dirty="0">
                <a:effectLst/>
                <a:latin typeface="Lora" pitchFamily="2" charset="0"/>
                <a:ea typeface="Calibri" panose="020F0502020204030204" pitchFamily="34" charset="0"/>
                <a:cs typeface="Calibri" panose="020F0502020204030204" pitchFamily="34" charset="0"/>
              </a:rPr>
              <a:t> </a:t>
            </a:r>
          </a:p>
          <a:p>
            <a:pPr>
              <a:lnSpc>
                <a:spcPct val="107000"/>
              </a:lnSpc>
              <a:spcAft>
                <a:spcPts val="800"/>
              </a:spcAft>
            </a:pPr>
            <a:endParaRPr lang="fr-CA" sz="1200" u="sng" kern="1200" noProof="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Exerçons-nous à appliquer ces étapes à une situation réaliste….</a:t>
            </a:r>
          </a:p>
          <a:p>
            <a:pPr>
              <a:lnSpc>
                <a:spcPct val="107000"/>
              </a:lnSpc>
              <a:spcAft>
                <a:spcPts val="800"/>
              </a:spcAft>
            </a:pPr>
            <a:endParaRPr lang="fr-CA" sz="1200" kern="1200" noProof="0" dirty="0">
              <a:effectLst/>
              <a:latin typeface="Lora" pitchFamily="2"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dirty="0">
              <a:effectLst/>
              <a:latin typeface="Lora" pitchFamily="2"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9A2AAE8B-B70D-9DAB-08D0-1B5C8D06F4A8}"/>
              </a:ext>
            </a:extLst>
          </p:cNvPr>
          <p:cNvSpPr>
            <a:spLocks noGrp="1"/>
          </p:cNvSpPr>
          <p:nvPr>
            <p:ph type="sldNum" sz="quarter" idx="5"/>
          </p:nvPr>
        </p:nvSpPr>
        <p:spPr/>
        <p:txBody>
          <a:bodyPr/>
          <a:lstStyle/>
          <a:p>
            <a:fld id="{FB267835-0E47-4489-B375-E70B63D82C6C}" type="slidenum">
              <a:rPr lang="en-CA" smtClean="0"/>
              <a:t>126</a:t>
            </a:fld>
            <a:endParaRPr lang="en-CA"/>
          </a:p>
        </p:txBody>
      </p:sp>
    </p:spTree>
    <p:extLst>
      <p:ext uri="{BB962C8B-B14F-4D97-AF65-F5344CB8AC3E}">
        <p14:creationId xmlns:p14="http://schemas.microsoft.com/office/powerpoint/2010/main" val="3663097254"/>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fr-CA" sz="1200" b="1" kern="100" noProof="0" dirty="0">
                <a:effectLst/>
                <a:latin typeface="Lora" pitchFamily="2" charset="0"/>
                <a:ea typeface="Calibri" panose="020F0502020204030204" pitchFamily="34" charset="0"/>
                <a:cs typeface="Calibri" panose="020F0502020204030204" pitchFamily="34" charset="0"/>
              </a:rPr>
              <a:t>IL S’AGIT D’UNE DIAPOSITIVE PERSONNALISABLE (Diapositive 127, Module 4)</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00" noProof="0" dirty="0">
                <a:effectLst/>
                <a:latin typeface="Lora" pitchFamily="2" charset="0"/>
                <a:ea typeface="Calibri" panose="020F0502020204030204" pitchFamily="34" charset="0"/>
                <a:cs typeface="Arial" panose="020B0604020202020204" pitchFamily="34" charset="0"/>
              </a:rPr>
              <a:t>_________________________________________________________________________________________</a:t>
            </a:r>
          </a:p>
          <a:p>
            <a:pPr marL="0" marR="0" lvl="0" indent="0" algn="l" defTabSz="914400" rtl="0" eaLnBrk="1" fontAlgn="auto" latinLnBrk="0" hangingPunct="1">
              <a:lnSpc>
                <a:spcPct val="100000"/>
              </a:lnSpc>
              <a:spcBef>
                <a:spcPts val="0"/>
              </a:spcBef>
              <a:spcAft>
                <a:spcPts val="0"/>
              </a:spcAft>
              <a:buClrTx/>
              <a:buSzTx/>
              <a:buFontTx/>
              <a:buNone/>
              <a:tabLst/>
              <a:defRPr/>
            </a:pPr>
            <a:endParaRPr lang="fr-CA" sz="1200" b="1" kern="100" dirty="0">
              <a:solidFill>
                <a:srgbClr val="000000"/>
              </a:solidFill>
              <a:effectLst/>
              <a:latin typeface="Lora" pitchFamily="2" charset="0"/>
              <a:ea typeface="DengXian Light"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r-CA" sz="1200" b="1" kern="100" dirty="0">
                <a:solidFill>
                  <a:srgbClr val="000000"/>
                </a:solidFill>
                <a:effectLst/>
                <a:latin typeface="Lora" pitchFamily="2" charset="0"/>
                <a:ea typeface="DengXian Light" panose="02010600030101010101" pitchFamily="2" charset="-122"/>
                <a:cs typeface="Times New Roman" panose="02020603050405020304" pitchFamily="18" charset="0"/>
              </a:rPr>
              <a:t>Scénario: EPI</a:t>
            </a:r>
          </a:p>
          <a:p>
            <a:endParaRPr lang="en-US" sz="1200" dirty="0">
              <a:solidFill>
                <a:schemeClr val="tx1"/>
              </a:solidFill>
              <a:latin typeface="Lora"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endParaRPr lang="en-US" sz="1200" dirty="0">
              <a:solidFill>
                <a:schemeClr val="tx1"/>
              </a:solidFill>
              <a:latin typeface="Lora" pitchFamily="2"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CA" sz="1200" b="1" i="0" u="none" strike="noStrike" kern="1200" baseline="0" dirty="0">
                <a:solidFill>
                  <a:schemeClr val="tx1"/>
                </a:solidFill>
                <a:latin typeface="Lora" pitchFamily="2" charset="0"/>
                <a:ea typeface="+mn-ea"/>
                <a:cs typeface="+mn-cs"/>
              </a:rPr>
              <a:t>À DIRE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sz="1200" b="0" i="0" u="none" strike="noStrike" kern="1200" baseline="0" dirty="0">
                <a:solidFill>
                  <a:schemeClr val="tx1"/>
                </a:solidFill>
                <a:latin typeface="Lora" pitchFamily="2" charset="0"/>
                <a:ea typeface="+mn-ea"/>
                <a:cs typeface="+mn-cs"/>
              </a:rPr>
              <a:t>Reportez-vous au contenu de l’EPI dans votre document de cours.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fr-FR" sz="1200" b="0" i="0" u="none" strike="noStrike" kern="1200" baseline="0" dirty="0">
              <a:solidFill>
                <a:schemeClr val="tx1"/>
              </a:solidFill>
              <a:latin typeface="Lora" pitchFamily="2"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sz="1200" b="0" i="0" u="none" strike="noStrike" kern="1200" baseline="0" dirty="0">
                <a:solidFill>
                  <a:schemeClr val="tx1"/>
                </a:solidFill>
                <a:latin typeface="Lora" pitchFamily="2" charset="0"/>
                <a:ea typeface="+mn-ea"/>
                <a:cs typeface="+mn-cs"/>
              </a:rPr>
              <a:t>Les questions relatives à ce scénario se trouvent sur la feuille de scénario.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b="1" i="0" u="none" strike="noStrike" kern="1200" baseline="0" dirty="0">
              <a:solidFill>
                <a:schemeClr val="tx1"/>
              </a:solidFill>
              <a:latin typeface="Lor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b="1" i="0" u="none" strike="noStrike" kern="1200" baseline="0" dirty="0">
                <a:solidFill>
                  <a:schemeClr val="tx1"/>
                </a:solidFill>
                <a:latin typeface="Lora" pitchFamily="2" charset="0"/>
                <a:ea typeface="+mn-ea"/>
                <a:cs typeface="+mn-cs"/>
              </a:rPr>
              <a:t>À FAIRE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CA" sz="1200" b="0" i="0" u="none" strike="noStrike" kern="1200" baseline="0" dirty="0" err="1">
                <a:solidFill>
                  <a:schemeClr val="tx1"/>
                </a:solidFill>
                <a:latin typeface="Lora" pitchFamily="2" charset="0"/>
                <a:ea typeface="+mn-ea"/>
                <a:cs typeface="+mn-cs"/>
              </a:rPr>
              <a:t>Faite</a:t>
            </a:r>
            <a:r>
              <a:rPr lang="en-CA" sz="1200" b="0" i="0" u="none" strike="noStrike" kern="1200" baseline="0" dirty="0">
                <a:solidFill>
                  <a:schemeClr val="tx1"/>
                </a:solidFill>
                <a:latin typeface="Lora" pitchFamily="2" charset="0"/>
                <a:ea typeface="+mn-ea"/>
                <a:cs typeface="+mn-cs"/>
              </a:rPr>
              <a:t> </a:t>
            </a:r>
            <a:r>
              <a:rPr lang="en-CA" sz="1200" b="0" i="0" u="none" strike="noStrike" kern="1200" baseline="0" dirty="0" err="1">
                <a:solidFill>
                  <a:schemeClr val="tx1"/>
                </a:solidFill>
                <a:latin typeface="Lora" pitchFamily="2" charset="0"/>
                <a:ea typeface="+mn-ea"/>
                <a:cs typeface="+mn-cs"/>
              </a:rPr>
              <a:t>cette</a:t>
            </a:r>
            <a:r>
              <a:rPr lang="en-CA" sz="1200" b="0" i="0" u="none" strike="noStrike" kern="1200" baseline="0" dirty="0">
                <a:solidFill>
                  <a:schemeClr val="tx1"/>
                </a:solidFill>
                <a:latin typeface="Lora" pitchFamily="2" charset="0"/>
                <a:ea typeface="+mn-ea"/>
                <a:cs typeface="+mn-cs"/>
              </a:rPr>
              <a:t> </a:t>
            </a:r>
            <a:r>
              <a:rPr lang="en-CA" sz="1200" b="0" i="0" u="none" strike="noStrike" kern="1200" baseline="0" dirty="0" err="1">
                <a:solidFill>
                  <a:schemeClr val="tx1"/>
                </a:solidFill>
                <a:latin typeface="Lora" pitchFamily="2" charset="0"/>
                <a:ea typeface="+mn-ea"/>
                <a:cs typeface="+mn-cs"/>
              </a:rPr>
              <a:t>activité</a:t>
            </a:r>
            <a:r>
              <a:rPr lang="en-CA" sz="1200" b="0" i="0" u="none" strike="noStrike" kern="1200" baseline="0" dirty="0">
                <a:solidFill>
                  <a:schemeClr val="tx1"/>
                </a:solidFill>
                <a:latin typeface="Lora" pitchFamily="2" charset="0"/>
                <a:ea typeface="+mn-ea"/>
                <a:cs typeface="+mn-cs"/>
              </a:rPr>
              <a:t> avec tout le </a:t>
            </a:r>
            <a:r>
              <a:rPr lang="en-CA" sz="1200" b="0" i="0" u="none" strike="noStrike" kern="1200" baseline="0" dirty="0" err="1">
                <a:solidFill>
                  <a:schemeClr val="tx1"/>
                </a:solidFill>
                <a:latin typeface="Lora" pitchFamily="2" charset="0"/>
                <a:ea typeface="+mn-ea"/>
                <a:cs typeface="+mn-cs"/>
              </a:rPr>
              <a:t>groupe</a:t>
            </a:r>
            <a:r>
              <a:rPr lang="en-CA" sz="1200" b="0" i="0" u="none" strike="noStrike" kern="1200" baseline="0" dirty="0">
                <a:solidFill>
                  <a:schemeClr val="tx1"/>
                </a:solidFill>
                <a:latin typeface="Lora" pitchFamily="2" charset="0"/>
                <a:ea typeface="+mn-ea"/>
                <a:cs typeface="+mn-cs"/>
              </a:rPr>
              <a:t>. </a:t>
            </a:r>
            <a:endParaRPr lang="en-CA" sz="1200" b="0" i="0" u="none" strike="noStrike" kern="1200" baseline="0" dirty="0">
              <a:solidFill>
                <a:schemeClr val="tx1"/>
              </a:solidFill>
              <a:effectLst/>
              <a:latin typeface="Lora" pitchFamily="2"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sz="1200" dirty="0">
                <a:effectLst/>
                <a:latin typeface="Lora" pitchFamily="2" charset="0"/>
              </a:rPr>
              <a:t>Facultatif : Vous pouvez utiliser la diapositive suivante pour afficher les questions du scénario ou y faire référence dans le cadre de ce bilan.</a:t>
            </a:r>
            <a:endParaRPr lang="en-CA" sz="1200" b="0" i="0" u="none" strike="noStrike" kern="1200" baseline="0" dirty="0">
              <a:solidFill>
                <a:schemeClr val="tx1"/>
              </a:solidFill>
              <a:latin typeface="Lor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b="0" i="1" u="none" strike="noStrike" kern="1200" baseline="0" dirty="0">
              <a:solidFill>
                <a:schemeClr val="tx1"/>
              </a:solidFill>
              <a:latin typeface="Lor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b="0" i="1" u="none" strike="noStrike" kern="1200" baseline="0" dirty="0" err="1">
                <a:solidFill>
                  <a:schemeClr val="tx1"/>
                </a:solidFill>
                <a:latin typeface="Lora" pitchFamily="2" charset="0"/>
                <a:ea typeface="+mn-ea"/>
                <a:cs typeface="+mn-cs"/>
              </a:rPr>
              <a:t>Bilan</a:t>
            </a:r>
            <a:r>
              <a:rPr lang="en-CA" sz="1200" b="0" i="1" u="none" strike="noStrike" kern="1200" baseline="0" dirty="0">
                <a:solidFill>
                  <a:schemeClr val="tx1"/>
                </a:solidFill>
                <a:latin typeface="Lora" pitchFamily="2"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CA" sz="1200" b="0" i="0" u="none" strike="noStrike" kern="1200" baseline="0" dirty="0">
              <a:solidFill>
                <a:schemeClr val="tx1"/>
              </a:solidFill>
              <a:latin typeface="Lor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CA" sz="1200" b="1" i="0" u="none" strike="noStrike" kern="1200" baseline="0" dirty="0">
                <a:solidFill>
                  <a:schemeClr val="tx1"/>
                </a:solidFill>
                <a:latin typeface="Lora" pitchFamily="2" charset="0"/>
                <a:ea typeface="+mn-ea"/>
                <a:cs typeface="+mn-cs"/>
              </a:rPr>
              <a:t>À FAIRE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sz="1200" b="0" i="0" u="none" strike="noStrike" kern="1200" baseline="0" dirty="0">
                <a:solidFill>
                  <a:schemeClr val="tx1"/>
                </a:solidFill>
                <a:latin typeface="Lora" pitchFamily="2" charset="0"/>
                <a:ea typeface="+mn-ea"/>
                <a:cs typeface="+mn-cs"/>
              </a:rPr>
              <a:t>Demandez à un ou plusieurs volontaires de lire le scénario au groupe OU donnez au groupe 2 minutes pour lire le scénario tout seul.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sz="1200" b="0" i="0" u="none" strike="noStrike" kern="1200" baseline="0" dirty="0">
                <a:solidFill>
                  <a:schemeClr val="tx1"/>
                </a:solidFill>
                <a:latin typeface="Lora" pitchFamily="2" charset="0"/>
                <a:ea typeface="+mn-ea"/>
                <a:cs typeface="+mn-cs"/>
              </a:rPr>
              <a:t>Dirigez la discussion en posant les questions au groupe.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CA" sz="1200" b="0" i="1" u="none" strike="noStrike" kern="1200" baseline="0" dirty="0">
              <a:solidFill>
                <a:schemeClr val="tx1"/>
              </a:solidFill>
              <a:effectLst/>
              <a:latin typeface="Lor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171450" indent="-171450">
              <a:lnSpc>
                <a:spcPct val="107000"/>
              </a:lnSpc>
              <a:spcBef>
                <a:spcPts val="200"/>
              </a:spcBef>
              <a:buFont typeface="Arial" panose="020B0604020202020204" pitchFamily="34" charset="0"/>
              <a:buChar char="•"/>
            </a:pPr>
            <a:r>
              <a:rPr lang="fr-CA" sz="1200" b="0" kern="100" dirty="0">
                <a:solidFill>
                  <a:srgbClr val="1F3763"/>
                </a:solidFill>
                <a:effectLst/>
                <a:latin typeface="Lora" pitchFamily="2" charset="0"/>
                <a:ea typeface="DengXian Light" panose="02010600030101010101" pitchFamily="2" charset="-122"/>
                <a:cs typeface="Times New Roman" panose="02020603050405020304" pitchFamily="18" charset="0"/>
              </a:rPr>
              <a:t>Comment utiliseriez-vous l’EPI pour gérer cet incident et soutenir la santé mentale </a:t>
            </a:r>
            <a:r>
              <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et le bien-être des </a:t>
            </a:r>
            <a:r>
              <a:rPr lang="fr-CA" sz="1200" b="0" kern="100" dirty="0" err="1">
                <a:solidFill>
                  <a:srgbClr val="000000"/>
                </a:solidFill>
                <a:effectLst/>
                <a:latin typeface="Lora" pitchFamily="2" charset="0"/>
                <a:ea typeface="DengXian Light" panose="02010600030101010101" pitchFamily="2" charset="-122"/>
                <a:cs typeface="Times New Roman" panose="02020603050405020304" pitchFamily="18" charset="0"/>
              </a:rPr>
              <a:t>employé·e·s</a:t>
            </a:r>
            <a:r>
              <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 ainsi que les autres membres de l’équipe?</a:t>
            </a:r>
          </a:p>
          <a:p>
            <a:pPr marL="171450" indent="-171450">
              <a:lnSpc>
                <a:spcPct val="107000"/>
              </a:lnSpc>
              <a:spcBef>
                <a:spcPts val="200"/>
              </a:spcBef>
              <a:buFont typeface="Arial" panose="020B0604020202020204" pitchFamily="34" charset="0"/>
              <a:buChar char="•"/>
            </a:pPr>
            <a:endParaRPr lang="en-CA" sz="1200" b="0"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marL="171450" indent="-171450">
              <a:lnSpc>
                <a:spcPct val="107000"/>
              </a:lnSpc>
              <a:spcBef>
                <a:spcPts val="200"/>
              </a:spcBef>
              <a:buFont typeface="Arial" panose="020B0604020202020204" pitchFamily="34" charset="0"/>
              <a:buChar char="•"/>
            </a:pPr>
            <a:r>
              <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Quelles questions poseriez-vous? Comment commenceriez-vous la conversation avec votre équipe?</a:t>
            </a:r>
            <a:endParaRPr lang="en-CA" sz="1200" b="0"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fr-CA" sz="1200" b="0" i="1" kern="100" dirty="0">
              <a:solidFill>
                <a:srgbClr val="000000"/>
              </a:solidFill>
              <a:effectLst/>
              <a:latin typeface="Lora" pitchFamily="2" charset="0"/>
              <a:ea typeface="DengXian Light" panose="02010600030101010101" pitchFamily="2" charset="-122"/>
              <a:cs typeface="Times New Roman" panose="02020603050405020304" pitchFamily="18" charset="0"/>
            </a:endParaRPr>
          </a:p>
          <a:p>
            <a:pPr lvl="0">
              <a:lnSpc>
                <a:spcPct val="107000"/>
              </a:lnSpc>
              <a:spcBef>
                <a:spcPts val="200"/>
              </a:spcBef>
            </a:pPr>
            <a:r>
              <a:rPr lang="fr-CA" sz="1200" b="0" i="0" u="sng" kern="100" dirty="0">
                <a:solidFill>
                  <a:srgbClr val="000000"/>
                </a:solidFill>
                <a:effectLst/>
                <a:latin typeface="Lora" pitchFamily="2" charset="0"/>
                <a:ea typeface="DengXian Light" panose="02010600030101010101" pitchFamily="2" charset="-122"/>
                <a:cs typeface="Times New Roman" panose="02020603050405020304" pitchFamily="18" charset="0"/>
              </a:rPr>
              <a:t>Étape 1 – Reconnaître et écouter</a:t>
            </a:r>
            <a:endParaRPr lang="en-CA" sz="1200" b="0" i="0" u="sng"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lvl="1">
              <a:lnSpc>
                <a:spcPct val="107000"/>
              </a:lnSpc>
              <a:spcBef>
                <a:spcPts val="200"/>
              </a:spcBef>
            </a:pPr>
            <a:endPar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endParaRPr>
          </a:p>
          <a:p>
            <a:pPr marL="171450" lvl="0" indent="-171450">
              <a:lnSpc>
                <a:spcPct val="107000"/>
              </a:lnSpc>
              <a:spcBef>
                <a:spcPts val="200"/>
              </a:spcBef>
              <a:buFont typeface="Arial" panose="020B0604020202020204" pitchFamily="34" charset="0"/>
              <a:buChar char="•"/>
            </a:pPr>
            <a:r>
              <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Validez le stress et la frustration que les </a:t>
            </a:r>
            <a:r>
              <a:rPr lang="fr-CA" sz="1200" b="0" kern="100" dirty="0" err="1">
                <a:solidFill>
                  <a:srgbClr val="000000"/>
                </a:solidFill>
                <a:effectLst/>
                <a:latin typeface="Lora" pitchFamily="2" charset="0"/>
                <a:ea typeface="DengXian Light" panose="02010600030101010101" pitchFamily="2" charset="-122"/>
                <a:cs typeface="Times New Roman" panose="02020603050405020304" pitchFamily="18" charset="0"/>
              </a:rPr>
              <a:t>employé·e·s</a:t>
            </a:r>
            <a:r>
              <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 peuvent ressentir. Il ne s’agit pas d’une situation courante et cela implique beaucoup de changements pour les personnes concernées. </a:t>
            </a:r>
          </a:p>
          <a:p>
            <a:pPr marL="171450" lvl="0" indent="-171450">
              <a:lnSpc>
                <a:spcPct val="107000"/>
              </a:lnSpc>
              <a:spcBef>
                <a:spcPts val="200"/>
              </a:spcBef>
              <a:buFont typeface="Arial" panose="020B0604020202020204" pitchFamily="34" charset="0"/>
              <a:buChar char="•"/>
            </a:pPr>
            <a:endPar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endParaRPr>
          </a:p>
          <a:p>
            <a:pPr marL="171450" lvl="0" indent="-171450">
              <a:lnSpc>
                <a:spcPct val="107000"/>
              </a:lnSpc>
              <a:spcBef>
                <a:spcPts val="200"/>
              </a:spcBef>
              <a:buFont typeface="Arial" panose="020B0604020202020204" pitchFamily="34" charset="0"/>
              <a:buChar char="•"/>
            </a:pPr>
            <a:r>
              <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Validez leurs réactions. Insistez sur le fait que chaque personne peut avoir sa propre réaction face à l’événement, et que c’est tout à fait normal. </a:t>
            </a:r>
          </a:p>
          <a:p>
            <a:pPr marL="171450" lvl="0" indent="-171450">
              <a:lnSpc>
                <a:spcPct val="107000"/>
              </a:lnSpc>
              <a:spcBef>
                <a:spcPts val="200"/>
              </a:spcBef>
              <a:buFont typeface="Arial" panose="020B0604020202020204" pitchFamily="34" charset="0"/>
              <a:buChar char="•"/>
            </a:pPr>
            <a:endPar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endParaRPr>
          </a:p>
          <a:p>
            <a:pPr marL="171450" lvl="0" indent="-171450">
              <a:lnSpc>
                <a:spcPct val="107000"/>
              </a:lnSpc>
              <a:spcBef>
                <a:spcPts val="200"/>
              </a:spcBef>
              <a:buFont typeface="Arial" panose="020B0604020202020204" pitchFamily="34" charset="0"/>
              <a:buChar char="•"/>
            </a:pPr>
            <a:r>
              <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Même si nous voulons être dans le vert, il est normal de ne pas l’être et ce n’est peut-être pas possible à ce moment-là. C’est tout à fait normal.</a:t>
            </a:r>
            <a:endParaRPr lang="en-CA" sz="1200" b="0"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marL="171450" lvl="0" indent="-171450">
              <a:lnSpc>
                <a:spcPct val="107000"/>
              </a:lnSpc>
              <a:spcBef>
                <a:spcPts val="200"/>
              </a:spcBef>
              <a:buFont typeface="Arial" panose="020B0604020202020204" pitchFamily="34" charset="0"/>
              <a:buChar char="•"/>
            </a:pPr>
            <a:endPar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endParaRPr>
          </a:p>
          <a:p>
            <a:pPr marL="171450" lvl="0" indent="-171450">
              <a:lnSpc>
                <a:spcPct val="107000"/>
              </a:lnSpc>
              <a:spcBef>
                <a:spcPts val="200"/>
              </a:spcBef>
              <a:buFont typeface="Arial" panose="020B0604020202020204" pitchFamily="34" charset="0"/>
              <a:buChar char="•"/>
            </a:pPr>
            <a:r>
              <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Même avant une crise, vous devez disposer d’un plan ou d’un protocole en situation de crise ou d’urgence que vous pouvez affiner si nécessaire. Par exemple, la façon dont vous communiquez en cas de crise doit être bien établie.</a:t>
            </a:r>
            <a:endParaRPr lang="en-CA" sz="1200" b="0"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lvl="0">
              <a:lnSpc>
                <a:spcPct val="107000"/>
              </a:lnSpc>
              <a:spcBef>
                <a:spcPts val="200"/>
              </a:spcBef>
            </a:pPr>
            <a:endPar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endParaRPr>
          </a:p>
          <a:p>
            <a:pPr lvl="0">
              <a:lnSpc>
                <a:spcPct val="107000"/>
              </a:lnSpc>
              <a:spcBef>
                <a:spcPts val="200"/>
              </a:spcBef>
            </a:pPr>
            <a:r>
              <a:rPr lang="fr-CA" sz="1200" b="0" u="sng" kern="100" dirty="0">
                <a:solidFill>
                  <a:srgbClr val="000000"/>
                </a:solidFill>
                <a:effectLst/>
                <a:latin typeface="Lora" pitchFamily="2" charset="0"/>
                <a:ea typeface="DengXian Light" panose="02010600030101010101" pitchFamily="2" charset="-122"/>
                <a:cs typeface="Times New Roman" panose="02020603050405020304" pitchFamily="18" charset="0"/>
              </a:rPr>
              <a:t>Étape 2 – Informer et rappeler</a:t>
            </a:r>
            <a:endParaRPr lang="en-CA" sz="1200" b="0" u="sng"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lvl="0">
              <a:lnSpc>
                <a:spcPct val="107000"/>
              </a:lnSpc>
              <a:spcBef>
                <a:spcPts val="200"/>
              </a:spcBef>
            </a:pPr>
            <a:endPar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endParaRPr>
          </a:p>
          <a:p>
            <a:pPr marL="171450" lvl="0" indent="-171450">
              <a:lnSpc>
                <a:spcPct val="107000"/>
              </a:lnSpc>
              <a:spcBef>
                <a:spcPts val="200"/>
              </a:spcBef>
              <a:buFont typeface="Arial" panose="020B0604020202020204" pitchFamily="34" charset="0"/>
              <a:buChar char="•"/>
            </a:pPr>
            <a:r>
              <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Rappelez ceci à l’équipe : Nous sommes là pour vous! Faites le point avec vous-même pour savoir où vous en êtes sur le continuum. </a:t>
            </a:r>
            <a:endParaRPr lang="en-CA" sz="1200" b="0"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marL="171450" lvl="0" indent="-171450">
              <a:lnSpc>
                <a:spcPct val="107000"/>
              </a:lnSpc>
              <a:spcBef>
                <a:spcPts val="200"/>
              </a:spcBef>
              <a:buFont typeface="Arial" panose="020B0604020202020204" pitchFamily="34" charset="0"/>
              <a:buChar char="•"/>
            </a:pPr>
            <a:endPar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endParaRPr>
          </a:p>
          <a:p>
            <a:pPr marL="171450" lvl="0" indent="-171450">
              <a:lnSpc>
                <a:spcPct val="107000"/>
              </a:lnSpc>
              <a:spcBef>
                <a:spcPts val="200"/>
              </a:spcBef>
              <a:buFont typeface="Arial" panose="020B0604020202020204" pitchFamily="34" charset="0"/>
              <a:buChar char="•"/>
            </a:pPr>
            <a:r>
              <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Rappelez aux individu</a:t>
            </a:r>
            <a:r>
              <a:rPr lang="fr-CA" i="0" kern="1200" noProof="0" dirty="0">
                <a:effectLst/>
                <a:latin typeface="Lora" pitchFamily="2" charset="0"/>
                <a:ea typeface="Times New Roman" panose="02020603050405020304" pitchFamily="18" charset="0"/>
                <a:cs typeface="Calibri" panose="020F0502020204030204" pitchFamily="34" charset="0"/>
              </a:rPr>
              <a:t>·e·</a:t>
            </a:r>
            <a:r>
              <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s qu’ils</a:t>
            </a:r>
            <a:r>
              <a:rPr lang="fr-CA" i="0" kern="1200" noProof="0" dirty="0">
                <a:effectLst/>
                <a:latin typeface="Lora" pitchFamily="2" charset="0"/>
                <a:ea typeface="Times New Roman" panose="02020603050405020304" pitchFamily="18" charset="0"/>
                <a:cs typeface="Calibri" panose="020F0502020204030204" pitchFamily="34" charset="0"/>
              </a:rPr>
              <a:t>·elles</a:t>
            </a:r>
            <a:r>
              <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 doivent définir leurs attentes et clarifier leurs objectifs en tant qu’équipe. </a:t>
            </a:r>
            <a:endParaRPr lang="en-CA" sz="1200" b="0"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marL="171450" lvl="0" indent="-171450">
              <a:lnSpc>
                <a:spcPct val="107000"/>
              </a:lnSpc>
              <a:spcBef>
                <a:spcPts val="200"/>
              </a:spcBef>
              <a:buFont typeface="Arial" panose="020B0604020202020204" pitchFamily="34" charset="0"/>
              <a:buChar char="•"/>
            </a:pPr>
            <a:endPar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endParaRPr>
          </a:p>
          <a:p>
            <a:pPr marL="171450" lvl="0" indent="-171450">
              <a:lnSpc>
                <a:spcPct val="107000"/>
              </a:lnSpc>
              <a:spcBef>
                <a:spcPts val="200"/>
              </a:spcBef>
              <a:buFont typeface="Arial" panose="020B0604020202020204" pitchFamily="34" charset="0"/>
              <a:buChar char="•"/>
            </a:pPr>
            <a:r>
              <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Précisez ce qu’il faut faire et comment gérer l’incertitude. </a:t>
            </a:r>
            <a:endParaRPr lang="en-CA" sz="1200" b="0"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marL="171450" lvl="0" indent="-171450">
              <a:lnSpc>
                <a:spcPct val="107000"/>
              </a:lnSpc>
              <a:spcBef>
                <a:spcPts val="200"/>
              </a:spcBef>
              <a:buFont typeface="Arial" panose="020B0604020202020204" pitchFamily="34" charset="0"/>
              <a:buChar char="•"/>
            </a:pPr>
            <a:endPar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endParaRPr>
          </a:p>
          <a:p>
            <a:pPr marL="171450" lvl="0" indent="-171450">
              <a:lnSpc>
                <a:spcPct val="107000"/>
              </a:lnSpc>
              <a:spcBef>
                <a:spcPts val="200"/>
              </a:spcBef>
              <a:buFont typeface="Arial" panose="020B0604020202020204" pitchFamily="34" charset="0"/>
              <a:buChar char="•"/>
            </a:pPr>
            <a:r>
              <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Des rencontres régulières avec le personnel sont essentielles.</a:t>
            </a:r>
            <a:endParaRPr lang="en-CA" sz="1200" b="0"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lvl="0">
              <a:lnSpc>
                <a:spcPct val="107000"/>
              </a:lnSpc>
              <a:spcBef>
                <a:spcPts val="200"/>
              </a:spcBef>
            </a:pPr>
            <a:endPar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endParaRPr>
          </a:p>
          <a:p>
            <a:pPr lvl="0">
              <a:lnSpc>
                <a:spcPct val="107000"/>
              </a:lnSpc>
              <a:spcBef>
                <a:spcPts val="200"/>
              </a:spcBef>
            </a:pPr>
            <a:r>
              <a:rPr lang="fr-CA" sz="1200" b="0" u="sng" kern="100" dirty="0">
                <a:solidFill>
                  <a:srgbClr val="000000"/>
                </a:solidFill>
                <a:effectLst/>
                <a:latin typeface="Lora" pitchFamily="2" charset="0"/>
                <a:ea typeface="DengXian Light" panose="02010600030101010101" pitchFamily="2" charset="-122"/>
                <a:cs typeface="Times New Roman" panose="02020603050405020304" pitchFamily="18" charset="0"/>
              </a:rPr>
              <a:t>Étape 3 – Réagir et faire un suivi</a:t>
            </a:r>
            <a:endParaRPr lang="en-CA" sz="1200" b="0" u="sng"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lvl="0">
              <a:lnSpc>
                <a:spcPct val="107000"/>
              </a:lnSpc>
              <a:spcBef>
                <a:spcPts val="200"/>
              </a:spcBef>
            </a:pPr>
            <a:endPar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endParaRPr>
          </a:p>
          <a:p>
            <a:pPr marL="171450" lvl="0" indent="-171450">
              <a:lnSpc>
                <a:spcPct val="107000"/>
              </a:lnSpc>
              <a:spcBef>
                <a:spcPts val="200"/>
              </a:spcBef>
              <a:buFont typeface="Arial" panose="020B0604020202020204" pitchFamily="34" charset="0"/>
              <a:buChar char="•"/>
            </a:pPr>
            <a:r>
              <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Demandez : « Qu’est-ce que je peux faire pour vous? » Faites-leur savoir qu’</a:t>
            </a:r>
            <a:r>
              <a:rPr lang="fr-CA" sz="1200" b="0" kern="100" dirty="0" err="1">
                <a:solidFill>
                  <a:srgbClr val="000000"/>
                </a:solidFill>
                <a:effectLst/>
                <a:latin typeface="Lora" pitchFamily="2" charset="0"/>
                <a:ea typeface="DengXian Light" panose="02010600030101010101" pitchFamily="2" charset="-122"/>
                <a:cs typeface="Times New Roman" panose="02020603050405020304" pitchFamily="18" charset="0"/>
              </a:rPr>
              <a:t>ils·elles</a:t>
            </a:r>
            <a:r>
              <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 peuvent vous contacter en cas de besoin.</a:t>
            </a:r>
            <a:endParaRPr lang="en-CA" sz="1200" b="0"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Bef>
                <a:spcPts val="200"/>
              </a:spcBef>
            </a:pPr>
            <a:endPar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Bef>
                <a:spcPts val="200"/>
              </a:spcBef>
            </a:pPr>
            <a:endPar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200"/>
              </a:spcBef>
              <a:spcAft>
                <a:spcPts val="0"/>
              </a:spcAft>
              <a:buClrTx/>
              <a:buSzTx/>
              <a:buFontTx/>
              <a:buNone/>
              <a:tabLst/>
              <a:defRPr/>
            </a:pPr>
            <a:r>
              <a:rPr lang="fr-CA" sz="1200" b="1" kern="1200" noProof="0" dirty="0">
                <a:effectLst/>
                <a:latin typeface="Lora" pitchFamily="2" charset="0"/>
                <a:ea typeface="Calibri" panose="020F0502020204030204" pitchFamily="34" charset="0"/>
                <a:cs typeface="Calibri" panose="020F0502020204030204" pitchFamily="34" charset="0"/>
              </a:rPr>
              <a:t>À DEMANDER</a:t>
            </a:r>
          </a:p>
          <a:p>
            <a:pPr marL="0" indent="0">
              <a:lnSpc>
                <a:spcPct val="107000"/>
              </a:lnSpc>
              <a:spcBef>
                <a:spcPts val="200"/>
              </a:spcBef>
              <a:buFont typeface="Arial" panose="020B0604020202020204" pitchFamily="34" charset="0"/>
              <a:buNone/>
            </a:pPr>
            <a:r>
              <a:rPr lang="fr-FR"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Quels autres outils et/ou ressources pourriez-vous utiliser?</a:t>
            </a:r>
            <a:endParaRPr lang="en-CA" sz="1200" b="0"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marL="628650" lvl="1" indent="-171450">
              <a:lnSpc>
                <a:spcPct val="107000"/>
              </a:lnSpc>
              <a:spcBef>
                <a:spcPts val="200"/>
              </a:spcBef>
              <a:buFont typeface="Courier New" panose="02070309020205020404" pitchFamily="49" charset="0"/>
              <a:buChar char="o"/>
            </a:pPr>
            <a:r>
              <a:rPr lang="fr-CA" sz="1200" b="0" kern="100" dirty="0">
                <a:solidFill>
                  <a:srgbClr val="000000"/>
                </a:solidFill>
                <a:effectLst/>
                <a:latin typeface="Lora" pitchFamily="2" charset="0"/>
                <a:ea typeface="DengXian Light" panose="02010600030101010101" pitchFamily="2" charset="-122"/>
                <a:cs typeface="Times New Roman" panose="02020603050405020304" pitchFamily="18" charset="0"/>
              </a:rPr>
              <a:t>Soutiens internes et externes en fonction de leur disponibilité.</a:t>
            </a:r>
            <a:endParaRPr lang="en-CA" sz="1200" b="0"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b="0" i="0" u="none" strike="noStrike" kern="1200" baseline="0" dirty="0">
              <a:solidFill>
                <a:schemeClr val="tx1"/>
              </a:solidFill>
              <a:latin typeface="Lora" pitchFamily="2" charset="0"/>
              <a:ea typeface="+mn-ea"/>
              <a:cs typeface="+mn-cs"/>
            </a:endParaRPr>
          </a:p>
          <a:p>
            <a:pPr marL="0" marR="0" lvl="0" indent="0" algn="l" defTabSz="914400" rtl="0" eaLnBrk="1" fontAlgn="auto" latinLnBrk="0" hangingPunct="1">
              <a:lnSpc>
                <a:spcPct val="107000"/>
              </a:lnSpc>
              <a:spcBef>
                <a:spcPts val="200"/>
              </a:spcBef>
              <a:spcAft>
                <a:spcPts val="0"/>
              </a:spcAft>
              <a:buClrTx/>
              <a:buSzTx/>
              <a:buFontTx/>
              <a:buNone/>
              <a:tabLst/>
              <a:defRPr/>
            </a:pPr>
            <a:r>
              <a:rPr lang="fr-CA" sz="1200" i="1" kern="120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ACB425-3581-7A47-AA0E-D9AA6F44DBA9}" type="slidenum">
              <a:rPr kumimoji="0" lang="en-CA"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127</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7992127"/>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634"/>
              </a:spcAft>
              <a:tabLst>
                <a:tab pos="124183" algn="l"/>
                <a:tab pos="236619" algn="l"/>
              </a:tabLst>
            </a:pPr>
            <a:r>
              <a:rPr lang="en-US" b="1" dirty="0">
                <a:solidFill>
                  <a:schemeClr val="tx1"/>
                </a:solidFill>
                <a:latin typeface="Lora" pitchFamily="2" charset="0"/>
                <a:cs typeface="Calibri"/>
              </a:rPr>
              <a:t>CETTE DIAPOSITIVE EST FACULTATIVE</a:t>
            </a:r>
          </a:p>
          <a:p>
            <a:pPr>
              <a:spcAft>
                <a:spcPts val="634"/>
              </a:spcAft>
              <a:tabLst>
                <a:tab pos="124183" algn="l"/>
                <a:tab pos="236619" algn="l"/>
              </a:tabLst>
            </a:pPr>
            <a:r>
              <a:rPr lang="en-US" b="1" dirty="0">
                <a:solidFill>
                  <a:schemeClr val="tx1"/>
                </a:solidFill>
                <a:latin typeface="Lora" pitchFamily="2" charset="0"/>
                <a:cs typeface="Calibri"/>
              </a:rPr>
              <a:t>___________________________________________</a:t>
            </a:r>
            <a:endParaRPr lang="fr-CA" sz="1200" b="1"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Bef>
                <a:spcPts val="200"/>
              </a:spcBef>
            </a:pPr>
            <a:endParaRPr lang="fr-CA" sz="1200" b="1"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Bef>
                <a:spcPts val="200"/>
              </a:spcBef>
            </a:pPr>
            <a:r>
              <a:rPr lang="fr-CA" sz="1200" b="1" kern="100" dirty="0">
                <a:solidFill>
                  <a:srgbClr val="1F3763"/>
                </a:solidFill>
                <a:effectLst/>
                <a:latin typeface="Lora" pitchFamily="2" charset="0"/>
                <a:ea typeface="DengXian Light" panose="02010600030101010101" pitchFamily="2" charset="-122"/>
                <a:cs typeface="Times New Roman" panose="02020603050405020304" pitchFamily="18" charset="0"/>
              </a:rPr>
              <a:t>Questions : Scénario EPI</a:t>
            </a:r>
            <a:endParaRPr lang="en-CA" sz="1200" b="1"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Bef>
                <a:spcPts val="200"/>
              </a:spcBef>
            </a:pPr>
            <a:endParaRPr lang="en-CA" sz="1200" b="1"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fr-FR" sz="1200" b="1" i="0" noProof="0" dirty="0">
                <a:solidFill>
                  <a:schemeClr val="tx1"/>
                </a:solidFill>
                <a:effectLst/>
                <a:latin typeface="Lora" pitchFamily="2" charset="0"/>
              </a:rPr>
              <a:t>REMARQUE </a:t>
            </a:r>
          </a:p>
          <a:p>
            <a:pPr marL="0" marR="0" lvl="0" indent="0" algn="l" defTabSz="914400" rtl="0" eaLnBrk="1" fontAlgn="base" latinLnBrk="0" hangingPunct="1">
              <a:lnSpc>
                <a:spcPct val="100000"/>
              </a:lnSpc>
              <a:spcBef>
                <a:spcPts val="0"/>
              </a:spcBef>
              <a:spcAft>
                <a:spcPts val="0"/>
              </a:spcAft>
              <a:buClrTx/>
              <a:buSzTx/>
              <a:buFontTx/>
              <a:buNone/>
              <a:tabLst/>
              <a:defRPr/>
            </a:pPr>
            <a:r>
              <a:rPr lang="fr-FR" sz="1200" b="0" i="0" noProof="0" dirty="0">
                <a:solidFill>
                  <a:schemeClr val="tx1"/>
                </a:solidFill>
                <a:effectLst/>
                <a:latin typeface="Lora" pitchFamily="2" charset="0"/>
              </a:rPr>
              <a:t>Utilisez cette diapositive pour afficher les questions ou y faire référence si nécessaire</a:t>
            </a:r>
            <a:r>
              <a:rPr lang="fr-FR" sz="1200" dirty="0">
                <a:effectLst/>
                <a:latin typeface="Lora" pitchFamily="2" charset="0"/>
              </a:rPr>
              <a:t>.</a:t>
            </a:r>
          </a:p>
          <a:p>
            <a:pPr marL="0" marR="0" lvl="0" indent="0" algn="l" defTabSz="914400" rtl="0" eaLnBrk="1" fontAlgn="base" latinLnBrk="0" hangingPunct="1">
              <a:lnSpc>
                <a:spcPct val="100000"/>
              </a:lnSpc>
              <a:spcBef>
                <a:spcPts val="0"/>
              </a:spcBef>
              <a:spcAft>
                <a:spcPts val="0"/>
              </a:spcAft>
              <a:buClrTx/>
              <a:buSzTx/>
              <a:buFontTx/>
              <a:buNone/>
              <a:tabLst/>
              <a:defRPr/>
            </a:pPr>
            <a:endParaRPr lang="fr-FR" sz="1200" dirty="0">
              <a:effectLst/>
              <a:latin typeface="Lora" pitchFamily="2" charset="0"/>
            </a:endParaRPr>
          </a:p>
          <a:p>
            <a:pPr>
              <a:lnSpc>
                <a:spcPct val="107000"/>
              </a:lnSpc>
              <a:spcAft>
                <a:spcPts val="800"/>
              </a:spcAft>
            </a:pPr>
            <a:r>
              <a:rPr lang="fr-CA" sz="1200" b="1" kern="1200" dirty="0">
                <a:effectLst/>
                <a:latin typeface="Lora" pitchFamily="2" charset="0"/>
                <a:ea typeface="Calibri" panose="020F0502020204030204" pitchFamily="34" charset="0"/>
                <a:cs typeface="Calibri" panose="020F0502020204030204" pitchFamily="34" charset="0"/>
              </a:rPr>
              <a:t>À FAIRE </a:t>
            </a:r>
            <a:endParaRPr lang="en-CA" sz="1200" b="1" kern="10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fr-FR" sz="1200" b="0" i="0" u="none" strike="noStrike" baseline="0" dirty="0">
                <a:solidFill>
                  <a:schemeClr val="tx1"/>
                </a:solidFill>
                <a:latin typeface="Lora" pitchFamily="2" charset="0"/>
              </a:rPr>
              <a:t>Si vous ne présentez pas cette diapositive facultative, masquez-la en cliquant sur </a:t>
            </a:r>
            <a:r>
              <a:rPr lang="fr-CA" sz="1200" kern="1200" noProof="0" dirty="0">
                <a:effectLst/>
                <a:latin typeface="Lora" pitchFamily="2" charset="0"/>
                <a:ea typeface="Calibri" panose="020F0502020204030204" pitchFamily="34" charset="0"/>
                <a:cs typeface="Calibri" panose="020F0502020204030204" pitchFamily="34" charset="0"/>
              </a:rPr>
              <a:t>« Diaporama » dans la barre de menus, puis sur </a:t>
            </a:r>
            <a:r>
              <a:rPr lang="fr-CA" sz="1200" kern="1200" noProof="0" dirty="0">
                <a:effectLst/>
                <a:latin typeface="Lora" pitchFamily="2" charset="0"/>
                <a:ea typeface="Times New Roman" panose="02020603050405020304" pitchFamily="18" charset="0"/>
                <a:cs typeface="Calibri" panose="020F0502020204030204" pitchFamily="34" charset="0"/>
              </a:rPr>
              <a:t>« Masquer/Afficher la diapositive »</a:t>
            </a:r>
            <a:r>
              <a:rPr lang="fr-CA" sz="1200" kern="1200" noProof="0" dirty="0">
                <a:effectLst/>
                <a:latin typeface="Lora" pitchFamily="2" charset="0"/>
                <a:ea typeface="Calibri" panose="020F0502020204030204" pitchFamily="34"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lang="fr-FR" sz="1200" dirty="0">
              <a:effectLst/>
              <a:latin typeface="Lora" pitchFamily="2" charset="0"/>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lang="fr-CA" sz="1200" b="0" i="0" noProof="0" dirty="0">
              <a:solidFill>
                <a:schemeClr val="tx1"/>
              </a:solidFill>
              <a:effectLst/>
              <a:latin typeface="Lora" pitchFamily="2"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Questions : </a:t>
            </a:r>
            <a:endParaRPr lang="fr-CA" sz="1200" kern="100" noProof="0" dirty="0">
              <a:effectLst/>
              <a:latin typeface="Lora" pitchFamily="2" charset="0"/>
              <a:ea typeface="Calibri" panose="020F0502020204030204" pitchFamily="34" charset="0"/>
              <a:cs typeface="Arial" panose="020B0604020202020204" pitchFamily="34" charset="0"/>
            </a:endParaRPr>
          </a:p>
          <a:p>
            <a:pPr marL="0" indent="0">
              <a:lnSpc>
                <a:spcPct val="150000"/>
              </a:lnSpc>
              <a:buFont typeface="+mj-lt"/>
              <a:buNone/>
            </a:pPr>
            <a:r>
              <a:rPr lang="fr-CA" sz="1200" dirty="0">
                <a:latin typeface="Lora" pitchFamily="2" charset="0"/>
              </a:rPr>
              <a:t>1. </a:t>
            </a:r>
            <a:r>
              <a:rPr lang="fr-FR" sz="1200" dirty="0">
                <a:latin typeface="Lora" pitchFamily="2" charset="0"/>
              </a:rPr>
              <a:t>Quand/comment utiliseriez-vous l'AIR pour gérer cet incident et soutenir la santé mentale et le bien-être de l'</a:t>
            </a:r>
            <a:r>
              <a:rPr lang="fr-FR" sz="1200" dirty="0" err="1">
                <a:latin typeface="Lora" pitchFamily="2" charset="0"/>
              </a:rPr>
              <a:t>employé·e</a:t>
            </a:r>
            <a:r>
              <a:rPr lang="fr-FR" sz="1200">
                <a:latin typeface="Lora" pitchFamily="2" charset="0"/>
              </a:rPr>
              <a:t> ainsi que des autres membres de l'équipe?</a:t>
            </a:r>
          </a:p>
          <a:p>
            <a:pPr marL="0" indent="0">
              <a:lnSpc>
                <a:spcPct val="150000"/>
              </a:lnSpc>
              <a:buFont typeface="+mj-lt"/>
              <a:buNone/>
            </a:pPr>
            <a:r>
              <a:rPr lang="fr-CA" sz="1200">
                <a:latin typeface="Lora" pitchFamily="2" charset="0"/>
              </a:rPr>
              <a:t>2</a:t>
            </a:r>
            <a:r>
              <a:rPr lang="fr-CA" sz="1200" dirty="0">
                <a:latin typeface="Lora" pitchFamily="2" charset="0"/>
              </a:rPr>
              <a:t>. Quelles questions poseriez-vous? Comment commenceriez-vous la conversation avec votre équipe?</a:t>
            </a:r>
          </a:p>
          <a:p>
            <a:pPr marL="0" indent="0">
              <a:lnSpc>
                <a:spcPct val="150000"/>
              </a:lnSpc>
              <a:buFont typeface="+mj-lt"/>
              <a:buNone/>
            </a:pPr>
            <a:r>
              <a:rPr lang="fr-CA" sz="1200" dirty="0">
                <a:latin typeface="Lora" pitchFamily="2" charset="0"/>
              </a:rPr>
              <a:t>3. Quels autres outils et/ou ressources pourriez-vous utiliser?</a:t>
            </a:r>
          </a:p>
          <a:p>
            <a:pPr>
              <a:lnSpc>
                <a:spcPct val="107000"/>
              </a:lnSpc>
              <a:spcBef>
                <a:spcPts val="200"/>
              </a:spcBef>
            </a:pPr>
            <a:endParaRPr lang="fr-CA" sz="1200" b="0" i="1" kern="100" dirty="0">
              <a:solidFill>
                <a:srgbClr val="000000"/>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Bef>
                <a:spcPts val="200"/>
              </a:spcBef>
            </a:pPr>
            <a:r>
              <a:rPr lang="fr-CA" sz="1200" b="0" i="1" kern="100" dirty="0">
                <a:solidFill>
                  <a:srgbClr val="000000"/>
                </a:solidFill>
                <a:effectLst/>
                <a:latin typeface="Lora" pitchFamily="2" charset="0"/>
                <a:ea typeface="DengXian Light" panose="02010600030101010101" pitchFamily="2" charset="-122"/>
                <a:cs typeface="Times New Roman" panose="02020603050405020304" pitchFamily="18" charset="0"/>
              </a:rPr>
              <a:t> </a:t>
            </a:r>
            <a:endParaRPr lang="en-CA" sz="1200" b="0"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Bef>
                <a:spcPts val="200"/>
              </a:spcBef>
            </a:pPr>
            <a:r>
              <a:rPr lang="fr-CA" sz="1200" b="0" i="1" kern="100" dirty="0">
                <a:solidFill>
                  <a:srgbClr val="000000"/>
                </a:solidFill>
                <a:effectLst/>
                <a:latin typeface="Lora" pitchFamily="2" charset="0"/>
                <a:ea typeface="DengXian Light" panose="02010600030101010101" pitchFamily="2" charset="-122"/>
                <a:cs typeface="Times New Roman" panose="02020603050405020304" pitchFamily="18" charset="0"/>
              </a:rPr>
              <a:t>Cliquez pour révéler la diapositive suivante.</a:t>
            </a:r>
            <a:endParaRPr lang="en-CA" sz="1200" b="0"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650682326"/>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Après la crise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Une fois la crise résolue, il est souvent utile de revoir comment vous avez appliqué le processus d’EPI à l’événement afin d’apprendre de cette expérience.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Vous et votre équipe devriez-vous poser les questions suivantes :</a:t>
            </a:r>
          </a:p>
          <a:p>
            <a:pPr marL="17145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0" indent="0">
              <a:lnSpc>
                <a:spcPct val="107000"/>
              </a:lnSpc>
              <a:spcAft>
                <a:spcPts val="800"/>
              </a:spcAft>
              <a:buFont typeface="Arial" panose="020B0604020202020204" pitchFamily="34" charset="0"/>
              <a:buNone/>
            </a:pPr>
            <a:r>
              <a:rPr lang="fr-FR" sz="1200" i="1" kern="1200" noProof="0" dirty="0">
                <a:effectLst/>
                <a:latin typeface="Lora" pitchFamily="2" charset="0"/>
                <a:ea typeface="Calibri" panose="020F0502020204030204" pitchFamily="34" charset="0"/>
                <a:cs typeface="Calibri" panose="020F0502020204030204" pitchFamily="34" charset="0"/>
              </a:rPr>
              <a:t>Cliquez pour révéler les questions.</a:t>
            </a:r>
          </a:p>
          <a:p>
            <a:pPr marL="0" indent="0">
              <a:lnSpc>
                <a:spcPct val="107000"/>
              </a:lnSpc>
              <a:spcAft>
                <a:spcPts val="800"/>
              </a:spcAft>
              <a:buFont typeface="Arial" panose="020B0604020202020204" pitchFamily="34" charset="0"/>
              <a:buNone/>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Avons-nous utilisé l’EPI efficacement?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Comment aurions-nous pu utiliser l’EPI différemment?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Avons-nous fait participer toutes les personnes qui auraient dû être impliquées dans l’EPI?</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De quels soutiens supplémentaires aurions-nous besoin pour effectuer l’EPI à l’avenir?</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indent="0">
              <a:lnSpc>
                <a:spcPct val="107000"/>
              </a:lnSpc>
              <a:spcAft>
                <a:spcPts val="800"/>
              </a:spcAft>
              <a:buFont typeface="Arial" panose="020B0604020202020204" pitchFamily="34" charset="0"/>
              <a:buNone/>
            </a:pPr>
            <a:r>
              <a:rPr lang="fr-CA" sz="1200" kern="1200" noProof="0" dirty="0">
                <a:effectLst/>
                <a:latin typeface="Lora" pitchFamily="2" charset="0"/>
                <a:ea typeface="Calibri" panose="020F0502020204030204" pitchFamily="34" charset="0"/>
                <a:cs typeface="Calibri" panose="020F0502020204030204" pitchFamily="34" charset="0"/>
              </a:rPr>
              <a:t>Est-ce que quelqu’un a d’autres réflexions à partager à ce propos?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pour donner le temps aux </a:t>
            </a:r>
            <a:r>
              <a:rPr lang="fr-CA" sz="1200" i="1" kern="1200" noProof="0" dirty="0" err="1">
                <a:effectLst/>
                <a:latin typeface="Lora" pitchFamily="2" charset="0"/>
                <a:ea typeface="Calibri" panose="020F0502020204030204" pitchFamily="34" charset="0"/>
                <a:cs typeface="Calibri" panose="020F0502020204030204" pitchFamily="34" charset="0"/>
              </a:rPr>
              <a:t>participant·e·s</a:t>
            </a:r>
            <a:r>
              <a:rPr lang="fr-CA" sz="1200" i="1" kern="1200" noProof="0" dirty="0">
                <a:effectLst/>
                <a:latin typeface="Lora" pitchFamily="2" charset="0"/>
                <a:ea typeface="Calibri" panose="020F0502020204030204" pitchFamily="34"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Complétez les réponses données en mentionnant celles-ci :</a:t>
            </a:r>
            <a:endParaRPr lang="fr-CA" sz="1200" i="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Après la crise, nous devons nous préparer de façon à ce que des soutiens soient disponibles pour les personnes qui ont travaillé très fort pendant la crise.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Assurez-vous que les soutiens appropriés soient bien dirigés vers les personnes concernées.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Aidez-les à se sentir </a:t>
            </a:r>
            <a:r>
              <a:rPr lang="fr-CA" sz="1200" kern="1200" noProof="0" dirty="0" err="1">
                <a:effectLst/>
                <a:latin typeface="Lora" pitchFamily="2" charset="0"/>
                <a:ea typeface="Calibri" panose="020F0502020204030204" pitchFamily="34" charset="0"/>
                <a:cs typeface="Calibri" panose="020F0502020204030204" pitchFamily="34" charset="0"/>
              </a:rPr>
              <a:t>valorisé·e·s</a:t>
            </a:r>
            <a:r>
              <a:rPr lang="fr-CA" sz="1200" kern="1200" noProof="0" dirty="0">
                <a:effectLst/>
                <a:latin typeface="Lora" pitchFamily="2" charset="0"/>
                <a:ea typeface="Calibri" panose="020F0502020204030204" pitchFamily="34" charset="0"/>
                <a:cs typeface="Calibri" panose="020F0502020204030204" pitchFamily="34" charset="0"/>
              </a:rPr>
              <a:t> et à comprendre à quel point </a:t>
            </a:r>
            <a:r>
              <a:rPr lang="fr-CA" sz="1200" kern="1200" noProof="0" dirty="0" err="1">
                <a:effectLst/>
                <a:latin typeface="Lora" pitchFamily="2" charset="0"/>
                <a:ea typeface="Calibri" panose="020F0502020204030204" pitchFamily="34" charset="0"/>
                <a:cs typeface="Calibri" panose="020F0502020204030204" pitchFamily="34" charset="0"/>
              </a:rPr>
              <a:t>ils·elles</a:t>
            </a:r>
            <a:r>
              <a:rPr lang="fr-CA" sz="1200" kern="1200" noProof="0" dirty="0">
                <a:effectLst/>
                <a:latin typeface="Lora" pitchFamily="2" charset="0"/>
                <a:ea typeface="Calibri" panose="020F0502020204030204" pitchFamily="34" charset="0"/>
                <a:cs typeface="Calibri" panose="020F0502020204030204" pitchFamily="34" charset="0"/>
              </a:rPr>
              <a:t> sont </a:t>
            </a:r>
            <a:r>
              <a:rPr lang="fr-CA" sz="1200" kern="1200" noProof="0" dirty="0" err="1">
                <a:effectLst/>
                <a:latin typeface="Lora" pitchFamily="2" charset="0"/>
                <a:ea typeface="Calibri" panose="020F0502020204030204" pitchFamily="34" charset="0"/>
                <a:cs typeface="Calibri" panose="020F0502020204030204" pitchFamily="34" charset="0"/>
              </a:rPr>
              <a:t>essentiel·le·s</a:t>
            </a:r>
            <a:r>
              <a:rPr lang="fr-CA" sz="1200" kern="1200" noProof="0" dirty="0">
                <a:effectLst/>
                <a:latin typeface="Lora" pitchFamily="2" charset="0"/>
                <a:ea typeface="Calibri" panose="020F0502020204030204" pitchFamily="34" charset="0"/>
                <a:cs typeface="Calibri" panose="020F0502020204030204" pitchFamily="34" charset="0"/>
              </a:rPr>
              <a:t> et </a:t>
            </a:r>
            <a:r>
              <a:rPr lang="fr-CA" sz="1200" kern="1200" noProof="0" dirty="0" err="1">
                <a:effectLst/>
                <a:latin typeface="Lora" pitchFamily="2" charset="0"/>
                <a:ea typeface="Calibri" panose="020F0502020204030204" pitchFamily="34" charset="0"/>
                <a:cs typeface="Calibri" panose="020F0502020204030204" pitchFamily="34" charset="0"/>
              </a:rPr>
              <a:t>important·e·s</a:t>
            </a:r>
            <a:r>
              <a:rPr lang="fr-CA" sz="1200" kern="1200" noProof="0" dirty="0">
                <a:effectLst/>
                <a:latin typeface="Lora" pitchFamily="2" charset="0"/>
                <a:ea typeface="Calibri" panose="020F0502020204030204" pitchFamily="34" charset="0"/>
                <a:cs typeface="Calibri" panose="020F0502020204030204" pitchFamily="34" charset="0"/>
              </a:rPr>
              <a:t> dans ce processus.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Une fois l’adrénaline dissipée, il faut se préparer à ce qui peut arriver à long terme aux personnes concernées. Nous devons nous assurer que nous disposons des soutiens appropriés pour elles.</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Une crise se déroule simultanément à plusieurs niveaux et chacun d’entre eux peut avoir des répercussions psychologiques différentes sur les personnes concernées.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48CC1EAB-4DD2-CF7E-E879-559BAA9CD7ED}"/>
              </a:ext>
            </a:extLst>
          </p:cNvPr>
          <p:cNvSpPr>
            <a:spLocks noGrp="1"/>
          </p:cNvSpPr>
          <p:nvPr>
            <p:ph type="sldNum" sz="quarter" idx="5"/>
          </p:nvPr>
        </p:nvSpPr>
        <p:spPr/>
        <p:txBody>
          <a:bodyPr/>
          <a:lstStyle/>
          <a:p>
            <a:fld id="{FB267835-0E47-4489-B375-E70B63D82C6C}" type="slidenum">
              <a:rPr lang="en-CA" smtClean="0"/>
              <a:t>129</a:t>
            </a:fld>
            <a:endParaRPr lang="en-CA"/>
          </a:p>
        </p:txBody>
      </p:sp>
    </p:spTree>
    <p:extLst>
      <p:ext uri="{BB962C8B-B14F-4D97-AF65-F5344CB8AC3E}">
        <p14:creationId xmlns:p14="http://schemas.microsoft.com/office/powerpoint/2010/main" val="3140915981"/>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Slide Image Placeholder 1"/>
          <p:cNvSpPr>
            <a:spLocks noGrp="1" noRot="1" noChangeAspect="1" noTextEdit="1"/>
          </p:cNvSpPr>
          <p:nvPr>
            <p:ph type="sldImg"/>
          </p:nvPr>
        </p:nvSpPr>
        <p:spPr bwMode="auto">
          <a:xfrm>
            <a:off x="457200" y="720725"/>
            <a:ext cx="6400800" cy="3600450"/>
          </a:xfrm>
          <a:noFill/>
          <a:ln>
            <a:solidFill>
              <a:srgbClr val="000000"/>
            </a:solidFill>
            <a:miter lim="800000"/>
            <a:headEnd/>
            <a:tailEnd/>
          </a:ln>
        </p:spPr>
      </p:sp>
      <p:sp>
        <p:nvSpPr>
          <p:cNvPr id="166915" name="Notes Placeholder 2"/>
          <p:cNvSpPr>
            <a:spLocks noGrp="1"/>
          </p:cNvSpPr>
          <p:nvPr>
            <p:ph type="body" idx="1"/>
          </p:nvPr>
        </p:nvSpPr>
        <p:spPr bwMode="auto">
          <a:noFill/>
        </p:spPr>
        <p:txBody>
          <a:bodyPr wrap="square" numCol="1" anchor="t" anchorCtr="0" compatLnSpc="1">
            <a:prstTxWarp prst="textNoShape">
              <a:avLst/>
            </a:prstTxWarp>
            <a:noAutofit/>
          </a:bodyPr>
          <a:lstStyle/>
          <a:p>
            <a:pPr>
              <a:lnSpc>
                <a:spcPct val="107000"/>
              </a:lnSpc>
              <a:spcBef>
                <a:spcPts val="200"/>
              </a:spcBef>
            </a:pPr>
            <a:r>
              <a:rPr lang="fr-CA" sz="1200" b="1" kern="1200" dirty="0">
                <a:solidFill>
                  <a:srgbClr val="1F3763"/>
                </a:solidFill>
                <a:effectLst/>
                <a:latin typeface="Lora" pitchFamily="2" charset="0"/>
                <a:ea typeface="DengXian Light" panose="02010600030101010101" pitchFamily="2" charset="-122"/>
                <a:cs typeface="Times New Roman" panose="02020603050405020304" pitchFamily="18" charset="0"/>
              </a:rPr>
              <a:t>N’oubliez pas…</a:t>
            </a:r>
            <a:endParaRPr lang="en-CA" sz="1200" b="1" kern="100" dirty="0">
              <a:solidFill>
                <a:srgbClr val="1F3763"/>
              </a:solidFill>
              <a:effectLst/>
              <a:latin typeface="Lora" pitchFamily="2" charset="0"/>
              <a:ea typeface="DengXian Light" panose="02010600030101010101" pitchFamily="2" charset="-122"/>
              <a:cs typeface="Times New Roman" panose="02020603050405020304" pitchFamily="18" charset="0"/>
            </a:endParaRPr>
          </a:p>
          <a:p>
            <a:pPr>
              <a:lnSpc>
                <a:spcPct val="107000"/>
              </a:lnSpc>
              <a:spcAft>
                <a:spcPts val="800"/>
              </a:spcAft>
            </a:pPr>
            <a:endParaRPr lang="en-CA" sz="1200" kern="10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dirty="0">
                <a:effectLst/>
                <a:latin typeface="Lora" pitchFamily="2" charset="0"/>
                <a:ea typeface="Calibri" panose="020F0502020204030204" pitchFamily="34" charset="0"/>
                <a:cs typeface="Calibri" panose="020F0502020204030204" pitchFamily="34" charset="0"/>
              </a:rPr>
              <a:t>À DIRE </a:t>
            </a:r>
          </a:p>
          <a:p>
            <a:pPr marL="0" indent="0">
              <a:lnSpc>
                <a:spcPct val="107000"/>
              </a:lnSpc>
              <a:spcAft>
                <a:spcPts val="800"/>
              </a:spcAft>
              <a:buFont typeface="Arial" panose="020B0604020202020204" pitchFamily="34" charset="0"/>
              <a:buNone/>
            </a:pPr>
            <a:r>
              <a:rPr lang="fr-FR" sz="1200" kern="1200" dirty="0">
                <a:effectLst/>
                <a:latin typeface="Lora" pitchFamily="2" charset="0"/>
                <a:ea typeface="Calibri" panose="020F0502020204030204" pitchFamily="34" charset="0"/>
                <a:cs typeface="Calibri" panose="020F0502020204030204" pitchFamily="34" charset="0"/>
              </a:rPr>
              <a:t>Pour résumer ce dont nous avons parlé, rappelez-vous ces points essentiels : </a:t>
            </a:r>
          </a:p>
          <a:p>
            <a:pPr marL="171450" indent="-171450">
              <a:lnSpc>
                <a:spcPct val="107000"/>
              </a:lnSpc>
              <a:spcAft>
                <a:spcPts val="800"/>
              </a:spcAft>
              <a:buFont typeface="Arial" panose="020B0604020202020204" pitchFamily="34" charset="0"/>
              <a:buChar char="•"/>
            </a:pPr>
            <a:endParaRPr lang="fr-CA" sz="1200" kern="1200" dirty="0">
              <a:effectLst/>
              <a:latin typeface="Lora" pitchFamily="2" charset="0"/>
              <a:ea typeface="Calibri" panose="020F0502020204030204" pitchFamily="34" charset="0"/>
              <a:cs typeface="Calibri" panose="020F0502020204030204" pitchFamily="34" charset="0"/>
            </a:endParaRPr>
          </a:p>
          <a:p>
            <a:pPr marL="628650" lvl="1" indent="-171450">
              <a:lnSpc>
                <a:spcPct val="107000"/>
              </a:lnSpc>
              <a:spcAft>
                <a:spcPts val="800"/>
              </a:spcAft>
              <a:buFont typeface="Courier New" panose="02070309020205020404" pitchFamily="49" charset="0"/>
              <a:buChar char="o"/>
            </a:pPr>
            <a:r>
              <a:rPr lang="fr-CA" sz="1200" kern="1200" dirty="0">
                <a:effectLst/>
                <a:latin typeface="Lora" pitchFamily="2" charset="0"/>
                <a:ea typeface="Calibri" panose="020F0502020204030204" pitchFamily="34" charset="0"/>
                <a:cs typeface="Calibri" panose="020F0502020204030204" pitchFamily="34" charset="0"/>
              </a:rPr>
              <a:t>En tant que gestionnaire, il peut être difficile de maintenir un équilibre entre son travail et les autres domaines de sa vie. </a:t>
            </a:r>
          </a:p>
          <a:p>
            <a:pPr marL="457200" lvl="1" indent="0">
              <a:lnSpc>
                <a:spcPct val="107000"/>
              </a:lnSpc>
              <a:spcAft>
                <a:spcPts val="800"/>
              </a:spcAft>
              <a:buFont typeface="Courier New" panose="02070309020205020404" pitchFamily="49" charset="0"/>
              <a:buNone/>
            </a:pPr>
            <a:endParaRPr lang="fr-CA" sz="1200" kern="1200" dirty="0">
              <a:effectLst/>
              <a:latin typeface="Lora" pitchFamily="2" charset="0"/>
              <a:ea typeface="Calibri" panose="020F0502020204030204" pitchFamily="34" charset="0"/>
              <a:cs typeface="Calibri" panose="020F0502020204030204" pitchFamily="34" charset="0"/>
            </a:endParaRPr>
          </a:p>
          <a:p>
            <a:pPr marL="628650" lvl="1" indent="-171450">
              <a:lnSpc>
                <a:spcPct val="107000"/>
              </a:lnSpc>
              <a:spcAft>
                <a:spcPts val="800"/>
              </a:spcAft>
              <a:buFont typeface="Courier New" panose="02070309020205020404" pitchFamily="49" charset="0"/>
              <a:buChar char="o"/>
            </a:pPr>
            <a:r>
              <a:rPr lang="fr-FR" sz="1200" kern="1200" dirty="0">
                <a:effectLst/>
                <a:latin typeface="Lora" pitchFamily="2" charset="0"/>
                <a:ea typeface="Calibri" panose="020F0502020204030204" pitchFamily="34" charset="0"/>
                <a:cs typeface="Calibri" panose="020F0502020204030204" pitchFamily="34" charset="0"/>
              </a:rPr>
              <a:t>N'oubliez pas de prendre soin de vous. Si vous ne le faites pas, vous risquez de ne pas pouvoir vous occuper des autres.</a:t>
            </a:r>
            <a:endParaRPr lang="fr-CA" sz="1200" kern="1200" dirty="0">
              <a:effectLst/>
              <a:latin typeface="Lora" pitchFamily="2" charset="0"/>
              <a:ea typeface="Calibri" panose="020F0502020204030204" pitchFamily="34" charset="0"/>
              <a:cs typeface="Calibri" panose="020F0502020204030204" pitchFamily="34" charset="0"/>
            </a:endParaRPr>
          </a:p>
          <a:p>
            <a:pPr marL="628650" lvl="1" indent="-171450">
              <a:lnSpc>
                <a:spcPct val="107000"/>
              </a:lnSpc>
              <a:spcAft>
                <a:spcPts val="800"/>
              </a:spcAft>
              <a:buFont typeface="Courier New" panose="02070309020205020404" pitchFamily="49" charset="0"/>
              <a:buChar char="o"/>
            </a:pPr>
            <a:endParaRPr lang="fr-CA" sz="1200" kern="1200" dirty="0">
              <a:effectLst/>
              <a:latin typeface="Lora" pitchFamily="2" charset="0"/>
              <a:ea typeface="Calibri" panose="020F0502020204030204" pitchFamily="34" charset="0"/>
              <a:cs typeface="Calibri" panose="020F0502020204030204" pitchFamily="34" charset="0"/>
            </a:endParaRPr>
          </a:p>
          <a:p>
            <a:pPr marL="628650" lvl="1" indent="-171450">
              <a:lnSpc>
                <a:spcPct val="107000"/>
              </a:lnSpc>
              <a:spcAft>
                <a:spcPts val="800"/>
              </a:spcAft>
              <a:buFont typeface="Courier New" panose="02070309020205020404" pitchFamily="49" charset="0"/>
              <a:buChar char="o"/>
            </a:pPr>
            <a:r>
              <a:rPr lang="fr-CA" sz="1200" kern="1200" dirty="0">
                <a:effectLst/>
                <a:latin typeface="Lora" pitchFamily="2" charset="0"/>
                <a:ea typeface="Calibri" panose="020F0502020204030204" pitchFamily="34" charset="0"/>
                <a:cs typeface="Calibri" panose="020F0502020204030204" pitchFamily="34" charset="0"/>
              </a:rPr>
              <a:t>Il est difficile d’être </a:t>
            </a:r>
            <a:r>
              <a:rPr lang="fr-CA" sz="1200" kern="1200" dirty="0" err="1">
                <a:effectLst/>
                <a:latin typeface="Lora" pitchFamily="2" charset="0"/>
                <a:ea typeface="Calibri" panose="020F0502020204030204" pitchFamily="34" charset="0"/>
                <a:cs typeface="Calibri" panose="020F0502020204030204" pitchFamily="34" charset="0"/>
              </a:rPr>
              <a:t>un·e</a:t>
            </a:r>
            <a:r>
              <a:rPr lang="fr-CA" sz="1200" kern="1200" dirty="0">
                <a:effectLst/>
                <a:latin typeface="Lora" pitchFamily="2" charset="0"/>
                <a:ea typeface="Calibri" panose="020F0502020204030204" pitchFamily="34" charset="0"/>
                <a:cs typeface="Calibri" panose="020F0502020204030204" pitchFamily="34" charset="0"/>
              </a:rPr>
              <a:t> gestionnaire efficace si vous êtes en mauvaise santé ou si vous subissez un stress excessif. </a:t>
            </a:r>
          </a:p>
          <a:p>
            <a:pPr marL="457200" lvl="1" indent="0">
              <a:lnSpc>
                <a:spcPct val="107000"/>
              </a:lnSpc>
              <a:spcAft>
                <a:spcPts val="800"/>
              </a:spcAft>
              <a:buFont typeface="Courier New" panose="02070309020205020404" pitchFamily="49" charset="0"/>
              <a:buNone/>
            </a:pPr>
            <a:endParaRPr lang="fr-CA" sz="1200" kern="1200" dirty="0">
              <a:effectLst/>
              <a:latin typeface="Lora" pitchFamily="2" charset="0"/>
              <a:ea typeface="Calibri" panose="020F0502020204030204" pitchFamily="34" charset="0"/>
              <a:cs typeface="Calibri" panose="020F0502020204030204" pitchFamily="34" charset="0"/>
            </a:endParaRPr>
          </a:p>
          <a:p>
            <a:pPr marL="628650" lvl="1" indent="-171450">
              <a:lnSpc>
                <a:spcPct val="107000"/>
              </a:lnSpc>
              <a:spcAft>
                <a:spcPts val="800"/>
              </a:spcAft>
              <a:buFont typeface="Courier New" panose="02070309020205020404" pitchFamily="49" charset="0"/>
              <a:buChar char="o"/>
            </a:pPr>
            <a:r>
              <a:rPr lang="fr-CA" sz="1200" kern="1200" dirty="0">
                <a:effectLst/>
                <a:latin typeface="Lora" pitchFamily="2" charset="0"/>
                <a:ea typeface="Calibri" panose="020F0502020204030204" pitchFamily="34" charset="0"/>
                <a:cs typeface="Calibri" panose="020F0502020204030204" pitchFamily="34" charset="0"/>
              </a:rPr>
              <a:t>Vérifiez où vous vous situez sur le continuum de santé mentale et déterminez à quel point vous fonctionnez bien chez vous ou au travail. </a:t>
            </a:r>
          </a:p>
          <a:p>
            <a:pPr marL="457200" lvl="1" indent="0">
              <a:lnSpc>
                <a:spcPct val="107000"/>
              </a:lnSpc>
              <a:spcAft>
                <a:spcPts val="800"/>
              </a:spcAft>
              <a:buFont typeface="Courier New" panose="02070309020205020404" pitchFamily="49" charset="0"/>
              <a:buNone/>
            </a:pPr>
            <a:endParaRPr lang="fr-CA" sz="1200" kern="1200" dirty="0">
              <a:effectLst/>
              <a:latin typeface="Lora" pitchFamily="2" charset="0"/>
              <a:ea typeface="Calibri" panose="020F0502020204030204" pitchFamily="34" charset="0"/>
              <a:cs typeface="Calibri" panose="020F0502020204030204" pitchFamily="34" charset="0"/>
            </a:endParaRPr>
          </a:p>
          <a:p>
            <a:pPr marL="628650" lvl="1" indent="-171450">
              <a:lnSpc>
                <a:spcPct val="107000"/>
              </a:lnSpc>
              <a:spcAft>
                <a:spcPts val="800"/>
              </a:spcAft>
              <a:buFont typeface="Courier New" panose="02070309020205020404" pitchFamily="49" charset="0"/>
              <a:buChar char="o"/>
            </a:pPr>
            <a:r>
              <a:rPr lang="fr-CA" sz="1200" kern="1200" dirty="0">
                <a:effectLst/>
                <a:latin typeface="Lora" pitchFamily="2" charset="0"/>
                <a:ea typeface="Calibri" panose="020F0502020204030204" pitchFamily="34" charset="0"/>
                <a:cs typeface="Calibri" panose="020F0502020204030204" pitchFamily="34" charset="0"/>
              </a:rPr>
              <a:t>Écoutez les autres – si</a:t>
            </a:r>
            <a:r>
              <a:rPr lang="fr-CA" sz="1200" kern="1200" dirty="0">
                <a:solidFill>
                  <a:schemeClr val="tx1"/>
                </a:solidFill>
                <a:effectLst/>
                <a:latin typeface="Lora" pitchFamily="2" charset="0"/>
                <a:ea typeface="Calibri" panose="020F0502020204030204" pitchFamily="34" charset="0"/>
                <a:cs typeface="Calibri" panose="020F0502020204030204" pitchFamily="34" charset="0"/>
              </a:rPr>
              <a:t> un</a:t>
            </a:r>
            <a:r>
              <a:rPr lang="fr-CA" sz="1200" kern="1200" noProof="0" dirty="0">
                <a:solidFill>
                  <a:schemeClr val="tx1"/>
                </a:solidFill>
                <a:effectLst/>
                <a:latin typeface="Lora" pitchFamily="2" charset="0"/>
                <a:ea typeface="Open Sans" panose="020B0606030504020204" pitchFamily="34" charset="0"/>
                <a:cs typeface="Calibri" panose="020F0502020204030204" pitchFamily="34" charset="0"/>
              </a:rPr>
              <a:t>·e</a:t>
            </a:r>
            <a:r>
              <a:rPr lang="fr-CA" sz="1200" kern="1200" dirty="0">
                <a:solidFill>
                  <a:schemeClr val="tx1"/>
                </a:solidFill>
                <a:effectLst/>
                <a:latin typeface="Lora" pitchFamily="2" charset="0"/>
                <a:ea typeface="Calibri" panose="020F0502020204030204" pitchFamily="34" charset="0"/>
                <a:cs typeface="Calibri" panose="020F0502020204030204" pitchFamily="34" charset="0"/>
              </a:rPr>
              <a:t> </a:t>
            </a:r>
            <a:r>
              <a:rPr lang="fr-CA" sz="1200" kern="1200" dirty="0">
                <a:effectLst/>
                <a:latin typeface="Lora" pitchFamily="2" charset="0"/>
                <a:ea typeface="Calibri" panose="020F0502020204030204" pitchFamily="34" charset="0"/>
                <a:cs typeface="Calibri" panose="020F0502020204030204" pitchFamily="34" charset="0"/>
              </a:rPr>
              <a:t>membre de votre entourage, de votre équipe ou de votre famille fait un commentaire sur des changements dans votre comportement ou votre attitude ou laisse entendre que vous avez peut-être besoin d’aide, c’est signe qu’il faut faire le point et prendre les mesures qui s’imposent.  </a:t>
            </a:r>
          </a:p>
          <a:p>
            <a:pPr marL="628650" lvl="1" indent="-171450">
              <a:lnSpc>
                <a:spcPct val="107000"/>
              </a:lnSpc>
              <a:spcAft>
                <a:spcPts val="800"/>
              </a:spcAft>
              <a:buFont typeface="Courier New" panose="02070309020205020404" pitchFamily="49" charset="0"/>
              <a:buChar char="o"/>
            </a:pPr>
            <a:endParaRPr lang="fr-CA" sz="1200" kern="1200" dirty="0">
              <a:effectLst/>
              <a:latin typeface="Lora" pitchFamily="2" charset="0"/>
              <a:ea typeface="Calibri" panose="020F0502020204030204" pitchFamily="34" charset="0"/>
              <a:cs typeface="Calibri" panose="020F0502020204030204" pitchFamily="34" charset="0"/>
            </a:endParaRPr>
          </a:p>
          <a:p>
            <a:pPr marL="628650" lvl="1" indent="-171450">
              <a:lnSpc>
                <a:spcPct val="107000"/>
              </a:lnSpc>
              <a:spcAft>
                <a:spcPts val="800"/>
              </a:spcAft>
              <a:buFont typeface="Courier New" panose="02070309020205020404" pitchFamily="49" charset="0"/>
              <a:buChar char="o"/>
            </a:pPr>
            <a:r>
              <a:rPr lang="fr-FR" sz="1200" kern="100" dirty="0">
                <a:effectLst/>
                <a:latin typeface="Lora" pitchFamily="2" charset="0"/>
                <a:ea typeface="Calibri" panose="020F0502020204030204" pitchFamily="34" charset="0"/>
                <a:cs typeface="Arial" panose="020B0604020202020204" pitchFamily="34" charset="0"/>
              </a:rPr>
              <a:t>N'oubliez pas que, souvent, nous ne reconnaissons pas les signes indiquant que nous avons besoin d'aide tant que nous ne sommes pas plus à droite sur le continuum.</a:t>
            </a:r>
            <a:endParaRPr lang="en-CA" sz="1200" kern="10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endParaRPr lang="fr-CA" sz="1200" kern="1200" dirty="0">
              <a:effectLst/>
              <a:latin typeface="Lora" pitchFamily="2" charset="0"/>
              <a:ea typeface="Calibri" panose="020F0502020204030204" pitchFamily="34" charset="0"/>
              <a:cs typeface="Calibri" panose="020F0502020204030204" pitchFamily="34" charset="0"/>
            </a:endParaRPr>
          </a:p>
          <a:p>
            <a:pPr marL="628650" lvl="1" indent="-171450">
              <a:lnSpc>
                <a:spcPct val="107000"/>
              </a:lnSpc>
              <a:spcAft>
                <a:spcPts val="800"/>
              </a:spcAft>
              <a:buFont typeface="Courier New" panose="02070309020205020404" pitchFamily="49" charset="0"/>
              <a:buChar char="o"/>
            </a:pPr>
            <a:r>
              <a:rPr lang="fr-FR" sz="1200" kern="1200" dirty="0">
                <a:effectLst/>
                <a:latin typeface="Lora" pitchFamily="2" charset="0"/>
                <a:ea typeface="Calibri" panose="020F0502020204030204" pitchFamily="34" charset="0"/>
                <a:cs typeface="Calibri" panose="020F0502020204030204" pitchFamily="34" charset="0"/>
              </a:rPr>
              <a:t>La maladie mentale est souvent le résultat de l'interaction entre la vulnérabilité et le stress </a:t>
            </a:r>
            <a:r>
              <a:rPr lang="en-US" b="0" i="0" dirty="0">
                <a:solidFill>
                  <a:srgbClr val="000000"/>
                </a:solidFill>
                <a:effectLst/>
                <a:latin typeface="Lora" pitchFamily="2" charset="0"/>
              </a:rPr>
              <a:t>(</a:t>
            </a:r>
            <a:r>
              <a:rPr lang="en-CA" sz="1200" b="0" kern="100" dirty="0" err="1">
                <a:effectLst/>
                <a:latin typeface="Lora" pitchFamily="2" charset="0"/>
                <a:ea typeface="Aptos" panose="020B0004020202020204" pitchFamily="34" charset="0"/>
                <a:cs typeface="Mangal" panose="02040503050203030202" pitchFamily="18" charset="0"/>
              </a:rPr>
              <a:t>Broerman</a:t>
            </a:r>
            <a:r>
              <a:rPr lang="en-CA" sz="1200" b="0" kern="100" dirty="0">
                <a:effectLst/>
                <a:latin typeface="Lora" pitchFamily="2" charset="0"/>
                <a:ea typeface="Aptos" panose="020B0004020202020204" pitchFamily="34" charset="0"/>
                <a:cs typeface="Mangal" panose="02040503050203030202" pitchFamily="18" charset="0"/>
              </a:rPr>
              <a:t>, 2020)</a:t>
            </a:r>
            <a:r>
              <a:rPr lang="fr-CA" sz="1200" kern="1200" dirty="0">
                <a:effectLst/>
                <a:latin typeface="Lora" pitchFamily="2" charset="0"/>
                <a:ea typeface="Calibri" panose="020F0502020204030204" pitchFamily="34" charset="0"/>
                <a:cs typeface="Calibri" panose="020F0502020204030204" pitchFamily="34" charset="0"/>
              </a:rPr>
              <a:t>.</a:t>
            </a:r>
          </a:p>
          <a:p>
            <a:pPr marL="457200" lvl="1" indent="0">
              <a:lnSpc>
                <a:spcPct val="107000"/>
              </a:lnSpc>
              <a:spcAft>
                <a:spcPts val="800"/>
              </a:spcAft>
              <a:buFont typeface="Courier New" panose="02070309020205020404" pitchFamily="49" charset="0"/>
              <a:buNone/>
            </a:pPr>
            <a:endParaRPr lang="fr-CA" sz="1200" kern="1200" dirty="0">
              <a:effectLst/>
              <a:latin typeface="Lora" pitchFamily="2" charset="0"/>
              <a:ea typeface="Calibri" panose="020F0502020204030204" pitchFamily="34" charset="0"/>
              <a:cs typeface="Calibri" panose="020F0502020204030204" pitchFamily="34" charset="0"/>
            </a:endParaRPr>
          </a:p>
          <a:p>
            <a:pPr marL="628650" lvl="1" indent="-171450">
              <a:lnSpc>
                <a:spcPct val="107000"/>
              </a:lnSpc>
              <a:spcAft>
                <a:spcPts val="800"/>
              </a:spcAft>
              <a:buFont typeface="Courier New" panose="02070309020205020404" pitchFamily="49" charset="0"/>
              <a:buChar char="o"/>
            </a:pPr>
            <a:r>
              <a:rPr lang="fr-CA" sz="1200" kern="1200" dirty="0">
                <a:effectLst/>
                <a:latin typeface="Lora" pitchFamily="2" charset="0"/>
                <a:ea typeface="Calibri" panose="020F0502020204030204" pitchFamily="34" charset="0"/>
                <a:cs typeface="Calibri" panose="020F0502020204030204" pitchFamily="34" charset="0"/>
              </a:rPr>
              <a:t> Rappelez-vous des stratégies d'accommodements que vous avez apprises dans la première partie de ce cours.  </a:t>
            </a:r>
            <a:endParaRPr lang="en-CA" sz="1200" kern="10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endParaRPr lang="fr-CA" sz="1200" kern="1200" dirty="0">
              <a:effectLst/>
              <a:latin typeface="Lora" pitchFamily="2" charset="0"/>
              <a:ea typeface="Calibri" panose="020F0502020204030204" pitchFamily="34" charset="0"/>
              <a:cs typeface="Calibri" panose="020F0502020204030204" pitchFamily="34" charset="0"/>
            </a:endParaRPr>
          </a:p>
          <a:p>
            <a:pPr marL="628650" lvl="1" indent="-171450">
              <a:lnSpc>
                <a:spcPct val="107000"/>
              </a:lnSpc>
              <a:spcAft>
                <a:spcPts val="800"/>
              </a:spcAft>
              <a:buFont typeface="Courier New" panose="02070309020205020404" pitchFamily="49" charset="0"/>
              <a:buChar char="o"/>
            </a:pPr>
            <a:r>
              <a:rPr lang="fr-CA" sz="1200" kern="1200" dirty="0">
                <a:effectLst/>
                <a:latin typeface="Lora" pitchFamily="2" charset="0"/>
                <a:ea typeface="Calibri" panose="020F0502020204030204" pitchFamily="34" charset="0"/>
                <a:cs typeface="Calibri" panose="020F0502020204030204" pitchFamily="34" charset="0"/>
              </a:rPr>
              <a:t>Utilisez l’établissement d’objectifs, le monologue intérieur positif, la préparation mentale et la respiration profonde pour gérer votre stress de tous les jours. </a:t>
            </a:r>
            <a:endParaRPr lang="en-CA" sz="1200" kern="100" dirty="0">
              <a:effectLst/>
              <a:latin typeface="Lora" pitchFamily="2" charset="0"/>
              <a:ea typeface="Calibri" panose="020F0502020204030204" pitchFamily="34" charset="0"/>
              <a:cs typeface="Arial" panose="020B0604020202020204" pitchFamily="34" charset="0"/>
            </a:endParaRPr>
          </a:p>
          <a:p>
            <a:pPr marL="628650" lvl="1" indent="-171450">
              <a:lnSpc>
                <a:spcPct val="107000"/>
              </a:lnSpc>
              <a:spcAft>
                <a:spcPts val="800"/>
              </a:spcAft>
              <a:buFont typeface="Courier New" panose="02070309020205020404" pitchFamily="49" charset="0"/>
              <a:buChar char="o"/>
            </a:pPr>
            <a:endParaRPr lang="fr-CA" sz="1200" kern="1200" dirty="0">
              <a:effectLst/>
              <a:latin typeface="Lora" pitchFamily="2" charset="0"/>
              <a:ea typeface="Calibri" panose="020F0502020204030204" pitchFamily="34" charset="0"/>
              <a:cs typeface="Calibri" panose="020F0502020204030204" pitchFamily="34" charset="0"/>
            </a:endParaRPr>
          </a:p>
          <a:p>
            <a:pPr marL="628650" lvl="1" indent="-171450">
              <a:lnSpc>
                <a:spcPct val="107000"/>
              </a:lnSpc>
              <a:spcAft>
                <a:spcPts val="800"/>
              </a:spcAft>
              <a:buFont typeface="Courier New" panose="02070309020205020404" pitchFamily="49" charset="0"/>
              <a:buChar char="o"/>
            </a:pPr>
            <a:r>
              <a:rPr lang="fr-FR" sz="1200" kern="100" dirty="0">
                <a:effectLst/>
                <a:latin typeface="Lora" pitchFamily="2" charset="0"/>
                <a:ea typeface="Calibri" panose="020F0502020204030204" pitchFamily="34" charset="0"/>
                <a:cs typeface="Arial" panose="020B0604020202020204" pitchFamily="34" charset="0"/>
              </a:rPr>
              <a:t>Utilisez les ressources et les soutiens disponibles (</a:t>
            </a:r>
            <a:r>
              <a:rPr lang="fr-CA" sz="1200" kern="1200" dirty="0">
                <a:effectLst/>
                <a:latin typeface="Lora" pitchFamily="2" charset="0"/>
                <a:ea typeface="Calibri" panose="020F0502020204030204" pitchFamily="34" charset="0"/>
                <a:cs typeface="Calibri" panose="020F0502020204030204" pitchFamily="34" charset="0"/>
              </a:rPr>
              <a:t>référez-vous au </a:t>
            </a:r>
            <a:r>
              <a:rPr lang="fr-FR" sz="1200" kern="100" dirty="0">
                <a:effectLst/>
                <a:latin typeface="Lora" pitchFamily="2" charset="0"/>
                <a:ea typeface="Calibri" panose="020F0502020204030204" pitchFamily="34" charset="0"/>
                <a:cs typeface="Arial" panose="020B0604020202020204" pitchFamily="34" charset="0"/>
              </a:rPr>
              <a:t>centre de ressources </a:t>
            </a:r>
            <a:r>
              <a:rPr lang="fr-CA" sz="1200" kern="1200" dirty="0">
                <a:effectLst/>
                <a:latin typeface="Lora" pitchFamily="2" charset="0"/>
                <a:ea typeface="Calibri" panose="020F0502020204030204" pitchFamily="34" charset="0"/>
                <a:cs typeface="Calibri" panose="020F0502020204030204" pitchFamily="34" charset="0"/>
              </a:rPr>
              <a:t>Changer les mentalités).</a:t>
            </a:r>
          </a:p>
          <a:p>
            <a:pPr>
              <a:lnSpc>
                <a:spcPct val="107000"/>
              </a:lnSpc>
              <a:spcAft>
                <a:spcPts val="800"/>
              </a:spcAft>
            </a:pPr>
            <a:endParaRPr lang="fr-CA" sz="1200" i="1" kern="1200" dirty="0">
              <a:effectLst/>
              <a:latin typeface="Lora" pitchFamily="2" charset="0"/>
              <a:ea typeface="Calibri" panose="020F0502020204030204" pitchFamily="34" charset="0"/>
              <a:cs typeface="Calibri" panose="020F0502020204030204" pitchFamily="34" charset="0"/>
            </a:endParaRPr>
          </a:p>
          <a:p>
            <a:pPr>
              <a:lnSpc>
                <a:spcPct val="107000"/>
              </a:lnSpc>
              <a:spcAft>
                <a:spcPts val="800"/>
              </a:spcAft>
            </a:pPr>
            <a:r>
              <a:rPr lang="fr-CA" sz="1200" i="1" kern="1200" dirty="0">
                <a:effectLst/>
                <a:latin typeface="Lora" pitchFamily="2" charset="0"/>
                <a:ea typeface="Calibri" panose="020F0502020204030204" pitchFamily="34" charset="0"/>
                <a:cs typeface="Calibri" panose="020F0502020204030204" pitchFamily="34" charset="0"/>
              </a:rPr>
              <a:t>Cliquez pour révéler la diapositive suivante.</a:t>
            </a:r>
          </a:p>
          <a:p>
            <a:pPr>
              <a:lnSpc>
                <a:spcPct val="107000"/>
              </a:lnSpc>
              <a:spcAft>
                <a:spcPts val="800"/>
              </a:spcAft>
            </a:pPr>
            <a:endParaRPr lang="fr-CA" sz="1200" i="1" kern="1200" dirty="0">
              <a:effectLst/>
              <a:latin typeface="Lora" pitchFamily="2" charset="0"/>
              <a:ea typeface="Calibri" panose="020F0502020204030204" pitchFamily="34" charset="0"/>
              <a:cs typeface="Calibri" panose="020F0502020204030204" pitchFamily="34" charset="0"/>
            </a:endParaRPr>
          </a:p>
          <a:p>
            <a:r>
              <a:rPr lang="en-CA" b="0" i="1" u="none" strike="noStrike" kern="1200" baseline="0" dirty="0">
                <a:solidFill>
                  <a:schemeClr val="tx1"/>
                </a:solidFill>
                <a:latin typeface="Lora" pitchFamily="2" charset="0"/>
                <a:ea typeface="+mn-ea"/>
                <a:cs typeface="+mn-cs"/>
              </a:rPr>
              <a:t>SOURCE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CA" sz="1200" b="0" kern="100" dirty="0" err="1">
                <a:effectLst/>
                <a:latin typeface="Lora" pitchFamily="2" charset="0"/>
                <a:ea typeface="Aptos" panose="020B0004020202020204" pitchFamily="34" charset="0"/>
                <a:cs typeface="Mangal" panose="02040503050203030202" pitchFamily="18" charset="0"/>
              </a:rPr>
              <a:t>Broerman</a:t>
            </a:r>
            <a:r>
              <a:rPr lang="en-CA" sz="1200" b="0" kern="100" dirty="0">
                <a:effectLst/>
                <a:latin typeface="Lora" pitchFamily="2" charset="0"/>
                <a:ea typeface="Aptos" panose="020B0004020202020204" pitchFamily="34" charset="0"/>
                <a:cs typeface="Mangal" panose="02040503050203030202" pitchFamily="18" charset="0"/>
              </a:rPr>
              <a:t>, R. (2020). Diathesis-stress model. </a:t>
            </a:r>
            <a:r>
              <a:rPr lang="en-CA" sz="1200" b="0" i="1" kern="100" dirty="0">
                <a:effectLst/>
                <a:latin typeface="Lora" pitchFamily="2" charset="0"/>
                <a:ea typeface="Aptos" panose="020B0004020202020204" pitchFamily="34" charset="0"/>
                <a:cs typeface="Mangal" panose="02040503050203030202" pitchFamily="18" charset="0"/>
              </a:rPr>
              <a:t>Encyclopedia of personality and individual differences</a:t>
            </a:r>
            <a:r>
              <a:rPr lang="en-CA" sz="1200" b="0" kern="100" dirty="0">
                <a:effectLst/>
                <a:latin typeface="Lora" pitchFamily="2" charset="0"/>
                <a:ea typeface="Aptos" panose="020B0004020202020204" pitchFamily="34" charset="0"/>
                <a:cs typeface="Mangal" panose="02040503050203030202" pitchFamily="18" charset="0"/>
              </a:rPr>
              <a:t>, 1107-1109.</a:t>
            </a:r>
            <a:endParaRPr lang="en-US" sz="1200" b="0" kern="100" dirty="0">
              <a:effectLst/>
              <a:latin typeface="Lora" pitchFamily="2" charset="0"/>
              <a:ea typeface="Aptos" panose="020B0004020202020204" pitchFamily="34" charset="0"/>
              <a:cs typeface="Mangal" panose="02040503050203030202" pitchFamily="18" charset="0"/>
            </a:endParaRPr>
          </a:p>
          <a:p>
            <a:pPr>
              <a:lnSpc>
                <a:spcPct val="107000"/>
              </a:lnSpc>
              <a:spcAft>
                <a:spcPts val="800"/>
              </a:spcAft>
            </a:pPr>
            <a:endParaRPr lang="en-CA" sz="1200" kern="100" dirty="0">
              <a:effectLst/>
              <a:latin typeface="Lora" pitchFamily="2" charset="0"/>
              <a:ea typeface="Calibri" panose="020F050202020403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B3745C48-4CF5-FCD9-5F94-7F67CA3E0540}"/>
              </a:ext>
            </a:extLst>
          </p:cNvPr>
          <p:cNvSpPr>
            <a:spLocks noGrp="1"/>
          </p:cNvSpPr>
          <p:nvPr>
            <p:ph type="sldNum" sz="quarter" idx="5"/>
          </p:nvPr>
        </p:nvSpPr>
        <p:spPr/>
        <p:txBody>
          <a:bodyPr/>
          <a:lstStyle/>
          <a:p>
            <a:fld id="{FB267835-0E47-4489-B375-E70B63D82C6C}" type="slidenum">
              <a:rPr lang="en-CA" smtClean="0"/>
              <a:t>130</a:t>
            </a:fld>
            <a:endParaRPr lang="en-CA"/>
          </a:p>
        </p:txBody>
      </p:sp>
    </p:spTree>
    <p:extLst>
      <p:ext uri="{BB962C8B-B14F-4D97-AF65-F5344CB8AC3E}">
        <p14:creationId xmlns:p14="http://schemas.microsoft.com/office/powerpoint/2010/main" val="3554174043"/>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Module 4 – Vérification des connaissances acquises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DIAPO ANIMÉE</a:t>
            </a:r>
            <a:endParaRPr lang="fr-CA" sz="120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00" noProof="0" dirty="0">
                <a:effectLst/>
                <a:latin typeface="Lora" pitchFamily="2" charset="0"/>
                <a:ea typeface="Times New Roman" panose="02020603050405020304" pitchFamily="18" charset="0"/>
                <a:cs typeface="Calibri" panose="020F0502020204030204" pitchFamily="34" charset="0"/>
              </a:rPr>
              <a:t>REMARQUE </a:t>
            </a:r>
          </a:p>
          <a:p>
            <a:pPr>
              <a:lnSpc>
                <a:spcPct val="107000"/>
              </a:lnSpc>
              <a:spcAft>
                <a:spcPts val="800"/>
              </a:spcAft>
            </a:pPr>
            <a:r>
              <a:rPr lang="fr-CA" sz="1200" kern="100" noProof="0" dirty="0">
                <a:effectLst/>
                <a:latin typeface="Lora" pitchFamily="2" charset="0"/>
                <a:ea typeface="Times New Roman" panose="02020603050405020304" pitchFamily="18" charset="0"/>
                <a:cs typeface="Calibri" panose="020F0502020204030204" pitchFamily="34" charset="0"/>
              </a:rPr>
              <a:t>Pour faire cette activité, vous pouvez utiliser la diapositive animée ou la fonctionnalité de sondage (si vous en avez une).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FAIRE</a:t>
            </a:r>
            <a:r>
              <a:rPr lang="fr-CA" sz="1200" b="1" kern="100" noProof="0" dirty="0">
                <a:effectLst/>
                <a:latin typeface="Lora" pitchFamily="2" charset="0"/>
                <a:ea typeface="Times New Roman" panose="02020603050405020304" pitchFamily="18" charset="0"/>
                <a:cs typeface="Calibri" panose="020F0502020204030204" pitchFamily="34" charset="0"/>
              </a:rPr>
              <a:t>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Times New Roman" panose="02020603050405020304" pitchFamily="18" charset="0"/>
                <a:cs typeface="Calibri" panose="020F0502020204030204" pitchFamily="34" charset="0"/>
              </a:rPr>
              <a:t>Lisez </a:t>
            </a:r>
            <a:r>
              <a:rPr lang="fr-CA" sz="1200" kern="100" noProof="0" dirty="0" err="1">
                <a:effectLst/>
                <a:latin typeface="Lora" pitchFamily="2" charset="0"/>
                <a:ea typeface="Times New Roman" panose="02020603050405020304" pitchFamily="18" charset="0"/>
                <a:cs typeface="Calibri" panose="020F0502020204030204" pitchFamily="34" charset="0"/>
              </a:rPr>
              <a:t>la·les</a:t>
            </a:r>
            <a:r>
              <a:rPr lang="fr-CA" sz="1200" kern="100" noProof="0" dirty="0">
                <a:effectLst/>
                <a:latin typeface="Lora" pitchFamily="2" charset="0"/>
                <a:ea typeface="Times New Roman" panose="02020603050405020304" pitchFamily="18" charset="0"/>
                <a:cs typeface="Calibri" panose="020F0502020204030204" pitchFamily="34" charset="0"/>
              </a:rPr>
              <a:t> </a:t>
            </a:r>
            <a:r>
              <a:rPr lang="fr-CA" sz="1200" kern="100" noProof="0" dirty="0" err="1">
                <a:effectLst/>
                <a:latin typeface="Lora" pitchFamily="2" charset="0"/>
                <a:ea typeface="Times New Roman" panose="02020603050405020304" pitchFamily="18" charset="0"/>
                <a:cs typeface="Calibri" panose="020F0502020204030204" pitchFamily="34" charset="0"/>
              </a:rPr>
              <a:t>question·s</a:t>
            </a:r>
            <a:r>
              <a:rPr lang="fr-CA" sz="1200" kern="100" noProof="0" dirty="0">
                <a:effectLst/>
                <a:latin typeface="Lora" pitchFamily="2" charset="0"/>
                <a:ea typeface="Times New Roman" panose="02020603050405020304" pitchFamily="18" charset="0"/>
                <a:cs typeface="Calibri" panose="020F0502020204030204" pitchFamily="34" charset="0"/>
              </a:rPr>
              <a:t>.</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Times New Roman" panose="02020603050405020304" pitchFamily="18" charset="0"/>
                <a:cs typeface="Calibri" panose="020F0502020204030204" pitchFamily="34" charset="0"/>
              </a:rPr>
              <a:t>Donnez le temps aux </a:t>
            </a:r>
            <a:r>
              <a:rPr lang="fr-CA" sz="1200" kern="100" noProof="0" dirty="0" err="1">
                <a:effectLst/>
                <a:latin typeface="Lora" pitchFamily="2" charset="0"/>
                <a:ea typeface="Times New Roman" panose="02020603050405020304" pitchFamily="18" charset="0"/>
                <a:cs typeface="Calibri" panose="020F0502020204030204" pitchFamily="34" charset="0"/>
              </a:rPr>
              <a:t>participant·e·s</a:t>
            </a:r>
            <a:r>
              <a:rPr lang="fr-CA" sz="1200" kern="100" noProof="0" dirty="0">
                <a:effectLst/>
                <a:latin typeface="Lora" pitchFamily="2" charset="0"/>
                <a:ea typeface="Times New Roman" panose="02020603050405020304" pitchFamily="18" charset="0"/>
                <a:cs typeface="Calibri" panose="020F0502020204030204" pitchFamily="34" charset="0"/>
              </a:rPr>
              <a:t> de répondre.</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00" noProof="0" dirty="0">
                <a:effectLst/>
                <a:latin typeface="Lora" pitchFamily="2" charset="0"/>
                <a:ea typeface="Times New Roman" panose="02020603050405020304" pitchFamily="18" charset="0"/>
                <a:cs typeface="Calibri" panose="020F0502020204030204" pitchFamily="34" charset="0"/>
              </a:rPr>
              <a:t>Procédez à une séance-bilan.</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Pour terminer ce quatrième module, révisons rapidement quelques points.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Prenez une pause pour donner le temps aux participant·e·s de répondre, puis cliquez pour révéler les réponses.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endParaRPr lang="fr-CA" sz="1200" b="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1. Faire preuve d’empathie veut dire se mettre à la place de la personne au lieu de se sentir </a:t>
            </a:r>
            <a:r>
              <a:rPr lang="fr-CA" sz="1200" kern="1200" noProof="0" dirty="0" err="1">
                <a:effectLst/>
                <a:latin typeface="Lora" pitchFamily="2" charset="0"/>
                <a:ea typeface="Calibri" panose="020F0502020204030204" pitchFamily="34" charset="0"/>
                <a:cs typeface="Calibri" panose="020F0502020204030204" pitchFamily="34" charset="0"/>
              </a:rPr>
              <a:t>désolé·e</a:t>
            </a:r>
            <a:r>
              <a:rPr lang="fr-CA" sz="1200" kern="1200" noProof="0" dirty="0">
                <a:effectLst/>
                <a:latin typeface="Lora" pitchFamily="2" charset="0"/>
                <a:ea typeface="Calibri" panose="020F0502020204030204" pitchFamily="34" charset="0"/>
                <a:cs typeface="Calibri" panose="020F0502020204030204" pitchFamily="34" charset="0"/>
              </a:rPr>
              <a:t> pour </a:t>
            </a:r>
            <a:r>
              <a:rPr lang="fr-CA" sz="1200" kern="1200" noProof="0" dirty="0" err="1">
                <a:effectLst/>
                <a:latin typeface="Lora" pitchFamily="2" charset="0"/>
                <a:ea typeface="Calibri" panose="020F0502020204030204" pitchFamily="34" charset="0"/>
                <a:cs typeface="Calibri" panose="020F0502020204030204" pitchFamily="34" charset="0"/>
              </a:rPr>
              <a:t>il·elle</a:t>
            </a:r>
            <a:r>
              <a:rPr lang="fr-CA" sz="1200"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Courier New" panose="02070309020205020404" pitchFamily="49" charset="0"/>
              <a:buNone/>
            </a:pPr>
            <a:r>
              <a:rPr lang="fr-CA" sz="1200" b="0" u="sng" kern="1200" noProof="0" dirty="0">
                <a:effectLst/>
                <a:latin typeface="Lora" pitchFamily="2" charset="0"/>
                <a:ea typeface="Calibri" panose="020F0502020204030204" pitchFamily="34" charset="0"/>
                <a:cs typeface="Calibri" panose="020F0502020204030204" pitchFamily="34" charset="0"/>
              </a:rPr>
              <a:t>Vrai</a:t>
            </a:r>
            <a:r>
              <a:rPr lang="fr-CA" sz="1200" b="0" kern="1200" noProof="0" dirty="0">
                <a:effectLst/>
                <a:latin typeface="Lora" pitchFamily="2" charset="0"/>
                <a:ea typeface="Calibri" panose="020F0502020204030204" pitchFamily="34" charset="0"/>
                <a:cs typeface="Calibri" panose="020F0502020204030204" pitchFamily="34" charset="0"/>
              </a:rPr>
              <a:t>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Courier New" panose="02070309020205020404" pitchFamily="49" charset="0"/>
              <a:buNone/>
            </a:pPr>
            <a:r>
              <a:rPr lang="fr-CA" sz="1200" b="0" kern="1200" noProof="0" dirty="0">
                <a:effectLst/>
                <a:latin typeface="Lora" pitchFamily="2" charset="0"/>
                <a:ea typeface="Calibri" panose="020F0502020204030204" pitchFamily="34" charset="0"/>
                <a:cs typeface="Calibri" panose="020F0502020204030204" pitchFamily="34" charset="0"/>
              </a:rPr>
              <a:t>Faux</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2. Apprendre à connaître le personnel, favoriser l’équilibre entre vie professionnelle et vie privée et encourager de saines stratégies d'accommodements sont autant de moyens de soutenir les </a:t>
            </a:r>
            <a:r>
              <a:rPr lang="fr-CA" sz="1200" kern="1200" noProof="0" dirty="0" err="1">
                <a:effectLst/>
                <a:latin typeface="Lora" pitchFamily="2" charset="0"/>
                <a:ea typeface="Calibri" panose="020F0502020204030204" pitchFamily="34" charset="0"/>
                <a:cs typeface="Calibri" panose="020F0502020204030204" pitchFamily="34" charset="0"/>
              </a:rPr>
              <a:t>employé·e·s</a:t>
            </a:r>
            <a:r>
              <a:rPr lang="fr-CA" sz="1200" kern="1200" noProof="0" dirty="0">
                <a:effectLst/>
                <a:latin typeface="Lora" pitchFamily="2" charset="0"/>
                <a:ea typeface="Calibri" panose="020F0502020204030204" pitchFamily="34" charset="0"/>
                <a:cs typeface="Calibri" panose="020F0502020204030204" pitchFamily="34" charset="0"/>
              </a:rPr>
              <a:t> dans quelles zones? </a:t>
            </a: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Courier New" panose="02070309020205020404" pitchFamily="49" charset="0"/>
              <a:buNone/>
            </a:pPr>
            <a:r>
              <a:rPr lang="fr-CA" sz="1200" b="0" u="sng" kern="1200" noProof="0" dirty="0">
                <a:effectLst/>
                <a:latin typeface="Lora" pitchFamily="2" charset="0"/>
                <a:ea typeface="Calibri" panose="020F0502020204030204" pitchFamily="34" charset="0"/>
                <a:cs typeface="Calibri" panose="020F0502020204030204" pitchFamily="34" charset="0"/>
              </a:rPr>
              <a:t>Verte/Jaune </a:t>
            </a:r>
            <a:endParaRPr lang="fr-CA" sz="1200" b="0" u="sng"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Courier New" panose="02070309020205020404" pitchFamily="49" charset="0"/>
              <a:buNone/>
            </a:pPr>
            <a:r>
              <a:rPr lang="fr-CA" sz="1200" b="0" kern="1200" noProof="0" dirty="0">
                <a:effectLst/>
                <a:latin typeface="Lora" pitchFamily="2" charset="0"/>
                <a:ea typeface="Calibri" panose="020F0502020204030204" pitchFamily="34" charset="0"/>
                <a:cs typeface="Calibri" panose="020F0502020204030204" pitchFamily="34" charset="0"/>
              </a:rPr>
              <a:t>Orange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Courier New" panose="02070309020205020404" pitchFamily="49" charset="0"/>
              <a:buNone/>
            </a:pPr>
            <a:r>
              <a:rPr lang="fr-CA" sz="1200" b="0" kern="1200" noProof="0" dirty="0">
                <a:effectLst/>
                <a:latin typeface="Lora" pitchFamily="2" charset="0"/>
                <a:ea typeface="Calibri" panose="020F0502020204030204" pitchFamily="34" charset="0"/>
                <a:cs typeface="Calibri" panose="020F0502020204030204" pitchFamily="34" charset="0"/>
              </a:rPr>
              <a:t>Rouge</a:t>
            </a:r>
            <a:endParaRPr lang="fr-CA" sz="1200" b="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3. Admettre, _____ et réagir sont les trois étapes du modèle de l’EPI. </a:t>
            </a:r>
            <a:endParaRPr lang="fr-CA" sz="120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Courier New" panose="02070309020205020404" pitchFamily="49" charset="0"/>
              <a:buNone/>
            </a:pPr>
            <a:r>
              <a:rPr lang="fr-CA" sz="1200" b="0" kern="1200" noProof="0" dirty="0">
                <a:effectLst/>
                <a:latin typeface="Lora" pitchFamily="2" charset="0"/>
                <a:ea typeface="Calibri" panose="020F0502020204030204" pitchFamily="34" charset="0"/>
                <a:cs typeface="Calibri" panose="020F0502020204030204" pitchFamily="34" charset="0"/>
              </a:rPr>
              <a:t>Impliquer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Courier New" panose="02070309020205020404" pitchFamily="49" charset="0"/>
              <a:buNone/>
            </a:pPr>
            <a:r>
              <a:rPr lang="fr-CA" sz="1200" b="0" kern="1200" noProof="0" dirty="0">
                <a:effectLst/>
                <a:latin typeface="Lora" pitchFamily="2" charset="0"/>
                <a:ea typeface="Calibri" panose="020F0502020204030204" pitchFamily="34" charset="0"/>
                <a:cs typeface="Calibri" panose="020F0502020204030204" pitchFamily="34" charset="0"/>
              </a:rPr>
              <a:t>Intégrer </a:t>
            </a:r>
            <a:endParaRPr lang="fr-CA" sz="1200" b="0" kern="100" noProof="0" dirty="0">
              <a:effectLst/>
              <a:latin typeface="Lora" pitchFamily="2" charset="0"/>
              <a:ea typeface="Calibri" panose="020F0502020204030204" pitchFamily="34" charset="0"/>
              <a:cs typeface="Arial" panose="020B0604020202020204" pitchFamily="34" charset="0"/>
            </a:endParaRPr>
          </a:p>
          <a:p>
            <a:pPr marL="0" lvl="0" indent="0">
              <a:lnSpc>
                <a:spcPct val="107000"/>
              </a:lnSpc>
              <a:spcAft>
                <a:spcPts val="800"/>
              </a:spcAft>
              <a:buFont typeface="Courier New" panose="02070309020205020404" pitchFamily="49" charset="0"/>
              <a:buNone/>
            </a:pPr>
            <a:r>
              <a:rPr lang="fr-CA" sz="1200" b="0" u="sng" kern="1200" noProof="0" dirty="0">
                <a:effectLst/>
                <a:latin typeface="Lora" pitchFamily="2" charset="0"/>
                <a:ea typeface="Calibri" panose="020F0502020204030204" pitchFamily="34" charset="0"/>
                <a:cs typeface="Calibri" panose="020F0502020204030204" pitchFamily="34" charset="0"/>
              </a:rPr>
              <a:t>Informer</a:t>
            </a:r>
            <a:endParaRPr lang="fr-CA" sz="1200" b="0" u="sng"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ACB425-3581-7A47-AA0E-D9AA6F44DBA9}" type="slidenum">
              <a:rPr lang="en-CA" smtClean="0"/>
              <a:t>131</a:t>
            </a:fld>
            <a:endParaRPr lang="en-CA"/>
          </a:p>
        </p:txBody>
      </p:sp>
    </p:spTree>
    <p:extLst>
      <p:ext uri="{BB962C8B-B14F-4D97-AF65-F5344CB8AC3E}">
        <p14:creationId xmlns:p14="http://schemas.microsoft.com/office/powerpoint/2010/main" val="1348423951"/>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Module 4 – Sommaire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Dans ce module, vous avez appris l’importance de prendre soin de vous en tant que gestionnaire et comment soutenir la santé mentale de votre équipe à l’aide des outils et des soutiens disponibles.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Questions et réponses.</a:t>
            </a:r>
            <a:endParaRPr lang="fr-CA" sz="120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Avez-vous des questions sur ce qu’on a appris au cours de cette séance?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Bilan :</a:t>
            </a:r>
            <a:endParaRPr lang="fr-CA" sz="1200" i="1"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p>
          <a:p>
            <a:pPr>
              <a:lnSpc>
                <a:spcPct val="107000"/>
              </a:lnSpc>
              <a:spcAft>
                <a:spcPts val="800"/>
              </a:spcAft>
            </a:pPr>
            <a:r>
              <a:rPr lang="fr-CA" sz="1200" kern="1200" noProof="0" dirty="0">
                <a:effectLst/>
                <a:latin typeface="Lora" pitchFamily="2" charset="0"/>
                <a:ea typeface="Calibri" panose="020F0502020204030204" pitchFamily="34" charset="0"/>
                <a:cs typeface="Calibri" panose="020F0502020204030204" pitchFamily="34" charset="0"/>
              </a:rPr>
              <a:t>Je vous remercie beaucoup d’avoir participé à ce cours.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Calibri" panose="020F0502020204030204" pitchFamily="34" charset="0"/>
                <a:cs typeface="Calibri" panose="020F0502020204030204" pitchFamily="34" charset="0"/>
              </a:rPr>
              <a:t>Cliquez pour révéler la diapositive suivante.</a:t>
            </a:r>
            <a:endParaRPr lang="fr-CA" sz="1200" kern="100" noProof="0" dirty="0">
              <a:effectLst/>
              <a:latin typeface="Lora" pitchFamily="2"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50016135"/>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Pour conclure…</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FR" sz="1200" b="1" kern="1200" noProof="0" dirty="0">
                <a:effectLst/>
                <a:latin typeface="Lora" pitchFamily="2" charset="0"/>
                <a:ea typeface="Times New Roman" panose="02020603050405020304" pitchFamily="18" charset="0"/>
                <a:cs typeface="Calibri" panose="020F0502020204030204" pitchFamily="34" charset="0"/>
              </a:rPr>
              <a:t>REMARQUE </a:t>
            </a:r>
            <a:endParaRPr lang="fr-FR" sz="1200" kern="1200" noProof="0" dirty="0">
              <a:effectLst/>
              <a:latin typeface="Lora" pitchFamily="2" charset="0"/>
              <a:ea typeface="Times New Roman" panose="02020603050405020304" pitchFamily="18"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Demandez aux participant</a:t>
            </a:r>
            <a:r>
              <a:rPr lang="fr-CA" sz="1200" i="0" kern="1200" noProof="0" dirty="0">
                <a:effectLst/>
                <a:latin typeface="Lora" pitchFamily="2" charset="0"/>
                <a:ea typeface="Times New Roman" panose="02020603050405020304" pitchFamily="18" charset="0"/>
                <a:cs typeface="Calibri" panose="020F0502020204030204" pitchFamily="34" charset="0"/>
              </a:rPr>
              <a:t>·e·</a:t>
            </a:r>
            <a:r>
              <a:rPr lang="fr-FR" sz="1200" kern="1200" noProof="0" dirty="0">
                <a:effectLst/>
                <a:latin typeface="Lora" pitchFamily="2" charset="0"/>
                <a:ea typeface="Times New Roman" panose="02020603050405020304" pitchFamily="18" charset="0"/>
                <a:cs typeface="Calibri" panose="020F0502020204030204" pitchFamily="34" charset="0"/>
              </a:rPr>
              <a:t>s de remplir l'évaluation finale en scannant le code QR sur cette diapositive. (regardez le code avec l'appareil photo de votre téléphone et cliquez sur le lien qui apparaît).</a:t>
            </a: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Rappelez aux participant</a:t>
            </a:r>
            <a:r>
              <a:rPr lang="fr-CA" sz="1200" i="0" kern="1200" noProof="0" dirty="0">
                <a:effectLst/>
                <a:latin typeface="Lora" pitchFamily="2" charset="0"/>
                <a:ea typeface="Times New Roman" panose="02020603050405020304" pitchFamily="18" charset="0"/>
                <a:cs typeface="Calibri" panose="020F0502020204030204" pitchFamily="34" charset="0"/>
              </a:rPr>
              <a:t>·e·</a:t>
            </a:r>
            <a:r>
              <a:rPr lang="fr-FR" sz="1200" kern="1200" noProof="0" dirty="0">
                <a:effectLst/>
                <a:latin typeface="Lora" pitchFamily="2" charset="0"/>
                <a:ea typeface="Times New Roman" panose="02020603050405020304" pitchFamily="18" charset="0"/>
                <a:cs typeface="Calibri" panose="020F0502020204030204" pitchFamily="34" charset="0"/>
              </a:rPr>
              <a:t>s de sélectionner employé</a:t>
            </a:r>
            <a:r>
              <a:rPr lang="fr-CA" sz="1200" i="0" kern="1200" noProof="0" dirty="0">
                <a:effectLst/>
                <a:latin typeface="Lora" pitchFamily="2" charset="0"/>
                <a:ea typeface="Times New Roman" panose="02020603050405020304" pitchFamily="18" charset="0"/>
                <a:cs typeface="Calibri" panose="020F0502020204030204" pitchFamily="34" charset="0"/>
              </a:rPr>
              <a:t>·e</a:t>
            </a:r>
            <a:r>
              <a:rPr lang="fr-FR" sz="1200" kern="1200" noProof="0" dirty="0">
                <a:effectLst/>
                <a:latin typeface="Lora" pitchFamily="2" charset="0"/>
                <a:ea typeface="Times New Roman" panose="02020603050405020304" pitchFamily="18" charset="0"/>
                <a:cs typeface="Calibri" panose="020F0502020204030204" pitchFamily="34" charset="0"/>
              </a:rPr>
              <a:t> ou gestionnaire, selon le type de cours auquel ils participent.</a:t>
            </a: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Il est important de répondre à cette enquête avant de passer aux activités de clôture du cours.</a:t>
            </a: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Si les participant</a:t>
            </a:r>
            <a:r>
              <a:rPr lang="fr-CA" sz="1200" i="0" kern="1200" noProof="0" dirty="0">
                <a:effectLst/>
                <a:latin typeface="Lora" pitchFamily="2" charset="0"/>
                <a:ea typeface="Times New Roman" panose="02020603050405020304" pitchFamily="18" charset="0"/>
                <a:cs typeface="Calibri" panose="020F0502020204030204" pitchFamily="34" charset="0"/>
              </a:rPr>
              <a:t>·e·</a:t>
            </a:r>
            <a:r>
              <a:rPr lang="fr-FR" sz="1200" kern="1200" noProof="0" dirty="0">
                <a:effectLst/>
                <a:latin typeface="Lora" pitchFamily="2" charset="0"/>
                <a:ea typeface="Times New Roman" panose="02020603050405020304" pitchFamily="18" charset="0"/>
                <a:cs typeface="Calibri" panose="020F0502020204030204" pitchFamily="34" charset="0"/>
              </a:rPr>
              <a:t>s n'ont pas pu accéder à l'évaluation au début du cours, masquez cette diapositive et sautez cette activité.</a:t>
            </a:r>
          </a:p>
          <a:p>
            <a:pPr>
              <a:lnSpc>
                <a:spcPct val="107000"/>
              </a:lnSpc>
              <a:spcAft>
                <a:spcPts val="800"/>
              </a:spcAft>
            </a:pPr>
            <a:endParaRPr lang="fr-FR" sz="1200" kern="1200" noProof="0" dirty="0">
              <a:effectLst/>
              <a:latin typeface="Lora" pitchFamily="2" charset="0"/>
              <a:ea typeface="Times New Roman" panose="02020603050405020304" pitchFamily="18" charset="0"/>
              <a:cs typeface="Calibri" panose="020F0502020204030204" pitchFamily="34" charset="0"/>
            </a:endParaRPr>
          </a:p>
          <a:p>
            <a:pPr>
              <a:lnSpc>
                <a:spcPct val="107000"/>
              </a:lnSpc>
              <a:spcAft>
                <a:spcPts val="800"/>
              </a:spcAft>
            </a:pPr>
            <a:r>
              <a:rPr lang="fr-FR" sz="1200" b="1" kern="1200" noProof="0" dirty="0">
                <a:effectLst/>
                <a:latin typeface="Lora" pitchFamily="2" charset="0"/>
                <a:ea typeface="Times New Roman" panose="02020603050405020304" pitchFamily="18" charset="0"/>
                <a:cs typeface="Calibri" panose="020F0502020204030204" pitchFamily="34" charset="0"/>
              </a:rPr>
              <a:t>À DIRE</a:t>
            </a: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Avant de commencer, prenez une minute pour scanner ce code QR et répondre à quelques questions sur la santé mentale. </a:t>
            </a:r>
          </a:p>
          <a:p>
            <a:pPr marL="171450" indent="-171450">
              <a:lnSpc>
                <a:spcPct val="107000"/>
              </a:lnSpc>
              <a:spcAft>
                <a:spcPts val="800"/>
              </a:spcAft>
              <a:buFont typeface="Arial" panose="020B0604020202020204" pitchFamily="34" charset="0"/>
              <a:buChar char="•"/>
            </a:pPr>
            <a:endParaRPr lang="fr-FR" sz="1200" kern="1200" noProof="0" dirty="0">
              <a:effectLst/>
              <a:latin typeface="Lora" pitchFamily="2" charset="0"/>
              <a:ea typeface="Times New Roman" panose="02020603050405020304" pitchFamily="18"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Vos réponses sont anonymes et il ne vous sera pas demandé de communiquer des informations personnelles, votre nom ou votre adresse électronique.</a:t>
            </a:r>
          </a:p>
          <a:p>
            <a:pPr marL="171450" indent="-171450">
              <a:lnSpc>
                <a:spcPct val="107000"/>
              </a:lnSpc>
              <a:spcAft>
                <a:spcPts val="800"/>
              </a:spcAft>
              <a:buFont typeface="Arial" panose="020B0604020202020204" pitchFamily="34" charset="0"/>
              <a:buChar char="•"/>
            </a:pPr>
            <a:endParaRPr lang="fr-FR" sz="1200" kern="1200" noProof="0" dirty="0">
              <a:effectLst/>
              <a:latin typeface="Lora" pitchFamily="2" charset="0"/>
              <a:ea typeface="Times New Roman" panose="02020603050405020304" pitchFamily="18" charset="0"/>
              <a:cs typeface="Calibri" panose="020F0502020204030204" pitchFamily="34" charset="0"/>
            </a:endParaRPr>
          </a:p>
          <a:p>
            <a:pPr marL="171450" indent="-171450">
              <a:lnSpc>
                <a:spcPct val="107000"/>
              </a:lnSpc>
              <a:spcAft>
                <a:spcPts val="800"/>
              </a:spcAft>
              <a:buFont typeface="Arial" panose="020B0604020202020204" pitchFamily="34" charset="0"/>
              <a:buChar char="•"/>
            </a:pPr>
            <a:r>
              <a:rPr lang="fr-FR" sz="1200" kern="1200" noProof="0" dirty="0">
                <a:effectLst/>
                <a:latin typeface="Lora" pitchFamily="2" charset="0"/>
                <a:ea typeface="Times New Roman" panose="02020603050405020304" pitchFamily="18" charset="0"/>
                <a:cs typeface="Calibri" panose="020F0502020204030204" pitchFamily="34" charset="0"/>
              </a:rPr>
              <a:t>Ces informations aideront </a:t>
            </a:r>
            <a:r>
              <a:rPr lang="fr-FR" sz="1200" i="1" kern="1200" noProof="0" dirty="0">
                <a:effectLst/>
                <a:latin typeface="Lora" pitchFamily="2" charset="0"/>
                <a:ea typeface="Times New Roman" panose="02020603050405020304" pitchFamily="18" charset="0"/>
                <a:cs typeface="Calibri" panose="020F0502020204030204" pitchFamily="34" charset="0"/>
              </a:rPr>
              <a:t>Changer les mentalités </a:t>
            </a:r>
            <a:r>
              <a:rPr lang="fr-FR" sz="1200" kern="1200" noProof="0" dirty="0">
                <a:effectLst/>
                <a:latin typeface="Lora" pitchFamily="2" charset="0"/>
                <a:ea typeface="Times New Roman" panose="02020603050405020304" pitchFamily="18" charset="0"/>
                <a:cs typeface="Calibri" panose="020F0502020204030204" pitchFamily="34" charset="0"/>
              </a:rPr>
              <a:t>à déterminer dans quelle mesure le cours répond à ses objectifs d'apprentissage.</a:t>
            </a:r>
          </a:p>
          <a:p>
            <a:pPr marL="0" indent="0">
              <a:lnSpc>
                <a:spcPct val="107000"/>
              </a:lnSpc>
              <a:spcAft>
                <a:spcPts val="800"/>
              </a:spcAft>
              <a:buFont typeface="Arial" panose="020B0604020202020204" pitchFamily="34" charset="0"/>
              <a:buNone/>
            </a:pPr>
            <a:endParaRPr lang="fr-CA" sz="1200" i="1" kern="1200" noProof="0" dirty="0">
              <a:effectLst/>
              <a:latin typeface="Lora" pitchFamily="2" charset="0"/>
              <a:ea typeface="Times New Roman" panose="02020603050405020304" pitchFamily="18" charset="0"/>
              <a:cs typeface="Calibri" panose="020F050202020403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Cliquez pour révéler la diapositive suivante.</a:t>
            </a:r>
            <a:endPar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B267835-0E47-4489-B375-E70B63D82C6C}" type="slidenum">
              <a:rPr lang="en-CA" smtClean="0"/>
              <a:t>133</a:t>
            </a:fld>
            <a:endParaRPr lang="en-CA"/>
          </a:p>
        </p:txBody>
      </p:sp>
    </p:spTree>
    <p:extLst>
      <p:ext uri="{BB962C8B-B14F-4D97-AF65-F5344CB8AC3E}">
        <p14:creationId xmlns:p14="http://schemas.microsoft.com/office/powerpoint/2010/main" val="1789611236"/>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Autoréflexion</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DEMANDER </a:t>
            </a: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fr-CA" sz="1200" kern="1200" noProof="0" dirty="0">
                <a:effectLst/>
                <a:latin typeface="Lora" pitchFamily="2" charset="0"/>
                <a:ea typeface="Calibri" panose="020F0502020204030204" pitchFamily="34" charset="0"/>
                <a:cs typeface="Calibri" panose="020F0502020204030204" pitchFamily="34" charset="0"/>
              </a:rPr>
              <a:t>Quelle est la chose que vous allez faire grâce à ce que vous avez appris dans ce cours? </a:t>
            </a:r>
            <a:r>
              <a:rPr lang="fr-FR" sz="1200" dirty="0">
                <a:latin typeface="Lora" pitchFamily="2" charset="0"/>
              </a:rPr>
              <a:t>Quelles ressources ou soutiens allez-vous utiliser?</a:t>
            </a:r>
            <a:endParaRPr lang="en-US" dirty="0"/>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i="1" kern="1200" noProof="0" dirty="0">
                <a:effectLst/>
                <a:latin typeface="Lora" pitchFamily="2" charset="0"/>
                <a:ea typeface="Times New Roman" panose="02020603050405020304" pitchFamily="18" charset="0"/>
                <a:cs typeface="Calibri" panose="020F0502020204030204" pitchFamily="34" charset="0"/>
              </a:rPr>
              <a:t>Prenez une pause pour donner le temps aux </a:t>
            </a:r>
            <a:r>
              <a:rPr lang="fr-CA" sz="1200" i="1" kern="1200" noProof="0" dirty="0" err="1">
                <a:effectLst/>
                <a:latin typeface="Lora" pitchFamily="2" charset="0"/>
                <a:ea typeface="Times New Roman" panose="02020603050405020304" pitchFamily="18" charset="0"/>
                <a:cs typeface="Calibri" panose="020F0502020204030204" pitchFamily="34" charset="0"/>
              </a:rPr>
              <a:t>participant·e·s</a:t>
            </a:r>
            <a:r>
              <a:rPr lang="fr-CA" sz="1200" i="1" kern="1200" noProof="0" dirty="0">
                <a:effectLst/>
                <a:latin typeface="Lora" pitchFamily="2" charset="0"/>
                <a:ea typeface="Times New Roman" panose="02020603050405020304" pitchFamily="18" charset="0"/>
                <a:cs typeface="Calibri" panose="020F0502020204030204" pitchFamily="34" charset="0"/>
              </a:rPr>
              <a:t> de répondre. </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b="1" dirty="0">
                <a:solidFill>
                  <a:schemeClr val="tx1"/>
                </a:solidFill>
                <a:latin typeface="Lora" pitchFamily="2" charset="0"/>
              </a:rPr>
              <a:t>REMARQUE </a:t>
            </a:r>
          </a:p>
          <a:p>
            <a:pPr marL="0" marR="0" lvl="0" indent="0" algn="l" defTabSz="914400" rtl="0" eaLnBrk="1" fontAlgn="auto" latinLnBrk="0" hangingPunct="1">
              <a:lnSpc>
                <a:spcPct val="100000"/>
              </a:lnSpc>
              <a:spcBef>
                <a:spcPts val="0"/>
              </a:spcBef>
              <a:spcAft>
                <a:spcPts val="0"/>
              </a:spcAft>
              <a:buClrTx/>
              <a:buSzTx/>
              <a:buFontTx/>
              <a:buNone/>
              <a:tabLst/>
              <a:defRPr/>
            </a:pPr>
            <a:r>
              <a:rPr lang="fr-FR" sz="1200" b="0" i="0" u="none" strike="noStrike" kern="1200" baseline="0" dirty="0">
                <a:solidFill>
                  <a:schemeClr val="tx1"/>
                </a:solidFill>
                <a:latin typeface="Lora" pitchFamily="2" charset="0"/>
                <a:ea typeface="+mn-ea"/>
                <a:cs typeface="+mn-cs"/>
              </a:rPr>
              <a:t>Pour des raisons de sécurité, certains participants peuvent choisir de ne pas partager leur réponse avec le groupe.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dirty="0">
              <a:solidFill>
                <a:schemeClr val="tx1"/>
              </a:solidFill>
              <a:latin typeface="Lora" pitchFamily="2" charset="0"/>
            </a:endParaRPr>
          </a:p>
          <a:p>
            <a:r>
              <a:rPr lang="en-CA" sz="1200" b="1" dirty="0">
                <a:solidFill>
                  <a:schemeClr val="tx1"/>
                </a:solidFill>
                <a:latin typeface="Lora" pitchFamily="2" charset="0"/>
              </a:rPr>
              <a:t>À DIRE </a:t>
            </a:r>
          </a:p>
          <a:p>
            <a:pPr marL="0" indent="0">
              <a:buFont typeface="Arial" panose="020B0604020202020204" pitchFamily="34" charset="0"/>
              <a:buNone/>
            </a:pPr>
            <a:r>
              <a:rPr lang="fr-FR" sz="1200" b="0" dirty="0">
                <a:solidFill>
                  <a:schemeClr val="tx1"/>
                </a:solidFill>
                <a:latin typeface="Lora" pitchFamily="2" charset="0"/>
              </a:rPr>
              <a:t>Après ce cours, n'oubliez pas de toujours faire le point avec vous-même et de faire appel aux ressources et aux soutiens dont vous avez besoin. </a:t>
            </a:r>
          </a:p>
          <a:p>
            <a:pPr marL="171450" indent="-171450">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MS PGothic" panose="020B0600070205080204" pitchFamily="34" charset="-128"/>
              </a:rPr>
              <a:t>Cliquez pour révéler la diapositive suivante.</a:t>
            </a:r>
            <a:r>
              <a:rPr lang="fr-CA" sz="1200" noProof="0" dirty="0">
                <a:effectLst/>
                <a:latin typeface="Lora" pitchFamily="2" charset="0"/>
              </a:rPr>
              <a:t> </a:t>
            </a:r>
            <a:endParaRPr lang="fr-CA" sz="1200" b="0" i="1" u="none" strike="noStrike" kern="1200" baseline="0" noProof="0" dirty="0">
              <a:solidFill>
                <a:schemeClr val="tx1"/>
              </a:solidFill>
              <a:latin typeface="Lora" pitchFamily="2" charset="0"/>
              <a:ea typeface="MS PGothic" panose="020B0600070205080204" pitchFamily="34" charset="-128"/>
              <a:cs typeface="Calibri"/>
            </a:endParaRPr>
          </a:p>
        </p:txBody>
      </p:sp>
    </p:spTree>
    <p:extLst>
      <p:ext uri="{BB962C8B-B14F-4D97-AF65-F5344CB8AC3E}">
        <p14:creationId xmlns:p14="http://schemas.microsoft.com/office/powerpoint/2010/main" val="2412494472"/>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Évaluation du cours</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Merci d’avoir participé au cours de l’Esprit au travail!</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Après le cours, vous recevrez un courriel contenant un lien vers l’évaluation du cours. Vos commentaires sont très utiles et appréciés. </a:t>
            </a:r>
          </a:p>
          <a:p>
            <a:pPr marL="171450" lvl="0" indent="-171450">
              <a:lnSpc>
                <a:spcPct val="107000"/>
              </a:lnSpc>
              <a:spcAft>
                <a:spcPts val="800"/>
              </a:spcAft>
              <a:buFont typeface="Arial" panose="020B0604020202020204" pitchFamily="34" charset="0"/>
              <a:buChar char="•"/>
            </a:pP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Veuillez prendre 10 minutes pour répondre au sondage et aidez-nous à améliorer ce cours.</a:t>
            </a: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b="0" i="1" u="none" strike="noStrike" baseline="0" noProof="0" dirty="0">
              <a:solidFill>
                <a:schemeClr val="tx1"/>
              </a:solidFill>
              <a:latin typeface="Lora" pitchFamily="2" charset="0"/>
            </a:endParaRPr>
          </a:p>
        </p:txBody>
      </p:sp>
    </p:spTree>
    <p:extLst>
      <p:ext uri="{BB962C8B-B14F-4D97-AF65-F5344CB8AC3E}">
        <p14:creationId xmlns:p14="http://schemas.microsoft.com/office/powerpoint/2010/main" val="3938638169"/>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Séances de rappel en ligne</a:t>
            </a:r>
          </a:p>
          <a:p>
            <a:pPr>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pP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À DIRE </a:t>
            </a:r>
            <a:endParaRPr lang="fr-CA" sz="1200" b="1"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Dans trois mois, vous allez recevoir un lien qui vous permettra d’accéder aux séances de rappel en ligne de l’EAT. </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lvl="0" indent="-171450">
              <a:lnSpc>
                <a:spcPct val="107000"/>
              </a:lnSpc>
              <a:spcAft>
                <a:spcPts val="800"/>
              </a:spcAft>
              <a:buFont typeface="Arial" panose="020B0604020202020204" pitchFamily="34" charset="0"/>
              <a:buChar char="•"/>
            </a:pPr>
            <a:endParaRPr lang="fr-CA" sz="1200" kern="1200" noProof="0" dirty="0">
              <a:effectLst/>
              <a:latin typeface="Lora" pitchFamily="2" charset="0"/>
              <a:ea typeface="Calibri" panose="020F0502020204030204" pitchFamily="34" charset="0"/>
              <a:cs typeface="Calibri" panose="020F0502020204030204" pitchFamily="34" charset="0"/>
            </a:endParaRPr>
          </a:p>
          <a:p>
            <a:pPr marL="171450" lvl="0" indent="-171450">
              <a:lnSpc>
                <a:spcPct val="107000"/>
              </a:lnSpc>
              <a:spcAft>
                <a:spcPts val="800"/>
              </a:spcAft>
              <a:buFont typeface="Arial" panose="020B0604020202020204" pitchFamily="34" charset="0"/>
              <a:buChar char="•"/>
            </a:pPr>
            <a:r>
              <a:rPr lang="fr-CA" sz="1200" kern="1200" noProof="0" dirty="0">
                <a:effectLst/>
                <a:latin typeface="Lora" pitchFamily="2" charset="0"/>
                <a:ea typeface="Calibri" panose="020F0502020204030204" pitchFamily="34" charset="0"/>
                <a:cs typeface="Calibri" panose="020F0502020204030204" pitchFamily="34" charset="0"/>
              </a:rPr>
              <a:t>Ces courtes séances de 15 minutes sont conçues pour vous rappeler les concepts clés que vous avez appris dans ce cours (le continuum de la santé mentale, la stigmatisation, les quatre grandes stratégies). </a:t>
            </a:r>
            <a:r>
              <a:rPr lang="fr-FR" sz="1200" kern="1200" noProof="0" dirty="0">
                <a:effectLst/>
                <a:latin typeface="Lora" pitchFamily="2" charset="0"/>
                <a:ea typeface="Calibri" panose="020F0502020204030204" pitchFamily="34" charset="0"/>
                <a:cs typeface="Calibri" panose="020F0502020204030204" pitchFamily="34" charset="0"/>
              </a:rPr>
              <a:t>Surveillez l'arrivée de ce courriel dans votre boîte de réception.</a:t>
            </a:r>
            <a:endParaRPr lang="fr-CA" sz="1200" kern="100" noProof="0" dirty="0">
              <a:effectLst/>
              <a:latin typeface="Lora" pitchFamily="2" charset="0"/>
              <a:ea typeface="Calibri" panose="020F0502020204030204" pitchFamily="34" charset="0"/>
              <a:cs typeface="Arial" panose="020B0604020202020204" pitchFamily="34" charset="0"/>
            </a:endParaRPr>
          </a:p>
          <a:p>
            <a:pPr marL="171450" indent="-171450">
              <a:lnSpc>
                <a:spcPct val="107000"/>
              </a:lnSpc>
              <a:spcAft>
                <a:spcPts val="800"/>
              </a:spcAft>
            </a:pPr>
            <a:endParaRPr lang="fr-CA" sz="1200" kern="100" noProof="0" dirty="0">
              <a:effectLst/>
              <a:latin typeface="Lora" pitchFamily="2" charset="0"/>
              <a:ea typeface="Calibri" panose="020F0502020204030204" pitchFamily="34" charset="0"/>
              <a:cs typeface="Arial" panose="020B0604020202020204" pitchFamily="34" charset="0"/>
            </a:endParaRPr>
          </a:p>
          <a:p>
            <a:r>
              <a:rPr lang="fr-CA" sz="1200" i="1" kern="1200" noProof="0" dirty="0">
                <a:effectLst/>
                <a:latin typeface="Lora" pitchFamily="2" charset="0"/>
                <a:ea typeface="Calibri" panose="020F0502020204030204" pitchFamily="34" charset="0"/>
              </a:rPr>
              <a:t>Cliquez pour révéler la diapositive suivante.</a:t>
            </a:r>
            <a:r>
              <a:rPr lang="fr-CA" sz="1200" noProof="0" dirty="0">
                <a:effectLst/>
                <a:latin typeface="Lora" pitchFamily="2" charset="0"/>
              </a:rPr>
              <a:t> </a:t>
            </a:r>
            <a:endParaRPr lang="fr-CA" sz="1200" i="1" noProof="0" dirty="0">
              <a:solidFill>
                <a:schemeClr val="tx1"/>
              </a:solidFill>
              <a:latin typeface="Lora" pitchFamily="2" charset="0"/>
            </a:endParaRPr>
          </a:p>
        </p:txBody>
      </p:sp>
    </p:spTree>
    <p:extLst>
      <p:ext uri="{BB962C8B-B14F-4D97-AF65-F5344CB8AC3E}">
        <p14:creationId xmlns:p14="http://schemas.microsoft.com/office/powerpoint/2010/main" val="2810339690"/>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2562" name="Rectangle 7"/>
          <p:cNvSpPr txBox="1">
            <a:spLocks noGrp="1" noChangeArrowheads="1"/>
          </p:cNvSpPr>
          <p:nvPr/>
        </p:nvSpPr>
        <p:spPr bwMode="auto">
          <a:xfrm>
            <a:off x="3963988" y="8820150"/>
            <a:ext cx="3033712" cy="4635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720" tIns="46861" rIns="93720" bIns="46861" anchor="b"/>
          <a:lstStyle>
            <a:lvl1pPr defTabSz="974725">
              <a:defRPr sz="1200">
                <a:solidFill>
                  <a:schemeClr val="tx1"/>
                </a:solidFill>
                <a:latin typeface="Calibri" pitchFamily="34" charset="0"/>
                <a:ea typeface="MS PGothic" pitchFamily="34" charset="-128"/>
              </a:defRPr>
            </a:lvl1pPr>
            <a:lvl2pPr marL="742950" indent="-285750" defTabSz="974725">
              <a:defRPr sz="1200">
                <a:solidFill>
                  <a:schemeClr val="tx1"/>
                </a:solidFill>
                <a:latin typeface="Calibri" pitchFamily="34" charset="0"/>
                <a:ea typeface="MS PGothic" pitchFamily="34" charset="-128"/>
              </a:defRPr>
            </a:lvl2pPr>
            <a:lvl3pPr marL="1143000" indent="-228600" defTabSz="974725">
              <a:defRPr sz="1200">
                <a:solidFill>
                  <a:schemeClr val="tx1"/>
                </a:solidFill>
                <a:latin typeface="Calibri" pitchFamily="34" charset="0"/>
                <a:ea typeface="MS PGothic" pitchFamily="34" charset="-128"/>
              </a:defRPr>
            </a:lvl3pPr>
            <a:lvl4pPr marL="1600200" indent="-228600" defTabSz="974725">
              <a:defRPr sz="1200">
                <a:solidFill>
                  <a:schemeClr val="tx1"/>
                </a:solidFill>
                <a:latin typeface="Calibri" pitchFamily="34" charset="0"/>
                <a:ea typeface="MS PGothic" pitchFamily="34" charset="-128"/>
              </a:defRPr>
            </a:lvl4pPr>
            <a:lvl5pPr marL="2057400" indent="-228600" defTabSz="974725">
              <a:defRPr sz="1200">
                <a:solidFill>
                  <a:schemeClr val="tx1"/>
                </a:solidFill>
                <a:latin typeface="Calibri" pitchFamily="34" charset="0"/>
                <a:ea typeface="MS PGothic" pitchFamily="34" charset="-128"/>
              </a:defRPr>
            </a:lvl5pPr>
            <a:lvl6pPr marL="2514600" indent="-228600" defTabSz="974725" eaLnBrk="0" fontAlgn="base" hangingPunct="0">
              <a:spcBef>
                <a:spcPct val="30000"/>
              </a:spcBef>
              <a:spcAft>
                <a:spcPct val="0"/>
              </a:spcAft>
              <a:defRPr sz="1200">
                <a:solidFill>
                  <a:schemeClr val="tx1"/>
                </a:solidFill>
                <a:latin typeface="Calibri" pitchFamily="34" charset="0"/>
                <a:ea typeface="MS PGothic" pitchFamily="34" charset="-128"/>
              </a:defRPr>
            </a:lvl6pPr>
            <a:lvl7pPr marL="2971800" indent="-228600" defTabSz="974725" eaLnBrk="0" fontAlgn="base" hangingPunct="0">
              <a:spcBef>
                <a:spcPct val="30000"/>
              </a:spcBef>
              <a:spcAft>
                <a:spcPct val="0"/>
              </a:spcAft>
              <a:defRPr sz="1200">
                <a:solidFill>
                  <a:schemeClr val="tx1"/>
                </a:solidFill>
                <a:latin typeface="Calibri" pitchFamily="34" charset="0"/>
                <a:ea typeface="MS PGothic" pitchFamily="34" charset="-128"/>
              </a:defRPr>
            </a:lvl7pPr>
            <a:lvl8pPr marL="3429000" indent="-228600" defTabSz="974725" eaLnBrk="0" fontAlgn="base" hangingPunct="0">
              <a:spcBef>
                <a:spcPct val="30000"/>
              </a:spcBef>
              <a:spcAft>
                <a:spcPct val="0"/>
              </a:spcAft>
              <a:defRPr sz="1200">
                <a:solidFill>
                  <a:schemeClr val="tx1"/>
                </a:solidFill>
                <a:latin typeface="Calibri" pitchFamily="34" charset="0"/>
                <a:ea typeface="MS PGothic" pitchFamily="34" charset="-128"/>
              </a:defRPr>
            </a:lvl8pPr>
            <a:lvl9pPr marL="3886200" indent="-228600" defTabSz="974725" eaLnBrk="0" fontAlgn="base" hangingPunct="0">
              <a:spcBef>
                <a:spcPct val="30000"/>
              </a:spcBef>
              <a:spcAft>
                <a:spcPct val="0"/>
              </a:spcAft>
              <a:defRPr sz="1200">
                <a:solidFill>
                  <a:schemeClr val="tx1"/>
                </a:solidFill>
                <a:latin typeface="Calibri" pitchFamily="34" charset="0"/>
                <a:ea typeface="MS PGothic" pitchFamily="34" charset="-128"/>
              </a:defRPr>
            </a:lvl9pPr>
          </a:lstStyle>
          <a:p>
            <a:pPr marL="0" marR="0" lvl="0" indent="0" algn="r" defTabSz="974725" rtl="0" eaLnBrk="1" fontAlgn="auto" latinLnBrk="0" hangingPunct="1">
              <a:lnSpc>
                <a:spcPct val="100000"/>
              </a:lnSpc>
              <a:spcBef>
                <a:spcPts val="0"/>
              </a:spcBef>
              <a:spcAft>
                <a:spcPts val="0"/>
              </a:spcAft>
              <a:buClrTx/>
              <a:buSzTx/>
              <a:buFontTx/>
              <a:buNone/>
              <a:tabLst/>
              <a:defRPr/>
            </a:pPr>
            <a:endParaRPr kumimoji="0" lang="en-US" altLang="en-US" sz="1300" b="0" i="0" u="none" strike="noStrike" kern="1200" cap="none" spc="0" normalizeH="0" baseline="0" noProof="0">
              <a:ln>
                <a:noFill/>
              </a:ln>
              <a:solidFill>
                <a:prstClr val="black"/>
              </a:solidFill>
              <a:effectLst/>
              <a:uLnTx/>
              <a:uFillTx/>
              <a:latin typeface="Times New Roman" pitchFamily="18" charset="0"/>
              <a:ea typeface="MS PGothic" pitchFamily="34" charset="-128"/>
              <a:cs typeface="+mn-cs"/>
            </a:endParaRPr>
          </a:p>
        </p:txBody>
      </p:sp>
      <p:sp>
        <p:nvSpPr>
          <p:cNvPr id="32256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322564"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3724" tIns="46863" rIns="93724" bIns="46863" numCol="1" anchor="t" anchorCtr="0" compatLnSpc="1">
            <a:prstTxWarp prst="textNoShape">
              <a:avLst/>
            </a:prstTxWarp>
          </a:bodyPr>
          <a:lstStyle/>
          <a:p>
            <a:pPr>
              <a:lnSpc>
                <a:spcPct val="107000"/>
              </a:lnSpc>
              <a:spcBef>
                <a:spcPts val="200"/>
              </a:spcBef>
            </a:pPr>
            <a:r>
              <a:rPr lang="fr-CA" sz="12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t>Des questions? Des commentaires?</a:t>
            </a:r>
          </a:p>
          <a:p>
            <a:pPr algn="ctr">
              <a:lnSpc>
                <a:spcPct val="107000"/>
              </a:lnSpc>
              <a:spcAft>
                <a:spcPts val="800"/>
              </a:spcAft>
            </a:pPr>
            <a:endParaRPr lang="fr-CA" sz="1200" b="1" kern="1200" noProof="0" dirty="0">
              <a:effectLst/>
              <a:latin typeface="Lora" pitchFamily="2" charset="0"/>
              <a:ea typeface="Calibri" panose="020F0502020204030204" pitchFamily="34" charset="0"/>
              <a:cs typeface="Calibri" panose="020F0502020204030204" pitchFamily="34" charset="0"/>
            </a:endParaRPr>
          </a:p>
          <a:p>
            <a:pPr algn="l" eaLnBrk="1" hangingPunct="1">
              <a:spcBef>
                <a:spcPct val="0"/>
              </a:spcBef>
            </a:pPr>
            <a:r>
              <a:rPr lang="en-CA" altLang="en-US" sz="1200" b="1" dirty="0">
                <a:solidFill>
                  <a:schemeClr val="tx1"/>
                </a:solidFill>
                <a:latin typeface="Lora" pitchFamily="2" charset="0"/>
              </a:rPr>
              <a:t>À DEMANDER </a:t>
            </a:r>
          </a:p>
          <a:p>
            <a:pPr marL="0" indent="0" algn="l" eaLnBrk="1" hangingPunct="1">
              <a:spcBef>
                <a:spcPct val="0"/>
              </a:spcBef>
              <a:buFont typeface="Arial" panose="020B0604020202020204" pitchFamily="34" charset="0"/>
              <a:buNone/>
            </a:pPr>
            <a:r>
              <a:rPr lang="fr-FR" altLang="en-US" sz="1200" b="0" dirty="0">
                <a:solidFill>
                  <a:schemeClr val="tx1"/>
                </a:solidFill>
                <a:latin typeface="Lora" pitchFamily="2" charset="0"/>
              </a:rPr>
              <a:t>Quelqu'un a-t-il des questions ou des commentaires à faire avant de conclure?</a:t>
            </a:r>
            <a:endParaRPr lang="en-CA" altLang="en-US" sz="1200" b="0" dirty="0">
              <a:solidFill>
                <a:schemeClr val="tx1"/>
              </a:solidFill>
              <a:latin typeface="Lora" pitchFamily="2" charset="0"/>
            </a:endParaRPr>
          </a:p>
          <a:p>
            <a:pPr marL="0" indent="0" algn="l" eaLnBrk="1" hangingPunct="1">
              <a:spcBef>
                <a:spcPct val="0"/>
              </a:spcBef>
              <a:buFont typeface="Arial" panose="020B0604020202020204" pitchFamily="34" charset="0"/>
              <a:buNone/>
            </a:pPr>
            <a:endParaRPr lang="en-CA" altLang="en-US" sz="1200" b="1" dirty="0">
              <a:solidFill>
                <a:schemeClr val="tx1"/>
              </a:solidFill>
              <a:latin typeface="Lora" pitchFamily="2" charset="0"/>
            </a:endParaRPr>
          </a:p>
          <a:p>
            <a:pPr marL="0" indent="0" algn="l" eaLnBrk="1" hangingPunct="1">
              <a:spcBef>
                <a:spcPct val="0"/>
              </a:spcBef>
              <a:buFont typeface="Arial" panose="020B0604020202020204" pitchFamily="34" charset="0"/>
              <a:buNone/>
            </a:pPr>
            <a:r>
              <a:rPr lang="en-CA" altLang="en-US" sz="1200" b="1" dirty="0">
                <a:solidFill>
                  <a:schemeClr val="tx1"/>
                </a:solidFill>
                <a:latin typeface="Lora" pitchFamily="2" charset="0"/>
              </a:rPr>
              <a:t>À FAIRE </a:t>
            </a:r>
          </a:p>
          <a:p>
            <a:pPr marL="0" indent="0" algn="l" eaLnBrk="1" hangingPunct="1">
              <a:spcBef>
                <a:spcPct val="0"/>
              </a:spcBef>
              <a:buFont typeface="Arial" panose="020B0604020202020204" pitchFamily="34" charset="0"/>
              <a:buNone/>
            </a:pPr>
            <a:r>
              <a:rPr lang="fr-FR" altLang="en-US" sz="1200" b="0" dirty="0">
                <a:solidFill>
                  <a:schemeClr val="tx1"/>
                </a:solidFill>
                <a:latin typeface="Lora" pitchFamily="2" charset="0"/>
              </a:rPr>
              <a:t>Remercier les participant</a:t>
            </a:r>
            <a:r>
              <a:rPr lang="fr-CA" sz="1200" b="0" kern="1200" noProof="0" dirty="0">
                <a:effectLst/>
                <a:latin typeface="Lora" pitchFamily="2" charset="0"/>
                <a:ea typeface="Calibri" panose="020F0502020204030204" pitchFamily="34" charset="0"/>
                <a:cs typeface="Calibri" panose="020F0502020204030204" pitchFamily="34" charset="0"/>
              </a:rPr>
              <a:t>·e·</a:t>
            </a:r>
            <a:r>
              <a:rPr lang="fr-FR" altLang="en-US" sz="1200" b="0" dirty="0">
                <a:solidFill>
                  <a:schemeClr val="tx1"/>
                </a:solidFill>
                <a:latin typeface="Lora" pitchFamily="2" charset="0"/>
              </a:rPr>
              <a:t>s pour leur engagement et leur participation.</a:t>
            </a:r>
          </a:p>
          <a:p>
            <a:pPr marL="0" indent="0" algn="l" eaLnBrk="1" hangingPunct="1">
              <a:spcBef>
                <a:spcPct val="0"/>
              </a:spcBef>
              <a:buFont typeface="Arial" panose="020B0604020202020204" pitchFamily="34" charset="0"/>
              <a:buNone/>
            </a:pPr>
            <a:r>
              <a:rPr lang="fr-CA" sz="1200" b="1" kern="1200" noProof="0" dirty="0">
                <a:effectLst/>
                <a:latin typeface="Lora" pitchFamily="2" charset="0"/>
                <a:ea typeface="Calibri" panose="020F0502020204030204" pitchFamily="34" charset="0"/>
                <a:cs typeface="Calibri" panose="020F0502020204030204" pitchFamily="34" charset="0"/>
              </a:rPr>
              <a:t> </a:t>
            </a:r>
            <a:endParaRPr lang="fr-CA" sz="1200" kern="100" noProof="0" dirty="0">
              <a:effectLst/>
              <a:latin typeface="Lora" pitchFamily="2" charset="0"/>
              <a:ea typeface="Calibri" panose="020F0502020204030204" pitchFamily="34" charset="0"/>
              <a:cs typeface="Arial" panose="020B0604020202020204" pitchFamily="34" charset="0"/>
            </a:endParaRPr>
          </a:p>
          <a:p>
            <a:pPr algn="ctr">
              <a:lnSpc>
                <a:spcPct val="107000"/>
              </a:lnSpc>
              <a:spcAft>
                <a:spcPts val="800"/>
              </a:spcAft>
            </a:pPr>
            <a:r>
              <a:rPr lang="fr-CA" sz="1200" b="1" kern="1200" noProof="0" dirty="0">
                <a:effectLst/>
                <a:latin typeface="Lora" pitchFamily="2" charset="0"/>
                <a:ea typeface="Calibri" panose="020F0502020204030204" pitchFamily="34" charset="0"/>
                <a:cs typeface="Calibri" panose="020F0502020204030204" pitchFamily="34" charset="0"/>
              </a:rPr>
              <a:t>FIN DU COURS DES GESTIONNAIRES</a:t>
            </a:r>
            <a:endParaRPr lang="fr-CA" altLang="en-US" b="1" noProof="0" dirty="0">
              <a:solidFill>
                <a:schemeClr val="tx1"/>
              </a:solidFill>
            </a:endParaRPr>
          </a:p>
        </p:txBody>
      </p:sp>
    </p:spTree>
    <p:extLst>
      <p:ext uri="{BB962C8B-B14F-4D97-AF65-F5344CB8AC3E}">
        <p14:creationId xmlns:p14="http://schemas.microsoft.com/office/powerpoint/2010/main" val="39567471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emf"/><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6.sv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E55F2-F17E-F57B-ECCB-B8E790101F1B}"/>
              </a:ext>
            </a:extLst>
          </p:cNvPr>
          <p:cNvSpPr>
            <a:spLocks noGrp="1"/>
          </p:cNvSpPr>
          <p:nvPr>
            <p:ph type="ctrTitle"/>
          </p:nvPr>
        </p:nvSpPr>
        <p:spPr>
          <a:xfrm>
            <a:off x="1195933" y="2472635"/>
            <a:ext cx="6035505" cy="1897439"/>
          </a:xfrm>
        </p:spPr>
        <p:txBody>
          <a:bodyPr anchor="b"/>
          <a:lstStyle>
            <a:lvl1pPr algn="l">
              <a:defRPr sz="4000"/>
            </a:lvl1pPr>
          </a:lstStyle>
          <a:p>
            <a:r>
              <a:rPr lang="fr-CA" noProof="0" dirty="0"/>
              <a:t>Click</a:t>
            </a:r>
            <a:r>
              <a:rPr lang="fr-CA" dirty="0"/>
              <a:t> to </a:t>
            </a:r>
            <a:r>
              <a:rPr lang="fr-CA" dirty="0" err="1"/>
              <a:t>edit</a:t>
            </a:r>
            <a:r>
              <a:rPr lang="fr-CA" dirty="0"/>
              <a:t> Master </a:t>
            </a:r>
            <a:r>
              <a:rPr lang="fr-CA" dirty="0" err="1"/>
              <a:t>title</a:t>
            </a:r>
            <a:r>
              <a:rPr lang="fr-CA" dirty="0"/>
              <a:t> style</a:t>
            </a:r>
          </a:p>
        </p:txBody>
      </p:sp>
      <p:sp>
        <p:nvSpPr>
          <p:cNvPr id="3" name="Subtitle 2">
            <a:extLst>
              <a:ext uri="{FF2B5EF4-FFF2-40B4-BE49-F238E27FC236}">
                <a16:creationId xmlns:a16="http://schemas.microsoft.com/office/drawing/2014/main" id="{E1D917D4-9827-B733-1CCC-AE5B1F1D0A5D}"/>
              </a:ext>
            </a:extLst>
          </p:cNvPr>
          <p:cNvSpPr>
            <a:spLocks noGrp="1"/>
          </p:cNvSpPr>
          <p:nvPr>
            <p:ph type="subTitle" idx="1"/>
          </p:nvPr>
        </p:nvSpPr>
        <p:spPr>
          <a:xfrm>
            <a:off x="1195933" y="4378497"/>
            <a:ext cx="6035505" cy="1025803"/>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CA" noProof="0" dirty="0"/>
              <a:t>Click to </a:t>
            </a:r>
            <a:r>
              <a:rPr lang="fr-CA" noProof="0" dirty="0" err="1"/>
              <a:t>edit</a:t>
            </a:r>
            <a:r>
              <a:rPr lang="fr-CA" noProof="0" dirty="0"/>
              <a:t> Master </a:t>
            </a:r>
            <a:r>
              <a:rPr lang="fr-CA" noProof="0" dirty="0" err="1"/>
              <a:t>subtitle</a:t>
            </a:r>
            <a:r>
              <a:rPr lang="fr-CA" noProof="0" dirty="0"/>
              <a:t> style</a:t>
            </a:r>
          </a:p>
        </p:txBody>
      </p:sp>
      <p:sp>
        <p:nvSpPr>
          <p:cNvPr id="4" name="Date Placeholder 3">
            <a:extLst>
              <a:ext uri="{FF2B5EF4-FFF2-40B4-BE49-F238E27FC236}">
                <a16:creationId xmlns:a16="http://schemas.microsoft.com/office/drawing/2014/main" id="{8D0BA6F7-7112-46BE-6C11-582CAF32D22A}"/>
              </a:ext>
            </a:extLst>
          </p:cNvPr>
          <p:cNvSpPr>
            <a:spLocks noGrp="1"/>
          </p:cNvSpPr>
          <p:nvPr>
            <p:ph type="dt" sz="half" idx="10"/>
          </p:nvPr>
        </p:nvSpPr>
        <p:spPr>
          <a:xfrm>
            <a:off x="1195933" y="6155890"/>
            <a:ext cx="2743200" cy="365125"/>
          </a:xfrm>
        </p:spPr>
        <p:txBody>
          <a:bodyPr/>
          <a:lstStyle/>
          <a:p>
            <a:fld id="{73889054-91A2-E84C-97F3-E7A3FFC9EFE9}" type="datetimeFigureOut">
              <a:rPr lang="fr-CA" smtClean="0"/>
              <a:t>2025-01-29</a:t>
            </a:fld>
            <a:endParaRPr lang="fr-CA" dirty="0"/>
          </a:p>
        </p:txBody>
      </p:sp>
      <p:grpSp>
        <p:nvGrpSpPr>
          <p:cNvPr id="7" name="TWM icon" descr="The Working Mind icon. Head with 3 cogs inside.">
            <a:extLst>
              <a:ext uri="{FF2B5EF4-FFF2-40B4-BE49-F238E27FC236}">
                <a16:creationId xmlns:a16="http://schemas.microsoft.com/office/drawing/2014/main" id="{BC94DA64-A554-03B1-8238-799D830E61B2}"/>
              </a:ext>
            </a:extLst>
          </p:cNvPr>
          <p:cNvGrpSpPr/>
          <p:nvPr userDrawn="1"/>
        </p:nvGrpSpPr>
        <p:grpSpPr>
          <a:xfrm>
            <a:off x="8252869" y="2795783"/>
            <a:ext cx="3644409" cy="4062217"/>
            <a:chOff x="6899593" y="687592"/>
            <a:chExt cx="3215928" cy="3584612"/>
          </a:xfrm>
        </p:grpSpPr>
        <p:sp>
          <p:nvSpPr>
            <p:cNvPr id="8" name="Freeform 7">
              <a:extLst>
                <a:ext uri="{FF2B5EF4-FFF2-40B4-BE49-F238E27FC236}">
                  <a16:creationId xmlns:a16="http://schemas.microsoft.com/office/drawing/2014/main" id="{DAE555DF-A0DB-1D8B-5ABB-450E88B39D1B}"/>
                </a:ext>
              </a:extLst>
            </p:cNvPr>
            <p:cNvSpPr/>
            <p:nvPr/>
          </p:nvSpPr>
          <p:spPr>
            <a:xfrm>
              <a:off x="6899593" y="687592"/>
              <a:ext cx="3215928" cy="3584612"/>
            </a:xfrm>
            <a:custGeom>
              <a:avLst/>
              <a:gdLst>
                <a:gd name="connsiteX0" fmla="*/ 2993314 w 3215928"/>
                <a:gd name="connsiteY0" fmla="*/ 3582136 h 3584612"/>
                <a:gd name="connsiteX1" fmla="*/ 2803855 w 3215928"/>
                <a:gd name="connsiteY1" fmla="*/ 2844520 h 3584612"/>
                <a:gd name="connsiteX2" fmla="*/ 3114423 w 3215928"/>
                <a:gd name="connsiteY2" fmla="*/ 1892496 h 3584612"/>
                <a:gd name="connsiteX3" fmla="*/ 3095791 w 3215928"/>
                <a:gd name="connsiteY3" fmla="*/ 759878 h 3584612"/>
                <a:gd name="connsiteX4" fmla="*/ 1928047 w 3215928"/>
                <a:gd name="connsiteY4" fmla="*/ 545 h 3584612"/>
                <a:gd name="connsiteX5" fmla="*/ 549171 w 3215928"/>
                <a:gd name="connsiteY5" fmla="*/ 541946 h 3584612"/>
                <a:gd name="connsiteX6" fmla="*/ 207613 w 3215928"/>
                <a:gd name="connsiteY6" fmla="*/ 1257655 h 3584612"/>
                <a:gd name="connsiteX7" fmla="*/ 269783 w 3215928"/>
                <a:gd name="connsiteY7" fmla="*/ 1568741 h 3584612"/>
                <a:gd name="connsiteX8" fmla="*/ 269783 w 3215928"/>
                <a:gd name="connsiteY8" fmla="*/ 1730476 h 3584612"/>
                <a:gd name="connsiteX9" fmla="*/ 182802 w 3215928"/>
                <a:gd name="connsiteY9" fmla="*/ 1886114 h 3584612"/>
                <a:gd name="connsiteX10" fmla="*/ 58650 w 3215928"/>
                <a:gd name="connsiteY10" fmla="*/ 2166149 h 3584612"/>
                <a:gd name="connsiteX11" fmla="*/ 39923 w 3215928"/>
                <a:gd name="connsiteY11" fmla="*/ 2396369 h 3584612"/>
                <a:gd name="connsiteX12" fmla="*/ 207518 w 3215928"/>
                <a:gd name="connsiteY12" fmla="*/ 2502191 h 3584612"/>
                <a:gd name="connsiteX13" fmla="*/ 182706 w 3215928"/>
                <a:gd name="connsiteY13" fmla="*/ 2564390 h 3584612"/>
                <a:gd name="connsiteX14" fmla="*/ 201339 w 3215928"/>
                <a:gd name="connsiteY14" fmla="*/ 2682595 h 3584612"/>
                <a:gd name="connsiteX15" fmla="*/ 188790 w 3215928"/>
                <a:gd name="connsiteY15" fmla="*/ 2707455 h 3584612"/>
                <a:gd name="connsiteX16" fmla="*/ 232424 w 3215928"/>
                <a:gd name="connsiteY16" fmla="*/ 2800895 h 3584612"/>
                <a:gd name="connsiteX17" fmla="*/ 238603 w 3215928"/>
                <a:gd name="connsiteY17" fmla="*/ 2894145 h 3584612"/>
                <a:gd name="connsiteX18" fmla="*/ 182611 w 3215928"/>
                <a:gd name="connsiteY18" fmla="*/ 3062261 h 3584612"/>
                <a:gd name="connsiteX19" fmla="*/ 337943 w 3215928"/>
                <a:gd name="connsiteY19" fmla="*/ 3199136 h 3584612"/>
                <a:gd name="connsiteX20" fmla="*/ 704407 w 3215928"/>
                <a:gd name="connsiteY20" fmla="*/ 3230187 h 3584612"/>
                <a:gd name="connsiteX21" fmla="*/ 1120589 w 3215928"/>
                <a:gd name="connsiteY21" fmla="*/ 3304768 h 3584612"/>
                <a:gd name="connsiteX22" fmla="*/ 1293983 w 3215928"/>
                <a:gd name="connsiteY22" fmla="*/ 3584612 h 3584612"/>
                <a:gd name="connsiteX23" fmla="*/ 2993123 w 3215928"/>
                <a:gd name="connsiteY23" fmla="*/ 3581850 h 3584612"/>
                <a:gd name="connsiteX24" fmla="*/ 2993123 w 3215928"/>
                <a:gd name="connsiteY24" fmla="*/ 3581850 h 358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215928" h="3584612">
                  <a:moveTo>
                    <a:pt x="2993314" y="3582136"/>
                  </a:moveTo>
                  <a:cubicBezTo>
                    <a:pt x="2924964" y="3488791"/>
                    <a:pt x="2791402" y="3037496"/>
                    <a:pt x="2803855" y="2844520"/>
                  </a:cubicBezTo>
                  <a:cubicBezTo>
                    <a:pt x="2816308" y="2651734"/>
                    <a:pt x="3064705" y="2060517"/>
                    <a:pt x="3114423" y="1892496"/>
                  </a:cubicBezTo>
                  <a:cubicBezTo>
                    <a:pt x="3164045" y="1724475"/>
                    <a:pt x="3325556" y="1288802"/>
                    <a:pt x="3095791" y="759878"/>
                  </a:cubicBezTo>
                  <a:cubicBezTo>
                    <a:pt x="2865930" y="230764"/>
                    <a:pt x="2431211" y="13023"/>
                    <a:pt x="1928047" y="545"/>
                  </a:cubicBezTo>
                  <a:cubicBezTo>
                    <a:pt x="1424978" y="-11837"/>
                    <a:pt x="859739" y="187235"/>
                    <a:pt x="549171" y="541946"/>
                  </a:cubicBezTo>
                  <a:cubicBezTo>
                    <a:pt x="238793" y="896657"/>
                    <a:pt x="220066" y="1182979"/>
                    <a:pt x="207613" y="1257655"/>
                  </a:cubicBezTo>
                  <a:cubicBezTo>
                    <a:pt x="195255" y="1332331"/>
                    <a:pt x="244972" y="1500352"/>
                    <a:pt x="269783" y="1568741"/>
                  </a:cubicBezTo>
                  <a:cubicBezTo>
                    <a:pt x="294595" y="1637226"/>
                    <a:pt x="275962" y="1662086"/>
                    <a:pt x="269783" y="1730476"/>
                  </a:cubicBezTo>
                  <a:cubicBezTo>
                    <a:pt x="263509" y="1798961"/>
                    <a:pt x="207613" y="1842585"/>
                    <a:pt x="182802" y="1886114"/>
                  </a:cubicBezTo>
                  <a:cubicBezTo>
                    <a:pt x="157990" y="1929739"/>
                    <a:pt x="108273" y="2060327"/>
                    <a:pt x="58650" y="2166149"/>
                  </a:cubicBezTo>
                  <a:cubicBezTo>
                    <a:pt x="8933" y="2271972"/>
                    <a:pt x="-34511" y="2327979"/>
                    <a:pt x="39923" y="2396369"/>
                  </a:cubicBezTo>
                  <a:cubicBezTo>
                    <a:pt x="114452" y="2464853"/>
                    <a:pt x="188981" y="2464853"/>
                    <a:pt x="207518" y="2502191"/>
                  </a:cubicBezTo>
                  <a:cubicBezTo>
                    <a:pt x="226150" y="2539529"/>
                    <a:pt x="195160" y="2545721"/>
                    <a:pt x="182706" y="2564390"/>
                  </a:cubicBezTo>
                  <a:cubicBezTo>
                    <a:pt x="170253" y="2583154"/>
                    <a:pt x="145442" y="2620396"/>
                    <a:pt x="201339" y="2682595"/>
                  </a:cubicBezTo>
                  <a:lnTo>
                    <a:pt x="188790" y="2707455"/>
                  </a:lnTo>
                  <a:cubicBezTo>
                    <a:pt x="176337" y="2732411"/>
                    <a:pt x="201339" y="2775940"/>
                    <a:pt x="232424" y="2800895"/>
                  </a:cubicBezTo>
                  <a:cubicBezTo>
                    <a:pt x="263414" y="2825756"/>
                    <a:pt x="257235" y="2838138"/>
                    <a:pt x="238603" y="2894145"/>
                  </a:cubicBezTo>
                  <a:cubicBezTo>
                    <a:pt x="219971" y="2950247"/>
                    <a:pt x="195065" y="2968821"/>
                    <a:pt x="182611" y="3062261"/>
                  </a:cubicBezTo>
                  <a:cubicBezTo>
                    <a:pt x="170158" y="3155511"/>
                    <a:pt x="244782" y="3155511"/>
                    <a:pt x="337943" y="3199136"/>
                  </a:cubicBezTo>
                  <a:cubicBezTo>
                    <a:pt x="431104" y="3242665"/>
                    <a:pt x="586435" y="3223996"/>
                    <a:pt x="704407" y="3230187"/>
                  </a:cubicBezTo>
                  <a:cubicBezTo>
                    <a:pt x="822380" y="3236378"/>
                    <a:pt x="1033608" y="3280003"/>
                    <a:pt x="1120589" y="3304768"/>
                  </a:cubicBezTo>
                  <a:cubicBezTo>
                    <a:pt x="1207381" y="3329723"/>
                    <a:pt x="1238086" y="3491362"/>
                    <a:pt x="1293983" y="3584612"/>
                  </a:cubicBezTo>
                  <a:lnTo>
                    <a:pt x="2993123" y="3581850"/>
                  </a:lnTo>
                  <a:lnTo>
                    <a:pt x="2993123" y="3581850"/>
                  </a:lnTo>
                  <a:close/>
                </a:path>
              </a:pathLst>
            </a:custGeom>
            <a:solidFill>
              <a:schemeClr val="accent1"/>
            </a:solidFill>
            <a:ln w="0" cap="flat">
              <a:noFill/>
              <a:prstDash val="solid"/>
              <a:miter/>
            </a:ln>
          </p:spPr>
          <p:txBody>
            <a:bodyPr rtlCol="0" anchor="ctr"/>
            <a:lstStyle/>
            <a:p>
              <a:endParaRPr lang="en-CA"/>
            </a:p>
          </p:txBody>
        </p:sp>
        <p:sp>
          <p:nvSpPr>
            <p:cNvPr id="9" name="Freeform 8">
              <a:extLst>
                <a:ext uri="{FF2B5EF4-FFF2-40B4-BE49-F238E27FC236}">
                  <a16:creationId xmlns:a16="http://schemas.microsoft.com/office/drawing/2014/main" id="{007C8677-161B-88C7-DC75-D4744A5AC1C5}"/>
                </a:ext>
              </a:extLst>
            </p:cNvPr>
            <p:cNvSpPr/>
            <p:nvPr/>
          </p:nvSpPr>
          <p:spPr>
            <a:xfrm>
              <a:off x="8255251" y="2084657"/>
              <a:ext cx="1122360" cy="1124591"/>
            </a:xfrm>
            <a:custGeom>
              <a:avLst/>
              <a:gdLst>
                <a:gd name="connsiteX0" fmla="*/ 903016 w 1122360"/>
                <a:gd name="connsiteY0" fmla="*/ 603634 h 1124591"/>
                <a:gd name="connsiteX1" fmla="*/ 861189 w 1122360"/>
                <a:gd name="connsiteY1" fmla="*/ 731555 h 1124591"/>
                <a:gd name="connsiteX2" fmla="*/ 773637 w 1122360"/>
                <a:gd name="connsiteY2" fmla="*/ 833758 h 1124591"/>
                <a:gd name="connsiteX3" fmla="*/ 653763 w 1122360"/>
                <a:gd name="connsiteY3" fmla="*/ 894528 h 1124591"/>
                <a:gd name="connsiteX4" fmla="*/ 519821 w 1122360"/>
                <a:gd name="connsiteY4" fmla="*/ 904720 h 1124591"/>
                <a:gd name="connsiteX5" fmla="*/ 392057 w 1122360"/>
                <a:gd name="connsiteY5" fmla="*/ 862905 h 1124591"/>
                <a:gd name="connsiteX6" fmla="*/ 290341 w 1122360"/>
                <a:gd name="connsiteY6" fmla="*/ 775084 h 1124591"/>
                <a:gd name="connsiteX7" fmla="*/ 229501 w 1122360"/>
                <a:gd name="connsiteY7" fmla="*/ 655069 h 1124591"/>
                <a:gd name="connsiteX8" fmla="*/ 219329 w 1122360"/>
                <a:gd name="connsiteY8" fmla="*/ 520862 h 1124591"/>
                <a:gd name="connsiteX9" fmla="*/ 261062 w 1122360"/>
                <a:gd name="connsiteY9" fmla="*/ 392941 h 1124591"/>
                <a:gd name="connsiteX10" fmla="*/ 348709 w 1122360"/>
                <a:gd name="connsiteY10" fmla="*/ 290738 h 1124591"/>
                <a:gd name="connsiteX11" fmla="*/ 468582 w 1122360"/>
                <a:gd name="connsiteY11" fmla="*/ 229873 h 1124591"/>
                <a:gd name="connsiteX12" fmla="*/ 602525 w 1122360"/>
                <a:gd name="connsiteY12" fmla="*/ 219777 h 1124591"/>
                <a:gd name="connsiteX13" fmla="*/ 730098 w 1122360"/>
                <a:gd name="connsiteY13" fmla="*/ 261687 h 1124591"/>
                <a:gd name="connsiteX14" fmla="*/ 832100 w 1122360"/>
                <a:gd name="connsiteY14" fmla="*/ 349317 h 1124591"/>
                <a:gd name="connsiteX15" fmla="*/ 892749 w 1122360"/>
                <a:gd name="connsiteY15" fmla="*/ 469427 h 1124591"/>
                <a:gd name="connsiteX16" fmla="*/ 902921 w 1122360"/>
                <a:gd name="connsiteY16" fmla="*/ 603634 h 1124591"/>
                <a:gd name="connsiteX17" fmla="*/ 902921 w 1122360"/>
                <a:gd name="connsiteY17" fmla="*/ 603634 h 1124591"/>
                <a:gd name="connsiteX18" fmla="*/ 1057302 w 1122360"/>
                <a:gd name="connsiteY18" fmla="*/ 584584 h 1124591"/>
                <a:gd name="connsiteX19" fmla="*/ 1122325 w 1122360"/>
                <a:gd name="connsiteY19" fmla="*/ 563344 h 1124591"/>
                <a:gd name="connsiteX20" fmla="*/ 1115765 w 1122360"/>
                <a:gd name="connsiteY20" fmla="*/ 475904 h 1124591"/>
                <a:gd name="connsiteX21" fmla="*/ 1047891 w 1122360"/>
                <a:gd name="connsiteY21" fmla="*/ 464950 h 1124591"/>
                <a:gd name="connsiteX22" fmla="*/ 1039620 w 1122360"/>
                <a:gd name="connsiteY22" fmla="*/ 428470 h 1124591"/>
                <a:gd name="connsiteX23" fmla="*/ 1027928 w 1122360"/>
                <a:gd name="connsiteY23" fmla="*/ 392941 h 1124591"/>
                <a:gd name="connsiteX24" fmla="*/ 1080307 w 1122360"/>
                <a:gd name="connsiteY24" fmla="*/ 348460 h 1124591"/>
                <a:gd name="connsiteX25" fmla="*/ 1040571 w 1122360"/>
                <a:gd name="connsiteY25" fmla="*/ 270069 h 1124591"/>
                <a:gd name="connsiteX26" fmla="*/ 974028 w 1122360"/>
                <a:gd name="connsiteY26" fmla="*/ 285690 h 1124591"/>
                <a:gd name="connsiteX27" fmla="*/ 952068 w 1122360"/>
                <a:gd name="connsiteY27" fmla="*/ 255210 h 1124591"/>
                <a:gd name="connsiteX28" fmla="*/ 927732 w 1122360"/>
                <a:gd name="connsiteY28" fmla="*/ 226825 h 1124591"/>
                <a:gd name="connsiteX29" fmla="*/ 958818 w 1122360"/>
                <a:gd name="connsiteY29" fmla="*/ 165484 h 1124591"/>
                <a:gd name="connsiteX30" fmla="*/ 892369 w 1122360"/>
                <a:gd name="connsiteY30" fmla="*/ 108430 h 1124591"/>
                <a:gd name="connsiteX31" fmla="*/ 836758 w 1122360"/>
                <a:gd name="connsiteY31" fmla="*/ 148625 h 1124591"/>
                <a:gd name="connsiteX32" fmla="*/ 804912 w 1122360"/>
                <a:gd name="connsiteY32" fmla="*/ 128718 h 1124591"/>
                <a:gd name="connsiteX33" fmla="*/ 771640 w 1122360"/>
                <a:gd name="connsiteY33" fmla="*/ 111763 h 1124591"/>
                <a:gd name="connsiteX34" fmla="*/ 777059 w 1122360"/>
                <a:gd name="connsiteY34" fmla="*/ 43374 h 1124591"/>
                <a:gd name="connsiteX35" fmla="*/ 693974 w 1122360"/>
                <a:gd name="connsiteY35" fmla="*/ 15847 h 1124591"/>
                <a:gd name="connsiteX36" fmla="*/ 657851 w 1122360"/>
                <a:gd name="connsiteY36" fmla="*/ 74330 h 1124591"/>
                <a:gd name="connsiteX37" fmla="*/ 620777 w 1122360"/>
                <a:gd name="connsiteY37" fmla="*/ 68139 h 1124591"/>
                <a:gd name="connsiteX38" fmla="*/ 583417 w 1122360"/>
                <a:gd name="connsiteY38" fmla="*/ 65186 h 1124591"/>
                <a:gd name="connsiteX39" fmla="*/ 562218 w 1122360"/>
                <a:gd name="connsiteY39" fmla="*/ 35 h 1124591"/>
                <a:gd name="connsiteX40" fmla="*/ 474856 w 1122360"/>
                <a:gd name="connsiteY40" fmla="*/ 6607 h 1124591"/>
                <a:gd name="connsiteX41" fmla="*/ 463924 w 1122360"/>
                <a:gd name="connsiteY41" fmla="*/ 74521 h 1124591"/>
                <a:gd name="connsiteX42" fmla="*/ 427420 w 1122360"/>
                <a:gd name="connsiteY42" fmla="*/ 82807 h 1124591"/>
                <a:gd name="connsiteX43" fmla="*/ 392057 w 1122360"/>
                <a:gd name="connsiteY43" fmla="*/ 94618 h 1124591"/>
                <a:gd name="connsiteX44" fmla="*/ 347568 w 1122360"/>
                <a:gd name="connsiteY44" fmla="*/ 42136 h 1124591"/>
                <a:gd name="connsiteX45" fmla="*/ 269427 w 1122360"/>
                <a:gd name="connsiteY45" fmla="*/ 81855 h 1124591"/>
                <a:gd name="connsiteX46" fmla="*/ 285017 w 1122360"/>
                <a:gd name="connsiteY46" fmla="*/ 148530 h 1124591"/>
                <a:gd name="connsiteX47" fmla="*/ 254597 w 1122360"/>
                <a:gd name="connsiteY47" fmla="*/ 170437 h 1124591"/>
                <a:gd name="connsiteX48" fmla="*/ 226269 w 1122360"/>
                <a:gd name="connsiteY48" fmla="*/ 194917 h 1124591"/>
                <a:gd name="connsiteX49" fmla="*/ 160105 w 1122360"/>
                <a:gd name="connsiteY49" fmla="*/ 169390 h 1124591"/>
                <a:gd name="connsiteX50" fmla="*/ 113050 w 1122360"/>
                <a:gd name="connsiteY50" fmla="*/ 224444 h 1124591"/>
                <a:gd name="connsiteX51" fmla="*/ 148223 w 1122360"/>
                <a:gd name="connsiteY51" fmla="*/ 285880 h 1124591"/>
                <a:gd name="connsiteX52" fmla="*/ 128450 w 1122360"/>
                <a:gd name="connsiteY52" fmla="*/ 317694 h 1124591"/>
                <a:gd name="connsiteX53" fmla="*/ 111529 w 1122360"/>
                <a:gd name="connsiteY53" fmla="*/ 351222 h 1124591"/>
                <a:gd name="connsiteX54" fmla="*/ 43179 w 1122360"/>
                <a:gd name="connsiteY54" fmla="*/ 345697 h 1124591"/>
                <a:gd name="connsiteX55" fmla="*/ 15801 w 1122360"/>
                <a:gd name="connsiteY55" fmla="*/ 429041 h 1124591"/>
                <a:gd name="connsiteX56" fmla="*/ 74264 w 1122360"/>
                <a:gd name="connsiteY56" fmla="*/ 465236 h 1124591"/>
                <a:gd name="connsiteX57" fmla="*/ 67990 w 1122360"/>
                <a:gd name="connsiteY57" fmla="*/ 502193 h 1124591"/>
                <a:gd name="connsiteX58" fmla="*/ 65043 w 1122360"/>
                <a:gd name="connsiteY58" fmla="*/ 539626 h 1124591"/>
                <a:gd name="connsiteX59" fmla="*/ 21 w 1122360"/>
                <a:gd name="connsiteY59" fmla="*/ 560867 h 1124591"/>
                <a:gd name="connsiteX60" fmla="*/ 6675 w 1122360"/>
                <a:gd name="connsiteY60" fmla="*/ 648497 h 1124591"/>
                <a:gd name="connsiteX61" fmla="*/ 74455 w 1122360"/>
                <a:gd name="connsiteY61" fmla="*/ 659356 h 1124591"/>
                <a:gd name="connsiteX62" fmla="*/ 82725 w 1122360"/>
                <a:gd name="connsiteY62" fmla="*/ 695932 h 1124591"/>
                <a:gd name="connsiteX63" fmla="*/ 94608 w 1122360"/>
                <a:gd name="connsiteY63" fmla="*/ 731460 h 1124591"/>
                <a:gd name="connsiteX64" fmla="*/ 42133 w 1122360"/>
                <a:gd name="connsiteY64" fmla="*/ 776037 h 1124591"/>
                <a:gd name="connsiteX65" fmla="*/ 81774 w 1122360"/>
                <a:gd name="connsiteY65" fmla="*/ 854332 h 1124591"/>
                <a:gd name="connsiteX66" fmla="*/ 148318 w 1122360"/>
                <a:gd name="connsiteY66" fmla="*/ 838807 h 1124591"/>
                <a:gd name="connsiteX67" fmla="*/ 170182 w 1122360"/>
                <a:gd name="connsiteY67" fmla="*/ 869287 h 1124591"/>
                <a:gd name="connsiteX68" fmla="*/ 194708 w 1122360"/>
                <a:gd name="connsiteY68" fmla="*/ 897766 h 1124591"/>
                <a:gd name="connsiteX69" fmla="*/ 163433 w 1122360"/>
                <a:gd name="connsiteY69" fmla="*/ 959107 h 1124591"/>
                <a:gd name="connsiteX70" fmla="*/ 229881 w 1122360"/>
                <a:gd name="connsiteY70" fmla="*/ 1016162 h 1124591"/>
                <a:gd name="connsiteX71" fmla="*/ 285587 w 1122360"/>
                <a:gd name="connsiteY71" fmla="*/ 976062 h 1124591"/>
                <a:gd name="connsiteX72" fmla="*/ 317243 w 1122360"/>
                <a:gd name="connsiteY72" fmla="*/ 995874 h 1124591"/>
                <a:gd name="connsiteX73" fmla="*/ 350610 w 1122360"/>
                <a:gd name="connsiteY73" fmla="*/ 1012733 h 1124591"/>
                <a:gd name="connsiteX74" fmla="*/ 345191 w 1122360"/>
                <a:gd name="connsiteY74" fmla="*/ 1081218 h 1124591"/>
                <a:gd name="connsiteX75" fmla="*/ 428276 w 1122360"/>
                <a:gd name="connsiteY75" fmla="*/ 1108555 h 1124591"/>
                <a:gd name="connsiteX76" fmla="*/ 464494 w 1122360"/>
                <a:gd name="connsiteY76" fmla="*/ 1050166 h 1124591"/>
                <a:gd name="connsiteX77" fmla="*/ 501474 w 1122360"/>
                <a:gd name="connsiteY77" fmla="*/ 1056358 h 1124591"/>
                <a:gd name="connsiteX78" fmla="*/ 538833 w 1122360"/>
                <a:gd name="connsiteY78" fmla="*/ 1059406 h 1124591"/>
                <a:gd name="connsiteX79" fmla="*/ 560032 w 1122360"/>
                <a:gd name="connsiteY79" fmla="*/ 1124557 h 1124591"/>
                <a:gd name="connsiteX80" fmla="*/ 647394 w 1122360"/>
                <a:gd name="connsiteY80" fmla="*/ 1117984 h 1124591"/>
                <a:gd name="connsiteX81" fmla="*/ 658231 w 1122360"/>
                <a:gd name="connsiteY81" fmla="*/ 1050071 h 1124591"/>
                <a:gd name="connsiteX82" fmla="*/ 694735 w 1122360"/>
                <a:gd name="connsiteY82" fmla="*/ 1041784 h 1124591"/>
                <a:gd name="connsiteX83" fmla="*/ 730098 w 1122360"/>
                <a:gd name="connsiteY83" fmla="*/ 1029973 h 1124591"/>
                <a:gd name="connsiteX84" fmla="*/ 774682 w 1122360"/>
                <a:gd name="connsiteY84" fmla="*/ 1082456 h 1124591"/>
                <a:gd name="connsiteX85" fmla="*/ 852823 w 1122360"/>
                <a:gd name="connsiteY85" fmla="*/ 1042737 h 1124591"/>
                <a:gd name="connsiteX86" fmla="*/ 837328 w 1122360"/>
                <a:gd name="connsiteY86" fmla="*/ 975967 h 1124591"/>
                <a:gd name="connsiteX87" fmla="*/ 867653 w 1122360"/>
                <a:gd name="connsiteY87" fmla="*/ 954059 h 1124591"/>
                <a:gd name="connsiteX88" fmla="*/ 895981 w 1122360"/>
                <a:gd name="connsiteY88" fmla="*/ 929580 h 1124591"/>
                <a:gd name="connsiteX89" fmla="*/ 957297 w 1122360"/>
                <a:gd name="connsiteY89" fmla="*/ 960822 h 1124591"/>
                <a:gd name="connsiteX90" fmla="*/ 1014144 w 1122360"/>
                <a:gd name="connsiteY90" fmla="*/ 894147 h 1124591"/>
                <a:gd name="connsiteX91" fmla="*/ 974218 w 1122360"/>
                <a:gd name="connsiteY91" fmla="*/ 838426 h 1124591"/>
                <a:gd name="connsiteX92" fmla="*/ 993800 w 1122360"/>
                <a:gd name="connsiteY92" fmla="*/ 806612 h 1124591"/>
                <a:gd name="connsiteX93" fmla="*/ 1010721 w 1122360"/>
                <a:gd name="connsiteY93" fmla="*/ 773179 h 1124591"/>
                <a:gd name="connsiteX94" fmla="*/ 1079071 w 1122360"/>
                <a:gd name="connsiteY94" fmla="*/ 778609 h 1124591"/>
                <a:gd name="connsiteX95" fmla="*/ 1106544 w 1122360"/>
                <a:gd name="connsiteY95" fmla="*/ 695360 h 1124591"/>
                <a:gd name="connsiteX96" fmla="*/ 1048176 w 1122360"/>
                <a:gd name="connsiteY96" fmla="*/ 659070 h 1124591"/>
                <a:gd name="connsiteX97" fmla="*/ 1054450 w 1122360"/>
                <a:gd name="connsiteY97" fmla="*/ 622018 h 1124591"/>
                <a:gd name="connsiteX98" fmla="*/ 1057302 w 1122360"/>
                <a:gd name="connsiteY98" fmla="*/ 584584 h 1124591"/>
                <a:gd name="connsiteX99" fmla="*/ 1057302 w 1122360"/>
                <a:gd name="connsiteY99" fmla="*/ 584584 h 11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60" h="1124591">
                  <a:moveTo>
                    <a:pt x="903016" y="603634"/>
                  </a:moveTo>
                  <a:cubicBezTo>
                    <a:pt x="897693" y="648402"/>
                    <a:pt x="883243" y="692122"/>
                    <a:pt x="861189" y="731555"/>
                  </a:cubicBezTo>
                  <a:cubicBezTo>
                    <a:pt x="839039" y="771084"/>
                    <a:pt x="809095" y="805945"/>
                    <a:pt x="773637" y="833758"/>
                  </a:cubicBezTo>
                  <a:cubicBezTo>
                    <a:pt x="738178" y="861667"/>
                    <a:pt x="697397" y="882241"/>
                    <a:pt x="653763" y="894528"/>
                  </a:cubicBezTo>
                  <a:cubicBezTo>
                    <a:pt x="610035" y="906625"/>
                    <a:pt x="564500" y="910244"/>
                    <a:pt x="519821" y="904720"/>
                  </a:cubicBezTo>
                  <a:cubicBezTo>
                    <a:pt x="475237" y="899386"/>
                    <a:pt x="431508" y="885003"/>
                    <a:pt x="392057" y="862905"/>
                  </a:cubicBezTo>
                  <a:cubicBezTo>
                    <a:pt x="352701" y="840616"/>
                    <a:pt x="318004" y="810613"/>
                    <a:pt x="290341" y="775084"/>
                  </a:cubicBezTo>
                  <a:cubicBezTo>
                    <a:pt x="262487" y="739556"/>
                    <a:pt x="241859" y="698694"/>
                    <a:pt x="229501" y="655069"/>
                  </a:cubicBezTo>
                  <a:cubicBezTo>
                    <a:pt x="217428" y="611254"/>
                    <a:pt x="213911" y="565630"/>
                    <a:pt x="219329" y="520862"/>
                  </a:cubicBezTo>
                  <a:cubicBezTo>
                    <a:pt x="224748" y="476095"/>
                    <a:pt x="239007" y="432280"/>
                    <a:pt x="261062" y="392941"/>
                  </a:cubicBezTo>
                  <a:cubicBezTo>
                    <a:pt x="283401" y="353508"/>
                    <a:pt x="313251" y="318551"/>
                    <a:pt x="348709" y="290738"/>
                  </a:cubicBezTo>
                  <a:cubicBezTo>
                    <a:pt x="384072" y="262830"/>
                    <a:pt x="424854" y="242256"/>
                    <a:pt x="468582" y="229873"/>
                  </a:cubicBezTo>
                  <a:cubicBezTo>
                    <a:pt x="512216" y="217777"/>
                    <a:pt x="557750" y="214252"/>
                    <a:pt x="602525" y="219777"/>
                  </a:cubicBezTo>
                  <a:cubicBezTo>
                    <a:pt x="647109" y="225206"/>
                    <a:pt x="690837" y="239494"/>
                    <a:pt x="730098" y="261687"/>
                  </a:cubicBezTo>
                  <a:cubicBezTo>
                    <a:pt x="769359" y="283880"/>
                    <a:pt x="804342" y="313884"/>
                    <a:pt x="832100" y="349317"/>
                  </a:cubicBezTo>
                  <a:cubicBezTo>
                    <a:pt x="859953" y="384845"/>
                    <a:pt x="880391" y="425707"/>
                    <a:pt x="892749" y="469427"/>
                  </a:cubicBezTo>
                  <a:cubicBezTo>
                    <a:pt x="904822" y="513147"/>
                    <a:pt x="908340" y="558772"/>
                    <a:pt x="902921" y="603634"/>
                  </a:cubicBezTo>
                  <a:lnTo>
                    <a:pt x="902921" y="603634"/>
                  </a:lnTo>
                  <a:close/>
                  <a:moveTo>
                    <a:pt x="1057302" y="584584"/>
                  </a:moveTo>
                  <a:cubicBezTo>
                    <a:pt x="1079641" y="578488"/>
                    <a:pt x="1100936" y="571440"/>
                    <a:pt x="1122325" y="563344"/>
                  </a:cubicBezTo>
                  <a:cubicBezTo>
                    <a:pt x="1122705" y="534007"/>
                    <a:pt x="1120043" y="504860"/>
                    <a:pt x="1115765" y="475904"/>
                  </a:cubicBezTo>
                  <a:cubicBezTo>
                    <a:pt x="1093711" y="471142"/>
                    <a:pt x="1070706" y="467713"/>
                    <a:pt x="1047891" y="464950"/>
                  </a:cubicBezTo>
                  <a:lnTo>
                    <a:pt x="1039620" y="428470"/>
                  </a:lnTo>
                  <a:lnTo>
                    <a:pt x="1027928" y="392941"/>
                  </a:lnTo>
                  <a:cubicBezTo>
                    <a:pt x="1045894" y="378844"/>
                    <a:pt x="1063671" y="363890"/>
                    <a:pt x="1080307" y="348460"/>
                  </a:cubicBezTo>
                  <a:cubicBezTo>
                    <a:pt x="1068900" y="321504"/>
                    <a:pt x="1056161" y="295120"/>
                    <a:pt x="1040571" y="270069"/>
                  </a:cubicBezTo>
                  <a:cubicBezTo>
                    <a:pt x="1018136" y="274355"/>
                    <a:pt x="996272" y="279403"/>
                    <a:pt x="974028" y="285690"/>
                  </a:cubicBezTo>
                  <a:lnTo>
                    <a:pt x="952068" y="255210"/>
                  </a:lnTo>
                  <a:cubicBezTo>
                    <a:pt x="944463" y="245399"/>
                    <a:pt x="935813" y="236255"/>
                    <a:pt x="927732" y="226825"/>
                  </a:cubicBezTo>
                  <a:cubicBezTo>
                    <a:pt x="938854" y="206918"/>
                    <a:pt x="949596" y="186058"/>
                    <a:pt x="958818" y="165484"/>
                  </a:cubicBezTo>
                  <a:cubicBezTo>
                    <a:pt x="938094" y="144815"/>
                    <a:pt x="916040" y="125575"/>
                    <a:pt x="892369" y="108430"/>
                  </a:cubicBezTo>
                  <a:cubicBezTo>
                    <a:pt x="873262" y="120907"/>
                    <a:pt x="854820" y="134242"/>
                    <a:pt x="836758" y="148625"/>
                  </a:cubicBezTo>
                  <a:lnTo>
                    <a:pt x="804912" y="128718"/>
                  </a:lnTo>
                  <a:lnTo>
                    <a:pt x="771640" y="111763"/>
                  </a:lnTo>
                  <a:cubicBezTo>
                    <a:pt x="774492" y="88808"/>
                    <a:pt x="776203" y="66043"/>
                    <a:pt x="777059" y="43374"/>
                  </a:cubicBezTo>
                  <a:cubicBezTo>
                    <a:pt x="750156" y="31944"/>
                    <a:pt x="722398" y="22990"/>
                    <a:pt x="693974" y="15847"/>
                  </a:cubicBezTo>
                  <a:cubicBezTo>
                    <a:pt x="681046" y="34420"/>
                    <a:pt x="668973" y="54518"/>
                    <a:pt x="657851" y="74330"/>
                  </a:cubicBezTo>
                  <a:cubicBezTo>
                    <a:pt x="645398" y="72235"/>
                    <a:pt x="633135" y="69663"/>
                    <a:pt x="620777" y="68139"/>
                  </a:cubicBezTo>
                  <a:lnTo>
                    <a:pt x="583417" y="65186"/>
                  </a:lnTo>
                  <a:cubicBezTo>
                    <a:pt x="577333" y="42802"/>
                    <a:pt x="570299" y="21562"/>
                    <a:pt x="562218" y="35"/>
                  </a:cubicBezTo>
                  <a:cubicBezTo>
                    <a:pt x="532844" y="-346"/>
                    <a:pt x="503755" y="2416"/>
                    <a:pt x="474856" y="6607"/>
                  </a:cubicBezTo>
                  <a:cubicBezTo>
                    <a:pt x="470103" y="28705"/>
                    <a:pt x="466586" y="51851"/>
                    <a:pt x="463924" y="74521"/>
                  </a:cubicBezTo>
                  <a:lnTo>
                    <a:pt x="427420" y="82807"/>
                  </a:lnTo>
                  <a:lnTo>
                    <a:pt x="392057" y="94618"/>
                  </a:lnTo>
                  <a:cubicBezTo>
                    <a:pt x="377988" y="76616"/>
                    <a:pt x="363063" y="58709"/>
                    <a:pt x="347568" y="42136"/>
                  </a:cubicBezTo>
                  <a:cubicBezTo>
                    <a:pt x="320570" y="53566"/>
                    <a:pt x="294238" y="66329"/>
                    <a:pt x="269427" y="81855"/>
                  </a:cubicBezTo>
                  <a:cubicBezTo>
                    <a:pt x="273705" y="104334"/>
                    <a:pt x="278743" y="126241"/>
                    <a:pt x="285017" y="148530"/>
                  </a:cubicBezTo>
                  <a:lnTo>
                    <a:pt x="254597" y="170437"/>
                  </a:lnTo>
                  <a:cubicBezTo>
                    <a:pt x="244806" y="178057"/>
                    <a:pt x="235585" y="186725"/>
                    <a:pt x="226269" y="194917"/>
                  </a:cubicBezTo>
                  <a:cubicBezTo>
                    <a:pt x="206306" y="183772"/>
                    <a:pt x="182065" y="176057"/>
                    <a:pt x="160105" y="169390"/>
                  </a:cubicBezTo>
                  <a:cubicBezTo>
                    <a:pt x="139667" y="190345"/>
                    <a:pt x="130161" y="200727"/>
                    <a:pt x="113050" y="224444"/>
                  </a:cubicBezTo>
                  <a:cubicBezTo>
                    <a:pt x="125123" y="250828"/>
                    <a:pt x="133868" y="267878"/>
                    <a:pt x="148223" y="285880"/>
                  </a:cubicBezTo>
                  <a:lnTo>
                    <a:pt x="128450" y="317694"/>
                  </a:lnTo>
                  <a:lnTo>
                    <a:pt x="111529" y="351222"/>
                  </a:lnTo>
                  <a:cubicBezTo>
                    <a:pt x="88619" y="348269"/>
                    <a:pt x="65899" y="346459"/>
                    <a:pt x="43179" y="345697"/>
                  </a:cubicBezTo>
                  <a:cubicBezTo>
                    <a:pt x="31772" y="372653"/>
                    <a:pt x="23026" y="400466"/>
                    <a:pt x="15801" y="429041"/>
                  </a:cubicBezTo>
                  <a:cubicBezTo>
                    <a:pt x="34433" y="441805"/>
                    <a:pt x="54301" y="454092"/>
                    <a:pt x="74264" y="465236"/>
                  </a:cubicBezTo>
                  <a:cubicBezTo>
                    <a:pt x="72173" y="477619"/>
                    <a:pt x="69511" y="489811"/>
                    <a:pt x="67990" y="502193"/>
                  </a:cubicBezTo>
                  <a:lnTo>
                    <a:pt x="65043" y="539626"/>
                  </a:lnTo>
                  <a:cubicBezTo>
                    <a:pt x="42799" y="545818"/>
                    <a:pt x="21410" y="552866"/>
                    <a:pt x="21" y="560867"/>
                  </a:cubicBezTo>
                  <a:cubicBezTo>
                    <a:pt x="-264" y="590299"/>
                    <a:pt x="2397" y="619446"/>
                    <a:pt x="6675" y="648497"/>
                  </a:cubicBezTo>
                  <a:cubicBezTo>
                    <a:pt x="28730" y="653164"/>
                    <a:pt x="51830" y="656689"/>
                    <a:pt x="74455" y="659356"/>
                  </a:cubicBezTo>
                  <a:lnTo>
                    <a:pt x="82725" y="695932"/>
                  </a:lnTo>
                  <a:lnTo>
                    <a:pt x="94608" y="731460"/>
                  </a:lnTo>
                  <a:cubicBezTo>
                    <a:pt x="76546" y="745557"/>
                    <a:pt x="58674" y="760511"/>
                    <a:pt x="42133" y="776037"/>
                  </a:cubicBezTo>
                  <a:cubicBezTo>
                    <a:pt x="53446" y="802993"/>
                    <a:pt x="66279" y="829377"/>
                    <a:pt x="81774" y="854332"/>
                  </a:cubicBezTo>
                  <a:cubicBezTo>
                    <a:pt x="104304" y="850046"/>
                    <a:pt x="126073" y="845093"/>
                    <a:pt x="148318" y="838807"/>
                  </a:cubicBezTo>
                  <a:lnTo>
                    <a:pt x="170182" y="869287"/>
                  </a:lnTo>
                  <a:cubicBezTo>
                    <a:pt x="177882" y="879097"/>
                    <a:pt x="186438" y="888337"/>
                    <a:pt x="194708" y="897766"/>
                  </a:cubicBezTo>
                  <a:cubicBezTo>
                    <a:pt x="183491" y="917674"/>
                    <a:pt x="172654" y="938533"/>
                    <a:pt x="163433" y="959107"/>
                  </a:cubicBezTo>
                  <a:cubicBezTo>
                    <a:pt x="184156" y="979777"/>
                    <a:pt x="206211" y="999017"/>
                    <a:pt x="229881" y="1016162"/>
                  </a:cubicBezTo>
                  <a:cubicBezTo>
                    <a:pt x="248989" y="1003684"/>
                    <a:pt x="267431" y="990349"/>
                    <a:pt x="285587" y="976062"/>
                  </a:cubicBezTo>
                  <a:lnTo>
                    <a:pt x="317243" y="995874"/>
                  </a:lnTo>
                  <a:lnTo>
                    <a:pt x="350610" y="1012733"/>
                  </a:lnTo>
                  <a:cubicBezTo>
                    <a:pt x="347758" y="1035593"/>
                    <a:pt x="345952" y="1058453"/>
                    <a:pt x="345191" y="1081218"/>
                  </a:cubicBezTo>
                  <a:cubicBezTo>
                    <a:pt x="371999" y="1092648"/>
                    <a:pt x="399852" y="1101506"/>
                    <a:pt x="428276" y="1108555"/>
                  </a:cubicBezTo>
                  <a:cubicBezTo>
                    <a:pt x="441109" y="1089981"/>
                    <a:pt x="453087" y="1069978"/>
                    <a:pt x="464494" y="1050166"/>
                  </a:cubicBezTo>
                  <a:cubicBezTo>
                    <a:pt x="476662" y="1052262"/>
                    <a:pt x="488925" y="1054834"/>
                    <a:pt x="501474" y="1056358"/>
                  </a:cubicBezTo>
                  <a:lnTo>
                    <a:pt x="538833" y="1059406"/>
                  </a:lnTo>
                  <a:cubicBezTo>
                    <a:pt x="544917" y="1081694"/>
                    <a:pt x="551952" y="1103030"/>
                    <a:pt x="560032" y="1124557"/>
                  </a:cubicBezTo>
                  <a:cubicBezTo>
                    <a:pt x="589311" y="1124938"/>
                    <a:pt x="618495" y="1122175"/>
                    <a:pt x="647394" y="1117984"/>
                  </a:cubicBezTo>
                  <a:cubicBezTo>
                    <a:pt x="652052" y="1095887"/>
                    <a:pt x="655569" y="1072741"/>
                    <a:pt x="658231" y="1050071"/>
                  </a:cubicBezTo>
                  <a:lnTo>
                    <a:pt x="694735" y="1041784"/>
                  </a:lnTo>
                  <a:lnTo>
                    <a:pt x="730098" y="1029973"/>
                  </a:lnTo>
                  <a:cubicBezTo>
                    <a:pt x="744357" y="1047976"/>
                    <a:pt x="759282" y="1065978"/>
                    <a:pt x="774682" y="1082456"/>
                  </a:cubicBezTo>
                  <a:cubicBezTo>
                    <a:pt x="801680" y="1071026"/>
                    <a:pt x="827917" y="1058263"/>
                    <a:pt x="852823" y="1042737"/>
                  </a:cubicBezTo>
                  <a:cubicBezTo>
                    <a:pt x="848641" y="1020258"/>
                    <a:pt x="843602" y="998350"/>
                    <a:pt x="837328" y="975967"/>
                  </a:cubicBezTo>
                  <a:lnTo>
                    <a:pt x="867653" y="954059"/>
                  </a:lnTo>
                  <a:cubicBezTo>
                    <a:pt x="877444" y="946344"/>
                    <a:pt x="886665" y="937771"/>
                    <a:pt x="895981" y="929580"/>
                  </a:cubicBezTo>
                  <a:cubicBezTo>
                    <a:pt x="915849" y="940724"/>
                    <a:pt x="936668" y="951487"/>
                    <a:pt x="957297" y="960822"/>
                  </a:cubicBezTo>
                  <a:cubicBezTo>
                    <a:pt x="977830" y="940057"/>
                    <a:pt x="997033" y="917959"/>
                    <a:pt x="1014144" y="894147"/>
                  </a:cubicBezTo>
                  <a:cubicBezTo>
                    <a:pt x="1001786" y="875097"/>
                    <a:pt x="988477" y="856523"/>
                    <a:pt x="974218" y="838426"/>
                  </a:cubicBezTo>
                  <a:lnTo>
                    <a:pt x="993800" y="806612"/>
                  </a:lnTo>
                  <a:lnTo>
                    <a:pt x="1010721" y="773179"/>
                  </a:lnTo>
                  <a:cubicBezTo>
                    <a:pt x="1033631" y="776132"/>
                    <a:pt x="1056256" y="777847"/>
                    <a:pt x="1079071" y="778609"/>
                  </a:cubicBezTo>
                  <a:cubicBezTo>
                    <a:pt x="1090574" y="751653"/>
                    <a:pt x="1099509" y="723745"/>
                    <a:pt x="1106544" y="695360"/>
                  </a:cubicBezTo>
                  <a:cubicBezTo>
                    <a:pt x="1088007" y="682501"/>
                    <a:pt x="1068044" y="670309"/>
                    <a:pt x="1048176" y="659070"/>
                  </a:cubicBezTo>
                  <a:cubicBezTo>
                    <a:pt x="1050267" y="646783"/>
                    <a:pt x="1052834" y="634495"/>
                    <a:pt x="1054450" y="622018"/>
                  </a:cubicBezTo>
                  <a:lnTo>
                    <a:pt x="1057302" y="584584"/>
                  </a:lnTo>
                  <a:lnTo>
                    <a:pt x="1057302" y="584584"/>
                  </a:lnTo>
                  <a:close/>
                </a:path>
              </a:pathLst>
            </a:custGeom>
            <a:solidFill>
              <a:srgbClr val="72BF44"/>
            </a:solidFill>
            <a:ln w="0" cap="flat">
              <a:noFill/>
              <a:prstDash val="solid"/>
              <a:miter/>
            </a:ln>
          </p:spPr>
          <p:txBody>
            <a:bodyPr rtlCol="0" anchor="ctr"/>
            <a:lstStyle/>
            <a:p>
              <a:endParaRPr lang="en-CA"/>
            </a:p>
          </p:txBody>
        </p:sp>
        <p:sp>
          <p:nvSpPr>
            <p:cNvPr id="10" name="Freeform 9">
              <a:extLst>
                <a:ext uri="{FF2B5EF4-FFF2-40B4-BE49-F238E27FC236}">
                  <a16:creationId xmlns:a16="http://schemas.microsoft.com/office/drawing/2014/main" id="{CD7DA239-6DC4-31AB-FDF9-FBDEAD3022AB}"/>
                </a:ext>
              </a:extLst>
            </p:cNvPr>
            <p:cNvSpPr/>
            <p:nvPr/>
          </p:nvSpPr>
          <p:spPr>
            <a:xfrm>
              <a:off x="8489249" y="2318942"/>
              <a:ext cx="654422" cy="655752"/>
            </a:xfrm>
            <a:custGeom>
              <a:avLst/>
              <a:gdLst>
                <a:gd name="connsiteX0" fmla="*/ 614167 w 654422"/>
                <a:gd name="connsiteY0" fmla="*/ 362682 h 655752"/>
                <a:gd name="connsiteX1" fmla="*/ 579089 w 654422"/>
                <a:gd name="connsiteY1" fmla="*/ 470124 h 655752"/>
                <a:gd name="connsiteX2" fmla="*/ 505511 w 654422"/>
                <a:gd name="connsiteY2" fmla="*/ 555849 h 655752"/>
                <a:gd name="connsiteX3" fmla="*/ 404935 w 654422"/>
                <a:gd name="connsiteY3" fmla="*/ 606808 h 655752"/>
                <a:gd name="connsiteX4" fmla="*/ 292666 w 654422"/>
                <a:gd name="connsiteY4" fmla="*/ 615380 h 655752"/>
                <a:gd name="connsiteX5" fmla="*/ 185341 w 654422"/>
                <a:gd name="connsiteY5" fmla="*/ 580233 h 655752"/>
                <a:gd name="connsiteX6" fmla="*/ 99785 w 654422"/>
                <a:gd name="connsiteY6" fmla="*/ 506510 h 655752"/>
                <a:gd name="connsiteX7" fmla="*/ 48927 w 654422"/>
                <a:gd name="connsiteY7" fmla="*/ 405735 h 655752"/>
                <a:gd name="connsiteX8" fmla="*/ 40372 w 654422"/>
                <a:gd name="connsiteY8" fmla="*/ 293054 h 655752"/>
                <a:gd name="connsiteX9" fmla="*/ 75545 w 654422"/>
                <a:gd name="connsiteY9" fmla="*/ 185612 h 655752"/>
                <a:gd name="connsiteX10" fmla="*/ 149123 w 654422"/>
                <a:gd name="connsiteY10" fmla="*/ 99792 h 655752"/>
                <a:gd name="connsiteX11" fmla="*/ 249698 w 654422"/>
                <a:gd name="connsiteY11" fmla="*/ 48833 h 655752"/>
                <a:gd name="connsiteX12" fmla="*/ 362062 w 654422"/>
                <a:gd name="connsiteY12" fmla="*/ 40166 h 655752"/>
                <a:gd name="connsiteX13" fmla="*/ 469292 w 654422"/>
                <a:gd name="connsiteY13" fmla="*/ 75408 h 655752"/>
                <a:gd name="connsiteX14" fmla="*/ 554848 w 654422"/>
                <a:gd name="connsiteY14" fmla="*/ 149132 h 655752"/>
                <a:gd name="connsiteX15" fmla="*/ 605801 w 654422"/>
                <a:gd name="connsiteY15" fmla="*/ 249906 h 655752"/>
                <a:gd name="connsiteX16" fmla="*/ 614357 w 654422"/>
                <a:gd name="connsiteY16" fmla="*/ 362587 h 655752"/>
                <a:gd name="connsiteX17" fmla="*/ 614357 w 654422"/>
                <a:gd name="connsiteY17" fmla="*/ 362587 h 655752"/>
                <a:gd name="connsiteX18" fmla="*/ 487924 w 654422"/>
                <a:gd name="connsiteY18" fmla="*/ 42166 h 655752"/>
                <a:gd name="connsiteX19" fmla="*/ 366435 w 654422"/>
                <a:gd name="connsiteY19" fmla="*/ 2351 h 655752"/>
                <a:gd name="connsiteX20" fmla="*/ 239242 w 654422"/>
                <a:gd name="connsiteY20" fmla="*/ 11972 h 655752"/>
                <a:gd name="connsiteX21" fmla="*/ 125262 w 654422"/>
                <a:gd name="connsiteY21" fmla="*/ 69788 h 655752"/>
                <a:gd name="connsiteX22" fmla="*/ 42083 w 654422"/>
                <a:gd name="connsiteY22" fmla="*/ 166753 h 655752"/>
                <a:gd name="connsiteX23" fmla="*/ 2347 w 654422"/>
                <a:gd name="connsiteY23" fmla="*/ 288387 h 655752"/>
                <a:gd name="connsiteX24" fmla="*/ 11948 w 654422"/>
                <a:gd name="connsiteY24" fmla="*/ 416022 h 655752"/>
                <a:gd name="connsiteX25" fmla="*/ 69651 w 654422"/>
                <a:gd name="connsiteY25" fmla="*/ 530132 h 655752"/>
                <a:gd name="connsiteX26" fmla="*/ 166519 w 654422"/>
                <a:gd name="connsiteY26" fmla="*/ 613571 h 655752"/>
                <a:gd name="connsiteX27" fmla="*/ 288008 w 654422"/>
                <a:gd name="connsiteY27" fmla="*/ 653385 h 655752"/>
                <a:gd name="connsiteX28" fmla="*/ 415202 w 654422"/>
                <a:gd name="connsiteY28" fmla="*/ 643670 h 655752"/>
                <a:gd name="connsiteX29" fmla="*/ 529086 w 654422"/>
                <a:gd name="connsiteY29" fmla="*/ 585853 h 655752"/>
                <a:gd name="connsiteX30" fmla="*/ 612360 w 654422"/>
                <a:gd name="connsiteY30" fmla="*/ 488793 h 655752"/>
                <a:gd name="connsiteX31" fmla="*/ 652096 w 654422"/>
                <a:gd name="connsiteY31" fmla="*/ 367159 h 655752"/>
                <a:gd name="connsiteX32" fmla="*/ 642400 w 654422"/>
                <a:gd name="connsiteY32" fmla="*/ 239619 h 655752"/>
                <a:gd name="connsiteX33" fmla="*/ 584602 w 654422"/>
                <a:gd name="connsiteY33" fmla="*/ 125414 h 655752"/>
                <a:gd name="connsiteX34" fmla="*/ 487829 w 654422"/>
                <a:gd name="connsiteY34" fmla="*/ 41975 h 655752"/>
                <a:gd name="connsiteX35" fmla="*/ 487829 w 654422"/>
                <a:gd name="connsiteY35" fmla="*/ 41975 h 655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422" h="655752">
                  <a:moveTo>
                    <a:pt x="614167" y="362682"/>
                  </a:moveTo>
                  <a:cubicBezTo>
                    <a:pt x="609604" y="400211"/>
                    <a:pt x="597626" y="436882"/>
                    <a:pt x="579089" y="470124"/>
                  </a:cubicBezTo>
                  <a:cubicBezTo>
                    <a:pt x="560456" y="503176"/>
                    <a:pt x="535170" y="532513"/>
                    <a:pt x="505511" y="555849"/>
                  </a:cubicBezTo>
                  <a:cubicBezTo>
                    <a:pt x="475851" y="579090"/>
                    <a:pt x="441629" y="596426"/>
                    <a:pt x="404935" y="606808"/>
                  </a:cubicBezTo>
                  <a:cubicBezTo>
                    <a:pt x="368241" y="617000"/>
                    <a:pt x="330026" y="619952"/>
                    <a:pt x="292666" y="615380"/>
                  </a:cubicBezTo>
                  <a:cubicBezTo>
                    <a:pt x="255117" y="610808"/>
                    <a:pt x="218613" y="598807"/>
                    <a:pt x="185341" y="580233"/>
                  </a:cubicBezTo>
                  <a:cubicBezTo>
                    <a:pt x="152355" y="561564"/>
                    <a:pt x="123076" y="536323"/>
                    <a:pt x="99785" y="506510"/>
                  </a:cubicBezTo>
                  <a:cubicBezTo>
                    <a:pt x="76495" y="476792"/>
                    <a:pt x="59289" y="442502"/>
                    <a:pt x="48927" y="405735"/>
                  </a:cubicBezTo>
                  <a:cubicBezTo>
                    <a:pt x="38756" y="368873"/>
                    <a:pt x="35904" y="330678"/>
                    <a:pt x="40372" y="293054"/>
                  </a:cubicBezTo>
                  <a:cubicBezTo>
                    <a:pt x="44935" y="255526"/>
                    <a:pt x="56912" y="218759"/>
                    <a:pt x="75545" y="185612"/>
                  </a:cubicBezTo>
                  <a:cubicBezTo>
                    <a:pt x="94177" y="152465"/>
                    <a:pt x="119368" y="123128"/>
                    <a:pt x="149123" y="99792"/>
                  </a:cubicBezTo>
                  <a:cubicBezTo>
                    <a:pt x="178782" y="76456"/>
                    <a:pt x="212909" y="59216"/>
                    <a:pt x="249698" y="48833"/>
                  </a:cubicBezTo>
                  <a:cubicBezTo>
                    <a:pt x="286392" y="38642"/>
                    <a:pt x="324607" y="35689"/>
                    <a:pt x="362062" y="40166"/>
                  </a:cubicBezTo>
                  <a:cubicBezTo>
                    <a:pt x="399516" y="44738"/>
                    <a:pt x="436115" y="56834"/>
                    <a:pt x="469292" y="75408"/>
                  </a:cubicBezTo>
                  <a:cubicBezTo>
                    <a:pt x="502374" y="94077"/>
                    <a:pt x="531653" y="119318"/>
                    <a:pt x="554848" y="149132"/>
                  </a:cubicBezTo>
                  <a:cubicBezTo>
                    <a:pt x="578138" y="178850"/>
                    <a:pt x="595439" y="213044"/>
                    <a:pt x="605801" y="249906"/>
                  </a:cubicBezTo>
                  <a:cubicBezTo>
                    <a:pt x="615878" y="286768"/>
                    <a:pt x="618825" y="324963"/>
                    <a:pt x="614357" y="362587"/>
                  </a:cubicBezTo>
                  <a:lnTo>
                    <a:pt x="614357" y="362587"/>
                  </a:lnTo>
                  <a:close/>
                  <a:moveTo>
                    <a:pt x="487924" y="42166"/>
                  </a:moveTo>
                  <a:cubicBezTo>
                    <a:pt x="450375" y="21116"/>
                    <a:pt x="408928" y="7495"/>
                    <a:pt x="366435" y="2351"/>
                  </a:cubicBezTo>
                  <a:cubicBezTo>
                    <a:pt x="324037" y="-2792"/>
                    <a:pt x="280784" y="542"/>
                    <a:pt x="239242" y="11972"/>
                  </a:cubicBezTo>
                  <a:cubicBezTo>
                    <a:pt x="197699" y="23783"/>
                    <a:pt x="159009" y="43309"/>
                    <a:pt x="125262" y="69788"/>
                  </a:cubicBezTo>
                  <a:cubicBezTo>
                    <a:pt x="91610" y="96173"/>
                    <a:pt x="63186" y="129320"/>
                    <a:pt x="42083" y="166753"/>
                  </a:cubicBezTo>
                  <a:cubicBezTo>
                    <a:pt x="20979" y="204281"/>
                    <a:pt x="7480" y="245906"/>
                    <a:pt x="2347" y="288387"/>
                  </a:cubicBezTo>
                  <a:cubicBezTo>
                    <a:pt x="-2787" y="330964"/>
                    <a:pt x="541" y="374303"/>
                    <a:pt x="11948" y="416022"/>
                  </a:cubicBezTo>
                  <a:cubicBezTo>
                    <a:pt x="23736" y="457551"/>
                    <a:pt x="43223" y="496318"/>
                    <a:pt x="69651" y="530132"/>
                  </a:cubicBezTo>
                  <a:cubicBezTo>
                    <a:pt x="95983" y="563850"/>
                    <a:pt x="129160" y="592330"/>
                    <a:pt x="166519" y="613571"/>
                  </a:cubicBezTo>
                  <a:cubicBezTo>
                    <a:pt x="204069" y="634621"/>
                    <a:pt x="245421" y="648242"/>
                    <a:pt x="288008" y="653385"/>
                  </a:cubicBezTo>
                  <a:cubicBezTo>
                    <a:pt x="330406" y="658529"/>
                    <a:pt x="373659" y="655290"/>
                    <a:pt x="415202" y="643670"/>
                  </a:cubicBezTo>
                  <a:cubicBezTo>
                    <a:pt x="456744" y="631954"/>
                    <a:pt x="495529" y="612332"/>
                    <a:pt x="529086" y="585853"/>
                  </a:cubicBezTo>
                  <a:cubicBezTo>
                    <a:pt x="562833" y="559469"/>
                    <a:pt x="591257" y="526226"/>
                    <a:pt x="612360" y="488793"/>
                  </a:cubicBezTo>
                  <a:cubicBezTo>
                    <a:pt x="633369" y="451265"/>
                    <a:pt x="646963" y="409640"/>
                    <a:pt x="652096" y="367159"/>
                  </a:cubicBezTo>
                  <a:cubicBezTo>
                    <a:pt x="657230" y="324582"/>
                    <a:pt x="653808" y="281243"/>
                    <a:pt x="642400" y="239619"/>
                  </a:cubicBezTo>
                  <a:cubicBezTo>
                    <a:pt x="630708" y="197995"/>
                    <a:pt x="611125" y="159133"/>
                    <a:pt x="584602" y="125414"/>
                  </a:cubicBezTo>
                  <a:cubicBezTo>
                    <a:pt x="558365" y="91696"/>
                    <a:pt x="525188" y="63216"/>
                    <a:pt x="487829" y="41975"/>
                  </a:cubicBezTo>
                  <a:lnTo>
                    <a:pt x="487829" y="41975"/>
                  </a:lnTo>
                  <a:close/>
                </a:path>
              </a:pathLst>
            </a:custGeom>
            <a:solidFill>
              <a:srgbClr val="72BF44"/>
            </a:solidFill>
            <a:ln w="0" cap="flat">
              <a:noFill/>
              <a:prstDash val="solid"/>
              <a:miter/>
            </a:ln>
          </p:spPr>
          <p:txBody>
            <a:bodyPr rtlCol="0" anchor="ctr"/>
            <a:lstStyle/>
            <a:p>
              <a:endParaRPr lang="en-CA"/>
            </a:p>
          </p:txBody>
        </p:sp>
        <p:sp>
          <p:nvSpPr>
            <p:cNvPr id="11" name="Freeform 10">
              <a:extLst>
                <a:ext uri="{FF2B5EF4-FFF2-40B4-BE49-F238E27FC236}">
                  <a16:creationId xmlns:a16="http://schemas.microsoft.com/office/drawing/2014/main" id="{7F4710ED-6011-C742-B752-59A2AD6552E8}"/>
                </a:ext>
              </a:extLst>
            </p:cNvPr>
            <p:cNvSpPr/>
            <p:nvPr/>
          </p:nvSpPr>
          <p:spPr>
            <a:xfrm>
              <a:off x="7436121" y="1383081"/>
              <a:ext cx="1121638" cy="1124045"/>
            </a:xfrm>
            <a:custGeom>
              <a:avLst/>
              <a:gdLst>
                <a:gd name="connsiteX0" fmla="*/ 888261 w 1121638"/>
                <a:gd name="connsiteY0" fmla="*/ 667988 h 1124045"/>
                <a:gd name="connsiteX1" fmla="*/ 822858 w 1121638"/>
                <a:gd name="connsiteY1" fmla="*/ 785527 h 1124045"/>
                <a:gd name="connsiteX2" fmla="*/ 717434 w 1121638"/>
                <a:gd name="connsiteY2" fmla="*/ 868966 h 1124045"/>
                <a:gd name="connsiteX3" fmla="*/ 588245 w 1121638"/>
                <a:gd name="connsiteY3" fmla="*/ 905732 h 1124045"/>
                <a:gd name="connsiteX4" fmla="*/ 454777 w 1121638"/>
                <a:gd name="connsiteY4" fmla="*/ 890016 h 1124045"/>
                <a:gd name="connsiteX5" fmla="*/ 337376 w 1121638"/>
                <a:gd name="connsiteY5" fmla="*/ 824389 h 1124045"/>
                <a:gd name="connsiteX6" fmla="*/ 254101 w 1121638"/>
                <a:gd name="connsiteY6" fmla="*/ 718661 h 1124045"/>
                <a:gd name="connsiteX7" fmla="*/ 217407 w 1121638"/>
                <a:gd name="connsiteY7" fmla="*/ 589217 h 1124045"/>
                <a:gd name="connsiteX8" fmla="*/ 233092 w 1121638"/>
                <a:gd name="connsiteY8" fmla="*/ 455486 h 1124045"/>
                <a:gd name="connsiteX9" fmla="*/ 298590 w 1121638"/>
                <a:gd name="connsiteY9" fmla="*/ 337947 h 1124045"/>
                <a:gd name="connsiteX10" fmla="*/ 404014 w 1121638"/>
                <a:gd name="connsiteY10" fmla="*/ 254508 h 1124045"/>
                <a:gd name="connsiteX11" fmla="*/ 533299 w 1121638"/>
                <a:gd name="connsiteY11" fmla="*/ 217742 h 1124045"/>
                <a:gd name="connsiteX12" fmla="*/ 666671 w 1121638"/>
                <a:gd name="connsiteY12" fmla="*/ 233458 h 1124045"/>
                <a:gd name="connsiteX13" fmla="*/ 783977 w 1121638"/>
                <a:gd name="connsiteY13" fmla="*/ 299085 h 1124045"/>
                <a:gd name="connsiteX14" fmla="*/ 867252 w 1121638"/>
                <a:gd name="connsiteY14" fmla="*/ 404622 h 1124045"/>
                <a:gd name="connsiteX15" fmla="*/ 903946 w 1121638"/>
                <a:gd name="connsiteY15" fmla="*/ 534162 h 1124045"/>
                <a:gd name="connsiteX16" fmla="*/ 888261 w 1121638"/>
                <a:gd name="connsiteY16" fmla="*/ 667798 h 1124045"/>
                <a:gd name="connsiteX17" fmla="*/ 888261 w 1121638"/>
                <a:gd name="connsiteY17" fmla="*/ 667798 h 1124045"/>
                <a:gd name="connsiteX18" fmla="*/ 1055855 w 1121638"/>
                <a:gd name="connsiteY18" fmla="*/ 522161 h 1124045"/>
                <a:gd name="connsiteX19" fmla="*/ 1051007 w 1121638"/>
                <a:gd name="connsiteY19" fmla="*/ 485013 h 1124045"/>
                <a:gd name="connsiteX20" fmla="*/ 1110991 w 1121638"/>
                <a:gd name="connsiteY20" fmla="*/ 451390 h 1124045"/>
                <a:gd name="connsiteX21" fmla="*/ 1086940 w 1121638"/>
                <a:gd name="connsiteY21" fmla="*/ 366903 h 1124045"/>
                <a:gd name="connsiteX22" fmla="*/ 1018591 w 1121638"/>
                <a:gd name="connsiteY22" fmla="*/ 369475 h 1124045"/>
                <a:gd name="connsiteX23" fmla="*/ 1003001 w 1121638"/>
                <a:gd name="connsiteY23" fmla="*/ 335375 h 1124045"/>
                <a:gd name="connsiteX24" fmla="*/ 984463 w 1121638"/>
                <a:gd name="connsiteY24" fmla="*/ 302800 h 1124045"/>
                <a:gd name="connsiteX25" fmla="*/ 1026766 w 1121638"/>
                <a:gd name="connsiteY25" fmla="*/ 248603 h 1124045"/>
                <a:gd name="connsiteX26" fmla="*/ 972486 w 1121638"/>
                <a:gd name="connsiteY26" fmla="*/ 179832 h 1124045"/>
                <a:gd name="connsiteX27" fmla="*/ 910315 w 1121638"/>
                <a:gd name="connsiteY27" fmla="*/ 208598 h 1124045"/>
                <a:gd name="connsiteX28" fmla="*/ 882842 w 1121638"/>
                <a:gd name="connsiteY28" fmla="*/ 182975 h 1124045"/>
                <a:gd name="connsiteX29" fmla="*/ 853373 w 1121638"/>
                <a:gd name="connsiteY29" fmla="*/ 160020 h 1124045"/>
                <a:gd name="connsiteX30" fmla="*/ 871815 w 1121638"/>
                <a:gd name="connsiteY30" fmla="*/ 93917 h 1124045"/>
                <a:gd name="connsiteX31" fmla="*/ 795480 w 1121638"/>
                <a:gd name="connsiteY31" fmla="*/ 51054 h 1124045"/>
                <a:gd name="connsiteX32" fmla="*/ 748709 w 1121638"/>
                <a:gd name="connsiteY32" fmla="*/ 101537 h 1124045"/>
                <a:gd name="connsiteX33" fmla="*/ 713631 w 1121638"/>
                <a:gd name="connsiteY33" fmla="*/ 88392 h 1124045"/>
                <a:gd name="connsiteX34" fmla="*/ 677508 w 1121638"/>
                <a:gd name="connsiteY34" fmla="*/ 78296 h 1124045"/>
                <a:gd name="connsiteX35" fmla="*/ 669237 w 1121638"/>
                <a:gd name="connsiteY35" fmla="*/ 10192 h 1124045"/>
                <a:gd name="connsiteX36" fmla="*/ 582161 w 1121638"/>
                <a:gd name="connsiteY36" fmla="*/ 0 h 1124045"/>
                <a:gd name="connsiteX37" fmla="*/ 558490 w 1121638"/>
                <a:gd name="connsiteY37" fmla="*/ 64580 h 1124045"/>
                <a:gd name="connsiteX38" fmla="*/ 521226 w 1121638"/>
                <a:gd name="connsiteY38" fmla="*/ 65723 h 1124045"/>
                <a:gd name="connsiteX39" fmla="*/ 484151 w 1121638"/>
                <a:gd name="connsiteY39" fmla="*/ 70485 h 1124045"/>
                <a:gd name="connsiteX40" fmla="*/ 450499 w 1121638"/>
                <a:gd name="connsiteY40" fmla="*/ 10478 h 1124045"/>
                <a:gd name="connsiteX41" fmla="*/ 366274 w 1121638"/>
                <a:gd name="connsiteY41" fmla="*/ 34481 h 1124045"/>
                <a:gd name="connsiteX42" fmla="*/ 368746 w 1121638"/>
                <a:gd name="connsiteY42" fmla="*/ 103061 h 1124045"/>
                <a:gd name="connsiteX43" fmla="*/ 334714 w 1121638"/>
                <a:gd name="connsiteY43" fmla="*/ 118777 h 1124045"/>
                <a:gd name="connsiteX44" fmla="*/ 302203 w 1121638"/>
                <a:gd name="connsiteY44" fmla="*/ 137351 h 1124045"/>
                <a:gd name="connsiteX45" fmla="*/ 248207 w 1121638"/>
                <a:gd name="connsiteY45" fmla="*/ 94964 h 1124045"/>
                <a:gd name="connsiteX46" fmla="*/ 179572 w 1121638"/>
                <a:gd name="connsiteY46" fmla="*/ 149447 h 1124045"/>
                <a:gd name="connsiteX47" fmla="*/ 208281 w 1121638"/>
                <a:gd name="connsiteY47" fmla="*/ 211836 h 1124045"/>
                <a:gd name="connsiteX48" fmla="*/ 182804 w 1121638"/>
                <a:gd name="connsiteY48" fmla="*/ 239173 h 1124045"/>
                <a:gd name="connsiteX49" fmla="*/ 159799 w 1121638"/>
                <a:gd name="connsiteY49" fmla="*/ 268796 h 1124045"/>
                <a:gd name="connsiteX50" fmla="*/ 93731 w 1121638"/>
                <a:gd name="connsiteY50" fmla="*/ 250317 h 1124045"/>
                <a:gd name="connsiteX51" fmla="*/ 50953 w 1121638"/>
                <a:gd name="connsiteY51" fmla="*/ 326803 h 1124045"/>
                <a:gd name="connsiteX52" fmla="*/ 101336 w 1121638"/>
                <a:gd name="connsiteY52" fmla="*/ 373571 h 1124045"/>
                <a:gd name="connsiteX53" fmla="*/ 88123 w 1121638"/>
                <a:gd name="connsiteY53" fmla="*/ 408718 h 1124045"/>
                <a:gd name="connsiteX54" fmla="*/ 78046 w 1121638"/>
                <a:gd name="connsiteY54" fmla="*/ 444913 h 1124045"/>
                <a:gd name="connsiteX55" fmla="*/ 10172 w 1121638"/>
                <a:gd name="connsiteY55" fmla="*/ 453295 h 1124045"/>
                <a:gd name="connsiteX56" fmla="*/ 0 w 1121638"/>
                <a:gd name="connsiteY56" fmla="*/ 540544 h 1124045"/>
                <a:gd name="connsiteX57" fmla="*/ 64452 w 1121638"/>
                <a:gd name="connsiteY57" fmla="*/ 564261 h 1124045"/>
                <a:gd name="connsiteX58" fmla="*/ 65498 w 1121638"/>
                <a:gd name="connsiteY58" fmla="*/ 601694 h 1124045"/>
                <a:gd name="connsiteX59" fmla="*/ 70441 w 1121638"/>
                <a:gd name="connsiteY59" fmla="*/ 638842 h 1124045"/>
                <a:gd name="connsiteX60" fmla="*/ 10457 w 1121638"/>
                <a:gd name="connsiteY60" fmla="*/ 672465 h 1124045"/>
                <a:gd name="connsiteX61" fmla="*/ 34413 w 1121638"/>
                <a:gd name="connsiteY61" fmla="*/ 756952 h 1124045"/>
                <a:gd name="connsiteX62" fmla="*/ 102762 w 1121638"/>
                <a:gd name="connsiteY62" fmla="*/ 754475 h 1124045"/>
                <a:gd name="connsiteX63" fmla="*/ 118352 w 1121638"/>
                <a:gd name="connsiteY63" fmla="*/ 788575 h 1124045"/>
                <a:gd name="connsiteX64" fmla="*/ 136889 w 1121638"/>
                <a:gd name="connsiteY64" fmla="*/ 821150 h 1124045"/>
                <a:gd name="connsiteX65" fmla="*/ 94492 w 1121638"/>
                <a:gd name="connsiteY65" fmla="*/ 875348 h 1124045"/>
                <a:gd name="connsiteX66" fmla="*/ 148772 w 1121638"/>
                <a:gd name="connsiteY66" fmla="*/ 944023 h 1124045"/>
                <a:gd name="connsiteX67" fmla="*/ 211038 w 1121638"/>
                <a:gd name="connsiteY67" fmla="*/ 915353 h 1124045"/>
                <a:gd name="connsiteX68" fmla="*/ 238511 w 1121638"/>
                <a:gd name="connsiteY68" fmla="*/ 940975 h 1124045"/>
                <a:gd name="connsiteX69" fmla="*/ 268075 w 1121638"/>
                <a:gd name="connsiteY69" fmla="*/ 963930 h 1124045"/>
                <a:gd name="connsiteX70" fmla="*/ 249633 w 1121638"/>
                <a:gd name="connsiteY70" fmla="*/ 1030034 h 1124045"/>
                <a:gd name="connsiteX71" fmla="*/ 325873 w 1121638"/>
                <a:gd name="connsiteY71" fmla="*/ 1072896 h 1124045"/>
                <a:gd name="connsiteX72" fmla="*/ 372548 w 1121638"/>
                <a:gd name="connsiteY72" fmla="*/ 1022509 h 1124045"/>
                <a:gd name="connsiteX73" fmla="*/ 407626 w 1121638"/>
                <a:gd name="connsiteY73" fmla="*/ 1035558 h 1124045"/>
                <a:gd name="connsiteX74" fmla="*/ 443750 w 1121638"/>
                <a:gd name="connsiteY74" fmla="*/ 1045750 h 1124045"/>
                <a:gd name="connsiteX75" fmla="*/ 452116 w 1121638"/>
                <a:gd name="connsiteY75" fmla="*/ 1113758 h 1124045"/>
                <a:gd name="connsiteX76" fmla="*/ 539192 w 1121638"/>
                <a:gd name="connsiteY76" fmla="*/ 1124045 h 1124045"/>
                <a:gd name="connsiteX77" fmla="*/ 562768 w 1121638"/>
                <a:gd name="connsiteY77" fmla="*/ 1059466 h 1124045"/>
                <a:gd name="connsiteX78" fmla="*/ 600317 w 1121638"/>
                <a:gd name="connsiteY78" fmla="*/ 1058228 h 1124045"/>
                <a:gd name="connsiteX79" fmla="*/ 637297 w 1121638"/>
                <a:gd name="connsiteY79" fmla="*/ 1053465 h 1124045"/>
                <a:gd name="connsiteX80" fmla="*/ 670949 w 1121638"/>
                <a:gd name="connsiteY80" fmla="*/ 1113473 h 1124045"/>
                <a:gd name="connsiteX81" fmla="*/ 755269 w 1121638"/>
                <a:gd name="connsiteY81" fmla="*/ 1089470 h 1124045"/>
                <a:gd name="connsiteX82" fmla="*/ 752702 w 1121638"/>
                <a:gd name="connsiteY82" fmla="*/ 1020985 h 1124045"/>
                <a:gd name="connsiteX83" fmla="*/ 786734 w 1121638"/>
                <a:gd name="connsiteY83" fmla="*/ 1005269 h 1124045"/>
                <a:gd name="connsiteX84" fmla="*/ 819341 w 1121638"/>
                <a:gd name="connsiteY84" fmla="*/ 986695 h 1124045"/>
                <a:gd name="connsiteX85" fmla="*/ 873431 w 1121638"/>
                <a:gd name="connsiteY85" fmla="*/ 1029081 h 1124045"/>
                <a:gd name="connsiteX86" fmla="*/ 942066 w 1121638"/>
                <a:gd name="connsiteY86" fmla="*/ 974598 h 1124045"/>
                <a:gd name="connsiteX87" fmla="*/ 913357 w 1121638"/>
                <a:gd name="connsiteY87" fmla="*/ 912209 h 1124045"/>
                <a:gd name="connsiteX88" fmla="*/ 938834 w 1121638"/>
                <a:gd name="connsiteY88" fmla="*/ 884873 h 1124045"/>
                <a:gd name="connsiteX89" fmla="*/ 961839 w 1121638"/>
                <a:gd name="connsiteY89" fmla="*/ 855250 h 1124045"/>
                <a:gd name="connsiteX90" fmla="*/ 1027812 w 1121638"/>
                <a:gd name="connsiteY90" fmla="*/ 873728 h 1124045"/>
                <a:gd name="connsiteX91" fmla="*/ 1070590 w 1121638"/>
                <a:gd name="connsiteY91" fmla="*/ 797243 h 1124045"/>
                <a:gd name="connsiteX92" fmla="*/ 1020302 w 1121638"/>
                <a:gd name="connsiteY92" fmla="*/ 750475 h 1124045"/>
                <a:gd name="connsiteX93" fmla="*/ 1033420 w 1121638"/>
                <a:gd name="connsiteY93" fmla="*/ 715328 h 1124045"/>
                <a:gd name="connsiteX94" fmla="*/ 1043402 w 1121638"/>
                <a:gd name="connsiteY94" fmla="*/ 679133 h 1124045"/>
                <a:gd name="connsiteX95" fmla="*/ 1111276 w 1121638"/>
                <a:gd name="connsiteY95" fmla="*/ 670751 h 1124045"/>
                <a:gd name="connsiteX96" fmla="*/ 1121638 w 1121638"/>
                <a:gd name="connsiteY96" fmla="*/ 583502 h 1124045"/>
                <a:gd name="connsiteX97" fmla="*/ 1057186 w 1121638"/>
                <a:gd name="connsiteY97" fmla="*/ 559784 h 1124045"/>
                <a:gd name="connsiteX98" fmla="*/ 1056045 w 1121638"/>
                <a:gd name="connsiteY98" fmla="*/ 522351 h 1124045"/>
                <a:gd name="connsiteX99" fmla="*/ 1056045 w 1121638"/>
                <a:gd name="connsiteY99" fmla="*/ 522351 h 112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1638" h="1124045">
                  <a:moveTo>
                    <a:pt x="888261" y="667988"/>
                  </a:moveTo>
                  <a:cubicBezTo>
                    <a:pt x="874477" y="710851"/>
                    <a:pt x="852042" y="751142"/>
                    <a:pt x="822858" y="785527"/>
                  </a:cubicBezTo>
                  <a:cubicBezTo>
                    <a:pt x="793579" y="819912"/>
                    <a:pt x="757550" y="848487"/>
                    <a:pt x="717434" y="868966"/>
                  </a:cubicBezTo>
                  <a:cubicBezTo>
                    <a:pt x="677223" y="889540"/>
                    <a:pt x="633304" y="901922"/>
                    <a:pt x="588245" y="905732"/>
                  </a:cubicBezTo>
                  <a:cubicBezTo>
                    <a:pt x="542900" y="909257"/>
                    <a:pt x="497555" y="904018"/>
                    <a:pt x="454777" y="890016"/>
                  </a:cubicBezTo>
                  <a:cubicBezTo>
                    <a:pt x="411904" y="876205"/>
                    <a:pt x="371788" y="853726"/>
                    <a:pt x="337376" y="824389"/>
                  </a:cubicBezTo>
                  <a:cubicBezTo>
                    <a:pt x="302963" y="795052"/>
                    <a:pt x="274539" y="758857"/>
                    <a:pt x="254101" y="718661"/>
                  </a:cubicBezTo>
                  <a:cubicBezTo>
                    <a:pt x="233568" y="678466"/>
                    <a:pt x="221210" y="634365"/>
                    <a:pt x="217407" y="589217"/>
                  </a:cubicBezTo>
                  <a:cubicBezTo>
                    <a:pt x="214080" y="543878"/>
                    <a:pt x="219118" y="498443"/>
                    <a:pt x="233092" y="455486"/>
                  </a:cubicBezTo>
                  <a:cubicBezTo>
                    <a:pt x="246876" y="412623"/>
                    <a:pt x="269311" y="372332"/>
                    <a:pt x="298590" y="337947"/>
                  </a:cubicBezTo>
                  <a:cubicBezTo>
                    <a:pt x="327869" y="303562"/>
                    <a:pt x="363898" y="274987"/>
                    <a:pt x="404014" y="254508"/>
                  </a:cubicBezTo>
                  <a:cubicBezTo>
                    <a:pt x="444130" y="233934"/>
                    <a:pt x="488049" y="221552"/>
                    <a:pt x="533299" y="217742"/>
                  </a:cubicBezTo>
                  <a:cubicBezTo>
                    <a:pt x="578453" y="214217"/>
                    <a:pt x="623893" y="219551"/>
                    <a:pt x="666671" y="233458"/>
                  </a:cubicBezTo>
                  <a:cubicBezTo>
                    <a:pt x="709449" y="247269"/>
                    <a:pt x="749565" y="269748"/>
                    <a:pt x="783977" y="299085"/>
                  </a:cubicBezTo>
                  <a:cubicBezTo>
                    <a:pt x="818295" y="328327"/>
                    <a:pt x="846909" y="364522"/>
                    <a:pt x="867252" y="404622"/>
                  </a:cubicBezTo>
                  <a:cubicBezTo>
                    <a:pt x="887785" y="444818"/>
                    <a:pt x="900143" y="488918"/>
                    <a:pt x="903946" y="534162"/>
                  </a:cubicBezTo>
                  <a:cubicBezTo>
                    <a:pt x="907368" y="579406"/>
                    <a:pt x="902140" y="624935"/>
                    <a:pt x="888261" y="667798"/>
                  </a:cubicBezTo>
                  <a:lnTo>
                    <a:pt x="888261" y="667798"/>
                  </a:lnTo>
                  <a:close/>
                  <a:moveTo>
                    <a:pt x="1055855" y="522161"/>
                  </a:moveTo>
                  <a:lnTo>
                    <a:pt x="1051007" y="485013"/>
                  </a:lnTo>
                  <a:cubicBezTo>
                    <a:pt x="1071350" y="474726"/>
                    <a:pt x="1091789" y="463391"/>
                    <a:pt x="1110991" y="451390"/>
                  </a:cubicBezTo>
                  <a:cubicBezTo>
                    <a:pt x="1105002" y="422720"/>
                    <a:pt x="1097492" y="394335"/>
                    <a:pt x="1086940" y="366903"/>
                  </a:cubicBezTo>
                  <a:cubicBezTo>
                    <a:pt x="1064126" y="366808"/>
                    <a:pt x="1041786" y="367475"/>
                    <a:pt x="1018591" y="369475"/>
                  </a:cubicBezTo>
                  <a:lnTo>
                    <a:pt x="1003001" y="335375"/>
                  </a:lnTo>
                  <a:cubicBezTo>
                    <a:pt x="997297" y="324326"/>
                    <a:pt x="990642" y="313658"/>
                    <a:pt x="984463" y="302800"/>
                  </a:cubicBezTo>
                  <a:cubicBezTo>
                    <a:pt x="999198" y="285369"/>
                    <a:pt x="1013743" y="266986"/>
                    <a:pt x="1026766" y="248603"/>
                  </a:cubicBezTo>
                  <a:cubicBezTo>
                    <a:pt x="1010320" y="224314"/>
                    <a:pt x="992449" y="201263"/>
                    <a:pt x="972486" y="179832"/>
                  </a:cubicBezTo>
                  <a:cubicBezTo>
                    <a:pt x="951382" y="188405"/>
                    <a:pt x="930658" y="198025"/>
                    <a:pt x="910315" y="208598"/>
                  </a:cubicBezTo>
                  <a:lnTo>
                    <a:pt x="882842" y="182975"/>
                  </a:lnTo>
                  <a:lnTo>
                    <a:pt x="853373" y="160020"/>
                  </a:lnTo>
                  <a:cubicBezTo>
                    <a:pt x="860598" y="138113"/>
                    <a:pt x="866681" y="116110"/>
                    <a:pt x="871815" y="93917"/>
                  </a:cubicBezTo>
                  <a:cubicBezTo>
                    <a:pt x="847479" y="77534"/>
                    <a:pt x="821907" y="63437"/>
                    <a:pt x="795480" y="51054"/>
                  </a:cubicBezTo>
                  <a:cubicBezTo>
                    <a:pt x="779414" y="66866"/>
                    <a:pt x="763539" y="84201"/>
                    <a:pt x="748709" y="101537"/>
                  </a:cubicBezTo>
                  <a:cubicBezTo>
                    <a:pt x="737112" y="97060"/>
                    <a:pt x="725514" y="92297"/>
                    <a:pt x="713631" y="88392"/>
                  </a:cubicBezTo>
                  <a:lnTo>
                    <a:pt x="677508" y="78296"/>
                  </a:lnTo>
                  <a:cubicBezTo>
                    <a:pt x="675892" y="55150"/>
                    <a:pt x="672945" y="32957"/>
                    <a:pt x="669237" y="10192"/>
                  </a:cubicBezTo>
                  <a:cubicBezTo>
                    <a:pt x="640434" y="4191"/>
                    <a:pt x="611345" y="1334"/>
                    <a:pt x="582161" y="0"/>
                  </a:cubicBezTo>
                  <a:cubicBezTo>
                    <a:pt x="573225" y="20765"/>
                    <a:pt x="565525" y="42767"/>
                    <a:pt x="558490" y="64580"/>
                  </a:cubicBezTo>
                  <a:lnTo>
                    <a:pt x="521226" y="65723"/>
                  </a:lnTo>
                  <a:lnTo>
                    <a:pt x="484151" y="70485"/>
                  </a:lnTo>
                  <a:cubicBezTo>
                    <a:pt x="473790" y="50102"/>
                    <a:pt x="462572" y="29623"/>
                    <a:pt x="450499" y="10478"/>
                  </a:cubicBezTo>
                  <a:cubicBezTo>
                    <a:pt x="421791" y="16478"/>
                    <a:pt x="393557" y="24003"/>
                    <a:pt x="366274" y="34481"/>
                  </a:cubicBezTo>
                  <a:cubicBezTo>
                    <a:pt x="366084" y="57436"/>
                    <a:pt x="366845" y="79915"/>
                    <a:pt x="368746" y="103061"/>
                  </a:cubicBezTo>
                  <a:lnTo>
                    <a:pt x="334714" y="118777"/>
                  </a:lnTo>
                  <a:cubicBezTo>
                    <a:pt x="323687" y="124492"/>
                    <a:pt x="312945" y="131064"/>
                    <a:pt x="302203" y="137351"/>
                  </a:cubicBezTo>
                  <a:cubicBezTo>
                    <a:pt x="284901" y="122587"/>
                    <a:pt x="266459" y="108014"/>
                    <a:pt x="248207" y="94964"/>
                  </a:cubicBezTo>
                  <a:cubicBezTo>
                    <a:pt x="223966" y="111443"/>
                    <a:pt x="200961" y="129445"/>
                    <a:pt x="179572" y="149447"/>
                  </a:cubicBezTo>
                  <a:cubicBezTo>
                    <a:pt x="188128" y="170593"/>
                    <a:pt x="197729" y="191357"/>
                    <a:pt x="208281" y="211836"/>
                  </a:cubicBezTo>
                  <a:lnTo>
                    <a:pt x="182804" y="239173"/>
                  </a:lnTo>
                  <a:lnTo>
                    <a:pt x="159799" y="268796"/>
                  </a:lnTo>
                  <a:cubicBezTo>
                    <a:pt x="137840" y="261652"/>
                    <a:pt x="115976" y="255461"/>
                    <a:pt x="93731" y="250317"/>
                  </a:cubicBezTo>
                  <a:cubicBezTo>
                    <a:pt x="77381" y="274606"/>
                    <a:pt x="63311" y="300228"/>
                    <a:pt x="50953" y="326803"/>
                  </a:cubicBezTo>
                  <a:cubicBezTo>
                    <a:pt x="66734" y="342900"/>
                    <a:pt x="83940" y="358712"/>
                    <a:pt x="101336" y="373571"/>
                  </a:cubicBezTo>
                  <a:cubicBezTo>
                    <a:pt x="96868" y="385286"/>
                    <a:pt x="91925" y="396907"/>
                    <a:pt x="88123" y="408718"/>
                  </a:cubicBezTo>
                  <a:lnTo>
                    <a:pt x="78046" y="444913"/>
                  </a:lnTo>
                  <a:cubicBezTo>
                    <a:pt x="54946" y="446627"/>
                    <a:pt x="32796" y="449485"/>
                    <a:pt x="10172" y="453295"/>
                  </a:cubicBezTo>
                  <a:cubicBezTo>
                    <a:pt x="4278" y="482060"/>
                    <a:pt x="1426" y="511207"/>
                    <a:pt x="0" y="540544"/>
                  </a:cubicBezTo>
                  <a:cubicBezTo>
                    <a:pt x="20819" y="549402"/>
                    <a:pt x="42778" y="557213"/>
                    <a:pt x="64452" y="564261"/>
                  </a:cubicBezTo>
                  <a:lnTo>
                    <a:pt x="65498" y="601694"/>
                  </a:lnTo>
                  <a:lnTo>
                    <a:pt x="70441" y="638842"/>
                  </a:lnTo>
                  <a:cubicBezTo>
                    <a:pt x="50003" y="649224"/>
                    <a:pt x="29564" y="660464"/>
                    <a:pt x="10457" y="672465"/>
                  </a:cubicBezTo>
                  <a:cubicBezTo>
                    <a:pt x="16351" y="701231"/>
                    <a:pt x="23861" y="729520"/>
                    <a:pt x="34413" y="756952"/>
                  </a:cubicBezTo>
                  <a:cubicBezTo>
                    <a:pt x="57322" y="757047"/>
                    <a:pt x="79757" y="756380"/>
                    <a:pt x="102762" y="754475"/>
                  </a:cubicBezTo>
                  <a:lnTo>
                    <a:pt x="118352" y="788575"/>
                  </a:lnTo>
                  <a:cubicBezTo>
                    <a:pt x="123961" y="799624"/>
                    <a:pt x="130710" y="810292"/>
                    <a:pt x="136889" y="821150"/>
                  </a:cubicBezTo>
                  <a:cubicBezTo>
                    <a:pt x="122155" y="838486"/>
                    <a:pt x="107610" y="856869"/>
                    <a:pt x="94492" y="875348"/>
                  </a:cubicBezTo>
                  <a:cubicBezTo>
                    <a:pt x="111033" y="899636"/>
                    <a:pt x="128904" y="922687"/>
                    <a:pt x="148772" y="944023"/>
                  </a:cubicBezTo>
                  <a:cubicBezTo>
                    <a:pt x="169971" y="935450"/>
                    <a:pt x="190695" y="925925"/>
                    <a:pt x="211038" y="915353"/>
                  </a:cubicBezTo>
                  <a:lnTo>
                    <a:pt x="238511" y="940975"/>
                  </a:lnTo>
                  <a:lnTo>
                    <a:pt x="268075" y="963930"/>
                  </a:lnTo>
                  <a:cubicBezTo>
                    <a:pt x="260850" y="985838"/>
                    <a:pt x="254671" y="1007840"/>
                    <a:pt x="249633" y="1030034"/>
                  </a:cubicBezTo>
                  <a:cubicBezTo>
                    <a:pt x="273779" y="1046417"/>
                    <a:pt x="299446" y="1060514"/>
                    <a:pt x="325873" y="1072896"/>
                  </a:cubicBezTo>
                  <a:cubicBezTo>
                    <a:pt x="341939" y="1057180"/>
                    <a:pt x="357719" y="1039749"/>
                    <a:pt x="372548" y="1022509"/>
                  </a:cubicBezTo>
                  <a:cubicBezTo>
                    <a:pt x="384146" y="1026986"/>
                    <a:pt x="395839" y="1031748"/>
                    <a:pt x="407626" y="1035558"/>
                  </a:cubicBezTo>
                  <a:lnTo>
                    <a:pt x="443750" y="1045750"/>
                  </a:lnTo>
                  <a:cubicBezTo>
                    <a:pt x="445556" y="1068800"/>
                    <a:pt x="448408" y="1091089"/>
                    <a:pt x="452116" y="1113758"/>
                  </a:cubicBezTo>
                  <a:cubicBezTo>
                    <a:pt x="480919" y="1119759"/>
                    <a:pt x="509913" y="1122617"/>
                    <a:pt x="539192" y="1124045"/>
                  </a:cubicBezTo>
                  <a:cubicBezTo>
                    <a:pt x="548033" y="1103186"/>
                    <a:pt x="555923" y="1081183"/>
                    <a:pt x="562768" y="1059466"/>
                  </a:cubicBezTo>
                  <a:lnTo>
                    <a:pt x="600317" y="1058228"/>
                  </a:lnTo>
                  <a:lnTo>
                    <a:pt x="637297" y="1053465"/>
                  </a:lnTo>
                  <a:cubicBezTo>
                    <a:pt x="647658" y="1073849"/>
                    <a:pt x="658876" y="1094327"/>
                    <a:pt x="670949" y="1113473"/>
                  </a:cubicBezTo>
                  <a:cubicBezTo>
                    <a:pt x="699657" y="1107472"/>
                    <a:pt x="727891" y="1099947"/>
                    <a:pt x="755269" y="1089470"/>
                  </a:cubicBezTo>
                  <a:cubicBezTo>
                    <a:pt x="755269" y="1066514"/>
                    <a:pt x="754603" y="1044035"/>
                    <a:pt x="752702" y="1020985"/>
                  </a:cubicBezTo>
                  <a:lnTo>
                    <a:pt x="786734" y="1005269"/>
                  </a:lnTo>
                  <a:cubicBezTo>
                    <a:pt x="797856" y="999554"/>
                    <a:pt x="808504" y="992981"/>
                    <a:pt x="819341" y="986695"/>
                  </a:cubicBezTo>
                  <a:cubicBezTo>
                    <a:pt x="836642" y="1001459"/>
                    <a:pt x="854989" y="1016032"/>
                    <a:pt x="873431" y="1029081"/>
                  </a:cubicBezTo>
                  <a:cubicBezTo>
                    <a:pt x="897672" y="1012603"/>
                    <a:pt x="920677" y="994696"/>
                    <a:pt x="942066" y="974598"/>
                  </a:cubicBezTo>
                  <a:cubicBezTo>
                    <a:pt x="933510" y="953453"/>
                    <a:pt x="923909" y="932783"/>
                    <a:pt x="913357" y="912209"/>
                  </a:cubicBezTo>
                  <a:lnTo>
                    <a:pt x="938834" y="884873"/>
                  </a:lnTo>
                  <a:lnTo>
                    <a:pt x="961839" y="855250"/>
                  </a:lnTo>
                  <a:cubicBezTo>
                    <a:pt x="983608" y="862489"/>
                    <a:pt x="1005567" y="868585"/>
                    <a:pt x="1027812" y="873728"/>
                  </a:cubicBezTo>
                  <a:cubicBezTo>
                    <a:pt x="1044257" y="849440"/>
                    <a:pt x="1058137" y="823722"/>
                    <a:pt x="1070590" y="797243"/>
                  </a:cubicBezTo>
                  <a:cubicBezTo>
                    <a:pt x="1054809" y="781050"/>
                    <a:pt x="1037603" y="765239"/>
                    <a:pt x="1020302" y="750475"/>
                  </a:cubicBezTo>
                  <a:cubicBezTo>
                    <a:pt x="1024675" y="738759"/>
                    <a:pt x="1029523" y="727234"/>
                    <a:pt x="1033420" y="715328"/>
                  </a:cubicBezTo>
                  <a:lnTo>
                    <a:pt x="1043402" y="679133"/>
                  </a:lnTo>
                  <a:cubicBezTo>
                    <a:pt x="1066597" y="677418"/>
                    <a:pt x="1088842" y="674465"/>
                    <a:pt x="1111276" y="670751"/>
                  </a:cubicBezTo>
                  <a:cubicBezTo>
                    <a:pt x="1117265" y="641985"/>
                    <a:pt x="1120117" y="612839"/>
                    <a:pt x="1121638" y="583502"/>
                  </a:cubicBezTo>
                  <a:cubicBezTo>
                    <a:pt x="1100820" y="574643"/>
                    <a:pt x="1078860" y="566833"/>
                    <a:pt x="1057186" y="559784"/>
                  </a:cubicBezTo>
                  <a:lnTo>
                    <a:pt x="1056045" y="522351"/>
                  </a:lnTo>
                  <a:lnTo>
                    <a:pt x="1056045" y="522351"/>
                  </a:lnTo>
                  <a:close/>
                </a:path>
              </a:pathLst>
            </a:custGeom>
            <a:solidFill>
              <a:srgbClr val="72BF44"/>
            </a:solidFill>
            <a:ln w="0" cap="flat">
              <a:noFill/>
              <a:prstDash val="solid"/>
              <a:miter/>
            </a:ln>
          </p:spPr>
          <p:txBody>
            <a:bodyPr rtlCol="0" anchor="ctr"/>
            <a:lstStyle/>
            <a:p>
              <a:endParaRPr lang="en-CA"/>
            </a:p>
          </p:txBody>
        </p:sp>
        <p:sp>
          <p:nvSpPr>
            <p:cNvPr id="12" name="Freeform 11">
              <a:extLst>
                <a:ext uri="{FF2B5EF4-FFF2-40B4-BE49-F238E27FC236}">
                  <a16:creationId xmlns:a16="http://schemas.microsoft.com/office/drawing/2014/main" id="{1143339B-9D58-7186-3E4E-1EDC0FB4C52A}"/>
                </a:ext>
              </a:extLst>
            </p:cNvPr>
            <p:cNvSpPr/>
            <p:nvPr/>
          </p:nvSpPr>
          <p:spPr>
            <a:xfrm>
              <a:off x="7669501" y="1616913"/>
              <a:ext cx="654544" cy="655810"/>
            </a:xfrm>
            <a:custGeom>
              <a:avLst/>
              <a:gdLst>
                <a:gd name="connsiteX0" fmla="*/ 602312 w 654544"/>
                <a:gd name="connsiteY0" fmla="*/ 417012 h 655810"/>
                <a:gd name="connsiteX1" fmla="*/ 547271 w 654544"/>
                <a:gd name="connsiteY1" fmla="*/ 515786 h 655810"/>
                <a:gd name="connsiteX2" fmla="*/ 458673 w 654544"/>
                <a:gd name="connsiteY2" fmla="*/ 585890 h 655810"/>
                <a:gd name="connsiteX3" fmla="*/ 350397 w 654544"/>
                <a:gd name="connsiteY3" fmla="*/ 616656 h 655810"/>
                <a:gd name="connsiteX4" fmla="*/ 238319 w 654544"/>
                <a:gd name="connsiteY4" fmla="*/ 603606 h 655810"/>
                <a:gd name="connsiteX5" fmla="*/ 139835 w 654544"/>
                <a:gd name="connsiteY5" fmla="*/ 548456 h 655810"/>
                <a:gd name="connsiteX6" fmla="*/ 69869 w 654544"/>
                <a:gd name="connsiteY6" fmla="*/ 459684 h 655810"/>
                <a:gd name="connsiteX7" fmla="*/ 39164 w 654544"/>
                <a:gd name="connsiteY7" fmla="*/ 351098 h 655810"/>
                <a:gd name="connsiteX8" fmla="*/ 52187 w 654544"/>
                <a:gd name="connsiteY8" fmla="*/ 238989 h 655810"/>
                <a:gd name="connsiteX9" fmla="*/ 107228 w 654544"/>
                <a:gd name="connsiteY9" fmla="*/ 140215 h 655810"/>
                <a:gd name="connsiteX10" fmla="*/ 195731 w 654544"/>
                <a:gd name="connsiteY10" fmla="*/ 70111 h 655810"/>
                <a:gd name="connsiteX11" fmla="*/ 304292 w 654544"/>
                <a:gd name="connsiteY11" fmla="*/ 39345 h 655810"/>
                <a:gd name="connsiteX12" fmla="*/ 416180 w 654544"/>
                <a:gd name="connsiteY12" fmla="*/ 52490 h 655810"/>
                <a:gd name="connsiteX13" fmla="*/ 514760 w 654544"/>
                <a:gd name="connsiteY13" fmla="*/ 107544 h 655810"/>
                <a:gd name="connsiteX14" fmla="*/ 584820 w 654544"/>
                <a:gd name="connsiteY14" fmla="*/ 196317 h 655810"/>
                <a:gd name="connsiteX15" fmla="*/ 615526 w 654544"/>
                <a:gd name="connsiteY15" fmla="*/ 304902 h 655810"/>
                <a:gd name="connsiteX16" fmla="*/ 602407 w 654544"/>
                <a:gd name="connsiteY16" fmla="*/ 417012 h 655810"/>
                <a:gd name="connsiteX17" fmla="*/ 602407 w 654544"/>
                <a:gd name="connsiteY17" fmla="*/ 417012 h 655810"/>
                <a:gd name="connsiteX18" fmla="*/ 539476 w 654544"/>
                <a:gd name="connsiteY18" fmla="*/ 78303 h 655810"/>
                <a:gd name="connsiteX19" fmla="*/ 427968 w 654544"/>
                <a:gd name="connsiteY19" fmla="*/ 15914 h 655810"/>
                <a:gd name="connsiteX20" fmla="*/ 301250 w 654544"/>
                <a:gd name="connsiteY20" fmla="*/ 960 h 655810"/>
                <a:gd name="connsiteX21" fmla="*/ 178430 w 654544"/>
                <a:gd name="connsiteY21" fmla="*/ 35916 h 655810"/>
                <a:gd name="connsiteX22" fmla="*/ 78139 w 654544"/>
                <a:gd name="connsiteY22" fmla="*/ 115260 h 655810"/>
                <a:gd name="connsiteX23" fmla="*/ 15874 w 654544"/>
                <a:gd name="connsiteY23" fmla="*/ 226988 h 655810"/>
                <a:gd name="connsiteX24" fmla="*/ 949 w 654544"/>
                <a:gd name="connsiteY24" fmla="*/ 354051 h 655810"/>
                <a:gd name="connsiteX25" fmla="*/ 35932 w 654544"/>
                <a:gd name="connsiteY25" fmla="*/ 477114 h 655810"/>
                <a:gd name="connsiteX26" fmla="*/ 115023 w 654544"/>
                <a:gd name="connsiteY26" fmla="*/ 577508 h 655810"/>
                <a:gd name="connsiteX27" fmla="*/ 226626 w 654544"/>
                <a:gd name="connsiteY27" fmla="*/ 639897 h 655810"/>
                <a:gd name="connsiteX28" fmla="*/ 353439 w 654544"/>
                <a:gd name="connsiteY28" fmla="*/ 654851 h 655810"/>
                <a:gd name="connsiteX29" fmla="*/ 476164 w 654544"/>
                <a:gd name="connsiteY29" fmla="*/ 619894 h 655810"/>
                <a:gd name="connsiteX30" fmla="*/ 576455 w 654544"/>
                <a:gd name="connsiteY30" fmla="*/ 540551 h 655810"/>
                <a:gd name="connsiteX31" fmla="*/ 638626 w 654544"/>
                <a:gd name="connsiteY31" fmla="*/ 428823 h 655810"/>
                <a:gd name="connsiteX32" fmla="*/ 653550 w 654544"/>
                <a:gd name="connsiteY32" fmla="*/ 301759 h 655810"/>
                <a:gd name="connsiteX33" fmla="*/ 618758 w 654544"/>
                <a:gd name="connsiteY33" fmla="*/ 178696 h 655810"/>
                <a:gd name="connsiteX34" fmla="*/ 539476 w 654544"/>
                <a:gd name="connsiteY34" fmla="*/ 78207 h 655810"/>
                <a:gd name="connsiteX35" fmla="*/ 539476 w 654544"/>
                <a:gd name="connsiteY35" fmla="*/ 78207 h 65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544" h="655810">
                  <a:moveTo>
                    <a:pt x="602312" y="417012"/>
                  </a:moveTo>
                  <a:cubicBezTo>
                    <a:pt x="590619" y="453016"/>
                    <a:pt x="571892" y="486830"/>
                    <a:pt x="547271" y="515786"/>
                  </a:cubicBezTo>
                  <a:cubicBezTo>
                    <a:pt x="522555" y="544742"/>
                    <a:pt x="492230" y="568745"/>
                    <a:pt x="458673" y="585890"/>
                  </a:cubicBezTo>
                  <a:cubicBezTo>
                    <a:pt x="425116" y="603035"/>
                    <a:pt x="388327" y="613417"/>
                    <a:pt x="350397" y="616656"/>
                  </a:cubicBezTo>
                  <a:cubicBezTo>
                    <a:pt x="312277" y="619608"/>
                    <a:pt x="274252" y="615131"/>
                    <a:pt x="238319" y="603606"/>
                  </a:cubicBezTo>
                  <a:cubicBezTo>
                    <a:pt x="202481" y="591986"/>
                    <a:pt x="168733" y="573126"/>
                    <a:pt x="139835" y="548456"/>
                  </a:cubicBezTo>
                  <a:cubicBezTo>
                    <a:pt x="111031" y="523787"/>
                    <a:pt x="87075" y="493402"/>
                    <a:pt x="69869" y="459684"/>
                  </a:cubicBezTo>
                  <a:cubicBezTo>
                    <a:pt x="52663" y="426060"/>
                    <a:pt x="42396" y="389198"/>
                    <a:pt x="39164" y="351098"/>
                  </a:cubicBezTo>
                  <a:cubicBezTo>
                    <a:pt x="36217" y="312903"/>
                    <a:pt x="40685" y="274803"/>
                    <a:pt x="52187" y="238989"/>
                  </a:cubicBezTo>
                  <a:cubicBezTo>
                    <a:pt x="63785" y="202985"/>
                    <a:pt x="82702" y="169171"/>
                    <a:pt x="107228" y="140215"/>
                  </a:cubicBezTo>
                  <a:cubicBezTo>
                    <a:pt x="131944" y="111354"/>
                    <a:pt x="162269" y="87351"/>
                    <a:pt x="195731" y="70111"/>
                  </a:cubicBezTo>
                  <a:cubicBezTo>
                    <a:pt x="229383" y="52871"/>
                    <a:pt x="266267" y="42489"/>
                    <a:pt x="304292" y="39345"/>
                  </a:cubicBezTo>
                  <a:cubicBezTo>
                    <a:pt x="342317" y="36393"/>
                    <a:pt x="380437" y="40869"/>
                    <a:pt x="416180" y="52490"/>
                  </a:cubicBezTo>
                  <a:cubicBezTo>
                    <a:pt x="452114" y="64110"/>
                    <a:pt x="485766" y="82970"/>
                    <a:pt x="514760" y="107544"/>
                  </a:cubicBezTo>
                  <a:cubicBezTo>
                    <a:pt x="543658" y="132214"/>
                    <a:pt x="567614" y="162599"/>
                    <a:pt x="584820" y="196317"/>
                  </a:cubicBezTo>
                  <a:cubicBezTo>
                    <a:pt x="601932" y="229941"/>
                    <a:pt x="612293" y="266802"/>
                    <a:pt x="615526" y="304902"/>
                  </a:cubicBezTo>
                  <a:cubicBezTo>
                    <a:pt x="618377" y="343098"/>
                    <a:pt x="614005" y="381102"/>
                    <a:pt x="602407" y="417012"/>
                  </a:cubicBezTo>
                  <a:lnTo>
                    <a:pt x="602407" y="417012"/>
                  </a:lnTo>
                  <a:close/>
                  <a:moveTo>
                    <a:pt x="539476" y="78303"/>
                  </a:moveTo>
                  <a:cubicBezTo>
                    <a:pt x="506774" y="50490"/>
                    <a:pt x="468750" y="29153"/>
                    <a:pt x="427968" y="15914"/>
                  </a:cubicBezTo>
                  <a:cubicBezTo>
                    <a:pt x="387281" y="2674"/>
                    <a:pt x="344218" y="-2279"/>
                    <a:pt x="301250" y="960"/>
                  </a:cubicBezTo>
                  <a:cubicBezTo>
                    <a:pt x="258187" y="4579"/>
                    <a:pt x="216550" y="16390"/>
                    <a:pt x="178430" y="35916"/>
                  </a:cubicBezTo>
                  <a:cubicBezTo>
                    <a:pt x="140310" y="55443"/>
                    <a:pt x="106088" y="82494"/>
                    <a:pt x="78139" y="115260"/>
                  </a:cubicBezTo>
                  <a:cubicBezTo>
                    <a:pt x="50286" y="148026"/>
                    <a:pt x="28992" y="186316"/>
                    <a:pt x="15874" y="226988"/>
                  </a:cubicBezTo>
                  <a:cubicBezTo>
                    <a:pt x="2755" y="267850"/>
                    <a:pt x="-2283" y="310998"/>
                    <a:pt x="949" y="354051"/>
                  </a:cubicBezTo>
                  <a:cubicBezTo>
                    <a:pt x="4656" y="397104"/>
                    <a:pt x="16444" y="438919"/>
                    <a:pt x="35932" y="477114"/>
                  </a:cubicBezTo>
                  <a:cubicBezTo>
                    <a:pt x="55324" y="515214"/>
                    <a:pt x="82322" y="549600"/>
                    <a:pt x="115023" y="577508"/>
                  </a:cubicBezTo>
                  <a:cubicBezTo>
                    <a:pt x="147725" y="605416"/>
                    <a:pt x="185940" y="626752"/>
                    <a:pt x="226626" y="639897"/>
                  </a:cubicBezTo>
                  <a:cubicBezTo>
                    <a:pt x="267218" y="653136"/>
                    <a:pt x="310281" y="658089"/>
                    <a:pt x="353439" y="654851"/>
                  </a:cubicBezTo>
                  <a:cubicBezTo>
                    <a:pt x="396312" y="651231"/>
                    <a:pt x="438140" y="639516"/>
                    <a:pt x="476164" y="619894"/>
                  </a:cubicBezTo>
                  <a:cubicBezTo>
                    <a:pt x="514379" y="600463"/>
                    <a:pt x="548507" y="573317"/>
                    <a:pt x="576455" y="540551"/>
                  </a:cubicBezTo>
                  <a:cubicBezTo>
                    <a:pt x="604308" y="507785"/>
                    <a:pt x="625602" y="469589"/>
                    <a:pt x="638626" y="428823"/>
                  </a:cubicBezTo>
                  <a:cubicBezTo>
                    <a:pt x="651839" y="387960"/>
                    <a:pt x="656877" y="344812"/>
                    <a:pt x="653550" y="301759"/>
                  </a:cubicBezTo>
                  <a:cubicBezTo>
                    <a:pt x="650033" y="258801"/>
                    <a:pt x="638340" y="216891"/>
                    <a:pt x="618758" y="178696"/>
                  </a:cubicBezTo>
                  <a:cubicBezTo>
                    <a:pt x="599270" y="140596"/>
                    <a:pt x="572272" y="106211"/>
                    <a:pt x="539476" y="78207"/>
                  </a:cubicBezTo>
                  <a:lnTo>
                    <a:pt x="539476" y="78207"/>
                  </a:lnTo>
                  <a:close/>
                </a:path>
              </a:pathLst>
            </a:custGeom>
            <a:solidFill>
              <a:srgbClr val="72BF44"/>
            </a:solidFill>
            <a:ln w="0" cap="flat">
              <a:noFill/>
              <a:prstDash val="solid"/>
              <a:miter/>
            </a:ln>
          </p:spPr>
          <p:txBody>
            <a:bodyPr rtlCol="0" anchor="ctr"/>
            <a:lstStyle/>
            <a:p>
              <a:endParaRPr lang="en-CA"/>
            </a:p>
          </p:txBody>
        </p:sp>
        <p:sp>
          <p:nvSpPr>
            <p:cNvPr id="13" name="Freeform 12">
              <a:extLst>
                <a:ext uri="{FF2B5EF4-FFF2-40B4-BE49-F238E27FC236}">
                  <a16:creationId xmlns:a16="http://schemas.microsoft.com/office/drawing/2014/main" id="{23F60E31-A2A5-61BB-61BA-3497C6373EA4}"/>
                </a:ext>
              </a:extLst>
            </p:cNvPr>
            <p:cNvSpPr/>
            <p:nvPr/>
          </p:nvSpPr>
          <p:spPr>
            <a:xfrm>
              <a:off x="8395393" y="890924"/>
              <a:ext cx="1122303" cy="1124426"/>
            </a:xfrm>
            <a:custGeom>
              <a:avLst/>
              <a:gdLst>
                <a:gd name="connsiteX0" fmla="*/ 903185 w 1122303"/>
                <a:gd name="connsiteY0" fmla="*/ 601790 h 1124426"/>
                <a:gd name="connsiteX1" fmla="*/ 862023 w 1122303"/>
                <a:gd name="connsiteY1" fmla="*/ 729901 h 1124426"/>
                <a:gd name="connsiteX2" fmla="*/ 775137 w 1122303"/>
                <a:gd name="connsiteY2" fmla="*/ 832485 h 1124426"/>
                <a:gd name="connsiteX3" fmla="*/ 655453 w 1122303"/>
                <a:gd name="connsiteY3" fmla="*/ 893921 h 1124426"/>
                <a:gd name="connsiteX4" fmla="*/ 521606 w 1122303"/>
                <a:gd name="connsiteY4" fmla="*/ 904875 h 1124426"/>
                <a:gd name="connsiteX5" fmla="*/ 393747 w 1122303"/>
                <a:gd name="connsiteY5" fmla="*/ 863537 h 1124426"/>
                <a:gd name="connsiteX6" fmla="*/ 291270 w 1122303"/>
                <a:gd name="connsiteY6" fmla="*/ 776383 h 1124426"/>
                <a:gd name="connsiteX7" fmla="*/ 229955 w 1122303"/>
                <a:gd name="connsiteY7" fmla="*/ 656558 h 1124426"/>
                <a:gd name="connsiteX8" fmla="*/ 218928 w 1122303"/>
                <a:gd name="connsiteY8" fmla="*/ 522446 h 1124426"/>
                <a:gd name="connsiteX9" fmla="*/ 260280 w 1122303"/>
                <a:gd name="connsiteY9" fmla="*/ 394335 h 1124426"/>
                <a:gd name="connsiteX10" fmla="*/ 347167 w 1122303"/>
                <a:gd name="connsiteY10" fmla="*/ 291751 h 1124426"/>
                <a:gd name="connsiteX11" fmla="*/ 466755 w 1122303"/>
                <a:gd name="connsiteY11" fmla="*/ 230314 h 1124426"/>
                <a:gd name="connsiteX12" fmla="*/ 600603 w 1122303"/>
                <a:gd name="connsiteY12" fmla="*/ 219361 h 1124426"/>
                <a:gd name="connsiteX13" fmla="*/ 728556 w 1122303"/>
                <a:gd name="connsiteY13" fmla="*/ 260699 h 1124426"/>
                <a:gd name="connsiteX14" fmla="*/ 830938 w 1122303"/>
                <a:gd name="connsiteY14" fmla="*/ 347853 h 1124426"/>
                <a:gd name="connsiteX15" fmla="*/ 892253 w 1122303"/>
                <a:gd name="connsiteY15" fmla="*/ 467677 h 1124426"/>
                <a:gd name="connsiteX16" fmla="*/ 903090 w 1122303"/>
                <a:gd name="connsiteY16" fmla="*/ 601885 h 1124426"/>
                <a:gd name="connsiteX17" fmla="*/ 903090 w 1122303"/>
                <a:gd name="connsiteY17" fmla="*/ 601885 h 1124426"/>
                <a:gd name="connsiteX18" fmla="*/ 1057091 w 1122303"/>
                <a:gd name="connsiteY18" fmla="*/ 581977 h 1124426"/>
                <a:gd name="connsiteX19" fmla="*/ 1122304 w 1122303"/>
                <a:gd name="connsiteY19" fmla="*/ 560642 h 1124426"/>
                <a:gd name="connsiteX20" fmla="*/ 1115079 w 1122303"/>
                <a:gd name="connsiteY20" fmla="*/ 473012 h 1124426"/>
                <a:gd name="connsiteX21" fmla="*/ 1047585 w 1122303"/>
                <a:gd name="connsiteY21" fmla="*/ 462248 h 1124426"/>
                <a:gd name="connsiteX22" fmla="*/ 1038839 w 1122303"/>
                <a:gd name="connsiteY22" fmla="*/ 425768 h 1124426"/>
                <a:gd name="connsiteX23" fmla="*/ 1026861 w 1122303"/>
                <a:gd name="connsiteY23" fmla="*/ 390144 h 1124426"/>
                <a:gd name="connsiteX24" fmla="*/ 1078955 w 1122303"/>
                <a:gd name="connsiteY24" fmla="*/ 345281 h 1124426"/>
                <a:gd name="connsiteX25" fmla="*/ 1038934 w 1122303"/>
                <a:gd name="connsiteY25" fmla="*/ 267367 h 1124426"/>
                <a:gd name="connsiteX26" fmla="*/ 972391 w 1122303"/>
                <a:gd name="connsiteY26" fmla="*/ 283464 h 1124426"/>
                <a:gd name="connsiteX27" fmla="*/ 950431 w 1122303"/>
                <a:gd name="connsiteY27" fmla="*/ 253079 h 1124426"/>
                <a:gd name="connsiteX28" fmla="*/ 926000 w 1122303"/>
                <a:gd name="connsiteY28" fmla="*/ 224790 h 1124426"/>
                <a:gd name="connsiteX29" fmla="*/ 956895 w 1122303"/>
                <a:gd name="connsiteY29" fmla="*/ 163544 h 1124426"/>
                <a:gd name="connsiteX30" fmla="*/ 890257 w 1122303"/>
                <a:gd name="connsiteY30" fmla="*/ 106680 h 1124426"/>
                <a:gd name="connsiteX31" fmla="*/ 834645 w 1122303"/>
                <a:gd name="connsiteY31" fmla="*/ 147161 h 1124426"/>
                <a:gd name="connsiteX32" fmla="*/ 802800 w 1122303"/>
                <a:gd name="connsiteY32" fmla="*/ 127444 h 1124426"/>
                <a:gd name="connsiteX33" fmla="*/ 769338 w 1122303"/>
                <a:gd name="connsiteY33" fmla="*/ 110490 h 1124426"/>
                <a:gd name="connsiteX34" fmla="*/ 774376 w 1122303"/>
                <a:gd name="connsiteY34" fmla="*/ 42101 h 1124426"/>
                <a:gd name="connsiteX35" fmla="*/ 690912 w 1122303"/>
                <a:gd name="connsiteY35" fmla="*/ 15145 h 1124426"/>
                <a:gd name="connsiteX36" fmla="*/ 655168 w 1122303"/>
                <a:gd name="connsiteY36" fmla="*/ 73914 h 1124426"/>
                <a:gd name="connsiteX37" fmla="*/ 618379 w 1122303"/>
                <a:gd name="connsiteY37" fmla="*/ 67818 h 1124426"/>
                <a:gd name="connsiteX38" fmla="*/ 581020 w 1122303"/>
                <a:gd name="connsiteY38" fmla="*/ 65341 h 1124426"/>
                <a:gd name="connsiteX39" fmla="*/ 559726 w 1122303"/>
                <a:gd name="connsiteY39" fmla="*/ 0 h 1124426"/>
                <a:gd name="connsiteX40" fmla="*/ 472364 w 1122303"/>
                <a:gd name="connsiteY40" fmla="*/ 7144 h 1124426"/>
                <a:gd name="connsiteX41" fmla="*/ 461527 w 1122303"/>
                <a:gd name="connsiteY41" fmla="*/ 74866 h 1124426"/>
                <a:gd name="connsiteX42" fmla="*/ 425118 w 1122303"/>
                <a:gd name="connsiteY42" fmla="*/ 83629 h 1124426"/>
                <a:gd name="connsiteX43" fmla="*/ 389660 w 1122303"/>
                <a:gd name="connsiteY43" fmla="*/ 95536 h 1124426"/>
                <a:gd name="connsiteX44" fmla="*/ 344790 w 1122303"/>
                <a:gd name="connsiteY44" fmla="*/ 43434 h 1124426"/>
                <a:gd name="connsiteX45" fmla="*/ 267030 w 1122303"/>
                <a:gd name="connsiteY45" fmla="*/ 83629 h 1124426"/>
                <a:gd name="connsiteX46" fmla="*/ 283095 w 1122303"/>
                <a:gd name="connsiteY46" fmla="*/ 150305 h 1124426"/>
                <a:gd name="connsiteX47" fmla="*/ 252675 w 1122303"/>
                <a:gd name="connsiteY47" fmla="*/ 172212 h 1124426"/>
                <a:gd name="connsiteX48" fmla="*/ 224442 w 1122303"/>
                <a:gd name="connsiteY48" fmla="*/ 196786 h 1124426"/>
                <a:gd name="connsiteX49" fmla="*/ 163317 w 1122303"/>
                <a:gd name="connsiteY49" fmla="*/ 165830 h 1124426"/>
                <a:gd name="connsiteX50" fmla="*/ 106470 w 1122303"/>
                <a:gd name="connsiteY50" fmla="*/ 232601 h 1124426"/>
                <a:gd name="connsiteX51" fmla="*/ 146966 w 1122303"/>
                <a:gd name="connsiteY51" fmla="*/ 288227 h 1124426"/>
                <a:gd name="connsiteX52" fmla="*/ 127288 w 1122303"/>
                <a:gd name="connsiteY52" fmla="*/ 320135 h 1124426"/>
                <a:gd name="connsiteX53" fmla="*/ 110367 w 1122303"/>
                <a:gd name="connsiteY53" fmla="*/ 353663 h 1124426"/>
                <a:gd name="connsiteX54" fmla="*/ 42112 w 1122303"/>
                <a:gd name="connsiteY54" fmla="*/ 348615 h 1124426"/>
                <a:gd name="connsiteX55" fmla="*/ 15115 w 1122303"/>
                <a:gd name="connsiteY55" fmla="*/ 432245 h 1124426"/>
                <a:gd name="connsiteX56" fmla="*/ 73863 w 1122303"/>
                <a:gd name="connsiteY56" fmla="*/ 468058 h 1124426"/>
                <a:gd name="connsiteX57" fmla="*/ 67684 w 1122303"/>
                <a:gd name="connsiteY57" fmla="*/ 505016 h 1124426"/>
                <a:gd name="connsiteX58" fmla="*/ 65308 w 1122303"/>
                <a:gd name="connsiteY58" fmla="*/ 542354 h 1124426"/>
                <a:gd name="connsiteX59" fmla="*/ 0 w 1122303"/>
                <a:gd name="connsiteY59" fmla="*/ 563880 h 1124426"/>
                <a:gd name="connsiteX60" fmla="*/ 7130 w 1122303"/>
                <a:gd name="connsiteY60" fmla="*/ 651320 h 1124426"/>
                <a:gd name="connsiteX61" fmla="*/ 74719 w 1122303"/>
                <a:gd name="connsiteY61" fmla="*/ 662178 h 1124426"/>
                <a:gd name="connsiteX62" fmla="*/ 83465 w 1122303"/>
                <a:gd name="connsiteY62" fmla="*/ 698659 h 1124426"/>
                <a:gd name="connsiteX63" fmla="*/ 95347 w 1122303"/>
                <a:gd name="connsiteY63" fmla="*/ 734187 h 1124426"/>
                <a:gd name="connsiteX64" fmla="*/ 46771 w 1122303"/>
                <a:gd name="connsiteY64" fmla="*/ 787527 h 1124426"/>
                <a:gd name="connsiteX65" fmla="*/ 77951 w 1122303"/>
                <a:gd name="connsiteY65" fmla="*/ 850106 h 1124426"/>
                <a:gd name="connsiteX66" fmla="*/ 150103 w 1122303"/>
                <a:gd name="connsiteY66" fmla="*/ 841058 h 1124426"/>
                <a:gd name="connsiteX67" fmla="*/ 171872 w 1122303"/>
                <a:gd name="connsiteY67" fmla="*/ 871442 h 1124426"/>
                <a:gd name="connsiteX68" fmla="*/ 196303 w 1122303"/>
                <a:gd name="connsiteY68" fmla="*/ 899732 h 1124426"/>
                <a:gd name="connsiteX69" fmla="*/ 165503 w 1122303"/>
                <a:gd name="connsiteY69" fmla="*/ 960977 h 1124426"/>
                <a:gd name="connsiteX70" fmla="*/ 232047 w 1122303"/>
                <a:gd name="connsiteY70" fmla="*/ 1017842 h 1124426"/>
                <a:gd name="connsiteX71" fmla="*/ 287658 w 1122303"/>
                <a:gd name="connsiteY71" fmla="*/ 977360 h 1124426"/>
                <a:gd name="connsiteX72" fmla="*/ 319504 w 1122303"/>
                <a:gd name="connsiteY72" fmla="*/ 996982 h 1124426"/>
                <a:gd name="connsiteX73" fmla="*/ 353061 w 1122303"/>
                <a:gd name="connsiteY73" fmla="*/ 1013936 h 1124426"/>
                <a:gd name="connsiteX74" fmla="*/ 348117 w 1122303"/>
                <a:gd name="connsiteY74" fmla="*/ 1082326 h 1124426"/>
                <a:gd name="connsiteX75" fmla="*/ 431487 w 1122303"/>
                <a:gd name="connsiteY75" fmla="*/ 1109282 h 1124426"/>
                <a:gd name="connsiteX76" fmla="*/ 467135 w 1122303"/>
                <a:gd name="connsiteY76" fmla="*/ 1050512 h 1124426"/>
                <a:gd name="connsiteX77" fmla="*/ 504114 w 1122303"/>
                <a:gd name="connsiteY77" fmla="*/ 1056608 h 1124426"/>
                <a:gd name="connsiteX78" fmla="*/ 541284 w 1122303"/>
                <a:gd name="connsiteY78" fmla="*/ 1059085 h 1124426"/>
                <a:gd name="connsiteX79" fmla="*/ 562673 w 1122303"/>
                <a:gd name="connsiteY79" fmla="*/ 1124426 h 1124426"/>
                <a:gd name="connsiteX80" fmla="*/ 650035 w 1122303"/>
                <a:gd name="connsiteY80" fmla="*/ 1117283 h 1124426"/>
                <a:gd name="connsiteX81" fmla="*/ 660777 w 1122303"/>
                <a:gd name="connsiteY81" fmla="*/ 1049655 h 1124426"/>
                <a:gd name="connsiteX82" fmla="*/ 697281 w 1122303"/>
                <a:gd name="connsiteY82" fmla="*/ 1040797 h 1124426"/>
                <a:gd name="connsiteX83" fmla="*/ 732739 w 1122303"/>
                <a:gd name="connsiteY83" fmla="*/ 1028986 h 1124426"/>
                <a:gd name="connsiteX84" fmla="*/ 777608 w 1122303"/>
                <a:gd name="connsiteY84" fmla="*/ 1081088 h 1124426"/>
                <a:gd name="connsiteX85" fmla="*/ 855464 w 1122303"/>
                <a:gd name="connsiteY85" fmla="*/ 1040987 h 1124426"/>
                <a:gd name="connsiteX86" fmla="*/ 839399 w 1122303"/>
                <a:gd name="connsiteY86" fmla="*/ 974217 h 1124426"/>
                <a:gd name="connsiteX87" fmla="*/ 869628 w 1122303"/>
                <a:gd name="connsiteY87" fmla="*/ 952310 h 1124426"/>
                <a:gd name="connsiteX88" fmla="*/ 897957 w 1122303"/>
                <a:gd name="connsiteY88" fmla="*/ 927735 h 1124426"/>
                <a:gd name="connsiteX89" fmla="*/ 959082 w 1122303"/>
                <a:gd name="connsiteY89" fmla="*/ 958691 h 1124426"/>
                <a:gd name="connsiteX90" fmla="*/ 1015929 w 1122303"/>
                <a:gd name="connsiteY90" fmla="*/ 891921 h 1124426"/>
                <a:gd name="connsiteX91" fmla="*/ 975528 w 1122303"/>
                <a:gd name="connsiteY91" fmla="*/ 836200 h 1124426"/>
                <a:gd name="connsiteX92" fmla="*/ 995205 w 1122303"/>
                <a:gd name="connsiteY92" fmla="*/ 804291 h 1124426"/>
                <a:gd name="connsiteX93" fmla="*/ 1012127 w 1122303"/>
                <a:gd name="connsiteY93" fmla="*/ 770763 h 1124426"/>
                <a:gd name="connsiteX94" fmla="*/ 1080286 w 1122303"/>
                <a:gd name="connsiteY94" fmla="*/ 775716 h 1124426"/>
                <a:gd name="connsiteX95" fmla="*/ 1107284 w 1122303"/>
                <a:gd name="connsiteY95" fmla="*/ 692182 h 1124426"/>
                <a:gd name="connsiteX96" fmla="*/ 1048630 w 1122303"/>
                <a:gd name="connsiteY96" fmla="*/ 656368 h 1124426"/>
                <a:gd name="connsiteX97" fmla="*/ 1054809 w 1122303"/>
                <a:gd name="connsiteY97" fmla="*/ 619506 h 1124426"/>
                <a:gd name="connsiteX98" fmla="*/ 1057186 w 1122303"/>
                <a:gd name="connsiteY98" fmla="*/ 582073 h 1124426"/>
                <a:gd name="connsiteX99" fmla="*/ 1057186 w 1122303"/>
                <a:gd name="connsiteY99" fmla="*/ 582073 h 1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03" h="1124426">
                  <a:moveTo>
                    <a:pt x="903185" y="601790"/>
                  </a:moveTo>
                  <a:cubicBezTo>
                    <a:pt x="897862" y="646843"/>
                    <a:pt x="883888" y="690467"/>
                    <a:pt x="862023" y="729901"/>
                  </a:cubicBezTo>
                  <a:cubicBezTo>
                    <a:pt x="840254" y="769239"/>
                    <a:pt x="810405" y="804386"/>
                    <a:pt x="775137" y="832485"/>
                  </a:cubicBezTo>
                  <a:cubicBezTo>
                    <a:pt x="739678" y="860584"/>
                    <a:pt x="698802" y="881634"/>
                    <a:pt x="655453" y="893921"/>
                  </a:cubicBezTo>
                  <a:cubicBezTo>
                    <a:pt x="612200" y="906399"/>
                    <a:pt x="566570" y="909923"/>
                    <a:pt x="521606" y="904875"/>
                  </a:cubicBezTo>
                  <a:cubicBezTo>
                    <a:pt x="476546" y="899541"/>
                    <a:pt x="433103" y="885539"/>
                    <a:pt x="393747" y="863537"/>
                  </a:cubicBezTo>
                  <a:cubicBezTo>
                    <a:pt x="354392" y="841629"/>
                    <a:pt x="319409" y="811816"/>
                    <a:pt x="291270" y="776383"/>
                  </a:cubicBezTo>
                  <a:cubicBezTo>
                    <a:pt x="263227" y="740950"/>
                    <a:pt x="242218" y="699992"/>
                    <a:pt x="229955" y="656558"/>
                  </a:cubicBezTo>
                  <a:cubicBezTo>
                    <a:pt x="217502" y="613124"/>
                    <a:pt x="213985" y="567500"/>
                    <a:pt x="218928" y="522446"/>
                  </a:cubicBezTo>
                  <a:cubicBezTo>
                    <a:pt x="224442" y="477393"/>
                    <a:pt x="238226" y="433673"/>
                    <a:pt x="260280" y="394335"/>
                  </a:cubicBezTo>
                  <a:cubicBezTo>
                    <a:pt x="282049" y="354997"/>
                    <a:pt x="311899" y="319850"/>
                    <a:pt x="347167" y="291751"/>
                  </a:cubicBezTo>
                  <a:cubicBezTo>
                    <a:pt x="382625" y="263652"/>
                    <a:pt x="423502" y="242602"/>
                    <a:pt x="466755" y="230314"/>
                  </a:cubicBezTo>
                  <a:cubicBezTo>
                    <a:pt x="510103" y="217932"/>
                    <a:pt x="555638" y="214217"/>
                    <a:pt x="600603" y="219361"/>
                  </a:cubicBezTo>
                  <a:cubicBezTo>
                    <a:pt x="645662" y="224695"/>
                    <a:pt x="689105" y="238697"/>
                    <a:pt x="728556" y="260699"/>
                  </a:cubicBezTo>
                  <a:cubicBezTo>
                    <a:pt x="767912" y="282607"/>
                    <a:pt x="802895" y="312420"/>
                    <a:pt x="830938" y="347853"/>
                  </a:cubicBezTo>
                  <a:cubicBezTo>
                    <a:pt x="858981" y="383286"/>
                    <a:pt x="879895" y="424244"/>
                    <a:pt x="892253" y="467677"/>
                  </a:cubicBezTo>
                  <a:cubicBezTo>
                    <a:pt x="904611" y="511112"/>
                    <a:pt x="908224" y="556736"/>
                    <a:pt x="903090" y="601885"/>
                  </a:cubicBezTo>
                  <a:lnTo>
                    <a:pt x="903090" y="601885"/>
                  </a:lnTo>
                  <a:close/>
                  <a:moveTo>
                    <a:pt x="1057091" y="581977"/>
                  </a:moveTo>
                  <a:cubicBezTo>
                    <a:pt x="1079050" y="575786"/>
                    <a:pt x="1101295" y="568643"/>
                    <a:pt x="1122304" y="560642"/>
                  </a:cubicBezTo>
                  <a:cubicBezTo>
                    <a:pt x="1122018" y="531305"/>
                    <a:pt x="1120117" y="502063"/>
                    <a:pt x="1115079" y="473012"/>
                  </a:cubicBezTo>
                  <a:cubicBezTo>
                    <a:pt x="1092739" y="468440"/>
                    <a:pt x="1070590" y="464820"/>
                    <a:pt x="1047585" y="462248"/>
                  </a:cubicBezTo>
                  <a:lnTo>
                    <a:pt x="1038839" y="425768"/>
                  </a:lnTo>
                  <a:cubicBezTo>
                    <a:pt x="1035417" y="413766"/>
                    <a:pt x="1030949" y="402050"/>
                    <a:pt x="1026861" y="390144"/>
                  </a:cubicBezTo>
                  <a:cubicBezTo>
                    <a:pt x="1044733" y="375952"/>
                    <a:pt x="1062605" y="360807"/>
                    <a:pt x="1078955" y="345281"/>
                  </a:cubicBezTo>
                  <a:cubicBezTo>
                    <a:pt x="1067548" y="318230"/>
                    <a:pt x="1054524" y="292132"/>
                    <a:pt x="1038934" y="267367"/>
                  </a:cubicBezTo>
                  <a:cubicBezTo>
                    <a:pt x="1016594" y="271653"/>
                    <a:pt x="994445" y="276987"/>
                    <a:pt x="972391" y="283464"/>
                  </a:cubicBezTo>
                  <a:lnTo>
                    <a:pt x="950431" y="253079"/>
                  </a:lnTo>
                  <a:lnTo>
                    <a:pt x="926000" y="224790"/>
                  </a:lnTo>
                  <a:cubicBezTo>
                    <a:pt x="937313" y="204692"/>
                    <a:pt x="947579" y="184213"/>
                    <a:pt x="956895" y="163544"/>
                  </a:cubicBezTo>
                  <a:cubicBezTo>
                    <a:pt x="936267" y="142780"/>
                    <a:pt x="913832" y="124015"/>
                    <a:pt x="890257" y="106680"/>
                  </a:cubicBezTo>
                  <a:cubicBezTo>
                    <a:pt x="871339" y="118967"/>
                    <a:pt x="852612" y="132969"/>
                    <a:pt x="834645" y="147161"/>
                  </a:cubicBezTo>
                  <a:cubicBezTo>
                    <a:pt x="824094" y="140589"/>
                    <a:pt x="813732" y="133445"/>
                    <a:pt x="802800" y="127444"/>
                  </a:cubicBezTo>
                  <a:lnTo>
                    <a:pt x="769338" y="110490"/>
                  </a:lnTo>
                  <a:cubicBezTo>
                    <a:pt x="772190" y="87440"/>
                    <a:pt x="773616" y="65056"/>
                    <a:pt x="774376" y="42101"/>
                  </a:cubicBezTo>
                  <a:cubicBezTo>
                    <a:pt x="747283" y="30670"/>
                    <a:pt x="719335" y="22098"/>
                    <a:pt x="690912" y="15145"/>
                  </a:cubicBezTo>
                  <a:cubicBezTo>
                    <a:pt x="678268" y="33814"/>
                    <a:pt x="666290" y="53912"/>
                    <a:pt x="655168" y="73914"/>
                  </a:cubicBezTo>
                  <a:lnTo>
                    <a:pt x="618379" y="67818"/>
                  </a:lnTo>
                  <a:lnTo>
                    <a:pt x="581020" y="65341"/>
                  </a:lnTo>
                  <a:cubicBezTo>
                    <a:pt x="574841" y="43339"/>
                    <a:pt x="567806" y="21050"/>
                    <a:pt x="559726" y="0"/>
                  </a:cubicBezTo>
                  <a:cubicBezTo>
                    <a:pt x="530447" y="286"/>
                    <a:pt x="501168" y="2191"/>
                    <a:pt x="472364" y="7144"/>
                  </a:cubicBezTo>
                  <a:cubicBezTo>
                    <a:pt x="467706" y="29623"/>
                    <a:pt x="464188" y="51816"/>
                    <a:pt x="461527" y="74866"/>
                  </a:cubicBezTo>
                  <a:lnTo>
                    <a:pt x="425118" y="83629"/>
                  </a:lnTo>
                  <a:cubicBezTo>
                    <a:pt x="413140" y="87058"/>
                    <a:pt x="401447" y="91535"/>
                    <a:pt x="389660" y="95536"/>
                  </a:cubicBezTo>
                  <a:cubicBezTo>
                    <a:pt x="375400" y="77724"/>
                    <a:pt x="360380" y="59817"/>
                    <a:pt x="344790" y="43434"/>
                  </a:cubicBezTo>
                  <a:cubicBezTo>
                    <a:pt x="317793" y="55054"/>
                    <a:pt x="291746" y="68104"/>
                    <a:pt x="267030" y="83629"/>
                  </a:cubicBezTo>
                  <a:cubicBezTo>
                    <a:pt x="271212" y="106013"/>
                    <a:pt x="276631" y="128207"/>
                    <a:pt x="283095" y="150305"/>
                  </a:cubicBezTo>
                  <a:lnTo>
                    <a:pt x="252675" y="172212"/>
                  </a:lnTo>
                  <a:lnTo>
                    <a:pt x="224442" y="196786"/>
                  </a:lnTo>
                  <a:cubicBezTo>
                    <a:pt x="204384" y="185452"/>
                    <a:pt x="184040" y="175165"/>
                    <a:pt x="163317" y="165830"/>
                  </a:cubicBezTo>
                  <a:cubicBezTo>
                    <a:pt x="142498" y="186500"/>
                    <a:pt x="123771" y="208883"/>
                    <a:pt x="106470" y="232601"/>
                  </a:cubicBezTo>
                  <a:cubicBezTo>
                    <a:pt x="118828" y="251460"/>
                    <a:pt x="132802" y="270415"/>
                    <a:pt x="146966" y="288227"/>
                  </a:cubicBezTo>
                  <a:cubicBezTo>
                    <a:pt x="140312" y="298895"/>
                    <a:pt x="133372" y="309182"/>
                    <a:pt x="127288" y="320135"/>
                  </a:cubicBezTo>
                  <a:lnTo>
                    <a:pt x="110367" y="353663"/>
                  </a:lnTo>
                  <a:cubicBezTo>
                    <a:pt x="87267" y="350901"/>
                    <a:pt x="65022" y="349377"/>
                    <a:pt x="42112" y="348615"/>
                  </a:cubicBezTo>
                  <a:cubicBezTo>
                    <a:pt x="30610" y="375761"/>
                    <a:pt x="22149" y="403765"/>
                    <a:pt x="15115" y="432245"/>
                  </a:cubicBezTo>
                  <a:cubicBezTo>
                    <a:pt x="33747" y="444913"/>
                    <a:pt x="53900" y="456914"/>
                    <a:pt x="73863" y="468058"/>
                  </a:cubicBezTo>
                  <a:lnTo>
                    <a:pt x="67684" y="505016"/>
                  </a:lnTo>
                  <a:lnTo>
                    <a:pt x="65308" y="542354"/>
                  </a:lnTo>
                  <a:cubicBezTo>
                    <a:pt x="43253" y="548640"/>
                    <a:pt x="21009" y="555689"/>
                    <a:pt x="0" y="563880"/>
                  </a:cubicBezTo>
                  <a:cubicBezTo>
                    <a:pt x="380" y="593122"/>
                    <a:pt x="2186" y="622364"/>
                    <a:pt x="7130" y="651320"/>
                  </a:cubicBezTo>
                  <a:cubicBezTo>
                    <a:pt x="29659" y="655987"/>
                    <a:pt x="51714" y="659606"/>
                    <a:pt x="74719" y="662178"/>
                  </a:cubicBezTo>
                  <a:lnTo>
                    <a:pt x="83465" y="698659"/>
                  </a:lnTo>
                  <a:cubicBezTo>
                    <a:pt x="86792" y="710660"/>
                    <a:pt x="91450" y="722376"/>
                    <a:pt x="95347" y="734187"/>
                  </a:cubicBezTo>
                  <a:cubicBezTo>
                    <a:pt x="79852" y="747713"/>
                    <a:pt x="61790" y="765239"/>
                    <a:pt x="46771" y="787527"/>
                  </a:cubicBezTo>
                  <a:cubicBezTo>
                    <a:pt x="58273" y="814483"/>
                    <a:pt x="62361" y="825246"/>
                    <a:pt x="77951" y="850106"/>
                  </a:cubicBezTo>
                  <a:cubicBezTo>
                    <a:pt x="104093" y="849059"/>
                    <a:pt x="127763" y="847439"/>
                    <a:pt x="150103" y="841058"/>
                  </a:cubicBezTo>
                  <a:lnTo>
                    <a:pt x="171872" y="871442"/>
                  </a:lnTo>
                  <a:lnTo>
                    <a:pt x="196303" y="899732"/>
                  </a:lnTo>
                  <a:cubicBezTo>
                    <a:pt x="185086" y="919829"/>
                    <a:pt x="174724" y="940213"/>
                    <a:pt x="165503" y="960977"/>
                  </a:cubicBezTo>
                  <a:cubicBezTo>
                    <a:pt x="186037" y="981837"/>
                    <a:pt x="208566" y="1000506"/>
                    <a:pt x="232047" y="1017842"/>
                  </a:cubicBezTo>
                  <a:cubicBezTo>
                    <a:pt x="250964" y="1005459"/>
                    <a:pt x="269786" y="991457"/>
                    <a:pt x="287658" y="977360"/>
                  </a:cubicBezTo>
                  <a:cubicBezTo>
                    <a:pt x="298305" y="983933"/>
                    <a:pt x="308667" y="990981"/>
                    <a:pt x="319504" y="996982"/>
                  </a:cubicBezTo>
                  <a:lnTo>
                    <a:pt x="353061" y="1013936"/>
                  </a:lnTo>
                  <a:cubicBezTo>
                    <a:pt x="350304" y="1036987"/>
                    <a:pt x="348878" y="1059275"/>
                    <a:pt x="348117" y="1082326"/>
                  </a:cubicBezTo>
                  <a:cubicBezTo>
                    <a:pt x="375115" y="1093756"/>
                    <a:pt x="403158" y="1102233"/>
                    <a:pt x="431487" y="1109282"/>
                  </a:cubicBezTo>
                  <a:cubicBezTo>
                    <a:pt x="444130" y="1090517"/>
                    <a:pt x="456203" y="1070515"/>
                    <a:pt x="467135" y="1050512"/>
                  </a:cubicBezTo>
                  <a:lnTo>
                    <a:pt x="504114" y="1056608"/>
                  </a:lnTo>
                  <a:lnTo>
                    <a:pt x="541284" y="1059085"/>
                  </a:lnTo>
                  <a:cubicBezTo>
                    <a:pt x="547558" y="1081088"/>
                    <a:pt x="554592" y="1103281"/>
                    <a:pt x="562673" y="1124426"/>
                  </a:cubicBezTo>
                  <a:cubicBezTo>
                    <a:pt x="591952" y="1124141"/>
                    <a:pt x="621136" y="1122236"/>
                    <a:pt x="650035" y="1117283"/>
                  </a:cubicBezTo>
                  <a:cubicBezTo>
                    <a:pt x="654693" y="1094803"/>
                    <a:pt x="658210" y="1072706"/>
                    <a:pt x="660777" y="1049655"/>
                  </a:cubicBezTo>
                  <a:lnTo>
                    <a:pt x="697281" y="1040797"/>
                  </a:lnTo>
                  <a:cubicBezTo>
                    <a:pt x="709259" y="1037368"/>
                    <a:pt x="720951" y="1032891"/>
                    <a:pt x="732739" y="1028986"/>
                  </a:cubicBezTo>
                  <a:cubicBezTo>
                    <a:pt x="746903" y="1046798"/>
                    <a:pt x="762018" y="1064705"/>
                    <a:pt x="777608" y="1081088"/>
                  </a:cubicBezTo>
                  <a:cubicBezTo>
                    <a:pt x="804606" y="1069562"/>
                    <a:pt x="830653" y="1056513"/>
                    <a:pt x="855464" y="1040987"/>
                  </a:cubicBezTo>
                  <a:cubicBezTo>
                    <a:pt x="851186" y="1018699"/>
                    <a:pt x="845768" y="996410"/>
                    <a:pt x="839399" y="974217"/>
                  </a:cubicBezTo>
                  <a:lnTo>
                    <a:pt x="869628" y="952310"/>
                  </a:lnTo>
                  <a:lnTo>
                    <a:pt x="897957" y="927735"/>
                  </a:lnTo>
                  <a:cubicBezTo>
                    <a:pt x="918015" y="939070"/>
                    <a:pt x="938263" y="949357"/>
                    <a:pt x="959082" y="958691"/>
                  </a:cubicBezTo>
                  <a:cubicBezTo>
                    <a:pt x="979900" y="938022"/>
                    <a:pt x="998533" y="915638"/>
                    <a:pt x="1015929" y="891921"/>
                  </a:cubicBezTo>
                  <a:cubicBezTo>
                    <a:pt x="1003476" y="872966"/>
                    <a:pt x="989692" y="854107"/>
                    <a:pt x="975528" y="836200"/>
                  </a:cubicBezTo>
                  <a:cubicBezTo>
                    <a:pt x="982087" y="825532"/>
                    <a:pt x="989121" y="815245"/>
                    <a:pt x="995205" y="804291"/>
                  </a:cubicBezTo>
                  <a:lnTo>
                    <a:pt x="1012127" y="770763"/>
                  </a:lnTo>
                  <a:cubicBezTo>
                    <a:pt x="1035131" y="773525"/>
                    <a:pt x="1057471" y="775049"/>
                    <a:pt x="1080286" y="775716"/>
                  </a:cubicBezTo>
                  <a:cubicBezTo>
                    <a:pt x="1091694" y="748665"/>
                    <a:pt x="1100249" y="720662"/>
                    <a:pt x="1107284" y="692182"/>
                  </a:cubicBezTo>
                  <a:cubicBezTo>
                    <a:pt x="1088651" y="679418"/>
                    <a:pt x="1068594" y="667417"/>
                    <a:pt x="1048630" y="656368"/>
                  </a:cubicBezTo>
                  <a:lnTo>
                    <a:pt x="1054809" y="619506"/>
                  </a:lnTo>
                  <a:lnTo>
                    <a:pt x="1057186" y="582073"/>
                  </a:lnTo>
                  <a:lnTo>
                    <a:pt x="1057186" y="582073"/>
                  </a:lnTo>
                  <a:close/>
                </a:path>
              </a:pathLst>
            </a:custGeom>
            <a:solidFill>
              <a:srgbClr val="72BF44"/>
            </a:solidFill>
            <a:ln w="0" cap="flat">
              <a:noFill/>
              <a:prstDash val="solid"/>
              <a:miter/>
            </a:ln>
          </p:spPr>
          <p:txBody>
            <a:bodyPr rtlCol="0" anchor="ctr"/>
            <a:lstStyle/>
            <a:p>
              <a:endParaRPr lang="en-CA"/>
            </a:p>
          </p:txBody>
        </p:sp>
        <p:sp>
          <p:nvSpPr>
            <p:cNvPr id="14" name="Freeform 13">
              <a:extLst>
                <a:ext uri="{FF2B5EF4-FFF2-40B4-BE49-F238E27FC236}">
                  <a16:creationId xmlns:a16="http://schemas.microsoft.com/office/drawing/2014/main" id="{D1855205-78B0-C42C-3CE0-2E871E9ED1B3}"/>
                </a:ext>
              </a:extLst>
            </p:cNvPr>
            <p:cNvSpPr/>
            <p:nvPr/>
          </p:nvSpPr>
          <p:spPr>
            <a:xfrm>
              <a:off x="8629286" y="1125219"/>
              <a:ext cx="654346" cy="655835"/>
            </a:xfrm>
            <a:custGeom>
              <a:avLst/>
              <a:gdLst>
                <a:gd name="connsiteX0" fmla="*/ 614346 w 654346"/>
                <a:gd name="connsiteY0" fmla="*/ 361113 h 655835"/>
                <a:gd name="connsiteX1" fmla="*/ 579839 w 654346"/>
                <a:gd name="connsiteY1" fmla="*/ 468555 h 655835"/>
                <a:gd name="connsiteX2" fmla="*/ 506641 w 654346"/>
                <a:gd name="connsiteY2" fmla="*/ 554757 h 655835"/>
                <a:gd name="connsiteX3" fmla="*/ 406255 w 654346"/>
                <a:gd name="connsiteY3" fmla="*/ 606382 h 655835"/>
                <a:gd name="connsiteX4" fmla="*/ 293987 w 654346"/>
                <a:gd name="connsiteY4" fmla="*/ 615526 h 655835"/>
                <a:gd name="connsiteX5" fmla="*/ 186662 w 654346"/>
                <a:gd name="connsiteY5" fmla="*/ 580950 h 655835"/>
                <a:gd name="connsiteX6" fmla="*/ 100630 w 654346"/>
                <a:gd name="connsiteY6" fmla="*/ 507608 h 655835"/>
                <a:gd name="connsiteX7" fmla="*/ 49202 w 654346"/>
                <a:gd name="connsiteY7" fmla="*/ 407024 h 655835"/>
                <a:gd name="connsiteX8" fmla="*/ 39981 w 654346"/>
                <a:gd name="connsiteY8" fmla="*/ 294534 h 655835"/>
                <a:gd name="connsiteX9" fmla="*/ 74583 w 654346"/>
                <a:gd name="connsiteY9" fmla="*/ 186996 h 655835"/>
                <a:gd name="connsiteX10" fmla="*/ 147591 w 654346"/>
                <a:gd name="connsiteY10" fmla="*/ 100890 h 655835"/>
                <a:gd name="connsiteX11" fmla="*/ 248072 w 654346"/>
                <a:gd name="connsiteY11" fmla="*/ 49265 h 655835"/>
                <a:gd name="connsiteX12" fmla="*/ 360340 w 654346"/>
                <a:gd name="connsiteY12" fmla="*/ 40026 h 655835"/>
                <a:gd name="connsiteX13" fmla="*/ 467570 w 654346"/>
                <a:gd name="connsiteY13" fmla="*/ 74697 h 655835"/>
                <a:gd name="connsiteX14" fmla="*/ 553697 w 654346"/>
                <a:gd name="connsiteY14" fmla="*/ 147849 h 655835"/>
                <a:gd name="connsiteX15" fmla="*/ 605125 w 654346"/>
                <a:gd name="connsiteY15" fmla="*/ 248433 h 655835"/>
                <a:gd name="connsiteX16" fmla="*/ 614251 w 654346"/>
                <a:gd name="connsiteY16" fmla="*/ 361018 h 655835"/>
                <a:gd name="connsiteX17" fmla="*/ 614251 w 654346"/>
                <a:gd name="connsiteY17" fmla="*/ 361018 h 655835"/>
                <a:gd name="connsiteX18" fmla="*/ 583831 w 654346"/>
                <a:gd name="connsiteY18" fmla="*/ 124131 h 655835"/>
                <a:gd name="connsiteX19" fmla="*/ 486393 w 654346"/>
                <a:gd name="connsiteY19" fmla="*/ 41359 h 655835"/>
                <a:gd name="connsiteX20" fmla="*/ 364903 w 654346"/>
                <a:gd name="connsiteY20" fmla="*/ 2116 h 655835"/>
                <a:gd name="connsiteX21" fmla="*/ 237710 w 654346"/>
                <a:gd name="connsiteY21" fmla="*/ 12498 h 655835"/>
                <a:gd name="connsiteX22" fmla="*/ 124016 w 654346"/>
                <a:gd name="connsiteY22" fmla="*/ 70887 h 655835"/>
                <a:gd name="connsiteX23" fmla="*/ 41312 w 654346"/>
                <a:gd name="connsiteY23" fmla="*/ 168423 h 655835"/>
                <a:gd name="connsiteX24" fmla="*/ 2051 w 654346"/>
                <a:gd name="connsiteY24" fmla="*/ 290152 h 655835"/>
                <a:gd name="connsiteX25" fmla="*/ 12508 w 654346"/>
                <a:gd name="connsiteY25" fmla="*/ 417692 h 655835"/>
                <a:gd name="connsiteX26" fmla="*/ 70686 w 654346"/>
                <a:gd name="connsiteY26" fmla="*/ 531611 h 655835"/>
                <a:gd name="connsiteX27" fmla="*/ 168030 w 654346"/>
                <a:gd name="connsiteY27" fmla="*/ 614478 h 655835"/>
                <a:gd name="connsiteX28" fmla="*/ 289519 w 654346"/>
                <a:gd name="connsiteY28" fmla="*/ 653721 h 655835"/>
                <a:gd name="connsiteX29" fmla="*/ 416712 w 654346"/>
                <a:gd name="connsiteY29" fmla="*/ 643244 h 655835"/>
                <a:gd name="connsiteX30" fmla="*/ 530406 w 654346"/>
                <a:gd name="connsiteY30" fmla="*/ 584856 h 655835"/>
                <a:gd name="connsiteX31" fmla="*/ 613015 w 654346"/>
                <a:gd name="connsiteY31" fmla="*/ 487320 h 655835"/>
                <a:gd name="connsiteX32" fmla="*/ 652276 w 654346"/>
                <a:gd name="connsiteY32" fmla="*/ 365590 h 655835"/>
                <a:gd name="connsiteX33" fmla="*/ 641914 w 654346"/>
                <a:gd name="connsiteY33" fmla="*/ 238050 h 655835"/>
                <a:gd name="connsiteX34" fmla="*/ 583736 w 654346"/>
                <a:gd name="connsiteY34" fmla="*/ 124131 h 655835"/>
                <a:gd name="connsiteX35" fmla="*/ 583736 w 654346"/>
                <a:gd name="connsiteY35" fmla="*/ 124131 h 65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346" h="655835">
                  <a:moveTo>
                    <a:pt x="614346" y="361113"/>
                  </a:moveTo>
                  <a:cubicBezTo>
                    <a:pt x="609878" y="399023"/>
                    <a:pt x="598186" y="435599"/>
                    <a:pt x="579839" y="468555"/>
                  </a:cubicBezTo>
                  <a:cubicBezTo>
                    <a:pt x="561397" y="501512"/>
                    <a:pt x="536490" y="531135"/>
                    <a:pt x="506641" y="554757"/>
                  </a:cubicBezTo>
                  <a:cubicBezTo>
                    <a:pt x="476886" y="578379"/>
                    <a:pt x="442569" y="596000"/>
                    <a:pt x="406255" y="606382"/>
                  </a:cubicBezTo>
                  <a:cubicBezTo>
                    <a:pt x="369941" y="616669"/>
                    <a:pt x="331917" y="619812"/>
                    <a:pt x="293987" y="615526"/>
                  </a:cubicBezTo>
                  <a:cubicBezTo>
                    <a:pt x="255962" y="610954"/>
                    <a:pt x="219648" y="599238"/>
                    <a:pt x="186662" y="580950"/>
                  </a:cubicBezTo>
                  <a:cubicBezTo>
                    <a:pt x="153675" y="562472"/>
                    <a:pt x="124301" y="537516"/>
                    <a:pt x="100630" y="507608"/>
                  </a:cubicBezTo>
                  <a:cubicBezTo>
                    <a:pt x="77150" y="477890"/>
                    <a:pt x="59564" y="443409"/>
                    <a:pt x="49202" y="407024"/>
                  </a:cubicBezTo>
                  <a:cubicBezTo>
                    <a:pt x="38840" y="370638"/>
                    <a:pt x="35798" y="332538"/>
                    <a:pt x="39981" y="294534"/>
                  </a:cubicBezTo>
                  <a:cubicBezTo>
                    <a:pt x="44544" y="256529"/>
                    <a:pt x="56332" y="220048"/>
                    <a:pt x="74583" y="186996"/>
                  </a:cubicBezTo>
                  <a:cubicBezTo>
                    <a:pt x="92930" y="153945"/>
                    <a:pt x="117932" y="124512"/>
                    <a:pt x="147591" y="100890"/>
                  </a:cubicBezTo>
                  <a:cubicBezTo>
                    <a:pt x="177441" y="77268"/>
                    <a:pt x="211758" y="59647"/>
                    <a:pt x="248072" y="49265"/>
                  </a:cubicBezTo>
                  <a:cubicBezTo>
                    <a:pt x="284386" y="38883"/>
                    <a:pt x="322506" y="35835"/>
                    <a:pt x="360340" y="40026"/>
                  </a:cubicBezTo>
                  <a:cubicBezTo>
                    <a:pt x="398270" y="44598"/>
                    <a:pt x="434679" y="56313"/>
                    <a:pt x="467570" y="74697"/>
                  </a:cubicBezTo>
                  <a:cubicBezTo>
                    <a:pt x="500652" y="92985"/>
                    <a:pt x="530121" y="118131"/>
                    <a:pt x="553697" y="147849"/>
                  </a:cubicBezTo>
                  <a:cubicBezTo>
                    <a:pt x="577177" y="177662"/>
                    <a:pt x="594763" y="212047"/>
                    <a:pt x="605125" y="248433"/>
                  </a:cubicBezTo>
                  <a:cubicBezTo>
                    <a:pt x="615487" y="284818"/>
                    <a:pt x="618529" y="323013"/>
                    <a:pt x="614251" y="361018"/>
                  </a:cubicBezTo>
                  <a:lnTo>
                    <a:pt x="614251" y="361018"/>
                  </a:lnTo>
                  <a:close/>
                  <a:moveTo>
                    <a:pt x="583831" y="124131"/>
                  </a:moveTo>
                  <a:cubicBezTo>
                    <a:pt x="557024" y="90413"/>
                    <a:pt x="523847" y="62124"/>
                    <a:pt x="486393" y="41359"/>
                  </a:cubicBezTo>
                  <a:cubicBezTo>
                    <a:pt x="449033" y="20499"/>
                    <a:pt x="407681" y="7164"/>
                    <a:pt x="364903" y="2116"/>
                  </a:cubicBezTo>
                  <a:cubicBezTo>
                    <a:pt x="322030" y="-2742"/>
                    <a:pt x="278777" y="783"/>
                    <a:pt x="237710" y="12498"/>
                  </a:cubicBezTo>
                  <a:cubicBezTo>
                    <a:pt x="196453" y="24214"/>
                    <a:pt x="157668" y="44217"/>
                    <a:pt x="124016" y="70887"/>
                  </a:cubicBezTo>
                  <a:cubicBezTo>
                    <a:pt x="90364" y="97652"/>
                    <a:pt x="62035" y="130989"/>
                    <a:pt x="41312" y="168423"/>
                  </a:cubicBezTo>
                  <a:cubicBezTo>
                    <a:pt x="20493" y="205856"/>
                    <a:pt x="7279" y="247290"/>
                    <a:pt x="2051" y="290152"/>
                  </a:cubicBezTo>
                  <a:cubicBezTo>
                    <a:pt x="-2702" y="333015"/>
                    <a:pt x="815" y="376449"/>
                    <a:pt x="12508" y="417692"/>
                  </a:cubicBezTo>
                  <a:cubicBezTo>
                    <a:pt x="24106" y="458840"/>
                    <a:pt x="43973" y="497797"/>
                    <a:pt x="70686" y="531611"/>
                  </a:cubicBezTo>
                  <a:cubicBezTo>
                    <a:pt x="97398" y="565234"/>
                    <a:pt x="130670" y="593619"/>
                    <a:pt x="168030" y="614478"/>
                  </a:cubicBezTo>
                  <a:cubicBezTo>
                    <a:pt x="205484" y="635338"/>
                    <a:pt x="246741" y="648673"/>
                    <a:pt x="289519" y="653721"/>
                  </a:cubicBezTo>
                  <a:cubicBezTo>
                    <a:pt x="332392" y="658579"/>
                    <a:pt x="375550" y="655055"/>
                    <a:pt x="416712" y="643244"/>
                  </a:cubicBezTo>
                  <a:cubicBezTo>
                    <a:pt x="457779" y="631623"/>
                    <a:pt x="496659" y="611621"/>
                    <a:pt x="530406" y="584856"/>
                  </a:cubicBezTo>
                  <a:cubicBezTo>
                    <a:pt x="564058" y="558090"/>
                    <a:pt x="592292" y="524753"/>
                    <a:pt x="613015" y="487320"/>
                  </a:cubicBezTo>
                  <a:cubicBezTo>
                    <a:pt x="633929" y="449886"/>
                    <a:pt x="647048" y="408453"/>
                    <a:pt x="652276" y="365590"/>
                  </a:cubicBezTo>
                  <a:cubicBezTo>
                    <a:pt x="657029" y="322632"/>
                    <a:pt x="653607" y="279294"/>
                    <a:pt x="641914" y="238050"/>
                  </a:cubicBezTo>
                  <a:cubicBezTo>
                    <a:pt x="630222" y="196902"/>
                    <a:pt x="610259" y="157945"/>
                    <a:pt x="583736" y="124131"/>
                  </a:cubicBezTo>
                  <a:lnTo>
                    <a:pt x="583736" y="124131"/>
                  </a:lnTo>
                  <a:close/>
                </a:path>
              </a:pathLst>
            </a:custGeom>
            <a:solidFill>
              <a:srgbClr val="72BF44"/>
            </a:solidFill>
            <a:ln w="0" cap="flat">
              <a:noFill/>
              <a:prstDash val="solid"/>
              <a:miter/>
            </a:ln>
          </p:spPr>
          <p:txBody>
            <a:bodyPr rtlCol="0" anchor="ctr"/>
            <a:lstStyle/>
            <a:p>
              <a:endParaRPr lang="en-CA"/>
            </a:p>
          </p:txBody>
        </p:sp>
      </p:grpSp>
      <p:pic>
        <p:nvPicPr>
          <p:cNvPr id="5" name="Picture 4">
            <a:extLst>
              <a:ext uri="{FF2B5EF4-FFF2-40B4-BE49-F238E27FC236}">
                <a16:creationId xmlns:a16="http://schemas.microsoft.com/office/drawing/2014/main" id="{7499492F-7B1B-EB66-9202-2218563A58E6}"/>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68581" y="352795"/>
            <a:ext cx="3883168" cy="797911"/>
          </a:xfrm>
          <a:prstGeom prst="rect">
            <a:avLst/>
          </a:prstGeom>
        </p:spPr>
      </p:pic>
    </p:spTree>
    <p:extLst>
      <p:ext uri="{BB962C8B-B14F-4D97-AF65-F5344CB8AC3E}">
        <p14:creationId xmlns:p14="http://schemas.microsoft.com/office/powerpoint/2010/main" val="3854731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E55F2-F17E-F57B-ECCB-B8E790101F1B}"/>
              </a:ext>
            </a:extLst>
          </p:cNvPr>
          <p:cNvSpPr>
            <a:spLocks noGrp="1"/>
          </p:cNvSpPr>
          <p:nvPr>
            <p:ph type="ctrTitle"/>
          </p:nvPr>
        </p:nvSpPr>
        <p:spPr>
          <a:xfrm>
            <a:off x="1195933" y="2479503"/>
            <a:ext cx="7422540" cy="1897439"/>
          </a:xfrm>
        </p:spPr>
        <p:txBody>
          <a:bodyPr anchor="b"/>
          <a:lstStyle>
            <a:lvl1pPr algn="l">
              <a:defRPr sz="4000">
                <a:solidFill>
                  <a:srgbClr val="006498"/>
                </a:solidFill>
              </a:defRPr>
            </a:lvl1pPr>
          </a:lstStyle>
          <a:p>
            <a:r>
              <a:rPr lang="en-CA" noProof="0" dirty="0"/>
              <a:t>Click</a:t>
            </a:r>
            <a:r>
              <a:rPr lang="en-CA" dirty="0"/>
              <a:t> to edit Master title style</a:t>
            </a:r>
          </a:p>
        </p:txBody>
      </p:sp>
      <p:sp>
        <p:nvSpPr>
          <p:cNvPr id="3" name="Subtitle 2">
            <a:extLst>
              <a:ext uri="{FF2B5EF4-FFF2-40B4-BE49-F238E27FC236}">
                <a16:creationId xmlns:a16="http://schemas.microsoft.com/office/drawing/2014/main" id="{E1D917D4-9827-B733-1CCC-AE5B1F1D0A5D}"/>
              </a:ext>
            </a:extLst>
          </p:cNvPr>
          <p:cNvSpPr>
            <a:spLocks noGrp="1"/>
          </p:cNvSpPr>
          <p:nvPr>
            <p:ph type="subTitle" idx="1"/>
          </p:nvPr>
        </p:nvSpPr>
        <p:spPr>
          <a:xfrm>
            <a:off x="1195933" y="4378497"/>
            <a:ext cx="6035505" cy="1025803"/>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CA" noProof="0"/>
              <a:t>Click to edit Master subtitle style</a:t>
            </a:r>
          </a:p>
        </p:txBody>
      </p:sp>
      <p:sp>
        <p:nvSpPr>
          <p:cNvPr id="4" name="Date Placeholder 3">
            <a:extLst>
              <a:ext uri="{FF2B5EF4-FFF2-40B4-BE49-F238E27FC236}">
                <a16:creationId xmlns:a16="http://schemas.microsoft.com/office/drawing/2014/main" id="{8D0BA6F7-7112-46BE-6C11-582CAF32D22A}"/>
              </a:ext>
            </a:extLst>
          </p:cNvPr>
          <p:cNvSpPr>
            <a:spLocks noGrp="1"/>
          </p:cNvSpPr>
          <p:nvPr>
            <p:ph type="dt" sz="half" idx="10"/>
          </p:nvPr>
        </p:nvSpPr>
        <p:spPr>
          <a:xfrm>
            <a:off x="1195933" y="6155890"/>
            <a:ext cx="2743200" cy="365125"/>
          </a:xfrm>
        </p:spPr>
        <p:txBody>
          <a:bodyPr/>
          <a:lstStyle/>
          <a:p>
            <a:fld id="{73889054-91A2-E84C-97F3-E7A3FFC9EFE9}" type="datetimeFigureOut">
              <a:rPr lang="en-CA" smtClean="0"/>
              <a:t>2025-01-29</a:t>
            </a:fld>
            <a:endParaRPr lang="en-CA"/>
          </a:p>
        </p:txBody>
      </p:sp>
      <p:grpSp>
        <p:nvGrpSpPr>
          <p:cNvPr id="7" name="TWM icon" descr="The Working Mind icon. Head with 3 cogs inside.">
            <a:extLst>
              <a:ext uri="{FF2B5EF4-FFF2-40B4-BE49-F238E27FC236}">
                <a16:creationId xmlns:a16="http://schemas.microsoft.com/office/drawing/2014/main" id="{BC94DA64-A554-03B1-8238-799D830E61B2}"/>
              </a:ext>
            </a:extLst>
          </p:cNvPr>
          <p:cNvGrpSpPr/>
          <p:nvPr userDrawn="1"/>
        </p:nvGrpSpPr>
        <p:grpSpPr>
          <a:xfrm>
            <a:off x="9218392" y="1601603"/>
            <a:ext cx="2709103" cy="2775339"/>
            <a:chOff x="6899593" y="687592"/>
            <a:chExt cx="3215928" cy="3584612"/>
          </a:xfrm>
        </p:grpSpPr>
        <p:sp>
          <p:nvSpPr>
            <p:cNvPr id="8" name="Freeform 7">
              <a:extLst>
                <a:ext uri="{FF2B5EF4-FFF2-40B4-BE49-F238E27FC236}">
                  <a16:creationId xmlns:a16="http://schemas.microsoft.com/office/drawing/2014/main" id="{DAE555DF-A0DB-1D8B-5ABB-450E88B39D1B}"/>
                </a:ext>
              </a:extLst>
            </p:cNvPr>
            <p:cNvSpPr/>
            <p:nvPr/>
          </p:nvSpPr>
          <p:spPr>
            <a:xfrm>
              <a:off x="6899593" y="687592"/>
              <a:ext cx="3215928" cy="3584612"/>
            </a:xfrm>
            <a:custGeom>
              <a:avLst/>
              <a:gdLst>
                <a:gd name="connsiteX0" fmla="*/ 2993314 w 3215928"/>
                <a:gd name="connsiteY0" fmla="*/ 3582136 h 3584612"/>
                <a:gd name="connsiteX1" fmla="*/ 2803855 w 3215928"/>
                <a:gd name="connsiteY1" fmla="*/ 2844520 h 3584612"/>
                <a:gd name="connsiteX2" fmla="*/ 3114423 w 3215928"/>
                <a:gd name="connsiteY2" fmla="*/ 1892496 h 3584612"/>
                <a:gd name="connsiteX3" fmla="*/ 3095791 w 3215928"/>
                <a:gd name="connsiteY3" fmla="*/ 759878 h 3584612"/>
                <a:gd name="connsiteX4" fmla="*/ 1928047 w 3215928"/>
                <a:gd name="connsiteY4" fmla="*/ 545 h 3584612"/>
                <a:gd name="connsiteX5" fmla="*/ 549171 w 3215928"/>
                <a:gd name="connsiteY5" fmla="*/ 541946 h 3584612"/>
                <a:gd name="connsiteX6" fmla="*/ 207613 w 3215928"/>
                <a:gd name="connsiteY6" fmla="*/ 1257655 h 3584612"/>
                <a:gd name="connsiteX7" fmla="*/ 269783 w 3215928"/>
                <a:gd name="connsiteY7" fmla="*/ 1568741 h 3584612"/>
                <a:gd name="connsiteX8" fmla="*/ 269783 w 3215928"/>
                <a:gd name="connsiteY8" fmla="*/ 1730476 h 3584612"/>
                <a:gd name="connsiteX9" fmla="*/ 182802 w 3215928"/>
                <a:gd name="connsiteY9" fmla="*/ 1886114 h 3584612"/>
                <a:gd name="connsiteX10" fmla="*/ 58650 w 3215928"/>
                <a:gd name="connsiteY10" fmla="*/ 2166149 h 3584612"/>
                <a:gd name="connsiteX11" fmla="*/ 39923 w 3215928"/>
                <a:gd name="connsiteY11" fmla="*/ 2396369 h 3584612"/>
                <a:gd name="connsiteX12" fmla="*/ 207518 w 3215928"/>
                <a:gd name="connsiteY12" fmla="*/ 2502191 h 3584612"/>
                <a:gd name="connsiteX13" fmla="*/ 182706 w 3215928"/>
                <a:gd name="connsiteY13" fmla="*/ 2564390 h 3584612"/>
                <a:gd name="connsiteX14" fmla="*/ 201339 w 3215928"/>
                <a:gd name="connsiteY14" fmla="*/ 2682595 h 3584612"/>
                <a:gd name="connsiteX15" fmla="*/ 188790 w 3215928"/>
                <a:gd name="connsiteY15" fmla="*/ 2707455 h 3584612"/>
                <a:gd name="connsiteX16" fmla="*/ 232424 w 3215928"/>
                <a:gd name="connsiteY16" fmla="*/ 2800895 h 3584612"/>
                <a:gd name="connsiteX17" fmla="*/ 238603 w 3215928"/>
                <a:gd name="connsiteY17" fmla="*/ 2894145 h 3584612"/>
                <a:gd name="connsiteX18" fmla="*/ 182611 w 3215928"/>
                <a:gd name="connsiteY18" fmla="*/ 3062261 h 3584612"/>
                <a:gd name="connsiteX19" fmla="*/ 337943 w 3215928"/>
                <a:gd name="connsiteY19" fmla="*/ 3199136 h 3584612"/>
                <a:gd name="connsiteX20" fmla="*/ 704407 w 3215928"/>
                <a:gd name="connsiteY20" fmla="*/ 3230187 h 3584612"/>
                <a:gd name="connsiteX21" fmla="*/ 1120589 w 3215928"/>
                <a:gd name="connsiteY21" fmla="*/ 3304768 h 3584612"/>
                <a:gd name="connsiteX22" fmla="*/ 1293983 w 3215928"/>
                <a:gd name="connsiteY22" fmla="*/ 3584612 h 3584612"/>
                <a:gd name="connsiteX23" fmla="*/ 2993123 w 3215928"/>
                <a:gd name="connsiteY23" fmla="*/ 3581850 h 3584612"/>
                <a:gd name="connsiteX24" fmla="*/ 2993123 w 3215928"/>
                <a:gd name="connsiteY24" fmla="*/ 3581850 h 358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215928" h="3584612">
                  <a:moveTo>
                    <a:pt x="2993314" y="3582136"/>
                  </a:moveTo>
                  <a:cubicBezTo>
                    <a:pt x="2924964" y="3488791"/>
                    <a:pt x="2791402" y="3037496"/>
                    <a:pt x="2803855" y="2844520"/>
                  </a:cubicBezTo>
                  <a:cubicBezTo>
                    <a:pt x="2816308" y="2651734"/>
                    <a:pt x="3064705" y="2060517"/>
                    <a:pt x="3114423" y="1892496"/>
                  </a:cubicBezTo>
                  <a:cubicBezTo>
                    <a:pt x="3164045" y="1724475"/>
                    <a:pt x="3325556" y="1288802"/>
                    <a:pt x="3095791" y="759878"/>
                  </a:cubicBezTo>
                  <a:cubicBezTo>
                    <a:pt x="2865930" y="230764"/>
                    <a:pt x="2431211" y="13023"/>
                    <a:pt x="1928047" y="545"/>
                  </a:cubicBezTo>
                  <a:cubicBezTo>
                    <a:pt x="1424978" y="-11837"/>
                    <a:pt x="859739" y="187235"/>
                    <a:pt x="549171" y="541946"/>
                  </a:cubicBezTo>
                  <a:cubicBezTo>
                    <a:pt x="238793" y="896657"/>
                    <a:pt x="220066" y="1182979"/>
                    <a:pt x="207613" y="1257655"/>
                  </a:cubicBezTo>
                  <a:cubicBezTo>
                    <a:pt x="195255" y="1332331"/>
                    <a:pt x="244972" y="1500352"/>
                    <a:pt x="269783" y="1568741"/>
                  </a:cubicBezTo>
                  <a:cubicBezTo>
                    <a:pt x="294595" y="1637226"/>
                    <a:pt x="275962" y="1662086"/>
                    <a:pt x="269783" y="1730476"/>
                  </a:cubicBezTo>
                  <a:cubicBezTo>
                    <a:pt x="263509" y="1798961"/>
                    <a:pt x="207613" y="1842585"/>
                    <a:pt x="182802" y="1886114"/>
                  </a:cubicBezTo>
                  <a:cubicBezTo>
                    <a:pt x="157990" y="1929739"/>
                    <a:pt x="108273" y="2060327"/>
                    <a:pt x="58650" y="2166149"/>
                  </a:cubicBezTo>
                  <a:cubicBezTo>
                    <a:pt x="8933" y="2271972"/>
                    <a:pt x="-34511" y="2327979"/>
                    <a:pt x="39923" y="2396369"/>
                  </a:cubicBezTo>
                  <a:cubicBezTo>
                    <a:pt x="114452" y="2464853"/>
                    <a:pt x="188981" y="2464853"/>
                    <a:pt x="207518" y="2502191"/>
                  </a:cubicBezTo>
                  <a:cubicBezTo>
                    <a:pt x="226150" y="2539529"/>
                    <a:pt x="195160" y="2545721"/>
                    <a:pt x="182706" y="2564390"/>
                  </a:cubicBezTo>
                  <a:cubicBezTo>
                    <a:pt x="170253" y="2583154"/>
                    <a:pt x="145442" y="2620396"/>
                    <a:pt x="201339" y="2682595"/>
                  </a:cubicBezTo>
                  <a:lnTo>
                    <a:pt x="188790" y="2707455"/>
                  </a:lnTo>
                  <a:cubicBezTo>
                    <a:pt x="176337" y="2732411"/>
                    <a:pt x="201339" y="2775940"/>
                    <a:pt x="232424" y="2800895"/>
                  </a:cubicBezTo>
                  <a:cubicBezTo>
                    <a:pt x="263414" y="2825756"/>
                    <a:pt x="257235" y="2838138"/>
                    <a:pt x="238603" y="2894145"/>
                  </a:cubicBezTo>
                  <a:cubicBezTo>
                    <a:pt x="219971" y="2950247"/>
                    <a:pt x="195065" y="2968821"/>
                    <a:pt x="182611" y="3062261"/>
                  </a:cubicBezTo>
                  <a:cubicBezTo>
                    <a:pt x="170158" y="3155511"/>
                    <a:pt x="244782" y="3155511"/>
                    <a:pt x="337943" y="3199136"/>
                  </a:cubicBezTo>
                  <a:cubicBezTo>
                    <a:pt x="431104" y="3242665"/>
                    <a:pt x="586435" y="3223996"/>
                    <a:pt x="704407" y="3230187"/>
                  </a:cubicBezTo>
                  <a:cubicBezTo>
                    <a:pt x="822380" y="3236378"/>
                    <a:pt x="1033608" y="3280003"/>
                    <a:pt x="1120589" y="3304768"/>
                  </a:cubicBezTo>
                  <a:cubicBezTo>
                    <a:pt x="1207381" y="3329723"/>
                    <a:pt x="1238086" y="3491362"/>
                    <a:pt x="1293983" y="3584612"/>
                  </a:cubicBezTo>
                  <a:lnTo>
                    <a:pt x="2993123" y="3581850"/>
                  </a:lnTo>
                  <a:lnTo>
                    <a:pt x="2993123" y="3581850"/>
                  </a:lnTo>
                  <a:close/>
                </a:path>
              </a:pathLst>
            </a:custGeom>
            <a:solidFill>
              <a:schemeClr val="accent1"/>
            </a:solidFill>
            <a:ln w="0" cap="flat">
              <a:noFill/>
              <a:prstDash val="solid"/>
              <a:miter/>
            </a:ln>
          </p:spPr>
          <p:txBody>
            <a:bodyPr rtlCol="0" anchor="ctr"/>
            <a:lstStyle/>
            <a:p>
              <a:endParaRPr lang="en-CA"/>
            </a:p>
          </p:txBody>
        </p:sp>
        <p:sp>
          <p:nvSpPr>
            <p:cNvPr id="9" name="Freeform 8">
              <a:extLst>
                <a:ext uri="{FF2B5EF4-FFF2-40B4-BE49-F238E27FC236}">
                  <a16:creationId xmlns:a16="http://schemas.microsoft.com/office/drawing/2014/main" id="{007C8677-161B-88C7-DC75-D4744A5AC1C5}"/>
                </a:ext>
              </a:extLst>
            </p:cNvPr>
            <p:cNvSpPr/>
            <p:nvPr/>
          </p:nvSpPr>
          <p:spPr>
            <a:xfrm>
              <a:off x="8255251" y="2084657"/>
              <a:ext cx="1122360" cy="1124591"/>
            </a:xfrm>
            <a:custGeom>
              <a:avLst/>
              <a:gdLst>
                <a:gd name="connsiteX0" fmla="*/ 903016 w 1122360"/>
                <a:gd name="connsiteY0" fmla="*/ 603634 h 1124591"/>
                <a:gd name="connsiteX1" fmla="*/ 861189 w 1122360"/>
                <a:gd name="connsiteY1" fmla="*/ 731555 h 1124591"/>
                <a:gd name="connsiteX2" fmla="*/ 773637 w 1122360"/>
                <a:gd name="connsiteY2" fmla="*/ 833758 h 1124591"/>
                <a:gd name="connsiteX3" fmla="*/ 653763 w 1122360"/>
                <a:gd name="connsiteY3" fmla="*/ 894528 h 1124591"/>
                <a:gd name="connsiteX4" fmla="*/ 519821 w 1122360"/>
                <a:gd name="connsiteY4" fmla="*/ 904720 h 1124591"/>
                <a:gd name="connsiteX5" fmla="*/ 392057 w 1122360"/>
                <a:gd name="connsiteY5" fmla="*/ 862905 h 1124591"/>
                <a:gd name="connsiteX6" fmla="*/ 290341 w 1122360"/>
                <a:gd name="connsiteY6" fmla="*/ 775084 h 1124591"/>
                <a:gd name="connsiteX7" fmla="*/ 229501 w 1122360"/>
                <a:gd name="connsiteY7" fmla="*/ 655069 h 1124591"/>
                <a:gd name="connsiteX8" fmla="*/ 219329 w 1122360"/>
                <a:gd name="connsiteY8" fmla="*/ 520862 h 1124591"/>
                <a:gd name="connsiteX9" fmla="*/ 261062 w 1122360"/>
                <a:gd name="connsiteY9" fmla="*/ 392941 h 1124591"/>
                <a:gd name="connsiteX10" fmla="*/ 348709 w 1122360"/>
                <a:gd name="connsiteY10" fmla="*/ 290738 h 1124591"/>
                <a:gd name="connsiteX11" fmla="*/ 468582 w 1122360"/>
                <a:gd name="connsiteY11" fmla="*/ 229873 h 1124591"/>
                <a:gd name="connsiteX12" fmla="*/ 602525 w 1122360"/>
                <a:gd name="connsiteY12" fmla="*/ 219777 h 1124591"/>
                <a:gd name="connsiteX13" fmla="*/ 730098 w 1122360"/>
                <a:gd name="connsiteY13" fmla="*/ 261687 h 1124591"/>
                <a:gd name="connsiteX14" fmla="*/ 832100 w 1122360"/>
                <a:gd name="connsiteY14" fmla="*/ 349317 h 1124591"/>
                <a:gd name="connsiteX15" fmla="*/ 892749 w 1122360"/>
                <a:gd name="connsiteY15" fmla="*/ 469427 h 1124591"/>
                <a:gd name="connsiteX16" fmla="*/ 902921 w 1122360"/>
                <a:gd name="connsiteY16" fmla="*/ 603634 h 1124591"/>
                <a:gd name="connsiteX17" fmla="*/ 902921 w 1122360"/>
                <a:gd name="connsiteY17" fmla="*/ 603634 h 1124591"/>
                <a:gd name="connsiteX18" fmla="*/ 1057302 w 1122360"/>
                <a:gd name="connsiteY18" fmla="*/ 584584 h 1124591"/>
                <a:gd name="connsiteX19" fmla="*/ 1122325 w 1122360"/>
                <a:gd name="connsiteY19" fmla="*/ 563344 h 1124591"/>
                <a:gd name="connsiteX20" fmla="*/ 1115765 w 1122360"/>
                <a:gd name="connsiteY20" fmla="*/ 475904 h 1124591"/>
                <a:gd name="connsiteX21" fmla="*/ 1047891 w 1122360"/>
                <a:gd name="connsiteY21" fmla="*/ 464950 h 1124591"/>
                <a:gd name="connsiteX22" fmla="*/ 1039620 w 1122360"/>
                <a:gd name="connsiteY22" fmla="*/ 428470 h 1124591"/>
                <a:gd name="connsiteX23" fmla="*/ 1027928 w 1122360"/>
                <a:gd name="connsiteY23" fmla="*/ 392941 h 1124591"/>
                <a:gd name="connsiteX24" fmla="*/ 1080307 w 1122360"/>
                <a:gd name="connsiteY24" fmla="*/ 348460 h 1124591"/>
                <a:gd name="connsiteX25" fmla="*/ 1040571 w 1122360"/>
                <a:gd name="connsiteY25" fmla="*/ 270069 h 1124591"/>
                <a:gd name="connsiteX26" fmla="*/ 974028 w 1122360"/>
                <a:gd name="connsiteY26" fmla="*/ 285690 h 1124591"/>
                <a:gd name="connsiteX27" fmla="*/ 952068 w 1122360"/>
                <a:gd name="connsiteY27" fmla="*/ 255210 h 1124591"/>
                <a:gd name="connsiteX28" fmla="*/ 927732 w 1122360"/>
                <a:gd name="connsiteY28" fmla="*/ 226825 h 1124591"/>
                <a:gd name="connsiteX29" fmla="*/ 958818 w 1122360"/>
                <a:gd name="connsiteY29" fmla="*/ 165484 h 1124591"/>
                <a:gd name="connsiteX30" fmla="*/ 892369 w 1122360"/>
                <a:gd name="connsiteY30" fmla="*/ 108430 h 1124591"/>
                <a:gd name="connsiteX31" fmla="*/ 836758 w 1122360"/>
                <a:gd name="connsiteY31" fmla="*/ 148625 h 1124591"/>
                <a:gd name="connsiteX32" fmla="*/ 804912 w 1122360"/>
                <a:gd name="connsiteY32" fmla="*/ 128718 h 1124591"/>
                <a:gd name="connsiteX33" fmla="*/ 771640 w 1122360"/>
                <a:gd name="connsiteY33" fmla="*/ 111763 h 1124591"/>
                <a:gd name="connsiteX34" fmla="*/ 777059 w 1122360"/>
                <a:gd name="connsiteY34" fmla="*/ 43374 h 1124591"/>
                <a:gd name="connsiteX35" fmla="*/ 693974 w 1122360"/>
                <a:gd name="connsiteY35" fmla="*/ 15847 h 1124591"/>
                <a:gd name="connsiteX36" fmla="*/ 657851 w 1122360"/>
                <a:gd name="connsiteY36" fmla="*/ 74330 h 1124591"/>
                <a:gd name="connsiteX37" fmla="*/ 620777 w 1122360"/>
                <a:gd name="connsiteY37" fmla="*/ 68139 h 1124591"/>
                <a:gd name="connsiteX38" fmla="*/ 583417 w 1122360"/>
                <a:gd name="connsiteY38" fmla="*/ 65186 h 1124591"/>
                <a:gd name="connsiteX39" fmla="*/ 562218 w 1122360"/>
                <a:gd name="connsiteY39" fmla="*/ 35 h 1124591"/>
                <a:gd name="connsiteX40" fmla="*/ 474856 w 1122360"/>
                <a:gd name="connsiteY40" fmla="*/ 6607 h 1124591"/>
                <a:gd name="connsiteX41" fmla="*/ 463924 w 1122360"/>
                <a:gd name="connsiteY41" fmla="*/ 74521 h 1124591"/>
                <a:gd name="connsiteX42" fmla="*/ 427420 w 1122360"/>
                <a:gd name="connsiteY42" fmla="*/ 82807 h 1124591"/>
                <a:gd name="connsiteX43" fmla="*/ 392057 w 1122360"/>
                <a:gd name="connsiteY43" fmla="*/ 94618 h 1124591"/>
                <a:gd name="connsiteX44" fmla="*/ 347568 w 1122360"/>
                <a:gd name="connsiteY44" fmla="*/ 42136 h 1124591"/>
                <a:gd name="connsiteX45" fmla="*/ 269427 w 1122360"/>
                <a:gd name="connsiteY45" fmla="*/ 81855 h 1124591"/>
                <a:gd name="connsiteX46" fmla="*/ 285017 w 1122360"/>
                <a:gd name="connsiteY46" fmla="*/ 148530 h 1124591"/>
                <a:gd name="connsiteX47" fmla="*/ 254597 w 1122360"/>
                <a:gd name="connsiteY47" fmla="*/ 170437 h 1124591"/>
                <a:gd name="connsiteX48" fmla="*/ 226269 w 1122360"/>
                <a:gd name="connsiteY48" fmla="*/ 194917 h 1124591"/>
                <a:gd name="connsiteX49" fmla="*/ 160105 w 1122360"/>
                <a:gd name="connsiteY49" fmla="*/ 169390 h 1124591"/>
                <a:gd name="connsiteX50" fmla="*/ 113050 w 1122360"/>
                <a:gd name="connsiteY50" fmla="*/ 224444 h 1124591"/>
                <a:gd name="connsiteX51" fmla="*/ 148223 w 1122360"/>
                <a:gd name="connsiteY51" fmla="*/ 285880 h 1124591"/>
                <a:gd name="connsiteX52" fmla="*/ 128450 w 1122360"/>
                <a:gd name="connsiteY52" fmla="*/ 317694 h 1124591"/>
                <a:gd name="connsiteX53" fmla="*/ 111529 w 1122360"/>
                <a:gd name="connsiteY53" fmla="*/ 351222 h 1124591"/>
                <a:gd name="connsiteX54" fmla="*/ 43179 w 1122360"/>
                <a:gd name="connsiteY54" fmla="*/ 345697 h 1124591"/>
                <a:gd name="connsiteX55" fmla="*/ 15801 w 1122360"/>
                <a:gd name="connsiteY55" fmla="*/ 429041 h 1124591"/>
                <a:gd name="connsiteX56" fmla="*/ 74264 w 1122360"/>
                <a:gd name="connsiteY56" fmla="*/ 465236 h 1124591"/>
                <a:gd name="connsiteX57" fmla="*/ 67990 w 1122360"/>
                <a:gd name="connsiteY57" fmla="*/ 502193 h 1124591"/>
                <a:gd name="connsiteX58" fmla="*/ 65043 w 1122360"/>
                <a:gd name="connsiteY58" fmla="*/ 539626 h 1124591"/>
                <a:gd name="connsiteX59" fmla="*/ 21 w 1122360"/>
                <a:gd name="connsiteY59" fmla="*/ 560867 h 1124591"/>
                <a:gd name="connsiteX60" fmla="*/ 6675 w 1122360"/>
                <a:gd name="connsiteY60" fmla="*/ 648497 h 1124591"/>
                <a:gd name="connsiteX61" fmla="*/ 74455 w 1122360"/>
                <a:gd name="connsiteY61" fmla="*/ 659356 h 1124591"/>
                <a:gd name="connsiteX62" fmla="*/ 82725 w 1122360"/>
                <a:gd name="connsiteY62" fmla="*/ 695932 h 1124591"/>
                <a:gd name="connsiteX63" fmla="*/ 94608 w 1122360"/>
                <a:gd name="connsiteY63" fmla="*/ 731460 h 1124591"/>
                <a:gd name="connsiteX64" fmla="*/ 42133 w 1122360"/>
                <a:gd name="connsiteY64" fmla="*/ 776037 h 1124591"/>
                <a:gd name="connsiteX65" fmla="*/ 81774 w 1122360"/>
                <a:gd name="connsiteY65" fmla="*/ 854332 h 1124591"/>
                <a:gd name="connsiteX66" fmla="*/ 148318 w 1122360"/>
                <a:gd name="connsiteY66" fmla="*/ 838807 h 1124591"/>
                <a:gd name="connsiteX67" fmla="*/ 170182 w 1122360"/>
                <a:gd name="connsiteY67" fmla="*/ 869287 h 1124591"/>
                <a:gd name="connsiteX68" fmla="*/ 194708 w 1122360"/>
                <a:gd name="connsiteY68" fmla="*/ 897766 h 1124591"/>
                <a:gd name="connsiteX69" fmla="*/ 163433 w 1122360"/>
                <a:gd name="connsiteY69" fmla="*/ 959107 h 1124591"/>
                <a:gd name="connsiteX70" fmla="*/ 229881 w 1122360"/>
                <a:gd name="connsiteY70" fmla="*/ 1016162 h 1124591"/>
                <a:gd name="connsiteX71" fmla="*/ 285587 w 1122360"/>
                <a:gd name="connsiteY71" fmla="*/ 976062 h 1124591"/>
                <a:gd name="connsiteX72" fmla="*/ 317243 w 1122360"/>
                <a:gd name="connsiteY72" fmla="*/ 995874 h 1124591"/>
                <a:gd name="connsiteX73" fmla="*/ 350610 w 1122360"/>
                <a:gd name="connsiteY73" fmla="*/ 1012733 h 1124591"/>
                <a:gd name="connsiteX74" fmla="*/ 345191 w 1122360"/>
                <a:gd name="connsiteY74" fmla="*/ 1081218 h 1124591"/>
                <a:gd name="connsiteX75" fmla="*/ 428276 w 1122360"/>
                <a:gd name="connsiteY75" fmla="*/ 1108555 h 1124591"/>
                <a:gd name="connsiteX76" fmla="*/ 464494 w 1122360"/>
                <a:gd name="connsiteY76" fmla="*/ 1050166 h 1124591"/>
                <a:gd name="connsiteX77" fmla="*/ 501474 w 1122360"/>
                <a:gd name="connsiteY77" fmla="*/ 1056358 h 1124591"/>
                <a:gd name="connsiteX78" fmla="*/ 538833 w 1122360"/>
                <a:gd name="connsiteY78" fmla="*/ 1059406 h 1124591"/>
                <a:gd name="connsiteX79" fmla="*/ 560032 w 1122360"/>
                <a:gd name="connsiteY79" fmla="*/ 1124557 h 1124591"/>
                <a:gd name="connsiteX80" fmla="*/ 647394 w 1122360"/>
                <a:gd name="connsiteY80" fmla="*/ 1117984 h 1124591"/>
                <a:gd name="connsiteX81" fmla="*/ 658231 w 1122360"/>
                <a:gd name="connsiteY81" fmla="*/ 1050071 h 1124591"/>
                <a:gd name="connsiteX82" fmla="*/ 694735 w 1122360"/>
                <a:gd name="connsiteY82" fmla="*/ 1041784 h 1124591"/>
                <a:gd name="connsiteX83" fmla="*/ 730098 w 1122360"/>
                <a:gd name="connsiteY83" fmla="*/ 1029973 h 1124591"/>
                <a:gd name="connsiteX84" fmla="*/ 774682 w 1122360"/>
                <a:gd name="connsiteY84" fmla="*/ 1082456 h 1124591"/>
                <a:gd name="connsiteX85" fmla="*/ 852823 w 1122360"/>
                <a:gd name="connsiteY85" fmla="*/ 1042737 h 1124591"/>
                <a:gd name="connsiteX86" fmla="*/ 837328 w 1122360"/>
                <a:gd name="connsiteY86" fmla="*/ 975967 h 1124591"/>
                <a:gd name="connsiteX87" fmla="*/ 867653 w 1122360"/>
                <a:gd name="connsiteY87" fmla="*/ 954059 h 1124591"/>
                <a:gd name="connsiteX88" fmla="*/ 895981 w 1122360"/>
                <a:gd name="connsiteY88" fmla="*/ 929580 h 1124591"/>
                <a:gd name="connsiteX89" fmla="*/ 957297 w 1122360"/>
                <a:gd name="connsiteY89" fmla="*/ 960822 h 1124591"/>
                <a:gd name="connsiteX90" fmla="*/ 1014144 w 1122360"/>
                <a:gd name="connsiteY90" fmla="*/ 894147 h 1124591"/>
                <a:gd name="connsiteX91" fmla="*/ 974218 w 1122360"/>
                <a:gd name="connsiteY91" fmla="*/ 838426 h 1124591"/>
                <a:gd name="connsiteX92" fmla="*/ 993800 w 1122360"/>
                <a:gd name="connsiteY92" fmla="*/ 806612 h 1124591"/>
                <a:gd name="connsiteX93" fmla="*/ 1010721 w 1122360"/>
                <a:gd name="connsiteY93" fmla="*/ 773179 h 1124591"/>
                <a:gd name="connsiteX94" fmla="*/ 1079071 w 1122360"/>
                <a:gd name="connsiteY94" fmla="*/ 778609 h 1124591"/>
                <a:gd name="connsiteX95" fmla="*/ 1106544 w 1122360"/>
                <a:gd name="connsiteY95" fmla="*/ 695360 h 1124591"/>
                <a:gd name="connsiteX96" fmla="*/ 1048176 w 1122360"/>
                <a:gd name="connsiteY96" fmla="*/ 659070 h 1124591"/>
                <a:gd name="connsiteX97" fmla="*/ 1054450 w 1122360"/>
                <a:gd name="connsiteY97" fmla="*/ 622018 h 1124591"/>
                <a:gd name="connsiteX98" fmla="*/ 1057302 w 1122360"/>
                <a:gd name="connsiteY98" fmla="*/ 584584 h 1124591"/>
                <a:gd name="connsiteX99" fmla="*/ 1057302 w 1122360"/>
                <a:gd name="connsiteY99" fmla="*/ 584584 h 11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60" h="1124591">
                  <a:moveTo>
                    <a:pt x="903016" y="603634"/>
                  </a:moveTo>
                  <a:cubicBezTo>
                    <a:pt x="897693" y="648402"/>
                    <a:pt x="883243" y="692122"/>
                    <a:pt x="861189" y="731555"/>
                  </a:cubicBezTo>
                  <a:cubicBezTo>
                    <a:pt x="839039" y="771084"/>
                    <a:pt x="809095" y="805945"/>
                    <a:pt x="773637" y="833758"/>
                  </a:cubicBezTo>
                  <a:cubicBezTo>
                    <a:pt x="738178" y="861667"/>
                    <a:pt x="697397" y="882241"/>
                    <a:pt x="653763" y="894528"/>
                  </a:cubicBezTo>
                  <a:cubicBezTo>
                    <a:pt x="610035" y="906625"/>
                    <a:pt x="564500" y="910244"/>
                    <a:pt x="519821" y="904720"/>
                  </a:cubicBezTo>
                  <a:cubicBezTo>
                    <a:pt x="475237" y="899386"/>
                    <a:pt x="431508" y="885003"/>
                    <a:pt x="392057" y="862905"/>
                  </a:cubicBezTo>
                  <a:cubicBezTo>
                    <a:pt x="352701" y="840616"/>
                    <a:pt x="318004" y="810613"/>
                    <a:pt x="290341" y="775084"/>
                  </a:cubicBezTo>
                  <a:cubicBezTo>
                    <a:pt x="262487" y="739556"/>
                    <a:pt x="241859" y="698694"/>
                    <a:pt x="229501" y="655069"/>
                  </a:cubicBezTo>
                  <a:cubicBezTo>
                    <a:pt x="217428" y="611254"/>
                    <a:pt x="213911" y="565630"/>
                    <a:pt x="219329" y="520862"/>
                  </a:cubicBezTo>
                  <a:cubicBezTo>
                    <a:pt x="224748" y="476095"/>
                    <a:pt x="239007" y="432280"/>
                    <a:pt x="261062" y="392941"/>
                  </a:cubicBezTo>
                  <a:cubicBezTo>
                    <a:pt x="283401" y="353508"/>
                    <a:pt x="313251" y="318551"/>
                    <a:pt x="348709" y="290738"/>
                  </a:cubicBezTo>
                  <a:cubicBezTo>
                    <a:pt x="384072" y="262830"/>
                    <a:pt x="424854" y="242256"/>
                    <a:pt x="468582" y="229873"/>
                  </a:cubicBezTo>
                  <a:cubicBezTo>
                    <a:pt x="512216" y="217777"/>
                    <a:pt x="557750" y="214252"/>
                    <a:pt x="602525" y="219777"/>
                  </a:cubicBezTo>
                  <a:cubicBezTo>
                    <a:pt x="647109" y="225206"/>
                    <a:pt x="690837" y="239494"/>
                    <a:pt x="730098" y="261687"/>
                  </a:cubicBezTo>
                  <a:cubicBezTo>
                    <a:pt x="769359" y="283880"/>
                    <a:pt x="804342" y="313884"/>
                    <a:pt x="832100" y="349317"/>
                  </a:cubicBezTo>
                  <a:cubicBezTo>
                    <a:pt x="859953" y="384845"/>
                    <a:pt x="880391" y="425707"/>
                    <a:pt x="892749" y="469427"/>
                  </a:cubicBezTo>
                  <a:cubicBezTo>
                    <a:pt x="904822" y="513147"/>
                    <a:pt x="908340" y="558772"/>
                    <a:pt x="902921" y="603634"/>
                  </a:cubicBezTo>
                  <a:lnTo>
                    <a:pt x="902921" y="603634"/>
                  </a:lnTo>
                  <a:close/>
                  <a:moveTo>
                    <a:pt x="1057302" y="584584"/>
                  </a:moveTo>
                  <a:cubicBezTo>
                    <a:pt x="1079641" y="578488"/>
                    <a:pt x="1100936" y="571440"/>
                    <a:pt x="1122325" y="563344"/>
                  </a:cubicBezTo>
                  <a:cubicBezTo>
                    <a:pt x="1122705" y="534007"/>
                    <a:pt x="1120043" y="504860"/>
                    <a:pt x="1115765" y="475904"/>
                  </a:cubicBezTo>
                  <a:cubicBezTo>
                    <a:pt x="1093711" y="471142"/>
                    <a:pt x="1070706" y="467713"/>
                    <a:pt x="1047891" y="464950"/>
                  </a:cubicBezTo>
                  <a:lnTo>
                    <a:pt x="1039620" y="428470"/>
                  </a:lnTo>
                  <a:lnTo>
                    <a:pt x="1027928" y="392941"/>
                  </a:lnTo>
                  <a:cubicBezTo>
                    <a:pt x="1045894" y="378844"/>
                    <a:pt x="1063671" y="363890"/>
                    <a:pt x="1080307" y="348460"/>
                  </a:cubicBezTo>
                  <a:cubicBezTo>
                    <a:pt x="1068900" y="321504"/>
                    <a:pt x="1056161" y="295120"/>
                    <a:pt x="1040571" y="270069"/>
                  </a:cubicBezTo>
                  <a:cubicBezTo>
                    <a:pt x="1018136" y="274355"/>
                    <a:pt x="996272" y="279403"/>
                    <a:pt x="974028" y="285690"/>
                  </a:cubicBezTo>
                  <a:lnTo>
                    <a:pt x="952068" y="255210"/>
                  </a:lnTo>
                  <a:cubicBezTo>
                    <a:pt x="944463" y="245399"/>
                    <a:pt x="935813" y="236255"/>
                    <a:pt x="927732" y="226825"/>
                  </a:cubicBezTo>
                  <a:cubicBezTo>
                    <a:pt x="938854" y="206918"/>
                    <a:pt x="949596" y="186058"/>
                    <a:pt x="958818" y="165484"/>
                  </a:cubicBezTo>
                  <a:cubicBezTo>
                    <a:pt x="938094" y="144815"/>
                    <a:pt x="916040" y="125575"/>
                    <a:pt x="892369" y="108430"/>
                  </a:cubicBezTo>
                  <a:cubicBezTo>
                    <a:pt x="873262" y="120907"/>
                    <a:pt x="854820" y="134242"/>
                    <a:pt x="836758" y="148625"/>
                  </a:cubicBezTo>
                  <a:lnTo>
                    <a:pt x="804912" y="128718"/>
                  </a:lnTo>
                  <a:lnTo>
                    <a:pt x="771640" y="111763"/>
                  </a:lnTo>
                  <a:cubicBezTo>
                    <a:pt x="774492" y="88808"/>
                    <a:pt x="776203" y="66043"/>
                    <a:pt x="777059" y="43374"/>
                  </a:cubicBezTo>
                  <a:cubicBezTo>
                    <a:pt x="750156" y="31944"/>
                    <a:pt x="722398" y="22990"/>
                    <a:pt x="693974" y="15847"/>
                  </a:cubicBezTo>
                  <a:cubicBezTo>
                    <a:pt x="681046" y="34420"/>
                    <a:pt x="668973" y="54518"/>
                    <a:pt x="657851" y="74330"/>
                  </a:cubicBezTo>
                  <a:cubicBezTo>
                    <a:pt x="645398" y="72235"/>
                    <a:pt x="633135" y="69663"/>
                    <a:pt x="620777" y="68139"/>
                  </a:cubicBezTo>
                  <a:lnTo>
                    <a:pt x="583417" y="65186"/>
                  </a:lnTo>
                  <a:cubicBezTo>
                    <a:pt x="577333" y="42802"/>
                    <a:pt x="570299" y="21562"/>
                    <a:pt x="562218" y="35"/>
                  </a:cubicBezTo>
                  <a:cubicBezTo>
                    <a:pt x="532844" y="-346"/>
                    <a:pt x="503755" y="2416"/>
                    <a:pt x="474856" y="6607"/>
                  </a:cubicBezTo>
                  <a:cubicBezTo>
                    <a:pt x="470103" y="28705"/>
                    <a:pt x="466586" y="51851"/>
                    <a:pt x="463924" y="74521"/>
                  </a:cubicBezTo>
                  <a:lnTo>
                    <a:pt x="427420" y="82807"/>
                  </a:lnTo>
                  <a:lnTo>
                    <a:pt x="392057" y="94618"/>
                  </a:lnTo>
                  <a:cubicBezTo>
                    <a:pt x="377988" y="76616"/>
                    <a:pt x="363063" y="58709"/>
                    <a:pt x="347568" y="42136"/>
                  </a:cubicBezTo>
                  <a:cubicBezTo>
                    <a:pt x="320570" y="53566"/>
                    <a:pt x="294238" y="66329"/>
                    <a:pt x="269427" y="81855"/>
                  </a:cubicBezTo>
                  <a:cubicBezTo>
                    <a:pt x="273705" y="104334"/>
                    <a:pt x="278743" y="126241"/>
                    <a:pt x="285017" y="148530"/>
                  </a:cubicBezTo>
                  <a:lnTo>
                    <a:pt x="254597" y="170437"/>
                  </a:lnTo>
                  <a:cubicBezTo>
                    <a:pt x="244806" y="178057"/>
                    <a:pt x="235585" y="186725"/>
                    <a:pt x="226269" y="194917"/>
                  </a:cubicBezTo>
                  <a:cubicBezTo>
                    <a:pt x="206306" y="183772"/>
                    <a:pt x="182065" y="176057"/>
                    <a:pt x="160105" y="169390"/>
                  </a:cubicBezTo>
                  <a:cubicBezTo>
                    <a:pt x="139667" y="190345"/>
                    <a:pt x="130161" y="200727"/>
                    <a:pt x="113050" y="224444"/>
                  </a:cubicBezTo>
                  <a:cubicBezTo>
                    <a:pt x="125123" y="250828"/>
                    <a:pt x="133868" y="267878"/>
                    <a:pt x="148223" y="285880"/>
                  </a:cubicBezTo>
                  <a:lnTo>
                    <a:pt x="128450" y="317694"/>
                  </a:lnTo>
                  <a:lnTo>
                    <a:pt x="111529" y="351222"/>
                  </a:lnTo>
                  <a:cubicBezTo>
                    <a:pt x="88619" y="348269"/>
                    <a:pt x="65899" y="346459"/>
                    <a:pt x="43179" y="345697"/>
                  </a:cubicBezTo>
                  <a:cubicBezTo>
                    <a:pt x="31772" y="372653"/>
                    <a:pt x="23026" y="400466"/>
                    <a:pt x="15801" y="429041"/>
                  </a:cubicBezTo>
                  <a:cubicBezTo>
                    <a:pt x="34433" y="441805"/>
                    <a:pt x="54301" y="454092"/>
                    <a:pt x="74264" y="465236"/>
                  </a:cubicBezTo>
                  <a:cubicBezTo>
                    <a:pt x="72173" y="477619"/>
                    <a:pt x="69511" y="489811"/>
                    <a:pt x="67990" y="502193"/>
                  </a:cubicBezTo>
                  <a:lnTo>
                    <a:pt x="65043" y="539626"/>
                  </a:lnTo>
                  <a:cubicBezTo>
                    <a:pt x="42799" y="545818"/>
                    <a:pt x="21410" y="552866"/>
                    <a:pt x="21" y="560867"/>
                  </a:cubicBezTo>
                  <a:cubicBezTo>
                    <a:pt x="-264" y="590299"/>
                    <a:pt x="2397" y="619446"/>
                    <a:pt x="6675" y="648497"/>
                  </a:cubicBezTo>
                  <a:cubicBezTo>
                    <a:pt x="28730" y="653164"/>
                    <a:pt x="51830" y="656689"/>
                    <a:pt x="74455" y="659356"/>
                  </a:cubicBezTo>
                  <a:lnTo>
                    <a:pt x="82725" y="695932"/>
                  </a:lnTo>
                  <a:lnTo>
                    <a:pt x="94608" y="731460"/>
                  </a:lnTo>
                  <a:cubicBezTo>
                    <a:pt x="76546" y="745557"/>
                    <a:pt x="58674" y="760511"/>
                    <a:pt x="42133" y="776037"/>
                  </a:cubicBezTo>
                  <a:cubicBezTo>
                    <a:pt x="53446" y="802993"/>
                    <a:pt x="66279" y="829377"/>
                    <a:pt x="81774" y="854332"/>
                  </a:cubicBezTo>
                  <a:cubicBezTo>
                    <a:pt x="104304" y="850046"/>
                    <a:pt x="126073" y="845093"/>
                    <a:pt x="148318" y="838807"/>
                  </a:cubicBezTo>
                  <a:lnTo>
                    <a:pt x="170182" y="869287"/>
                  </a:lnTo>
                  <a:cubicBezTo>
                    <a:pt x="177882" y="879097"/>
                    <a:pt x="186438" y="888337"/>
                    <a:pt x="194708" y="897766"/>
                  </a:cubicBezTo>
                  <a:cubicBezTo>
                    <a:pt x="183491" y="917674"/>
                    <a:pt x="172654" y="938533"/>
                    <a:pt x="163433" y="959107"/>
                  </a:cubicBezTo>
                  <a:cubicBezTo>
                    <a:pt x="184156" y="979777"/>
                    <a:pt x="206211" y="999017"/>
                    <a:pt x="229881" y="1016162"/>
                  </a:cubicBezTo>
                  <a:cubicBezTo>
                    <a:pt x="248989" y="1003684"/>
                    <a:pt x="267431" y="990349"/>
                    <a:pt x="285587" y="976062"/>
                  </a:cubicBezTo>
                  <a:lnTo>
                    <a:pt x="317243" y="995874"/>
                  </a:lnTo>
                  <a:lnTo>
                    <a:pt x="350610" y="1012733"/>
                  </a:lnTo>
                  <a:cubicBezTo>
                    <a:pt x="347758" y="1035593"/>
                    <a:pt x="345952" y="1058453"/>
                    <a:pt x="345191" y="1081218"/>
                  </a:cubicBezTo>
                  <a:cubicBezTo>
                    <a:pt x="371999" y="1092648"/>
                    <a:pt x="399852" y="1101506"/>
                    <a:pt x="428276" y="1108555"/>
                  </a:cubicBezTo>
                  <a:cubicBezTo>
                    <a:pt x="441109" y="1089981"/>
                    <a:pt x="453087" y="1069978"/>
                    <a:pt x="464494" y="1050166"/>
                  </a:cubicBezTo>
                  <a:cubicBezTo>
                    <a:pt x="476662" y="1052262"/>
                    <a:pt x="488925" y="1054834"/>
                    <a:pt x="501474" y="1056358"/>
                  </a:cubicBezTo>
                  <a:lnTo>
                    <a:pt x="538833" y="1059406"/>
                  </a:lnTo>
                  <a:cubicBezTo>
                    <a:pt x="544917" y="1081694"/>
                    <a:pt x="551952" y="1103030"/>
                    <a:pt x="560032" y="1124557"/>
                  </a:cubicBezTo>
                  <a:cubicBezTo>
                    <a:pt x="589311" y="1124938"/>
                    <a:pt x="618495" y="1122175"/>
                    <a:pt x="647394" y="1117984"/>
                  </a:cubicBezTo>
                  <a:cubicBezTo>
                    <a:pt x="652052" y="1095887"/>
                    <a:pt x="655569" y="1072741"/>
                    <a:pt x="658231" y="1050071"/>
                  </a:cubicBezTo>
                  <a:lnTo>
                    <a:pt x="694735" y="1041784"/>
                  </a:lnTo>
                  <a:lnTo>
                    <a:pt x="730098" y="1029973"/>
                  </a:lnTo>
                  <a:cubicBezTo>
                    <a:pt x="744357" y="1047976"/>
                    <a:pt x="759282" y="1065978"/>
                    <a:pt x="774682" y="1082456"/>
                  </a:cubicBezTo>
                  <a:cubicBezTo>
                    <a:pt x="801680" y="1071026"/>
                    <a:pt x="827917" y="1058263"/>
                    <a:pt x="852823" y="1042737"/>
                  </a:cubicBezTo>
                  <a:cubicBezTo>
                    <a:pt x="848641" y="1020258"/>
                    <a:pt x="843602" y="998350"/>
                    <a:pt x="837328" y="975967"/>
                  </a:cubicBezTo>
                  <a:lnTo>
                    <a:pt x="867653" y="954059"/>
                  </a:lnTo>
                  <a:cubicBezTo>
                    <a:pt x="877444" y="946344"/>
                    <a:pt x="886665" y="937771"/>
                    <a:pt x="895981" y="929580"/>
                  </a:cubicBezTo>
                  <a:cubicBezTo>
                    <a:pt x="915849" y="940724"/>
                    <a:pt x="936668" y="951487"/>
                    <a:pt x="957297" y="960822"/>
                  </a:cubicBezTo>
                  <a:cubicBezTo>
                    <a:pt x="977830" y="940057"/>
                    <a:pt x="997033" y="917959"/>
                    <a:pt x="1014144" y="894147"/>
                  </a:cubicBezTo>
                  <a:cubicBezTo>
                    <a:pt x="1001786" y="875097"/>
                    <a:pt x="988477" y="856523"/>
                    <a:pt x="974218" y="838426"/>
                  </a:cubicBezTo>
                  <a:lnTo>
                    <a:pt x="993800" y="806612"/>
                  </a:lnTo>
                  <a:lnTo>
                    <a:pt x="1010721" y="773179"/>
                  </a:lnTo>
                  <a:cubicBezTo>
                    <a:pt x="1033631" y="776132"/>
                    <a:pt x="1056256" y="777847"/>
                    <a:pt x="1079071" y="778609"/>
                  </a:cubicBezTo>
                  <a:cubicBezTo>
                    <a:pt x="1090574" y="751653"/>
                    <a:pt x="1099509" y="723745"/>
                    <a:pt x="1106544" y="695360"/>
                  </a:cubicBezTo>
                  <a:cubicBezTo>
                    <a:pt x="1088007" y="682501"/>
                    <a:pt x="1068044" y="670309"/>
                    <a:pt x="1048176" y="659070"/>
                  </a:cubicBezTo>
                  <a:cubicBezTo>
                    <a:pt x="1050267" y="646783"/>
                    <a:pt x="1052834" y="634495"/>
                    <a:pt x="1054450" y="622018"/>
                  </a:cubicBezTo>
                  <a:lnTo>
                    <a:pt x="1057302" y="584584"/>
                  </a:lnTo>
                  <a:lnTo>
                    <a:pt x="1057302" y="584584"/>
                  </a:lnTo>
                  <a:close/>
                </a:path>
              </a:pathLst>
            </a:custGeom>
            <a:solidFill>
              <a:srgbClr val="72BF44"/>
            </a:solidFill>
            <a:ln w="0" cap="flat">
              <a:noFill/>
              <a:prstDash val="solid"/>
              <a:miter/>
            </a:ln>
          </p:spPr>
          <p:txBody>
            <a:bodyPr rtlCol="0" anchor="ctr"/>
            <a:lstStyle/>
            <a:p>
              <a:endParaRPr lang="en-CA"/>
            </a:p>
          </p:txBody>
        </p:sp>
        <p:sp>
          <p:nvSpPr>
            <p:cNvPr id="10" name="Freeform 9">
              <a:extLst>
                <a:ext uri="{FF2B5EF4-FFF2-40B4-BE49-F238E27FC236}">
                  <a16:creationId xmlns:a16="http://schemas.microsoft.com/office/drawing/2014/main" id="{CD7DA239-6DC4-31AB-FDF9-FBDEAD3022AB}"/>
                </a:ext>
              </a:extLst>
            </p:cNvPr>
            <p:cNvSpPr/>
            <p:nvPr/>
          </p:nvSpPr>
          <p:spPr>
            <a:xfrm>
              <a:off x="8489249" y="2318942"/>
              <a:ext cx="654422" cy="655752"/>
            </a:xfrm>
            <a:custGeom>
              <a:avLst/>
              <a:gdLst>
                <a:gd name="connsiteX0" fmla="*/ 614167 w 654422"/>
                <a:gd name="connsiteY0" fmla="*/ 362682 h 655752"/>
                <a:gd name="connsiteX1" fmla="*/ 579089 w 654422"/>
                <a:gd name="connsiteY1" fmla="*/ 470124 h 655752"/>
                <a:gd name="connsiteX2" fmla="*/ 505511 w 654422"/>
                <a:gd name="connsiteY2" fmla="*/ 555849 h 655752"/>
                <a:gd name="connsiteX3" fmla="*/ 404935 w 654422"/>
                <a:gd name="connsiteY3" fmla="*/ 606808 h 655752"/>
                <a:gd name="connsiteX4" fmla="*/ 292666 w 654422"/>
                <a:gd name="connsiteY4" fmla="*/ 615380 h 655752"/>
                <a:gd name="connsiteX5" fmla="*/ 185341 w 654422"/>
                <a:gd name="connsiteY5" fmla="*/ 580233 h 655752"/>
                <a:gd name="connsiteX6" fmla="*/ 99785 w 654422"/>
                <a:gd name="connsiteY6" fmla="*/ 506510 h 655752"/>
                <a:gd name="connsiteX7" fmla="*/ 48927 w 654422"/>
                <a:gd name="connsiteY7" fmla="*/ 405735 h 655752"/>
                <a:gd name="connsiteX8" fmla="*/ 40372 w 654422"/>
                <a:gd name="connsiteY8" fmla="*/ 293054 h 655752"/>
                <a:gd name="connsiteX9" fmla="*/ 75545 w 654422"/>
                <a:gd name="connsiteY9" fmla="*/ 185612 h 655752"/>
                <a:gd name="connsiteX10" fmla="*/ 149123 w 654422"/>
                <a:gd name="connsiteY10" fmla="*/ 99792 h 655752"/>
                <a:gd name="connsiteX11" fmla="*/ 249698 w 654422"/>
                <a:gd name="connsiteY11" fmla="*/ 48833 h 655752"/>
                <a:gd name="connsiteX12" fmla="*/ 362062 w 654422"/>
                <a:gd name="connsiteY12" fmla="*/ 40166 h 655752"/>
                <a:gd name="connsiteX13" fmla="*/ 469292 w 654422"/>
                <a:gd name="connsiteY13" fmla="*/ 75408 h 655752"/>
                <a:gd name="connsiteX14" fmla="*/ 554848 w 654422"/>
                <a:gd name="connsiteY14" fmla="*/ 149132 h 655752"/>
                <a:gd name="connsiteX15" fmla="*/ 605801 w 654422"/>
                <a:gd name="connsiteY15" fmla="*/ 249906 h 655752"/>
                <a:gd name="connsiteX16" fmla="*/ 614357 w 654422"/>
                <a:gd name="connsiteY16" fmla="*/ 362587 h 655752"/>
                <a:gd name="connsiteX17" fmla="*/ 614357 w 654422"/>
                <a:gd name="connsiteY17" fmla="*/ 362587 h 655752"/>
                <a:gd name="connsiteX18" fmla="*/ 487924 w 654422"/>
                <a:gd name="connsiteY18" fmla="*/ 42166 h 655752"/>
                <a:gd name="connsiteX19" fmla="*/ 366435 w 654422"/>
                <a:gd name="connsiteY19" fmla="*/ 2351 h 655752"/>
                <a:gd name="connsiteX20" fmla="*/ 239242 w 654422"/>
                <a:gd name="connsiteY20" fmla="*/ 11972 h 655752"/>
                <a:gd name="connsiteX21" fmla="*/ 125262 w 654422"/>
                <a:gd name="connsiteY21" fmla="*/ 69788 h 655752"/>
                <a:gd name="connsiteX22" fmla="*/ 42083 w 654422"/>
                <a:gd name="connsiteY22" fmla="*/ 166753 h 655752"/>
                <a:gd name="connsiteX23" fmla="*/ 2347 w 654422"/>
                <a:gd name="connsiteY23" fmla="*/ 288387 h 655752"/>
                <a:gd name="connsiteX24" fmla="*/ 11948 w 654422"/>
                <a:gd name="connsiteY24" fmla="*/ 416022 h 655752"/>
                <a:gd name="connsiteX25" fmla="*/ 69651 w 654422"/>
                <a:gd name="connsiteY25" fmla="*/ 530132 h 655752"/>
                <a:gd name="connsiteX26" fmla="*/ 166519 w 654422"/>
                <a:gd name="connsiteY26" fmla="*/ 613571 h 655752"/>
                <a:gd name="connsiteX27" fmla="*/ 288008 w 654422"/>
                <a:gd name="connsiteY27" fmla="*/ 653385 h 655752"/>
                <a:gd name="connsiteX28" fmla="*/ 415202 w 654422"/>
                <a:gd name="connsiteY28" fmla="*/ 643670 h 655752"/>
                <a:gd name="connsiteX29" fmla="*/ 529086 w 654422"/>
                <a:gd name="connsiteY29" fmla="*/ 585853 h 655752"/>
                <a:gd name="connsiteX30" fmla="*/ 612360 w 654422"/>
                <a:gd name="connsiteY30" fmla="*/ 488793 h 655752"/>
                <a:gd name="connsiteX31" fmla="*/ 652096 w 654422"/>
                <a:gd name="connsiteY31" fmla="*/ 367159 h 655752"/>
                <a:gd name="connsiteX32" fmla="*/ 642400 w 654422"/>
                <a:gd name="connsiteY32" fmla="*/ 239619 h 655752"/>
                <a:gd name="connsiteX33" fmla="*/ 584602 w 654422"/>
                <a:gd name="connsiteY33" fmla="*/ 125414 h 655752"/>
                <a:gd name="connsiteX34" fmla="*/ 487829 w 654422"/>
                <a:gd name="connsiteY34" fmla="*/ 41975 h 655752"/>
                <a:gd name="connsiteX35" fmla="*/ 487829 w 654422"/>
                <a:gd name="connsiteY35" fmla="*/ 41975 h 655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422" h="655752">
                  <a:moveTo>
                    <a:pt x="614167" y="362682"/>
                  </a:moveTo>
                  <a:cubicBezTo>
                    <a:pt x="609604" y="400211"/>
                    <a:pt x="597626" y="436882"/>
                    <a:pt x="579089" y="470124"/>
                  </a:cubicBezTo>
                  <a:cubicBezTo>
                    <a:pt x="560456" y="503176"/>
                    <a:pt x="535170" y="532513"/>
                    <a:pt x="505511" y="555849"/>
                  </a:cubicBezTo>
                  <a:cubicBezTo>
                    <a:pt x="475851" y="579090"/>
                    <a:pt x="441629" y="596426"/>
                    <a:pt x="404935" y="606808"/>
                  </a:cubicBezTo>
                  <a:cubicBezTo>
                    <a:pt x="368241" y="617000"/>
                    <a:pt x="330026" y="619952"/>
                    <a:pt x="292666" y="615380"/>
                  </a:cubicBezTo>
                  <a:cubicBezTo>
                    <a:pt x="255117" y="610808"/>
                    <a:pt x="218613" y="598807"/>
                    <a:pt x="185341" y="580233"/>
                  </a:cubicBezTo>
                  <a:cubicBezTo>
                    <a:pt x="152355" y="561564"/>
                    <a:pt x="123076" y="536323"/>
                    <a:pt x="99785" y="506510"/>
                  </a:cubicBezTo>
                  <a:cubicBezTo>
                    <a:pt x="76495" y="476792"/>
                    <a:pt x="59289" y="442502"/>
                    <a:pt x="48927" y="405735"/>
                  </a:cubicBezTo>
                  <a:cubicBezTo>
                    <a:pt x="38756" y="368873"/>
                    <a:pt x="35904" y="330678"/>
                    <a:pt x="40372" y="293054"/>
                  </a:cubicBezTo>
                  <a:cubicBezTo>
                    <a:pt x="44935" y="255526"/>
                    <a:pt x="56912" y="218759"/>
                    <a:pt x="75545" y="185612"/>
                  </a:cubicBezTo>
                  <a:cubicBezTo>
                    <a:pt x="94177" y="152465"/>
                    <a:pt x="119368" y="123128"/>
                    <a:pt x="149123" y="99792"/>
                  </a:cubicBezTo>
                  <a:cubicBezTo>
                    <a:pt x="178782" y="76456"/>
                    <a:pt x="212909" y="59216"/>
                    <a:pt x="249698" y="48833"/>
                  </a:cubicBezTo>
                  <a:cubicBezTo>
                    <a:pt x="286392" y="38642"/>
                    <a:pt x="324607" y="35689"/>
                    <a:pt x="362062" y="40166"/>
                  </a:cubicBezTo>
                  <a:cubicBezTo>
                    <a:pt x="399516" y="44738"/>
                    <a:pt x="436115" y="56834"/>
                    <a:pt x="469292" y="75408"/>
                  </a:cubicBezTo>
                  <a:cubicBezTo>
                    <a:pt x="502374" y="94077"/>
                    <a:pt x="531653" y="119318"/>
                    <a:pt x="554848" y="149132"/>
                  </a:cubicBezTo>
                  <a:cubicBezTo>
                    <a:pt x="578138" y="178850"/>
                    <a:pt x="595439" y="213044"/>
                    <a:pt x="605801" y="249906"/>
                  </a:cubicBezTo>
                  <a:cubicBezTo>
                    <a:pt x="615878" y="286768"/>
                    <a:pt x="618825" y="324963"/>
                    <a:pt x="614357" y="362587"/>
                  </a:cubicBezTo>
                  <a:lnTo>
                    <a:pt x="614357" y="362587"/>
                  </a:lnTo>
                  <a:close/>
                  <a:moveTo>
                    <a:pt x="487924" y="42166"/>
                  </a:moveTo>
                  <a:cubicBezTo>
                    <a:pt x="450375" y="21116"/>
                    <a:pt x="408928" y="7495"/>
                    <a:pt x="366435" y="2351"/>
                  </a:cubicBezTo>
                  <a:cubicBezTo>
                    <a:pt x="324037" y="-2792"/>
                    <a:pt x="280784" y="542"/>
                    <a:pt x="239242" y="11972"/>
                  </a:cubicBezTo>
                  <a:cubicBezTo>
                    <a:pt x="197699" y="23783"/>
                    <a:pt x="159009" y="43309"/>
                    <a:pt x="125262" y="69788"/>
                  </a:cubicBezTo>
                  <a:cubicBezTo>
                    <a:pt x="91610" y="96173"/>
                    <a:pt x="63186" y="129320"/>
                    <a:pt x="42083" y="166753"/>
                  </a:cubicBezTo>
                  <a:cubicBezTo>
                    <a:pt x="20979" y="204281"/>
                    <a:pt x="7480" y="245906"/>
                    <a:pt x="2347" y="288387"/>
                  </a:cubicBezTo>
                  <a:cubicBezTo>
                    <a:pt x="-2787" y="330964"/>
                    <a:pt x="541" y="374303"/>
                    <a:pt x="11948" y="416022"/>
                  </a:cubicBezTo>
                  <a:cubicBezTo>
                    <a:pt x="23736" y="457551"/>
                    <a:pt x="43223" y="496318"/>
                    <a:pt x="69651" y="530132"/>
                  </a:cubicBezTo>
                  <a:cubicBezTo>
                    <a:pt x="95983" y="563850"/>
                    <a:pt x="129160" y="592330"/>
                    <a:pt x="166519" y="613571"/>
                  </a:cubicBezTo>
                  <a:cubicBezTo>
                    <a:pt x="204069" y="634621"/>
                    <a:pt x="245421" y="648242"/>
                    <a:pt x="288008" y="653385"/>
                  </a:cubicBezTo>
                  <a:cubicBezTo>
                    <a:pt x="330406" y="658529"/>
                    <a:pt x="373659" y="655290"/>
                    <a:pt x="415202" y="643670"/>
                  </a:cubicBezTo>
                  <a:cubicBezTo>
                    <a:pt x="456744" y="631954"/>
                    <a:pt x="495529" y="612332"/>
                    <a:pt x="529086" y="585853"/>
                  </a:cubicBezTo>
                  <a:cubicBezTo>
                    <a:pt x="562833" y="559469"/>
                    <a:pt x="591257" y="526226"/>
                    <a:pt x="612360" y="488793"/>
                  </a:cubicBezTo>
                  <a:cubicBezTo>
                    <a:pt x="633369" y="451265"/>
                    <a:pt x="646963" y="409640"/>
                    <a:pt x="652096" y="367159"/>
                  </a:cubicBezTo>
                  <a:cubicBezTo>
                    <a:pt x="657230" y="324582"/>
                    <a:pt x="653808" y="281243"/>
                    <a:pt x="642400" y="239619"/>
                  </a:cubicBezTo>
                  <a:cubicBezTo>
                    <a:pt x="630708" y="197995"/>
                    <a:pt x="611125" y="159133"/>
                    <a:pt x="584602" y="125414"/>
                  </a:cubicBezTo>
                  <a:cubicBezTo>
                    <a:pt x="558365" y="91696"/>
                    <a:pt x="525188" y="63216"/>
                    <a:pt x="487829" y="41975"/>
                  </a:cubicBezTo>
                  <a:lnTo>
                    <a:pt x="487829" y="41975"/>
                  </a:lnTo>
                  <a:close/>
                </a:path>
              </a:pathLst>
            </a:custGeom>
            <a:solidFill>
              <a:srgbClr val="72BF44"/>
            </a:solidFill>
            <a:ln w="0" cap="flat">
              <a:noFill/>
              <a:prstDash val="solid"/>
              <a:miter/>
            </a:ln>
          </p:spPr>
          <p:txBody>
            <a:bodyPr rtlCol="0" anchor="ctr"/>
            <a:lstStyle/>
            <a:p>
              <a:endParaRPr lang="en-CA"/>
            </a:p>
          </p:txBody>
        </p:sp>
        <p:sp>
          <p:nvSpPr>
            <p:cNvPr id="11" name="Freeform 10">
              <a:extLst>
                <a:ext uri="{FF2B5EF4-FFF2-40B4-BE49-F238E27FC236}">
                  <a16:creationId xmlns:a16="http://schemas.microsoft.com/office/drawing/2014/main" id="{7F4710ED-6011-C742-B752-59A2AD6552E8}"/>
                </a:ext>
              </a:extLst>
            </p:cNvPr>
            <p:cNvSpPr/>
            <p:nvPr/>
          </p:nvSpPr>
          <p:spPr>
            <a:xfrm>
              <a:off x="7436121" y="1383081"/>
              <a:ext cx="1121638" cy="1124045"/>
            </a:xfrm>
            <a:custGeom>
              <a:avLst/>
              <a:gdLst>
                <a:gd name="connsiteX0" fmla="*/ 888261 w 1121638"/>
                <a:gd name="connsiteY0" fmla="*/ 667988 h 1124045"/>
                <a:gd name="connsiteX1" fmla="*/ 822858 w 1121638"/>
                <a:gd name="connsiteY1" fmla="*/ 785527 h 1124045"/>
                <a:gd name="connsiteX2" fmla="*/ 717434 w 1121638"/>
                <a:gd name="connsiteY2" fmla="*/ 868966 h 1124045"/>
                <a:gd name="connsiteX3" fmla="*/ 588245 w 1121638"/>
                <a:gd name="connsiteY3" fmla="*/ 905732 h 1124045"/>
                <a:gd name="connsiteX4" fmla="*/ 454777 w 1121638"/>
                <a:gd name="connsiteY4" fmla="*/ 890016 h 1124045"/>
                <a:gd name="connsiteX5" fmla="*/ 337376 w 1121638"/>
                <a:gd name="connsiteY5" fmla="*/ 824389 h 1124045"/>
                <a:gd name="connsiteX6" fmla="*/ 254101 w 1121638"/>
                <a:gd name="connsiteY6" fmla="*/ 718661 h 1124045"/>
                <a:gd name="connsiteX7" fmla="*/ 217407 w 1121638"/>
                <a:gd name="connsiteY7" fmla="*/ 589217 h 1124045"/>
                <a:gd name="connsiteX8" fmla="*/ 233092 w 1121638"/>
                <a:gd name="connsiteY8" fmla="*/ 455486 h 1124045"/>
                <a:gd name="connsiteX9" fmla="*/ 298590 w 1121638"/>
                <a:gd name="connsiteY9" fmla="*/ 337947 h 1124045"/>
                <a:gd name="connsiteX10" fmla="*/ 404014 w 1121638"/>
                <a:gd name="connsiteY10" fmla="*/ 254508 h 1124045"/>
                <a:gd name="connsiteX11" fmla="*/ 533299 w 1121638"/>
                <a:gd name="connsiteY11" fmla="*/ 217742 h 1124045"/>
                <a:gd name="connsiteX12" fmla="*/ 666671 w 1121638"/>
                <a:gd name="connsiteY12" fmla="*/ 233458 h 1124045"/>
                <a:gd name="connsiteX13" fmla="*/ 783977 w 1121638"/>
                <a:gd name="connsiteY13" fmla="*/ 299085 h 1124045"/>
                <a:gd name="connsiteX14" fmla="*/ 867252 w 1121638"/>
                <a:gd name="connsiteY14" fmla="*/ 404622 h 1124045"/>
                <a:gd name="connsiteX15" fmla="*/ 903946 w 1121638"/>
                <a:gd name="connsiteY15" fmla="*/ 534162 h 1124045"/>
                <a:gd name="connsiteX16" fmla="*/ 888261 w 1121638"/>
                <a:gd name="connsiteY16" fmla="*/ 667798 h 1124045"/>
                <a:gd name="connsiteX17" fmla="*/ 888261 w 1121638"/>
                <a:gd name="connsiteY17" fmla="*/ 667798 h 1124045"/>
                <a:gd name="connsiteX18" fmla="*/ 1055855 w 1121638"/>
                <a:gd name="connsiteY18" fmla="*/ 522161 h 1124045"/>
                <a:gd name="connsiteX19" fmla="*/ 1051007 w 1121638"/>
                <a:gd name="connsiteY19" fmla="*/ 485013 h 1124045"/>
                <a:gd name="connsiteX20" fmla="*/ 1110991 w 1121638"/>
                <a:gd name="connsiteY20" fmla="*/ 451390 h 1124045"/>
                <a:gd name="connsiteX21" fmla="*/ 1086940 w 1121638"/>
                <a:gd name="connsiteY21" fmla="*/ 366903 h 1124045"/>
                <a:gd name="connsiteX22" fmla="*/ 1018591 w 1121638"/>
                <a:gd name="connsiteY22" fmla="*/ 369475 h 1124045"/>
                <a:gd name="connsiteX23" fmla="*/ 1003001 w 1121638"/>
                <a:gd name="connsiteY23" fmla="*/ 335375 h 1124045"/>
                <a:gd name="connsiteX24" fmla="*/ 984463 w 1121638"/>
                <a:gd name="connsiteY24" fmla="*/ 302800 h 1124045"/>
                <a:gd name="connsiteX25" fmla="*/ 1026766 w 1121638"/>
                <a:gd name="connsiteY25" fmla="*/ 248603 h 1124045"/>
                <a:gd name="connsiteX26" fmla="*/ 972486 w 1121638"/>
                <a:gd name="connsiteY26" fmla="*/ 179832 h 1124045"/>
                <a:gd name="connsiteX27" fmla="*/ 910315 w 1121638"/>
                <a:gd name="connsiteY27" fmla="*/ 208598 h 1124045"/>
                <a:gd name="connsiteX28" fmla="*/ 882842 w 1121638"/>
                <a:gd name="connsiteY28" fmla="*/ 182975 h 1124045"/>
                <a:gd name="connsiteX29" fmla="*/ 853373 w 1121638"/>
                <a:gd name="connsiteY29" fmla="*/ 160020 h 1124045"/>
                <a:gd name="connsiteX30" fmla="*/ 871815 w 1121638"/>
                <a:gd name="connsiteY30" fmla="*/ 93917 h 1124045"/>
                <a:gd name="connsiteX31" fmla="*/ 795480 w 1121638"/>
                <a:gd name="connsiteY31" fmla="*/ 51054 h 1124045"/>
                <a:gd name="connsiteX32" fmla="*/ 748709 w 1121638"/>
                <a:gd name="connsiteY32" fmla="*/ 101537 h 1124045"/>
                <a:gd name="connsiteX33" fmla="*/ 713631 w 1121638"/>
                <a:gd name="connsiteY33" fmla="*/ 88392 h 1124045"/>
                <a:gd name="connsiteX34" fmla="*/ 677508 w 1121638"/>
                <a:gd name="connsiteY34" fmla="*/ 78296 h 1124045"/>
                <a:gd name="connsiteX35" fmla="*/ 669237 w 1121638"/>
                <a:gd name="connsiteY35" fmla="*/ 10192 h 1124045"/>
                <a:gd name="connsiteX36" fmla="*/ 582161 w 1121638"/>
                <a:gd name="connsiteY36" fmla="*/ 0 h 1124045"/>
                <a:gd name="connsiteX37" fmla="*/ 558490 w 1121638"/>
                <a:gd name="connsiteY37" fmla="*/ 64580 h 1124045"/>
                <a:gd name="connsiteX38" fmla="*/ 521226 w 1121638"/>
                <a:gd name="connsiteY38" fmla="*/ 65723 h 1124045"/>
                <a:gd name="connsiteX39" fmla="*/ 484151 w 1121638"/>
                <a:gd name="connsiteY39" fmla="*/ 70485 h 1124045"/>
                <a:gd name="connsiteX40" fmla="*/ 450499 w 1121638"/>
                <a:gd name="connsiteY40" fmla="*/ 10478 h 1124045"/>
                <a:gd name="connsiteX41" fmla="*/ 366274 w 1121638"/>
                <a:gd name="connsiteY41" fmla="*/ 34481 h 1124045"/>
                <a:gd name="connsiteX42" fmla="*/ 368746 w 1121638"/>
                <a:gd name="connsiteY42" fmla="*/ 103061 h 1124045"/>
                <a:gd name="connsiteX43" fmla="*/ 334714 w 1121638"/>
                <a:gd name="connsiteY43" fmla="*/ 118777 h 1124045"/>
                <a:gd name="connsiteX44" fmla="*/ 302203 w 1121638"/>
                <a:gd name="connsiteY44" fmla="*/ 137351 h 1124045"/>
                <a:gd name="connsiteX45" fmla="*/ 248207 w 1121638"/>
                <a:gd name="connsiteY45" fmla="*/ 94964 h 1124045"/>
                <a:gd name="connsiteX46" fmla="*/ 179572 w 1121638"/>
                <a:gd name="connsiteY46" fmla="*/ 149447 h 1124045"/>
                <a:gd name="connsiteX47" fmla="*/ 208281 w 1121638"/>
                <a:gd name="connsiteY47" fmla="*/ 211836 h 1124045"/>
                <a:gd name="connsiteX48" fmla="*/ 182804 w 1121638"/>
                <a:gd name="connsiteY48" fmla="*/ 239173 h 1124045"/>
                <a:gd name="connsiteX49" fmla="*/ 159799 w 1121638"/>
                <a:gd name="connsiteY49" fmla="*/ 268796 h 1124045"/>
                <a:gd name="connsiteX50" fmla="*/ 93731 w 1121638"/>
                <a:gd name="connsiteY50" fmla="*/ 250317 h 1124045"/>
                <a:gd name="connsiteX51" fmla="*/ 50953 w 1121638"/>
                <a:gd name="connsiteY51" fmla="*/ 326803 h 1124045"/>
                <a:gd name="connsiteX52" fmla="*/ 101336 w 1121638"/>
                <a:gd name="connsiteY52" fmla="*/ 373571 h 1124045"/>
                <a:gd name="connsiteX53" fmla="*/ 88123 w 1121638"/>
                <a:gd name="connsiteY53" fmla="*/ 408718 h 1124045"/>
                <a:gd name="connsiteX54" fmla="*/ 78046 w 1121638"/>
                <a:gd name="connsiteY54" fmla="*/ 444913 h 1124045"/>
                <a:gd name="connsiteX55" fmla="*/ 10172 w 1121638"/>
                <a:gd name="connsiteY55" fmla="*/ 453295 h 1124045"/>
                <a:gd name="connsiteX56" fmla="*/ 0 w 1121638"/>
                <a:gd name="connsiteY56" fmla="*/ 540544 h 1124045"/>
                <a:gd name="connsiteX57" fmla="*/ 64452 w 1121638"/>
                <a:gd name="connsiteY57" fmla="*/ 564261 h 1124045"/>
                <a:gd name="connsiteX58" fmla="*/ 65498 w 1121638"/>
                <a:gd name="connsiteY58" fmla="*/ 601694 h 1124045"/>
                <a:gd name="connsiteX59" fmla="*/ 70441 w 1121638"/>
                <a:gd name="connsiteY59" fmla="*/ 638842 h 1124045"/>
                <a:gd name="connsiteX60" fmla="*/ 10457 w 1121638"/>
                <a:gd name="connsiteY60" fmla="*/ 672465 h 1124045"/>
                <a:gd name="connsiteX61" fmla="*/ 34413 w 1121638"/>
                <a:gd name="connsiteY61" fmla="*/ 756952 h 1124045"/>
                <a:gd name="connsiteX62" fmla="*/ 102762 w 1121638"/>
                <a:gd name="connsiteY62" fmla="*/ 754475 h 1124045"/>
                <a:gd name="connsiteX63" fmla="*/ 118352 w 1121638"/>
                <a:gd name="connsiteY63" fmla="*/ 788575 h 1124045"/>
                <a:gd name="connsiteX64" fmla="*/ 136889 w 1121638"/>
                <a:gd name="connsiteY64" fmla="*/ 821150 h 1124045"/>
                <a:gd name="connsiteX65" fmla="*/ 94492 w 1121638"/>
                <a:gd name="connsiteY65" fmla="*/ 875348 h 1124045"/>
                <a:gd name="connsiteX66" fmla="*/ 148772 w 1121638"/>
                <a:gd name="connsiteY66" fmla="*/ 944023 h 1124045"/>
                <a:gd name="connsiteX67" fmla="*/ 211038 w 1121638"/>
                <a:gd name="connsiteY67" fmla="*/ 915353 h 1124045"/>
                <a:gd name="connsiteX68" fmla="*/ 238511 w 1121638"/>
                <a:gd name="connsiteY68" fmla="*/ 940975 h 1124045"/>
                <a:gd name="connsiteX69" fmla="*/ 268075 w 1121638"/>
                <a:gd name="connsiteY69" fmla="*/ 963930 h 1124045"/>
                <a:gd name="connsiteX70" fmla="*/ 249633 w 1121638"/>
                <a:gd name="connsiteY70" fmla="*/ 1030034 h 1124045"/>
                <a:gd name="connsiteX71" fmla="*/ 325873 w 1121638"/>
                <a:gd name="connsiteY71" fmla="*/ 1072896 h 1124045"/>
                <a:gd name="connsiteX72" fmla="*/ 372548 w 1121638"/>
                <a:gd name="connsiteY72" fmla="*/ 1022509 h 1124045"/>
                <a:gd name="connsiteX73" fmla="*/ 407626 w 1121638"/>
                <a:gd name="connsiteY73" fmla="*/ 1035558 h 1124045"/>
                <a:gd name="connsiteX74" fmla="*/ 443750 w 1121638"/>
                <a:gd name="connsiteY74" fmla="*/ 1045750 h 1124045"/>
                <a:gd name="connsiteX75" fmla="*/ 452116 w 1121638"/>
                <a:gd name="connsiteY75" fmla="*/ 1113758 h 1124045"/>
                <a:gd name="connsiteX76" fmla="*/ 539192 w 1121638"/>
                <a:gd name="connsiteY76" fmla="*/ 1124045 h 1124045"/>
                <a:gd name="connsiteX77" fmla="*/ 562768 w 1121638"/>
                <a:gd name="connsiteY77" fmla="*/ 1059466 h 1124045"/>
                <a:gd name="connsiteX78" fmla="*/ 600317 w 1121638"/>
                <a:gd name="connsiteY78" fmla="*/ 1058228 h 1124045"/>
                <a:gd name="connsiteX79" fmla="*/ 637297 w 1121638"/>
                <a:gd name="connsiteY79" fmla="*/ 1053465 h 1124045"/>
                <a:gd name="connsiteX80" fmla="*/ 670949 w 1121638"/>
                <a:gd name="connsiteY80" fmla="*/ 1113473 h 1124045"/>
                <a:gd name="connsiteX81" fmla="*/ 755269 w 1121638"/>
                <a:gd name="connsiteY81" fmla="*/ 1089470 h 1124045"/>
                <a:gd name="connsiteX82" fmla="*/ 752702 w 1121638"/>
                <a:gd name="connsiteY82" fmla="*/ 1020985 h 1124045"/>
                <a:gd name="connsiteX83" fmla="*/ 786734 w 1121638"/>
                <a:gd name="connsiteY83" fmla="*/ 1005269 h 1124045"/>
                <a:gd name="connsiteX84" fmla="*/ 819341 w 1121638"/>
                <a:gd name="connsiteY84" fmla="*/ 986695 h 1124045"/>
                <a:gd name="connsiteX85" fmla="*/ 873431 w 1121638"/>
                <a:gd name="connsiteY85" fmla="*/ 1029081 h 1124045"/>
                <a:gd name="connsiteX86" fmla="*/ 942066 w 1121638"/>
                <a:gd name="connsiteY86" fmla="*/ 974598 h 1124045"/>
                <a:gd name="connsiteX87" fmla="*/ 913357 w 1121638"/>
                <a:gd name="connsiteY87" fmla="*/ 912209 h 1124045"/>
                <a:gd name="connsiteX88" fmla="*/ 938834 w 1121638"/>
                <a:gd name="connsiteY88" fmla="*/ 884873 h 1124045"/>
                <a:gd name="connsiteX89" fmla="*/ 961839 w 1121638"/>
                <a:gd name="connsiteY89" fmla="*/ 855250 h 1124045"/>
                <a:gd name="connsiteX90" fmla="*/ 1027812 w 1121638"/>
                <a:gd name="connsiteY90" fmla="*/ 873728 h 1124045"/>
                <a:gd name="connsiteX91" fmla="*/ 1070590 w 1121638"/>
                <a:gd name="connsiteY91" fmla="*/ 797243 h 1124045"/>
                <a:gd name="connsiteX92" fmla="*/ 1020302 w 1121638"/>
                <a:gd name="connsiteY92" fmla="*/ 750475 h 1124045"/>
                <a:gd name="connsiteX93" fmla="*/ 1033420 w 1121638"/>
                <a:gd name="connsiteY93" fmla="*/ 715328 h 1124045"/>
                <a:gd name="connsiteX94" fmla="*/ 1043402 w 1121638"/>
                <a:gd name="connsiteY94" fmla="*/ 679133 h 1124045"/>
                <a:gd name="connsiteX95" fmla="*/ 1111276 w 1121638"/>
                <a:gd name="connsiteY95" fmla="*/ 670751 h 1124045"/>
                <a:gd name="connsiteX96" fmla="*/ 1121638 w 1121638"/>
                <a:gd name="connsiteY96" fmla="*/ 583502 h 1124045"/>
                <a:gd name="connsiteX97" fmla="*/ 1057186 w 1121638"/>
                <a:gd name="connsiteY97" fmla="*/ 559784 h 1124045"/>
                <a:gd name="connsiteX98" fmla="*/ 1056045 w 1121638"/>
                <a:gd name="connsiteY98" fmla="*/ 522351 h 1124045"/>
                <a:gd name="connsiteX99" fmla="*/ 1056045 w 1121638"/>
                <a:gd name="connsiteY99" fmla="*/ 522351 h 112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1638" h="1124045">
                  <a:moveTo>
                    <a:pt x="888261" y="667988"/>
                  </a:moveTo>
                  <a:cubicBezTo>
                    <a:pt x="874477" y="710851"/>
                    <a:pt x="852042" y="751142"/>
                    <a:pt x="822858" y="785527"/>
                  </a:cubicBezTo>
                  <a:cubicBezTo>
                    <a:pt x="793579" y="819912"/>
                    <a:pt x="757550" y="848487"/>
                    <a:pt x="717434" y="868966"/>
                  </a:cubicBezTo>
                  <a:cubicBezTo>
                    <a:pt x="677223" y="889540"/>
                    <a:pt x="633304" y="901922"/>
                    <a:pt x="588245" y="905732"/>
                  </a:cubicBezTo>
                  <a:cubicBezTo>
                    <a:pt x="542900" y="909257"/>
                    <a:pt x="497555" y="904018"/>
                    <a:pt x="454777" y="890016"/>
                  </a:cubicBezTo>
                  <a:cubicBezTo>
                    <a:pt x="411904" y="876205"/>
                    <a:pt x="371788" y="853726"/>
                    <a:pt x="337376" y="824389"/>
                  </a:cubicBezTo>
                  <a:cubicBezTo>
                    <a:pt x="302963" y="795052"/>
                    <a:pt x="274539" y="758857"/>
                    <a:pt x="254101" y="718661"/>
                  </a:cubicBezTo>
                  <a:cubicBezTo>
                    <a:pt x="233568" y="678466"/>
                    <a:pt x="221210" y="634365"/>
                    <a:pt x="217407" y="589217"/>
                  </a:cubicBezTo>
                  <a:cubicBezTo>
                    <a:pt x="214080" y="543878"/>
                    <a:pt x="219118" y="498443"/>
                    <a:pt x="233092" y="455486"/>
                  </a:cubicBezTo>
                  <a:cubicBezTo>
                    <a:pt x="246876" y="412623"/>
                    <a:pt x="269311" y="372332"/>
                    <a:pt x="298590" y="337947"/>
                  </a:cubicBezTo>
                  <a:cubicBezTo>
                    <a:pt x="327869" y="303562"/>
                    <a:pt x="363898" y="274987"/>
                    <a:pt x="404014" y="254508"/>
                  </a:cubicBezTo>
                  <a:cubicBezTo>
                    <a:pt x="444130" y="233934"/>
                    <a:pt x="488049" y="221552"/>
                    <a:pt x="533299" y="217742"/>
                  </a:cubicBezTo>
                  <a:cubicBezTo>
                    <a:pt x="578453" y="214217"/>
                    <a:pt x="623893" y="219551"/>
                    <a:pt x="666671" y="233458"/>
                  </a:cubicBezTo>
                  <a:cubicBezTo>
                    <a:pt x="709449" y="247269"/>
                    <a:pt x="749565" y="269748"/>
                    <a:pt x="783977" y="299085"/>
                  </a:cubicBezTo>
                  <a:cubicBezTo>
                    <a:pt x="818295" y="328327"/>
                    <a:pt x="846909" y="364522"/>
                    <a:pt x="867252" y="404622"/>
                  </a:cubicBezTo>
                  <a:cubicBezTo>
                    <a:pt x="887785" y="444818"/>
                    <a:pt x="900143" y="488918"/>
                    <a:pt x="903946" y="534162"/>
                  </a:cubicBezTo>
                  <a:cubicBezTo>
                    <a:pt x="907368" y="579406"/>
                    <a:pt x="902140" y="624935"/>
                    <a:pt x="888261" y="667798"/>
                  </a:cubicBezTo>
                  <a:lnTo>
                    <a:pt x="888261" y="667798"/>
                  </a:lnTo>
                  <a:close/>
                  <a:moveTo>
                    <a:pt x="1055855" y="522161"/>
                  </a:moveTo>
                  <a:lnTo>
                    <a:pt x="1051007" y="485013"/>
                  </a:lnTo>
                  <a:cubicBezTo>
                    <a:pt x="1071350" y="474726"/>
                    <a:pt x="1091789" y="463391"/>
                    <a:pt x="1110991" y="451390"/>
                  </a:cubicBezTo>
                  <a:cubicBezTo>
                    <a:pt x="1105002" y="422720"/>
                    <a:pt x="1097492" y="394335"/>
                    <a:pt x="1086940" y="366903"/>
                  </a:cubicBezTo>
                  <a:cubicBezTo>
                    <a:pt x="1064126" y="366808"/>
                    <a:pt x="1041786" y="367475"/>
                    <a:pt x="1018591" y="369475"/>
                  </a:cubicBezTo>
                  <a:lnTo>
                    <a:pt x="1003001" y="335375"/>
                  </a:lnTo>
                  <a:cubicBezTo>
                    <a:pt x="997297" y="324326"/>
                    <a:pt x="990642" y="313658"/>
                    <a:pt x="984463" y="302800"/>
                  </a:cubicBezTo>
                  <a:cubicBezTo>
                    <a:pt x="999198" y="285369"/>
                    <a:pt x="1013743" y="266986"/>
                    <a:pt x="1026766" y="248603"/>
                  </a:cubicBezTo>
                  <a:cubicBezTo>
                    <a:pt x="1010320" y="224314"/>
                    <a:pt x="992449" y="201263"/>
                    <a:pt x="972486" y="179832"/>
                  </a:cubicBezTo>
                  <a:cubicBezTo>
                    <a:pt x="951382" y="188405"/>
                    <a:pt x="930658" y="198025"/>
                    <a:pt x="910315" y="208598"/>
                  </a:cubicBezTo>
                  <a:lnTo>
                    <a:pt x="882842" y="182975"/>
                  </a:lnTo>
                  <a:lnTo>
                    <a:pt x="853373" y="160020"/>
                  </a:lnTo>
                  <a:cubicBezTo>
                    <a:pt x="860598" y="138113"/>
                    <a:pt x="866681" y="116110"/>
                    <a:pt x="871815" y="93917"/>
                  </a:cubicBezTo>
                  <a:cubicBezTo>
                    <a:pt x="847479" y="77534"/>
                    <a:pt x="821907" y="63437"/>
                    <a:pt x="795480" y="51054"/>
                  </a:cubicBezTo>
                  <a:cubicBezTo>
                    <a:pt x="779414" y="66866"/>
                    <a:pt x="763539" y="84201"/>
                    <a:pt x="748709" y="101537"/>
                  </a:cubicBezTo>
                  <a:cubicBezTo>
                    <a:pt x="737112" y="97060"/>
                    <a:pt x="725514" y="92297"/>
                    <a:pt x="713631" y="88392"/>
                  </a:cubicBezTo>
                  <a:lnTo>
                    <a:pt x="677508" y="78296"/>
                  </a:lnTo>
                  <a:cubicBezTo>
                    <a:pt x="675892" y="55150"/>
                    <a:pt x="672945" y="32957"/>
                    <a:pt x="669237" y="10192"/>
                  </a:cubicBezTo>
                  <a:cubicBezTo>
                    <a:pt x="640434" y="4191"/>
                    <a:pt x="611345" y="1334"/>
                    <a:pt x="582161" y="0"/>
                  </a:cubicBezTo>
                  <a:cubicBezTo>
                    <a:pt x="573225" y="20765"/>
                    <a:pt x="565525" y="42767"/>
                    <a:pt x="558490" y="64580"/>
                  </a:cubicBezTo>
                  <a:lnTo>
                    <a:pt x="521226" y="65723"/>
                  </a:lnTo>
                  <a:lnTo>
                    <a:pt x="484151" y="70485"/>
                  </a:lnTo>
                  <a:cubicBezTo>
                    <a:pt x="473790" y="50102"/>
                    <a:pt x="462572" y="29623"/>
                    <a:pt x="450499" y="10478"/>
                  </a:cubicBezTo>
                  <a:cubicBezTo>
                    <a:pt x="421791" y="16478"/>
                    <a:pt x="393557" y="24003"/>
                    <a:pt x="366274" y="34481"/>
                  </a:cubicBezTo>
                  <a:cubicBezTo>
                    <a:pt x="366084" y="57436"/>
                    <a:pt x="366845" y="79915"/>
                    <a:pt x="368746" y="103061"/>
                  </a:cubicBezTo>
                  <a:lnTo>
                    <a:pt x="334714" y="118777"/>
                  </a:lnTo>
                  <a:cubicBezTo>
                    <a:pt x="323687" y="124492"/>
                    <a:pt x="312945" y="131064"/>
                    <a:pt x="302203" y="137351"/>
                  </a:cubicBezTo>
                  <a:cubicBezTo>
                    <a:pt x="284901" y="122587"/>
                    <a:pt x="266459" y="108014"/>
                    <a:pt x="248207" y="94964"/>
                  </a:cubicBezTo>
                  <a:cubicBezTo>
                    <a:pt x="223966" y="111443"/>
                    <a:pt x="200961" y="129445"/>
                    <a:pt x="179572" y="149447"/>
                  </a:cubicBezTo>
                  <a:cubicBezTo>
                    <a:pt x="188128" y="170593"/>
                    <a:pt x="197729" y="191357"/>
                    <a:pt x="208281" y="211836"/>
                  </a:cubicBezTo>
                  <a:lnTo>
                    <a:pt x="182804" y="239173"/>
                  </a:lnTo>
                  <a:lnTo>
                    <a:pt x="159799" y="268796"/>
                  </a:lnTo>
                  <a:cubicBezTo>
                    <a:pt x="137840" y="261652"/>
                    <a:pt x="115976" y="255461"/>
                    <a:pt x="93731" y="250317"/>
                  </a:cubicBezTo>
                  <a:cubicBezTo>
                    <a:pt x="77381" y="274606"/>
                    <a:pt x="63311" y="300228"/>
                    <a:pt x="50953" y="326803"/>
                  </a:cubicBezTo>
                  <a:cubicBezTo>
                    <a:pt x="66734" y="342900"/>
                    <a:pt x="83940" y="358712"/>
                    <a:pt x="101336" y="373571"/>
                  </a:cubicBezTo>
                  <a:cubicBezTo>
                    <a:pt x="96868" y="385286"/>
                    <a:pt x="91925" y="396907"/>
                    <a:pt x="88123" y="408718"/>
                  </a:cubicBezTo>
                  <a:lnTo>
                    <a:pt x="78046" y="444913"/>
                  </a:lnTo>
                  <a:cubicBezTo>
                    <a:pt x="54946" y="446627"/>
                    <a:pt x="32796" y="449485"/>
                    <a:pt x="10172" y="453295"/>
                  </a:cubicBezTo>
                  <a:cubicBezTo>
                    <a:pt x="4278" y="482060"/>
                    <a:pt x="1426" y="511207"/>
                    <a:pt x="0" y="540544"/>
                  </a:cubicBezTo>
                  <a:cubicBezTo>
                    <a:pt x="20819" y="549402"/>
                    <a:pt x="42778" y="557213"/>
                    <a:pt x="64452" y="564261"/>
                  </a:cubicBezTo>
                  <a:lnTo>
                    <a:pt x="65498" y="601694"/>
                  </a:lnTo>
                  <a:lnTo>
                    <a:pt x="70441" y="638842"/>
                  </a:lnTo>
                  <a:cubicBezTo>
                    <a:pt x="50003" y="649224"/>
                    <a:pt x="29564" y="660464"/>
                    <a:pt x="10457" y="672465"/>
                  </a:cubicBezTo>
                  <a:cubicBezTo>
                    <a:pt x="16351" y="701231"/>
                    <a:pt x="23861" y="729520"/>
                    <a:pt x="34413" y="756952"/>
                  </a:cubicBezTo>
                  <a:cubicBezTo>
                    <a:pt x="57322" y="757047"/>
                    <a:pt x="79757" y="756380"/>
                    <a:pt x="102762" y="754475"/>
                  </a:cubicBezTo>
                  <a:lnTo>
                    <a:pt x="118352" y="788575"/>
                  </a:lnTo>
                  <a:cubicBezTo>
                    <a:pt x="123961" y="799624"/>
                    <a:pt x="130710" y="810292"/>
                    <a:pt x="136889" y="821150"/>
                  </a:cubicBezTo>
                  <a:cubicBezTo>
                    <a:pt x="122155" y="838486"/>
                    <a:pt x="107610" y="856869"/>
                    <a:pt x="94492" y="875348"/>
                  </a:cubicBezTo>
                  <a:cubicBezTo>
                    <a:pt x="111033" y="899636"/>
                    <a:pt x="128904" y="922687"/>
                    <a:pt x="148772" y="944023"/>
                  </a:cubicBezTo>
                  <a:cubicBezTo>
                    <a:pt x="169971" y="935450"/>
                    <a:pt x="190695" y="925925"/>
                    <a:pt x="211038" y="915353"/>
                  </a:cubicBezTo>
                  <a:lnTo>
                    <a:pt x="238511" y="940975"/>
                  </a:lnTo>
                  <a:lnTo>
                    <a:pt x="268075" y="963930"/>
                  </a:lnTo>
                  <a:cubicBezTo>
                    <a:pt x="260850" y="985838"/>
                    <a:pt x="254671" y="1007840"/>
                    <a:pt x="249633" y="1030034"/>
                  </a:cubicBezTo>
                  <a:cubicBezTo>
                    <a:pt x="273779" y="1046417"/>
                    <a:pt x="299446" y="1060514"/>
                    <a:pt x="325873" y="1072896"/>
                  </a:cubicBezTo>
                  <a:cubicBezTo>
                    <a:pt x="341939" y="1057180"/>
                    <a:pt x="357719" y="1039749"/>
                    <a:pt x="372548" y="1022509"/>
                  </a:cubicBezTo>
                  <a:cubicBezTo>
                    <a:pt x="384146" y="1026986"/>
                    <a:pt x="395839" y="1031748"/>
                    <a:pt x="407626" y="1035558"/>
                  </a:cubicBezTo>
                  <a:lnTo>
                    <a:pt x="443750" y="1045750"/>
                  </a:lnTo>
                  <a:cubicBezTo>
                    <a:pt x="445556" y="1068800"/>
                    <a:pt x="448408" y="1091089"/>
                    <a:pt x="452116" y="1113758"/>
                  </a:cubicBezTo>
                  <a:cubicBezTo>
                    <a:pt x="480919" y="1119759"/>
                    <a:pt x="509913" y="1122617"/>
                    <a:pt x="539192" y="1124045"/>
                  </a:cubicBezTo>
                  <a:cubicBezTo>
                    <a:pt x="548033" y="1103186"/>
                    <a:pt x="555923" y="1081183"/>
                    <a:pt x="562768" y="1059466"/>
                  </a:cubicBezTo>
                  <a:lnTo>
                    <a:pt x="600317" y="1058228"/>
                  </a:lnTo>
                  <a:lnTo>
                    <a:pt x="637297" y="1053465"/>
                  </a:lnTo>
                  <a:cubicBezTo>
                    <a:pt x="647658" y="1073849"/>
                    <a:pt x="658876" y="1094327"/>
                    <a:pt x="670949" y="1113473"/>
                  </a:cubicBezTo>
                  <a:cubicBezTo>
                    <a:pt x="699657" y="1107472"/>
                    <a:pt x="727891" y="1099947"/>
                    <a:pt x="755269" y="1089470"/>
                  </a:cubicBezTo>
                  <a:cubicBezTo>
                    <a:pt x="755269" y="1066514"/>
                    <a:pt x="754603" y="1044035"/>
                    <a:pt x="752702" y="1020985"/>
                  </a:cubicBezTo>
                  <a:lnTo>
                    <a:pt x="786734" y="1005269"/>
                  </a:lnTo>
                  <a:cubicBezTo>
                    <a:pt x="797856" y="999554"/>
                    <a:pt x="808504" y="992981"/>
                    <a:pt x="819341" y="986695"/>
                  </a:cubicBezTo>
                  <a:cubicBezTo>
                    <a:pt x="836642" y="1001459"/>
                    <a:pt x="854989" y="1016032"/>
                    <a:pt x="873431" y="1029081"/>
                  </a:cubicBezTo>
                  <a:cubicBezTo>
                    <a:pt x="897672" y="1012603"/>
                    <a:pt x="920677" y="994696"/>
                    <a:pt x="942066" y="974598"/>
                  </a:cubicBezTo>
                  <a:cubicBezTo>
                    <a:pt x="933510" y="953453"/>
                    <a:pt x="923909" y="932783"/>
                    <a:pt x="913357" y="912209"/>
                  </a:cubicBezTo>
                  <a:lnTo>
                    <a:pt x="938834" y="884873"/>
                  </a:lnTo>
                  <a:lnTo>
                    <a:pt x="961839" y="855250"/>
                  </a:lnTo>
                  <a:cubicBezTo>
                    <a:pt x="983608" y="862489"/>
                    <a:pt x="1005567" y="868585"/>
                    <a:pt x="1027812" y="873728"/>
                  </a:cubicBezTo>
                  <a:cubicBezTo>
                    <a:pt x="1044257" y="849440"/>
                    <a:pt x="1058137" y="823722"/>
                    <a:pt x="1070590" y="797243"/>
                  </a:cubicBezTo>
                  <a:cubicBezTo>
                    <a:pt x="1054809" y="781050"/>
                    <a:pt x="1037603" y="765239"/>
                    <a:pt x="1020302" y="750475"/>
                  </a:cubicBezTo>
                  <a:cubicBezTo>
                    <a:pt x="1024675" y="738759"/>
                    <a:pt x="1029523" y="727234"/>
                    <a:pt x="1033420" y="715328"/>
                  </a:cubicBezTo>
                  <a:lnTo>
                    <a:pt x="1043402" y="679133"/>
                  </a:lnTo>
                  <a:cubicBezTo>
                    <a:pt x="1066597" y="677418"/>
                    <a:pt x="1088842" y="674465"/>
                    <a:pt x="1111276" y="670751"/>
                  </a:cubicBezTo>
                  <a:cubicBezTo>
                    <a:pt x="1117265" y="641985"/>
                    <a:pt x="1120117" y="612839"/>
                    <a:pt x="1121638" y="583502"/>
                  </a:cubicBezTo>
                  <a:cubicBezTo>
                    <a:pt x="1100820" y="574643"/>
                    <a:pt x="1078860" y="566833"/>
                    <a:pt x="1057186" y="559784"/>
                  </a:cubicBezTo>
                  <a:lnTo>
                    <a:pt x="1056045" y="522351"/>
                  </a:lnTo>
                  <a:lnTo>
                    <a:pt x="1056045" y="522351"/>
                  </a:lnTo>
                  <a:close/>
                </a:path>
              </a:pathLst>
            </a:custGeom>
            <a:solidFill>
              <a:srgbClr val="72BF44"/>
            </a:solidFill>
            <a:ln w="0" cap="flat">
              <a:noFill/>
              <a:prstDash val="solid"/>
              <a:miter/>
            </a:ln>
          </p:spPr>
          <p:txBody>
            <a:bodyPr rtlCol="0" anchor="ctr"/>
            <a:lstStyle/>
            <a:p>
              <a:endParaRPr lang="en-CA"/>
            </a:p>
          </p:txBody>
        </p:sp>
        <p:sp>
          <p:nvSpPr>
            <p:cNvPr id="12" name="Freeform 11">
              <a:extLst>
                <a:ext uri="{FF2B5EF4-FFF2-40B4-BE49-F238E27FC236}">
                  <a16:creationId xmlns:a16="http://schemas.microsoft.com/office/drawing/2014/main" id="{1143339B-9D58-7186-3E4E-1EDC0FB4C52A}"/>
                </a:ext>
              </a:extLst>
            </p:cNvPr>
            <p:cNvSpPr/>
            <p:nvPr/>
          </p:nvSpPr>
          <p:spPr>
            <a:xfrm>
              <a:off x="7669501" y="1616913"/>
              <a:ext cx="654544" cy="655810"/>
            </a:xfrm>
            <a:custGeom>
              <a:avLst/>
              <a:gdLst>
                <a:gd name="connsiteX0" fmla="*/ 602312 w 654544"/>
                <a:gd name="connsiteY0" fmla="*/ 417012 h 655810"/>
                <a:gd name="connsiteX1" fmla="*/ 547271 w 654544"/>
                <a:gd name="connsiteY1" fmla="*/ 515786 h 655810"/>
                <a:gd name="connsiteX2" fmla="*/ 458673 w 654544"/>
                <a:gd name="connsiteY2" fmla="*/ 585890 h 655810"/>
                <a:gd name="connsiteX3" fmla="*/ 350397 w 654544"/>
                <a:gd name="connsiteY3" fmla="*/ 616656 h 655810"/>
                <a:gd name="connsiteX4" fmla="*/ 238319 w 654544"/>
                <a:gd name="connsiteY4" fmla="*/ 603606 h 655810"/>
                <a:gd name="connsiteX5" fmla="*/ 139835 w 654544"/>
                <a:gd name="connsiteY5" fmla="*/ 548456 h 655810"/>
                <a:gd name="connsiteX6" fmla="*/ 69869 w 654544"/>
                <a:gd name="connsiteY6" fmla="*/ 459684 h 655810"/>
                <a:gd name="connsiteX7" fmla="*/ 39164 w 654544"/>
                <a:gd name="connsiteY7" fmla="*/ 351098 h 655810"/>
                <a:gd name="connsiteX8" fmla="*/ 52187 w 654544"/>
                <a:gd name="connsiteY8" fmla="*/ 238989 h 655810"/>
                <a:gd name="connsiteX9" fmla="*/ 107228 w 654544"/>
                <a:gd name="connsiteY9" fmla="*/ 140215 h 655810"/>
                <a:gd name="connsiteX10" fmla="*/ 195731 w 654544"/>
                <a:gd name="connsiteY10" fmla="*/ 70111 h 655810"/>
                <a:gd name="connsiteX11" fmla="*/ 304292 w 654544"/>
                <a:gd name="connsiteY11" fmla="*/ 39345 h 655810"/>
                <a:gd name="connsiteX12" fmla="*/ 416180 w 654544"/>
                <a:gd name="connsiteY12" fmla="*/ 52490 h 655810"/>
                <a:gd name="connsiteX13" fmla="*/ 514760 w 654544"/>
                <a:gd name="connsiteY13" fmla="*/ 107544 h 655810"/>
                <a:gd name="connsiteX14" fmla="*/ 584820 w 654544"/>
                <a:gd name="connsiteY14" fmla="*/ 196317 h 655810"/>
                <a:gd name="connsiteX15" fmla="*/ 615526 w 654544"/>
                <a:gd name="connsiteY15" fmla="*/ 304902 h 655810"/>
                <a:gd name="connsiteX16" fmla="*/ 602407 w 654544"/>
                <a:gd name="connsiteY16" fmla="*/ 417012 h 655810"/>
                <a:gd name="connsiteX17" fmla="*/ 602407 w 654544"/>
                <a:gd name="connsiteY17" fmla="*/ 417012 h 655810"/>
                <a:gd name="connsiteX18" fmla="*/ 539476 w 654544"/>
                <a:gd name="connsiteY18" fmla="*/ 78303 h 655810"/>
                <a:gd name="connsiteX19" fmla="*/ 427968 w 654544"/>
                <a:gd name="connsiteY19" fmla="*/ 15914 h 655810"/>
                <a:gd name="connsiteX20" fmla="*/ 301250 w 654544"/>
                <a:gd name="connsiteY20" fmla="*/ 960 h 655810"/>
                <a:gd name="connsiteX21" fmla="*/ 178430 w 654544"/>
                <a:gd name="connsiteY21" fmla="*/ 35916 h 655810"/>
                <a:gd name="connsiteX22" fmla="*/ 78139 w 654544"/>
                <a:gd name="connsiteY22" fmla="*/ 115260 h 655810"/>
                <a:gd name="connsiteX23" fmla="*/ 15874 w 654544"/>
                <a:gd name="connsiteY23" fmla="*/ 226988 h 655810"/>
                <a:gd name="connsiteX24" fmla="*/ 949 w 654544"/>
                <a:gd name="connsiteY24" fmla="*/ 354051 h 655810"/>
                <a:gd name="connsiteX25" fmla="*/ 35932 w 654544"/>
                <a:gd name="connsiteY25" fmla="*/ 477114 h 655810"/>
                <a:gd name="connsiteX26" fmla="*/ 115023 w 654544"/>
                <a:gd name="connsiteY26" fmla="*/ 577508 h 655810"/>
                <a:gd name="connsiteX27" fmla="*/ 226626 w 654544"/>
                <a:gd name="connsiteY27" fmla="*/ 639897 h 655810"/>
                <a:gd name="connsiteX28" fmla="*/ 353439 w 654544"/>
                <a:gd name="connsiteY28" fmla="*/ 654851 h 655810"/>
                <a:gd name="connsiteX29" fmla="*/ 476164 w 654544"/>
                <a:gd name="connsiteY29" fmla="*/ 619894 h 655810"/>
                <a:gd name="connsiteX30" fmla="*/ 576455 w 654544"/>
                <a:gd name="connsiteY30" fmla="*/ 540551 h 655810"/>
                <a:gd name="connsiteX31" fmla="*/ 638626 w 654544"/>
                <a:gd name="connsiteY31" fmla="*/ 428823 h 655810"/>
                <a:gd name="connsiteX32" fmla="*/ 653550 w 654544"/>
                <a:gd name="connsiteY32" fmla="*/ 301759 h 655810"/>
                <a:gd name="connsiteX33" fmla="*/ 618758 w 654544"/>
                <a:gd name="connsiteY33" fmla="*/ 178696 h 655810"/>
                <a:gd name="connsiteX34" fmla="*/ 539476 w 654544"/>
                <a:gd name="connsiteY34" fmla="*/ 78207 h 655810"/>
                <a:gd name="connsiteX35" fmla="*/ 539476 w 654544"/>
                <a:gd name="connsiteY35" fmla="*/ 78207 h 65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544" h="655810">
                  <a:moveTo>
                    <a:pt x="602312" y="417012"/>
                  </a:moveTo>
                  <a:cubicBezTo>
                    <a:pt x="590619" y="453016"/>
                    <a:pt x="571892" y="486830"/>
                    <a:pt x="547271" y="515786"/>
                  </a:cubicBezTo>
                  <a:cubicBezTo>
                    <a:pt x="522555" y="544742"/>
                    <a:pt x="492230" y="568745"/>
                    <a:pt x="458673" y="585890"/>
                  </a:cubicBezTo>
                  <a:cubicBezTo>
                    <a:pt x="425116" y="603035"/>
                    <a:pt x="388327" y="613417"/>
                    <a:pt x="350397" y="616656"/>
                  </a:cubicBezTo>
                  <a:cubicBezTo>
                    <a:pt x="312277" y="619608"/>
                    <a:pt x="274252" y="615131"/>
                    <a:pt x="238319" y="603606"/>
                  </a:cubicBezTo>
                  <a:cubicBezTo>
                    <a:pt x="202481" y="591986"/>
                    <a:pt x="168733" y="573126"/>
                    <a:pt x="139835" y="548456"/>
                  </a:cubicBezTo>
                  <a:cubicBezTo>
                    <a:pt x="111031" y="523787"/>
                    <a:pt x="87075" y="493402"/>
                    <a:pt x="69869" y="459684"/>
                  </a:cubicBezTo>
                  <a:cubicBezTo>
                    <a:pt x="52663" y="426060"/>
                    <a:pt x="42396" y="389198"/>
                    <a:pt x="39164" y="351098"/>
                  </a:cubicBezTo>
                  <a:cubicBezTo>
                    <a:pt x="36217" y="312903"/>
                    <a:pt x="40685" y="274803"/>
                    <a:pt x="52187" y="238989"/>
                  </a:cubicBezTo>
                  <a:cubicBezTo>
                    <a:pt x="63785" y="202985"/>
                    <a:pt x="82702" y="169171"/>
                    <a:pt x="107228" y="140215"/>
                  </a:cubicBezTo>
                  <a:cubicBezTo>
                    <a:pt x="131944" y="111354"/>
                    <a:pt x="162269" y="87351"/>
                    <a:pt x="195731" y="70111"/>
                  </a:cubicBezTo>
                  <a:cubicBezTo>
                    <a:pt x="229383" y="52871"/>
                    <a:pt x="266267" y="42489"/>
                    <a:pt x="304292" y="39345"/>
                  </a:cubicBezTo>
                  <a:cubicBezTo>
                    <a:pt x="342317" y="36393"/>
                    <a:pt x="380437" y="40869"/>
                    <a:pt x="416180" y="52490"/>
                  </a:cubicBezTo>
                  <a:cubicBezTo>
                    <a:pt x="452114" y="64110"/>
                    <a:pt x="485766" y="82970"/>
                    <a:pt x="514760" y="107544"/>
                  </a:cubicBezTo>
                  <a:cubicBezTo>
                    <a:pt x="543658" y="132214"/>
                    <a:pt x="567614" y="162599"/>
                    <a:pt x="584820" y="196317"/>
                  </a:cubicBezTo>
                  <a:cubicBezTo>
                    <a:pt x="601932" y="229941"/>
                    <a:pt x="612293" y="266802"/>
                    <a:pt x="615526" y="304902"/>
                  </a:cubicBezTo>
                  <a:cubicBezTo>
                    <a:pt x="618377" y="343098"/>
                    <a:pt x="614005" y="381102"/>
                    <a:pt x="602407" y="417012"/>
                  </a:cubicBezTo>
                  <a:lnTo>
                    <a:pt x="602407" y="417012"/>
                  </a:lnTo>
                  <a:close/>
                  <a:moveTo>
                    <a:pt x="539476" y="78303"/>
                  </a:moveTo>
                  <a:cubicBezTo>
                    <a:pt x="506774" y="50490"/>
                    <a:pt x="468750" y="29153"/>
                    <a:pt x="427968" y="15914"/>
                  </a:cubicBezTo>
                  <a:cubicBezTo>
                    <a:pt x="387281" y="2674"/>
                    <a:pt x="344218" y="-2279"/>
                    <a:pt x="301250" y="960"/>
                  </a:cubicBezTo>
                  <a:cubicBezTo>
                    <a:pt x="258187" y="4579"/>
                    <a:pt x="216550" y="16390"/>
                    <a:pt x="178430" y="35916"/>
                  </a:cubicBezTo>
                  <a:cubicBezTo>
                    <a:pt x="140310" y="55443"/>
                    <a:pt x="106088" y="82494"/>
                    <a:pt x="78139" y="115260"/>
                  </a:cubicBezTo>
                  <a:cubicBezTo>
                    <a:pt x="50286" y="148026"/>
                    <a:pt x="28992" y="186316"/>
                    <a:pt x="15874" y="226988"/>
                  </a:cubicBezTo>
                  <a:cubicBezTo>
                    <a:pt x="2755" y="267850"/>
                    <a:pt x="-2283" y="310998"/>
                    <a:pt x="949" y="354051"/>
                  </a:cubicBezTo>
                  <a:cubicBezTo>
                    <a:pt x="4656" y="397104"/>
                    <a:pt x="16444" y="438919"/>
                    <a:pt x="35932" y="477114"/>
                  </a:cubicBezTo>
                  <a:cubicBezTo>
                    <a:pt x="55324" y="515214"/>
                    <a:pt x="82322" y="549600"/>
                    <a:pt x="115023" y="577508"/>
                  </a:cubicBezTo>
                  <a:cubicBezTo>
                    <a:pt x="147725" y="605416"/>
                    <a:pt x="185940" y="626752"/>
                    <a:pt x="226626" y="639897"/>
                  </a:cubicBezTo>
                  <a:cubicBezTo>
                    <a:pt x="267218" y="653136"/>
                    <a:pt x="310281" y="658089"/>
                    <a:pt x="353439" y="654851"/>
                  </a:cubicBezTo>
                  <a:cubicBezTo>
                    <a:pt x="396312" y="651231"/>
                    <a:pt x="438140" y="639516"/>
                    <a:pt x="476164" y="619894"/>
                  </a:cubicBezTo>
                  <a:cubicBezTo>
                    <a:pt x="514379" y="600463"/>
                    <a:pt x="548507" y="573317"/>
                    <a:pt x="576455" y="540551"/>
                  </a:cubicBezTo>
                  <a:cubicBezTo>
                    <a:pt x="604308" y="507785"/>
                    <a:pt x="625602" y="469589"/>
                    <a:pt x="638626" y="428823"/>
                  </a:cubicBezTo>
                  <a:cubicBezTo>
                    <a:pt x="651839" y="387960"/>
                    <a:pt x="656877" y="344812"/>
                    <a:pt x="653550" y="301759"/>
                  </a:cubicBezTo>
                  <a:cubicBezTo>
                    <a:pt x="650033" y="258801"/>
                    <a:pt x="638340" y="216891"/>
                    <a:pt x="618758" y="178696"/>
                  </a:cubicBezTo>
                  <a:cubicBezTo>
                    <a:pt x="599270" y="140596"/>
                    <a:pt x="572272" y="106211"/>
                    <a:pt x="539476" y="78207"/>
                  </a:cubicBezTo>
                  <a:lnTo>
                    <a:pt x="539476" y="78207"/>
                  </a:lnTo>
                  <a:close/>
                </a:path>
              </a:pathLst>
            </a:custGeom>
            <a:solidFill>
              <a:srgbClr val="72BF44"/>
            </a:solidFill>
            <a:ln w="0" cap="flat">
              <a:noFill/>
              <a:prstDash val="solid"/>
              <a:miter/>
            </a:ln>
          </p:spPr>
          <p:txBody>
            <a:bodyPr rtlCol="0" anchor="ctr"/>
            <a:lstStyle/>
            <a:p>
              <a:endParaRPr lang="en-CA"/>
            </a:p>
          </p:txBody>
        </p:sp>
        <p:sp>
          <p:nvSpPr>
            <p:cNvPr id="13" name="Freeform 12">
              <a:extLst>
                <a:ext uri="{FF2B5EF4-FFF2-40B4-BE49-F238E27FC236}">
                  <a16:creationId xmlns:a16="http://schemas.microsoft.com/office/drawing/2014/main" id="{23F60E31-A2A5-61BB-61BA-3497C6373EA4}"/>
                </a:ext>
              </a:extLst>
            </p:cNvPr>
            <p:cNvSpPr/>
            <p:nvPr/>
          </p:nvSpPr>
          <p:spPr>
            <a:xfrm>
              <a:off x="8395393" y="890924"/>
              <a:ext cx="1122303" cy="1124426"/>
            </a:xfrm>
            <a:custGeom>
              <a:avLst/>
              <a:gdLst>
                <a:gd name="connsiteX0" fmla="*/ 903185 w 1122303"/>
                <a:gd name="connsiteY0" fmla="*/ 601790 h 1124426"/>
                <a:gd name="connsiteX1" fmla="*/ 862023 w 1122303"/>
                <a:gd name="connsiteY1" fmla="*/ 729901 h 1124426"/>
                <a:gd name="connsiteX2" fmla="*/ 775137 w 1122303"/>
                <a:gd name="connsiteY2" fmla="*/ 832485 h 1124426"/>
                <a:gd name="connsiteX3" fmla="*/ 655453 w 1122303"/>
                <a:gd name="connsiteY3" fmla="*/ 893921 h 1124426"/>
                <a:gd name="connsiteX4" fmla="*/ 521606 w 1122303"/>
                <a:gd name="connsiteY4" fmla="*/ 904875 h 1124426"/>
                <a:gd name="connsiteX5" fmla="*/ 393747 w 1122303"/>
                <a:gd name="connsiteY5" fmla="*/ 863537 h 1124426"/>
                <a:gd name="connsiteX6" fmla="*/ 291270 w 1122303"/>
                <a:gd name="connsiteY6" fmla="*/ 776383 h 1124426"/>
                <a:gd name="connsiteX7" fmla="*/ 229955 w 1122303"/>
                <a:gd name="connsiteY7" fmla="*/ 656558 h 1124426"/>
                <a:gd name="connsiteX8" fmla="*/ 218928 w 1122303"/>
                <a:gd name="connsiteY8" fmla="*/ 522446 h 1124426"/>
                <a:gd name="connsiteX9" fmla="*/ 260280 w 1122303"/>
                <a:gd name="connsiteY9" fmla="*/ 394335 h 1124426"/>
                <a:gd name="connsiteX10" fmla="*/ 347167 w 1122303"/>
                <a:gd name="connsiteY10" fmla="*/ 291751 h 1124426"/>
                <a:gd name="connsiteX11" fmla="*/ 466755 w 1122303"/>
                <a:gd name="connsiteY11" fmla="*/ 230314 h 1124426"/>
                <a:gd name="connsiteX12" fmla="*/ 600603 w 1122303"/>
                <a:gd name="connsiteY12" fmla="*/ 219361 h 1124426"/>
                <a:gd name="connsiteX13" fmla="*/ 728556 w 1122303"/>
                <a:gd name="connsiteY13" fmla="*/ 260699 h 1124426"/>
                <a:gd name="connsiteX14" fmla="*/ 830938 w 1122303"/>
                <a:gd name="connsiteY14" fmla="*/ 347853 h 1124426"/>
                <a:gd name="connsiteX15" fmla="*/ 892253 w 1122303"/>
                <a:gd name="connsiteY15" fmla="*/ 467677 h 1124426"/>
                <a:gd name="connsiteX16" fmla="*/ 903090 w 1122303"/>
                <a:gd name="connsiteY16" fmla="*/ 601885 h 1124426"/>
                <a:gd name="connsiteX17" fmla="*/ 903090 w 1122303"/>
                <a:gd name="connsiteY17" fmla="*/ 601885 h 1124426"/>
                <a:gd name="connsiteX18" fmla="*/ 1057091 w 1122303"/>
                <a:gd name="connsiteY18" fmla="*/ 581977 h 1124426"/>
                <a:gd name="connsiteX19" fmla="*/ 1122304 w 1122303"/>
                <a:gd name="connsiteY19" fmla="*/ 560642 h 1124426"/>
                <a:gd name="connsiteX20" fmla="*/ 1115079 w 1122303"/>
                <a:gd name="connsiteY20" fmla="*/ 473012 h 1124426"/>
                <a:gd name="connsiteX21" fmla="*/ 1047585 w 1122303"/>
                <a:gd name="connsiteY21" fmla="*/ 462248 h 1124426"/>
                <a:gd name="connsiteX22" fmla="*/ 1038839 w 1122303"/>
                <a:gd name="connsiteY22" fmla="*/ 425768 h 1124426"/>
                <a:gd name="connsiteX23" fmla="*/ 1026861 w 1122303"/>
                <a:gd name="connsiteY23" fmla="*/ 390144 h 1124426"/>
                <a:gd name="connsiteX24" fmla="*/ 1078955 w 1122303"/>
                <a:gd name="connsiteY24" fmla="*/ 345281 h 1124426"/>
                <a:gd name="connsiteX25" fmla="*/ 1038934 w 1122303"/>
                <a:gd name="connsiteY25" fmla="*/ 267367 h 1124426"/>
                <a:gd name="connsiteX26" fmla="*/ 972391 w 1122303"/>
                <a:gd name="connsiteY26" fmla="*/ 283464 h 1124426"/>
                <a:gd name="connsiteX27" fmla="*/ 950431 w 1122303"/>
                <a:gd name="connsiteY27" fmla="*/ 253079 h 1124426"/>
                <a:gd name="connsiteX28" fmla="*/ 926000 w 1122303"/>
                <a:gd name="connsiteY28" fmla="*/ 224790 h 1124426"/>
                <a:gd name="connsiteX29" fmla="*/ 956895 w 1122303"/>
                <a:gd name="connsiteY29" fmla="*/ 163544 h 1124426"/>
                <a:gd name="connsiteX30" fmla="*/ 890257 w 1122303"/>
                <a:gd name="connsiteY30" fmla="*/ 106680 h 1124426"/>
                <a:gd name="connsiteX31" fmla="*/ 834645 w 1122303"/>
                <a:gd name="connsiteY31" fmla="*/ 147161 h 1124426"/>
                <a:gd name="connsiteX32" fmla="*/ 802800 w 1122303"/>
                <a:gd name="connsiteY32" fmla="*/ 127444 h 1124426"/>
                <a:gd name="connsiteX33" fmla="*/ 769338 w 1122303"/>
                <a:gd name="connsiteY33" fmla="*/ 110490 h 1124426"/>
                <a:gd name="connsiteX34" fmla="*/ 774376 w 1122303"/>
                <a:gd name="connsiteY34" fmla="*/ 42101 h 1124426"/>
                <a:gd name="connsiteX35" fmla="*/ 690912 w 1122303"/>
                <a:gd name="connsiteY35" fmla="*/ 15145 h 1124426"/>
                <a:gd name="connsiteX36" fmla="*/ 655168 w 1122303"/>
                <a:gd name="connsiteY36" fmla="*/ 73914 h 1124426"/>
                <a:gd name="connsiteX37" fmla="*/ 618379 w 1122303"/>
                <a:gd name="connsiteY37" fmla="*/ 67818 h 1124426"/>
                <a:gd name="connsiteX38" fmla="*/ 581020 w 1122303"/>
                <a:gd name="connsiteY38" fmla="*/ 65341 h 1124426"/>
                <a:gd name="connsiteX39" fmla="*/ 559726 w 1122303"/>
                <a:gd name="connsiteY39" fmla="*/ 0 h 1124426"/>
                <a:gd name="connsiteX40" fmla="*/ 472364 w 1122303"/>
                <a:gd name="connsiteY40" fmla="*/ 7144 h 1124426"/>
                <a:gd name="connsiteX41" fmla="*/ 461527 w 1122303"/>
                <a:gd name="connsiteY41" fmla="*/ 74866 h 1124426"/>
                <a:gd name="connsiteX42" fmla="*/ 425118 w 1122303"/>
                <a:gd name="connsiteY42" fmla="*/ 83629 h 1124426"/>
                <a:gd name="connsiteX43" fmla="*/ 389660 w 1122303"/>
                <a:gd name="connsiteY43" fmla="*/ 95536 h 1124426"/>
                <a:gd name="connsiteX44" fmla="*/ 344790 w 1122303"/>
                <a:gd name="connsiteY44" fmla="*/ 43434 h 1124426"/>
                <a:gd name="connsiteX45" fmla="*/ 267030 w 1122303"/>
                <a:gd name="connsiteY45" fmla="*/ 83629 h 1124426"/>
                <a:gd name="connsiteX46" fmla="*/ 283095 w 1122303"/>
                <a:gd name="connsiteY46" fmla="*/ 150305 h 1124426"/>
                <a:gd name="connsiteX47" fmla="*/ 252675 w 1122303"/>
                <a:gd name="connsiteY47" fmla="*/ 172212 h 1124426"/>
                <a:gd name="connsiteX48" fmla="*/ 224442 w 1122303"/>
                <a:gd name="connsiteY48" fmla="*/ 196786 h 1124426"/>
                <a:gd name="connsiteX49" fmla="*/ 163317 w 1122303"/>
                <a:gd name="connsiteY49" fmla="*/ 165830 h 1124426"/>
                <a:gd name="connsiteX50" fmla="*/ 106470 w 1122303"/>
                <a:gd name="connsiteY50" fmla="*/ 232601 h 1124426"/>
                <a:gd name="connsiteX51" fmla="*/ 146966 w 1122303"/>
                <a:gd name="connsiteY51" fmla="*/ 288227 h 1124426"/>
                <a:gd name="connsiteX52" fmla="*/ 127288 w 1122303"/>
                <a:gd name="connsiteY52" fmla="*/ 320135 h 1124426"/>
                <a:gd name="connsiteX53" fmla="*/ 110367 w 1122303"/>
                <a:gd name="connsiteY53" fmla="*/ 353663 h 1124426"/>
                <a:gd name="connsiteX54" fmla="*/ 42112 w 1122303"/>
                <a:gd name="connsiteY54" fmla="*/ 348615 h 1124426"/>
                <a:gd name="connsiteX55" fmla="*/ 15115 w 1122303"/>
                <a:gd name="connsiteY55" fmla="*/ 432245 h 1124426"/>
                <a:gd name="connsiteX56" fmla="*/ 73863 w 1122303"/>
                <a:gd name="connsiteY56" fmla="*/ 468058 h 1124426"/>
                <a:gd name="connsiteX57" fmla="*/ 67684 w 1122303"/>
                <a:gd name="connsiteY57" fmla="*/ 505016 h 1124426"/>
                <a:gd name="connsiteX58" fmla="*/ 65308 w 1122303"/>
                <a:gd name="connsiteY58" fmla="*/ 542354 h 1124426"/>
                <a:gd name="connsiteX59" fmla="*/ 0 w 1122303"/>
                <a:gd name="connsiteY59" fmla="*/ 563880 h 1124426"/>
                <a:gd name="connsiteX60" fmla="*/ 7130 w 1122303"/>
                <a:gd name="connsiteY60" fmla="*/ 651320 h 1124426"/>
                <a:gd name="connsiteX61" fmla="*/ 74719 w 1122303"/>
                <a:gd name="connsiteY61" fmla="*/ 662178 h 1124426"/>
                <a:gd name="connsiteX62" fmla="*/ 83465 w 1122303"/>
                <a:gd name="connsiteY62" fmla="*/ 698659 h 1124426"/>
                <a:gd name="connsiteX63" fmla="*/ 95347 w 1122303"/>
                <a:gd name="connsiteY63" fmla="*/ 734187 h 1124426"/>
                <a:gd name="connsiteX64" fmla="*/ 46771 w 1122303"/>
                <a:gd name="connsiteY64" fmla="*/ 787527 h 1124426"/>
                <a:gd name="connsiteX65" fmla="*/ 77951 w 1122303"/>
                <a:gd name="connsiteY65" fmla="*/ 850106 h 1124426"/>
                <a:gd name="connsiteX66" fmla="*/ 150103 w 1122303"/>
                <a:gd name="connsiteY66" fmla="*/ 841058 h 1124426"/>
                <a:gd name="connsiteX67" fmla="*/ 171872 w 1122303"/>
                <a:gd name="connsiteY67" fmla="*/ 871442 h 1124426"/>
                <a:gd name="connsiteX68" fmla="*/ 196303 w 1122303"/>
                <a:gd name="connsiteY68" fmla="*/ 899732 h 1124426"/>
                <a:gd name="connsiteX69" fmla="*/ 165503 w 1122303"/>
                <a:gd name="connsiteY69" fmla="*/ 960977 h 1124426"/>
                <a:gd name="connsiteX70" fmla="*/ 232047 w 1122303"/>
                <a:gd name="connsiteY70" fmla="*/ 1017842 h 1124426"/>
                <a:gd name="connsiteX71" fmla="*/ 287658 w 1122303"/>
                <a:gd name="connsiteY71" fmla="*/ 977360 h 1124426"/>
                <a:gd name="connsiteX72" fmla="*/ 319504 w 1122303"/>
                <a:gd name="connsiteY72" fmla="*/ 996982 h 1124426"/>
                <a:gd name="connsiteX73" fmla="*/ 353061 w 1122303"/>
                <a:gd name="connsiteY73" fmla="*/ 1013936 h 1124426"/>
                <a:gd name="connsiteX74" fmla="*/ 348117 w 1122303"/>
                <a:gd name="connsiteY74" fmla="*/ 1082326 h 1124426"/>
                <a:gd name="connsiteX75" fmla="*/ 431487 w 1122303"/>
                <a:gd name="connsiteY75" fmla="*/ 1109282 h 1124426"/>
                <a:gd name="connsiteX76" fmla="*/ 467135 w 1122303"/>
                <a:gd name="connsiteY76" fmla="*/ 1050512 h 1124426"/>
                <a:gd name="connsiteX77" fmla="*/ 504114 w 1122303"/>
                <a:gd name="connsiteY77" fmla="*/ 1056608 h 1124426"/>
                <a:gd name="connsiteX78" fmla="*/ 541284 w 1122303"/>
                <a:gd name="connsiteY78" fmla="*/ 1059085 h 1124426"/>
                <a:gd name="connsiteX79" fmla="*/ 562673 w 1122303"/>
                <a:gd name="connsiteY79" fmla="*/ 1124426 h 1124426"/>
                <a:gd name="connsiteX80" fmla="*/ 650035 w 1122303"/>
                <a:gd name="connsiteY80" fmla="*/ 1117283 h 1124426"/>
                <a:gd name="connsiteX81" fmla="*/ 660777 w 1122303"/>
                <a:gd name="connsiteY81" fmla="*/ 1049655 h 1124426"/>
                <a:gd name="connsiteX82" fmla="*/ 697281 w 1122303"/>
                <a:gd name="connsiteY82" fmla="*/ 1040797 h 1124426"/>
                <a:gd name="connsiteX83" fmla="*/ 732739 w 1122303"/>
                <a:gd name="connsiteY83" fmla="*/ 1028986 h 1124426"/>
                <a:gd name="connsiteX84" fmla="*/ 777608 w 1122303"/>
                <a:gd name="connsiteY84" fmla="*/ 1081088 h 1124426"/>
                <a:gd name="connsiteX85" fmla="*/ 855464 w 1122303"/>
                <a:gd name="connsiteY85" fmla="*/ 1040987 h 1124426"/>
                <a:gd name="connsiteX86" fmla="*/ 839399 w 1122303"/>
                <a:gd name="connsiteY86" fmla="*/ 974217 h 1124426"/>
                <a:gd name="connsiteX87" fmla="*/ 869628 w 1122303"/>
                <a:gd name="connsiteY87" fmla="*/ 952310 h 1124426"/>
                <a:gd name="connsiteX88" fmla="*/ 897957 w 1122303"/>
                <a:gd name="connsiteY88" fmla="*/ 927735 h 1124426"/>
                <a:gd name="connsiteX89" fmla="*/ 959082 w 1122303"/>
                <a:gd name="connsiteY89" fmla="*/ 958691 h 1124426"/>
                <a:gd name="connsiteX90" fmla="*/ 1015929 w 1122303"/>
                <a:gd name="connsiteY90" fmla="*/ 891921 h 1124426"/>
                <a:gd name="connsiteX91" fmla="*/ 975528 w 1122303"/>
                <a:gd name="connsiteY91" fmla="*/ 836200 h 1124426"/>
                <a:gd name="connsiteX92" fmla="*/ 995205 w 1122303"/>
                <a:gd name="connsiteY92" fmla="*/ 804291 h 1124426"/>
                <a:gd name="connsiteX93" fmla="*/ 1012127 w 1122303"/>
                <a:gd name="connsiteY93" fmla="*/ 770763 h 1124426"/>
                <a:gd name="connsiteX94" fmla="*/ 1080286 w 1122303"/>
                <a:gd name="connsiteY94" fmla="*/ 775716 h 1124426"/>
                <a:gd name="connsiteX95" fmla="*/ 1107284 w 1122303"/>
                <a:gd name="connsiteY95" fmla="*/ 692182 h 1124426"/>
                <a:gd name="connsiteX96" fmla="*/ 1048630 w 1122303"/>
                <a:gd name="connsiteY96" fmla="*/ 656368 h 1124426"/>
                <a:gd name="connsiteX97" fmla="*/ 1054809 w 1122303"/>
                <a:gd name="connsiteY97" fmla="*/ 619506 h 1124426"/>
                <a:gd name="connsiteX98" fmla="*/ 1057186 w 1122303"/>
                <a:gd name="connsiteY98" fmla="*/ 582073 h 1124426"/>
                <a:gd name="connsiteX99" fmla="*/ 1057186 w 1122303"/>
                <a:gd name="connsiteY99" fmla="*/ 582073 h 1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03" h="1124426">
                  <a:moveTo>
                    <a:pt x="903185" y="601790"/>
                  </a:moveTo>
                  <a:cubicBezTo>
                    <a:pt x="897862" y="646843"/>
                    <a:pt x="883888" y="690467"/>
                    <a:pt x="862023" y="729901"/>
                  </a:cubicBezTo>
                  <a:cubicBezTo>
                    <a:pt x="840254" y="769239"/>
                    <a:pt x="810405" y="804386"/>
                    <a:pt x="775137" y="832485"/>
                  </a:cubicBezTo>
                  <a:cubicBezTo>
                    <a:pt x="739678" y="860584"/>
                    <a:pt x="698802" y="881634"/>
                    <a:pt x="655453" y="893921"/>
                  </a:cubicBezTo>
                  <a:cubicBezTo>
                    <a:pt x="612200" y="906399"/>
                    <a:pt x="566570" y="909923"/>
                    <a:pt x="521606" y="904875"/>
                  </a:cubicBezTo>
                  <a:cubicBezTo>
                    <a:pt x="476546" y="899541"/>
                    <a:pt x="433103" y="885539"/>
                    <a:pt x="393747" y="863537"/>
                  </a:cubicBezTo>
                  <a:cubicBezTo>
                    <a:pt x="354392" y="841629"/>
                    <a:pt x="319409" y="811816"/>
                    <a:pt x="291270" y="776383"/>
                  </a:cubicBezTo>
                  <a:cubicBezTo>
                    <a:pt x="263227" y="740950"/>
                    <a:pt x="242218" y="699992"/>
                    <a:pt x="229955" y="656558"/>
                  </a:cubicBezTo>
                  <a:cubicBezTo>
                    <a:pt x="217502" y="613124"/>
                    <a:pt x="213985" y="567500"/>
                    <a:pt x="218928" y="522446"/>
                  </a:cubicBezTo>
                  <a:cubicBezTo>
                    <a:pt x="224442" y="477393"/>
                    <a:pt x="238226" y="433673"/>
                    <a:pt x="260280" y="394335"/>
                  </a:cubicBezTo>
                  <a:cubicBezTo>
                    <a:pt x="282049" y="354997"/>
                    <a:pt x="311899" y="319850"/>
                    <a:pt x="347167" y="291751"/>
                  </a:cubicBezTo>
                  <a:cubicBezTo>
                    <a:pt x="382625" y="263652"/>
                    <a:pt x="423502" y="242602"/>
                    <a:pt x="466755" y="230314"/>
                  </a:cubicBezTo>
                  <a:cubicBezTo>
                    <a:pt x="510103" y="217932"/>
                    <a:pt x="555638" y="214217"/>
                    <a:pt x="600603" y="219361"/>
                  </a:cubicBezTo>
                  <a:cubicBezTo>
                    <a:pt x="645662" y="224695"/>
                    <a:pt x="689105" y="238697"/>
                    <a:pt x="728556" y="260699"/>
                  </a:cubicBezTo>
                  <a:cubicBezTo>
                    <a:pt x="767912" y="282607"/>
                    <a:pt x="802895" y="312420"/>
                    <a:pt x="830938" y="347853"/>
                  </a:cubicBezTo>
                  <a:cubicBezTo>
                    <a:pt x="858981" y="383286"/>
                    <a:pt x="879895" y="424244"/>
                    <a:pt x="892253" y="467677"/>
                  </a:cubicBezTo>
                  <a:cubicBezTo>
                    <a:pt x="904611" y="511112"/>
                    <a:pt x="908224" y="556736"/>
                    <a:pt x="903090" y="601885"/>
                  </a:cubicBezTo>
                  <a:lnTo>
                    <a:pt x="903090" y="601885"/>
                  </a:lnTo>
                  <a:close/>
                  <a:moveTo>
                    <a:pt x="1057091" y="581977"/>
                  </a:moveTo>
                  <a:cubicBezTo>
                    <a:pt x="1079050" y="575786"/>
                    <a:pt x="1101295" y="568643"/>
                    <a:pt x="1122304" y="560642"/>
                  </a:cubicBezTo>
                  <a:cubicBezTo>
                    <a:pt x="1122018" y="531305"/>
                    <a:pt x="1120117" y="502063"/>
                    <a:pt x="1115079" y="473012"/>
                  </a:cubicBezTo>
                  <a:cubicBezTo>
                    <a:pt x="1092739" y="468440"/>
                    <a:pt x="1070590" y="464820"/>
                    <a:pt x="1047585" y="462248"/>
                  </a:cubicBezTo>
                  <a:lnTo>
                    <a:pt x="1038839" y="425768"/>
                  </a:lnTo>
                  <a:cubicBezTo>
                    <a:pt x="1035417" y="413766"/>
                    <a:pt x="1030949" y="402050"/>
                    <a:pt x="1026861" y="390144"/>
                  </a:cubicBezTo>
                  <a:cubicBezTo>
                    <a:pt x="1044733" y="375952"/>
                    <a:pt x="1062605" y="360807"/>
                    <a:pt x="1078955" y="345281"/>
                  </a:cubicBezTo>
                  <a:cubicBezTo>
                    <a:pt x="1067548" y="318230"/>
                    <a:pt x="1054524" y="292132"/>
                    <a:pt x="1038934" y="267367"/>
                  </a:cubicBezTo>
                  <a:cubicBezTo>
                    <a:pt x="1016594" y="271653"/>
                    <a:pt x="994445" y="276987"/>
                    <a:pt x="972391" y="283464"/>
                  </a:cubicBezTo>
                  <a:lnTo>
                    <a:pt x="950431" y="253079"/>
                  </a:lnTo>
                  <a:lnTo>
                    <a:pt x="926000" y="224790"/>
                  </a:lnTo>
                  <a:cubicBezTo>
                    <a:pt x="937313" y="204692"/>
                    <a:pt x="947579" y="184213"/>
                    <a:pt x="956895" y="163544"/>
                  </a:cubicBezTo>
                  <a:cubicBezTo>
                    <a:pt x="936267" y="142780"/>
                    <a:pt x="913832" y="124015"/>
                    <a:pt x="890257" y="106680"/>
                  </a:cubicBezTo>
                  <a:cubicBezTo>
                    <a:pt x="871339" y="118967"/>
                    <a:pt x="852612" y="132969"/>
                    <a:pt x="834645" y="147161"/>
                  </a:cubicBezTo>
                  <a:cubicBezTo>
                    <a:pt x="824094" y="140589"/>
                    <a:pt x="813732" y="133445"/>
                    <a:pt x="802800" y="127444"/>
                  </a:cubicBezTo>
                  <a:lnTo>
                    <a:pt x="769338" y="110490"/>
                  </a:lnTo>
                  <a:cubicBezTo>
                    <a:pt x="772190" y="87440"/>
                    <a:pt x="773616" y="65056"/>
                    <a:pt x="774376" y="42101"/>
                  </a:cubicBezTo>
                  <a:cubicBezTo>
                    <a:pt x="747283" y="30670"/>
                    <a:pt x="719335" y="22098"/>
                    <a:pt x="690912" y="15145"/>
                  </a:cubicBezTo>
                  <a:cubicBezTo>
                    <a:pt x="678268" y="33814"/>
                    <a:pt x="666290" y="53912"/>
                    <a:pt x="655168" y="73914"/>
                  </a:cubicBezTo>
                  <a:lnTo>
                    <a:pt x="618379" y="67818"/>
                  </a:lnTo>
                  <a:lnTo>
                    <a:pt x="581020" y="65341"/>
                  </a:lnTo>
                  <a:cubicBezTo>
                    <a:pt x="574841" y="43339"/>
                    <a:pt x="567806" y="21050"/>
                    <a:pt x="559726" y="0"/>
                  </a:cubicBezTo>
                  <a:cubicBezTo>
                    <a:pt x="530447" y="286"/>
                    <a:pt x="501168" y="2191"/>
                    <a:pt x="472364" y="7144"/>
                  </a:cubicBezTo>
                  <a:cubicBezTo>
                    <a:pt x="467706" y="29623"/>
                    <a:pt x="464188" y="51816"/>
                    <a:pt x="461527" y="74866"/>
                  </a:cubicBezTo>
                  <a:lnTo>
                    <a:pt x="425118" y="83629"/>
                  </a:lnTo>
                  <a:cubicBezTo>
                    <a:pt x="413140" y="87058"/>
                    <a:pt x="401447" y="91535"/>
                    <a:pt x="389660" y="95536"/>
                  </a:cubicBezTo>
                  <a:cubicBezTo>
                    <a:pt x="375400" y="77724"/>
                    <a:pt x="360380" y="59817"/>
                    <a:pt x="344790" y="43434"/>
                  </a:cubicBezTo>
                  <a:cubicBezTo>
                    <a:pt x="317793" y="55054"/>
                    <a:pt x="291746" y="68104"/>
                    <a:pt x="267030" y="83629"/>
                  </a:cubicBezTo>
                  <a:cubicBezTo>
                    <a:pt x="271212" y="106013"/>
                    <a:pt x="276631" y="128207"/>
                    <a:pt x="283095" y="150305"/>
                  </a:cubicBezTo>
                  <a:lnTo>
                    <a:pt x="252675" y="172212"/>
                  </a:lnTo>
                  <a:lnTo>
                    <a:pt x="224442" y="196786"/>
                  </a:lnTo>
                  <a:cubicBezTo>
                    <a:pt x="204384" y="185452"/>
                    <a:pt x="184040" y="175165"/>
                    <a:pt x="163317" y="165830"/>
                  </a:cubicBezTo>
                  <a:cubicBezTo>
                    <a:pt x="142498" y="186500"/>
                    <a:pt x="123771" y="208883"/>
                    <a:pt x="106470" y="232601"/>
                  </a:cubicBezTo>
                  <a:cubicBezTo>
                    <a:pt x="118828" y="251460"/>
                    <a:pt x="132802" y="270415"/>
                    <a:pt x="146966" y="288227"/>
                  </a:cubicBezTo>
                  <a:cubicBezTo>
                    <a:pt x="140312" y="298895"/>
                    <a:pt x="133372" y="309182"/>
                    <a:pt x="127288" y="320135"/>
                  </a:cubicBezTo>
                  <a:lnTo>
                    <a:pt x="110367" y="353663"/>
                  </a:lnTo>
                  <a:cubicBezTo>
                    <a:pt x="87267" y="350901"/>
                    <a:pt x="65022" y="349377"/>
                    <a:pt x="42112" y="348615"/>
                  </a:cubicBezTo>
                  <a:cubicBezTo>
                    <a:pt x="30610" y="375761"/>
                    <a:pt x="22149" y="403765"/>
                    <a:pt x="15115" y="432245"/>
                  </a:cubicBezTo>
                  <a:cubicBezTo>
                    <a:pt x="33747" y="444913"/>
                    <a:pt x="53900" y="456914"/>
                    <a:pt x="73863" y="468058"/>
                  </a:cubicBezTo>
                  <a:lnTo>
                    <a:pt x="67684" y="505016"/>
                  </a:lnTo>
                  <a:lnTo>
                    <a:pt x="65308" y="542354"/>
                  </a:lnTo>
                  <a:cubicBezTo>
                    <a:pt x="43253" y="548640"/>
                    <a:pt x="21009" y="555689"/>
                    <a:pt x="0" y="563880"/>
                  </a:cubicBezTo>
                  <a:cubicBezTo>
                    <a:pt x="380" y="593122"/>
                    <a:pt x="2186" y="622364"/>
                    <a:pt x="7130" y="651320"/>
                  </a:cubicBezTo>
                  <a:cubicBezTo>
                    <a:pt x="29659" y="655987"/>
                    <a:pt x="51714" y="659606"/>
                    <a:pt x="74719" y="662178"/>
                  </a:cubicBezTo>
                  <a:lnTo>
                    <a:pt x="83465" y="698659"/>
                  </a:lnTo>
                  <a:cubicBezTo>
                    <a:pt x="86792" y="710660"/>
                    <a:pt x="91450" y="722376"/>
                    <a:pt x="95347" y="734187"/>
                  </a:cubicBezTo>
                  <a:cubicBezTo>
                    <a:pt x="79852" y="747713"/>
                    <a:pt x="61790" y="765239"/>
                    <a:pt x="46771" y="787527"/>
                  </a:cubicBezTo>
                  <a:cubicBezTo>
                    <a:pt x="58273" y="814483"/>
                    <a:pt x="62361" y="825246"/>
                    <a:pt x="77951" y="850106"/>
                  </a:cubicBezTo>
                  <a:cubicBezTo>
                    <a:pt x="104093" y="849059"/>
                    <a:pt x="127763" y="847439"/>
                    <a:pt x="150103" y="841058"/>
                  </a:cubicBezTo>
                  <a:lnTo>
                    <a:pt x="171872" y="871442"/>
                  </a:lnTo>
                  <a:lnTo>
                    <a:pt x="196303" y="899732"/>
                  </a:lnTo>
                  <a:cubicBezTo>
                    <a:pt x="185086" y="919829"/>
                    <a:pt x="174724" y="940213"/>
                    <a:pt x="165503" y="960977"/>
                  </a:cubicBezTo>
                  <a:cubicBezTo>
                    <a:pt x="186037" y="981837"/>
                    <a:pt x="208566" y="1000506"/>
                    <a:pt x="232047" y="1017842"/>
                  </a:cubicBezTo>
                  <a:cubicBezTo>
                    <a:pt x="250964" y="1005459"/>
                    <a:pt x="269786" y="991457"/>
                    <a:pt x="287658" y="977360"/>
                  </a:cubicBezTo>
                  <a:cubicBezTo>
                    <a:pt x="298305" y="983933"/>
                    <a:pt x="308667" y="990981"/>
                    <a:pt x="319504" y="996982"/>
                  </a:cubicBezTo>
                  <a:lnTo>
                    <a:pt x="353061" y="1013936"/>
                  </a:lnTo>
                  <a:cubicBezTo>
                    <a:pt x="350304" y="1036987"/>
                    <a:pt x="348878" y="1059275"/>
                    <a:pt x="348117" y="1082326"/>
                  </a:cubicBezTo>
                  <a:cubicBezTo>
                    <a:pt x="375115" y="1093756"/>
                    <a:pt x="403158" y="1102233"/>
                    <a:pt x="431487" y="1109282"/>
                  </a:cubicBezTo>
                  <a:cubicBezTo>
                    <a:pt x="444130" y="1090517"/>
                    <a:pt x="456203" y="1070515"/>
                    <a:pt x="467135" y="1050512"/>
                  </a:cubicBezTo>
                  <a:lnTo>
                    <a:pt x="504114" y="1056608"/>
                  </a:lnTo>
                  <a:lnTo>
                    <a:pt x="541284" y="1059085"/>
                  </a:lnTo>
                  <a:cubicBezTo>
                    <a:pt x="547558" y="1081088"/>
                    <a:pt x="554592" y="1103281"/>
                    <a:pt x="562673" y="1124426"/>
                  </a:cubicBezTo>
                  <a:cubicBezTo>
                    <a:pt x="591952" y="1124141"/>
                    <a:pt x="621136" y="1122236"/>
                    <a:pt x="650035" y="1117283"/>
                  </a:cubicBezTo>
                  <a:cubicBezTo>
                    <a:pt x="654693" y="1094803"/>
                    <a:pt x="658210" y="1072706"/>
                    <a:pt x="660777" y="1049655"/>
                  </a:cubicBezTo>
                  <a:lnTo>
                    <a:pt x="697281" y="1040797"/>
                  </a:lnTo>
                  <a:cubicBezTo>
                    <a:pt x="709259" y="1037368"/>
                    <a:pt x="720951" y="1032891"/>
                    <a:pt x="732739" y="1028986"/>
                  </a:cubicBezTo>
                  <a:cubicBezTo>
                    <a:pt x="746903" y="1046798"/>
                    <a:pt x="762018" y="1064705"/>
                    <a:pt x="777608" y="1081088"/>
                  </a:cubicBezTo>
                  <a:cubicBezTo>
                    <a:pt x="804606" y="1069562"/>
                    <a:pt x="830653" y="1056513"/>
                    <a:pt x="855464" y="1040987"/>
                  </a:cubicBezTo>
                  <a:cubicBezTo>
                    <a:pt x="851186" y="1018699"/>
                    <a:pt x="845768" y="996410"/>
                    <a:pt x="839399" y="974217"/>
                  </a:cubicBezTo>
                  <a:lnTo>
                    <a:pt x="869628" y="952310"/>
                  </a:lnTo>
                  <a:lnTo>
                    <a:pt x="897957" y="927735"/>
                  </a:lnTo>
                  <a:cubicBezTo>
                    <a:pt x="918015" y="939070"/>
                    <a:pt x="938263" y="949357"/>
                    <a:pt x="959082" y="958691"/>
                  </a:cubicBezTo>
                  <a:cubicBezTo>
                    <a:pt x="979900" y="938022"/>
                    <a:pt x="998533" y="915638"/>
                    <a:pt x="1015929" y="891921"/>
                  </a:cubicBezTo>
                  <a:cubicBezTo>
                    <a:pt x="1003476" y="872966"/>
                    <a:pt x="989692" y="854107"/>
                    <a:pt x="975528" y="836200"/>
                  </a:cubicBezTo>
                  <a:cubicBezTo>
                    <a:pt x="982087" y="825532"/>
                    <a:pt x="989121" y="815245"/>
                    <a:pt x="995205" y="804291"/>
                  </a:cubicBezTo>
                  <a:lnTo>
                    <a:pt x="1012127" y="770763"/>
                  </a:lnTo>
                  <a:cubicBezTo>
                    <a:pt x="1035131" y="773525"/>
                    <a:pt x="1057471" y="775049"/>
                    <a:pt x="1080286" y="775716"/>
                  </a:cubicBezTo>
                  <a:cubicBezTo>
                    <a:pt x="1091694" y="748665"/>
                    <a:pt x="1100249" y="720662"/>
                    <a:pt x="1107284" y="692182"/>
                  </a:cubicBezTo>
                  <a:cubicBezTo>
                    <a:pt x="1088651" y="679418"/>
                    <a:pt x="1068594" y="667417"/>
                    <a:pt x="1048630" y="656368"/>
                  </a:cubicBezTo>
                  <a:lnTo>
                    <a:pt x="1054809" y="619506"/>
                  </a:lnTo>
                  <a:lnTo>
                    <a:pt x="1057186" y="582073"/>
                  </a:lnTo>
                  <a:lnTo>
                    <a:pt x="1057186" y="582073"/>
                  </a:lnTo>
                  <a:close/>
                </a:path>
              </a:pathLst>
            </a:custGeom>
            <a:solidFill>
              <a:srgbClr val="72BF44"/>
            </a:solidFill>
            <a:ln w="0" cap="flat">
              <a:noFill/>
              <a:prstDash val="solid"/>
              <a:miter/>
            </a:ln>
          </p:spPr>
          <p:txBody>
            <a:bodyPr rtlCol="0" anchor="ctr"/>
            <a:lstStyle/>
            <a:p>
              <a:endParaRPr lang="en-CA"/>
            </a:p>
          </p:txBody>
        </p:sp>
        <p:sp>
          <p:nvSpPr>
            <p:cNvPr id="14" name="Freeform 13">
              <a:extLst>
                <a:ext uri="{FF2B5EF4-FFF2-40B4-BE49-F238E27FC236}">
                  <a16:creationId xmlns:a16="http://schemas.microsoft.com/office/drawing/2014/main" id="{D1855205-78B0-C42C-3CE0-2E871E9ED1B3}"/>
                </a:ext>
              </a:extLst>
            </p:cNvPr>
            <p:cNvSpPr/>
            <p:nvPr/>
          </p:nvSpPr>
          <p:spPr>
            <a:xfrm>
              <a:off x="8629286" y="1125219"/>
              <a:ext cx="654346" cy="655835"/>
            </a:xfrm>
            <a:custGeom>
              <a:avLst/>
              <a:gdLst>
                <a:gd name="connsiteX0" fmla="*/ 614346 w 654346"/>
                <a:gd name="connsiteY0" fmla="*/ 361113 h 655835"/>
                <a:gd name="connsiteX1" fmla="*/ 579839 w 654346"/>
                <a:gd name="connsiteY1" fmla="*/ 468555 h 655835"/>
                <a:gd name="connsiteX2" fmla="*/ 506641 w 654346"/>
                <a:gd name="connsiteY2" fmla="*/ 554757 h 655835"/>
                <a:gd name="connsiteX3" fmla="*/ 406255 w 654346"/>
                <a:gd name="connsiteY3" fmla="*/ 606382 h 655835"/>
                <a:gd name="connsiteX4" fmla="*/ 293987 w 654346"/>
                <a:gd name="connsiteY4" fmla="*/ 615526 h 655835"/>
                <a:gd name="connsiteX5" fmla="*/ 186662 w 654346"/>
                <a:gd name="connsiteY5" fmla="*/ 580950 h 655835"/>
                <a:gd name="connsiteX6" fmla="*/ 100630 w 654346"/>
                <a:gd name="connsiteY6" fmla="*/ 507608 h 655835"/>
                <a:gd name="connsiteX7" fmla="*/ 49202 w 654346"/>
                <a:gd name="connsiteY7" fmla="*/ 407024 h 655835"/>
                <a:gd name="connsiteX8" fmla="*/ 39981 w 654346"/>
                <a:gd name="connsiteY8" fmla="*/ 294534 h 655835"/>
                <a:gd name="connsiteX9" fmla="*/ 74583 w 654346"/>
                <a:gd name="connsiteY9" fmla="*/ 186996 h 655835"/>
                <a:gd name="connsiteX10" fmla="*/ 147591 w 654346"/>
                <a:gd name="connsiteY10" fmla="*/ 100890 h 655835"/>
                <a:gd name="connsiteX11" fmla="*/ 248072 w 654346"/>
                <a:gd name="connsiteY11" fmla="*/ 49265 h 655835"/>
                <a:gd name="connsiteX12" fmla="*/ 360340 w 654346"/>
                <a:gd name="connsiteY12" fmla="*/ 40026 h 655835"/>
                <a:gd name="connsiteX13" fmla="*/ 467570 w 654346"/>
                <a:gd name="connsiteY13" fmla="*/ 74697 h 655835"/>
                <a:gd name="connsiteX14" fmla="*/ 553697 w 654346"/>
                <a:gd name="connsiteY14" fmla="*/ 147849 h 655835"/>
                <a:gd name="connsiteX15" fmla="*/ 605125 w 654346"/>
                <a:gd name="connsiteY15" fmla="*/ 248433 h 655835"/>
                <a:gd name="connsiteX16" fmla="*/ 614251 w 654346"/>
                <a:gd name="connsiteY16" fmla="*/ 361018 h 655835"/>
                <a:gd name="connsiteX17" fmla="*/ 614251 w 654346"/>
                <a:gd name="connsiteY17" fmla="*/ 361018 h 655835"/>
                <a:gd name="connsiteX18" fmla="*/ 583831 w 654346"/>
                <a:gd name="connsiteY18" fmla="*/ 124131 h 655835"/>
                <a:gd name="connsiteX19" fmla="*/ 486393 w 654346"/>
                <a:gd name="connsiteY19" fmla="*/ 41359 h 655835"/>
                <a:gd name="connsiteX20" fmla="*/ 364903 w 654346"/>
                <a:gd name="connsiteY20" fmla="*/ 2116 h 655835"/>
                <a:gd name="connsiteX21" fmla="*/ 237710 w 654346"/>
                <a:gd name="connsiteY21" fmla="*/ 12498 h 655835"/>
                <a:gd name="connsiteX22" fmla="*/ 124016 w 654346"/>
                <a:gd name="connsiteY22" fmla="*/ 70887 h 655835"/>
                <a:gd name="connsiteX23" fmla="*/ 41312 w 654346"/>
                <a:gd name="connsiteY23" fmla="*/ 168423 h 655835"/>
                <a:gd name="connsiteX24" fmla="*/ 2051 w 654346"/>
                <a:gd name="connsiteY24" fmla="*/ 290152 h 655835"/>
                <a:gd name="connsiteX25" fmla="*/ 12508 w 654346"/>
                <a:gd name="connsiteY25" fmla="*/ 417692 h 655835"/>
                <a:gd name="connsiteX26" fmla="*/ 70686 w 654346"/>
                <a:gd name="connsiteY26" fmla="*/ 531611 h 655835"/>
                <a:gd name="connsiteX27" fmla="*/ 168030 w 654346"/>
                <a:gd name="connsiteY27" fmla="*/ 614478 h 655835"/>
                <a:gd name="connsiteX28" fmla="*/ 289519 w 654346"/>
                <a:gd name="connsiteY28" fmla="*/ 653721 h 655835"/>
                <a:gd name="connsiteX29" fmla="*/ 416712 w 654346"/>
                <a:gd name="connsiteY29" fmla="*/ 643244 h 655835"/>
                <a:gd name="connsiteX30" fmla="*/ 530406 w 654346"/>
                <a:gd name="connsiteY30" fmla="*/ 584856 h 655835"/>
                <a:gd name="connsiteX31" fmla="*/ 613015 w 654346"/>
                <a:gd name="connsiteY31" fmla="*/ 487320 h 655835"/>
                <a:gd name="connsiteX32" fmla="*/ 652276 w 654346"/>
                <a:gd name="connsiteY32" fmla="*/ 365590 h 655835"/>
                <a:gd name="connsiteX33" fmla="*/ 641914 w 654346"/>
                <a:gd name="connsiteY33" fmla="*/ 238050 h 655835"/>
                <a:gd name="connsiteX34" fmla="*/ 583736 w 654346"/>
                <a:gd name="connsiteY34" fmla="*/ 124131 h 655835"/>
                <a:gd name="connsiteX35" fmla="*/ 583736 w 654346"/>
                <a:gd name="connsiteY35" fmla="*/ 124131 h 65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346" h="655835">
                  <a:moveTo>
                    <a:pt x="614346" y="361113"/>
                  </a:moveTo>
                  <a:cubicBezTo>
                    <a:pt x="609878" y="399023"/>
                    <a:pt x="598186" y="435599"/>
                    <a:pt x="579839" y="468555"/>
                  </a:cubicBezTo>
                  <a:cubicBezTo>
                    <a:pt x="561397" y="501512"/>
                    <a:pt x="536490" y="531135"/>
                    <a:pt x="506641" y="554757"/>
                  </a:cubicBezTo>
                  <a:cubicBezTo>
                    <a:pt x="476886" y="578379"/>
                    <a:pt x="442569" y="596000"/>
                    <a:pt x="406255" y="606382"/>
                  </a:cubicBezTo>
                  <a:cubicBezTo>
                    <a:pt x="369941" y="616669"/>
                    <a:pt x="331917" y="619812"/>
                    <a:pt x="293987" y="615526"/>
                  </a:cubicBezTo>
                  <a:cubicBezTo>
                    <a:pt x="255962" y="610954"/>
                    <a:pt x="219648" y="599238"/>
                    <a:pt x="186662" y="580950"/>
                  </a:cubicBezTo>
                  <a:cubicBezTo>
                    <a:pt x="153675" y="562472"/>
                    <a:pt x="124301" y="537516"/>
                    <a:pt x="100630" y="507608"/>
                  </a:cubicBezTo>
                  <a:cubicBezTo>
                    <a:pt x="77150" y="477890"/>
                    <a:pt x="59564" y="443409"/>
                    <a:pt x="49202" y="407024"/>
                  </a:cubicBezTo>
                  <a:cubicBezTo>
                    <a:pt x="38840" y="370638"/>
                    <a:pt x="35798" y="332538"/>
                    <a:pt x="39981" y="294534"/>
                  </a:cubicBezTo>
                  <a:cubicBezTo>
                    <a:pt x="44544" y="256529"/>
                    <a:pt x="56332" y="220048"/>
                    <a:pt x="74583" y="186996"/>
                  </a:cubicBezTo>
                  <a:cubicBezTo>
                    <a:pt x="92930" y="153945"/>
                    <a:pt x="117932" y="124512"/>
                    <a:pt x="147591" y="100890"/>
                  </a:cubicBezTo>
                  <a:cubicBezTo>
                    <a:pt x="177441" y="77268"/>
                    <a:pt x="211758" y="59647"/>
                    <a:pt x="248072" y="49265"/>
                  </a:cubicBezTo>
                  <a:cubicBezTo>
                    <a:pt x="284386" y="38883"/>
                    <a:pt x="322506" y="35835"/>
                    <a:pt x="360340" y="40026"/>
                  </a:cubicBezTo>
                  <a:cubicBezTo>
                    <a:pt x="398270" y="44598"/>
                    <a:pt x="434679" y="56313"/>
                    <a:pt x="467570" y="74697"/>
                  </a:cubicBezTo>
                  <a:cubicBezTo>
                    <a:pt x="500652" y="92985"/>
                    <a:pt x="530121" y="118131"/>
                    <a:pt x="553697" y="147849"/>
                  </a:cubicBezTo>
                  <a:cubicBezTo>
                    <a:pt x="577177" y="177662"/>
                    <a:pt x="594763" y="212047"/>
                    <a:pt x="605125" y="248433"/>
                  </a:cubicBezTo>
                  <a:cubicBezTo>
                    <a:pt x="615487" y="284818"/>
                    <a:pt x="618529" y="323013"/>
                    <a:pt x="614251" y="361018"/>
                  </a:cubicBezTo>
                  <a:lnTo>
                    <a:pt x="614251" y="361018"/>
                  </a:lnTo>
                  <a:close/>
                  <a:moveTo>
                    <a:pt x="583831" y="124131"/>
                  </a:moveTo>
                  <a:cubicBezTo>
                    <a:pt x="557024" y="90413"/>
                    <a:pt x="523847" y="62124"/>
                    <a:pt x="486393" y="41359"/>
                  </a:cubicBezTo>
                  <a:cubicBezTo>
                    <a:pt x="449033" y="20499"/>
                    <a:pt x="407681" y="7164"/>
                    <a:pt x="364903" y="2116"/>
                  </a:cubicBezTo>
                  <a:cubicBezTo>
                    <a:pt x="322030" y="-2742"/>
                    <a:pt x="278777" y="783"/>
                    <a:pt x="237710" y="12498"/>
                  </a:cubicBezTo>
                  <a:cubicBezTo>
                    <a:pt x="196453" y="24214"/>
                    <a:pt x="157668" y="44217"/>
                    <a:pt x="124016" y="70887"/>
                  </a:cubicBezTo>
                  <a:cubicBezTo>
                    <a:pt x="90364" y="97652"/>
                    <a:pt x="62035" y="130989"/>
                    <a:pt x="41312" y="168423"/>
                  </a:cubicBezTo>
                  <a:cubicBezTo>
                    <a:pt x="20493" y="205856"/>
                    <a:pt x="7279" y="247290"/>
                    <a:pt x="2051" y="290152"/>
                  </a:cubicBezTo>
                  <a:cubicBezTo>
                    <a:pt x="-2702" y="333015"/>
                    <a:pt x="815" y="376449"/>
                    <a:pt x="12508" y="417692"/>
                  </a:cubicBezTo>
                  <a:cubicBezTo>
                    <a:pt x="24106" y="458840"/>
                    <a:pt x="43973" y="497797"/>
                    <a:pt x="70686" y="531611"/>
                  </a:cubicBezTo>
                  <a:cubicBezTo>
                    <a:pt x="97398" y="565234"/>
                    <a:pt x="130670" y="593619"/>
                    <a:pt x="168030" y="614478"/>
                  </a:cubicBezTo>
                  <a:cubicBezTo>
                    <a:pt x="205484" y="635338"/>
                    <a:pt x="246741" y="648673"/>
                    <a:pt x="289519" y="653721"/>
                  </a:cubicBezTo>
                  <a:cubicBezTo>
                    <a:pt x="332392" y="658579"/>
                    <a:pt x="375550" y="655055"/>
                    <a:pt x="416712" y="643244"/>
                  </a:cubicBezTo>
                  <a:cubicBezTo>
                    <a:pt x="457779" y="631623"/>
                    <a:pt x="496659" y="611621"/>
                    <a:pt x="530406" y="584856"/>
                  </a:cubicBezTo>
                  <a:cubicBezTo>
                    <a:pt x="564058" y="558090"/>
                    <a:pt x="592292" y="524753"/>
                    <a:pt x="613015" y="487320"/>
                  </a:cubicBezTo>
                  <a:cubicBezTo>
                    <a:pt x="633929" y="449886"/>
                    <a:pt x="647048" y="408453"/>
                    <a:pt x="652276" y="365590"/>
                  </a:cubicBezTo>
                  <a:cubicBezTo>
                    <a:pt x="657029" y="322632"/>
                    <a:pt x="653607" y="279294"/>
                    <a:pt x="641914" y="238050"/>
                  </a:cubicBezTo>
                  <a:cubicBezTo>
                    <a:pt x="630222" y="196902"/>
                    <a:pt x="610259" y="157945"/>
                    <a:pt x="583736" y="124131"/>
                  </a:cubicBezTo>
                  <a:lnTo>
                    <a:pt x="583736" y="124131"/>
                  </a:lnTo>
                  <a:close/>
                </a:path>
              </a:pathLst>
            </a:custGeom>
            <a:solidFill>
              <a:srgbClr val="72BF44"/>
            </a:solidFill>
            <a:ln w="0" cap="flat">
              <a:noFill/>
              <a:prstDash val="solid"/>
              <a:miter/>
            </a:ln>
          </p:spPr>
          <p:txBody>
            <a:bodyPr rtlCol="0" anchor="ctr"/>
            <a:lstStyle/>
            <a:p>
              <a:endParaRPr lang="en-CA"/>
            </a:p>
          </p:txBody>
        </p:sp>
      </p:grpSp>
      <p:pic>
        <p:nvPicPr>
          <p:cNvPr id="15" name="Picture 14">
            <a:extLst>
              <a:ext uri="{FF2B5EF4-FFF2-40B4-BE49-F238E27FC236}">
                <a16:creationId xmlns:a16="http://schemas.microsoft.com/office/drawing/2014/main" id="{263CE398-78DC-C667-E94A-B2E783E7B4A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68581" y="352795"/>
            <a:ext cx="3883168" cy="797911"/>
          </a:xfrm>
          <a:prstGeom prst="rect">
            <a:avLst/>
          </a:prstGeom>
        </p:spPr>
      </p:pic>
    </p:spTree>
    <p:extLst>
      <p:ext uri="{BB962C8B-B14F-4D97-AF65-F5344CB8AC3E}">
        <p14:creationId xmlns:p14="http://schemas.microsoft.com/office/powerpoint/2010/main" val="115310392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le Slide Alt">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B766F-C33F-58C4-D079-E07C59D45453}"/>
              </a:ext>
            </a:extLst>
          </p:cNvPr>
          <p:cNvSpPr>
            <a:spLocks noGrp="1"/>
          </p:cNvSpPr>
          <p:nvPr>
            <p:ph type="title"/>
          </p:nvPr>
        </p:nvSpPr>
        <p:spPr>
          <a:xfrm>
            <a:off x="831850" y="1710484"/>
            <a:ext cx="10515600" cy="2852737"/>
          </a:xfrm>
        </p:spPr>
        <p:txBody>
          <a:bodyPr anchor="b"/>
          <a:lstStyle>
            <a:lvl1pPr>
              <a:defRPr sz="6000">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DF8728EE-FC53-E4C3-44A7-295F69F864C1}"/>
              </a:ext>
            </a:extLst>
          </p:cNvPr>
          <p:cNvSpPr>
            <a:spLocks noGrp="1"/>
          </p:cNvSpPr>
          <p:nvPr>
            <p:ph type="body" idx="1"/>
          </p:nvPr>
        </p:nvSpPr>
        <p:spPr>
          <a:xfrm>
            <a:off x="831850" y="4590209"/>
            <a:ext cx="10515600" cy="1092419"/>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Rectangle 3">
            <a:extLst>
              <a:ext uri="{FF2B5EF4-FFF2-40B4-BE49-F238E27FC236}">
                <a16:creationId xmlns:a16="http://schemas.microsoft.com/office/drawing/2014/main" id="{A0231AE1-C1E0-FCEA-E445-4C0CBC2F9462}"/>
              </a:ext>
            </a:extLst>
          </p:cNvPr>
          <p:cNvSpPr/>
          <p:nvPr userDrawn="1"/>
        </p:nvSpPr>
        <p:spPr>
          <a:xfrm>
            <a:off x="0" y="5682629"/>
            <a:ext cx="12192000" cy="117537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v</a:t>
            </a:r>
          </a:p>
        </p:txBody>
      </p:sp>
      <p:cxnSp>
        <p:nvCxnSpPr>
          <p:cNvPr id="6" name="Straight Connector 5">
            <a:extLst>
              <a:ext uri="{FF2B5EF4-FFF2-40B4-BE49-F238E27FC236}">
                <a16:creationId xmlns:a16="http://schemas.microsoft.com/office/drawing/2014/main" id="{969EDE35-AE4A-3B5A-0151-C030ED11ABA2}"/>
              </a:ext>
            </a:extLst>
          </p:cNvPr>
          <p:cNvCxnSpPr/>
          <p:nvPr userDrawn="1"/>
        </p:nvCxnSpPr>
        <p:spPr>
          <a:xfrm>
            <a:off x="0" y="5682629"/>
            <a:ext cx="12192000" cy="0"/>
          </a:xfrm>
          <a:prstGeom prst="line">
            <a:avLst/>
          </a:prstGeom>
          <a:ln>
            <a:solidFill>
              <a:srgbClr val="777777"/>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83EC208F-D2F6-886B-344F-E81DD70A0E5C}"/>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831850" y="5970099"/>
            <a:ext cx="2932181" cy="602503"/>
          </a:xfrm>
          <a:prstGeom prst="rect">
            <a:avLst/>
          </a:prstGeom>
        </p:spPr>
      </p:pic>
    </p:spTree>
    <p:extLst>
      <p:ext uri="{BB962C8B-B14F-4D97-AF65-F5344CB8AC3E}">
        <p14:creationId xmlns:p14="http://schemas.microsoft.com/office/powerpoint/2010/main" val="14628414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5CABF82C-4841-8D84-5539-7CBC65FCCD5D}"/>
              </a:ext>
            </a:extLst>
          </p:cNvPr>
          <p:cNvSpPr>
            <a:spLocks noGrp="1"/>
          </p:cNvSpPr>
          <p:nvPr>
            <p:ph type="pic" sz="quarter" idx="11"/>
          </p:nvPr>
        </p:nvSpPr>
        <p:spPr>
          <a:xfrm>
            <a:off x="0" y="0"/>
            <a:ext cx="12192000" cy="3825875"/>
          </a:xfrm>
        </p:spPr>
        <p:txBody>
          <a:bodyPr/>
          <a:lstStyle/>
          <a:p>
            <a:endParaRPr lang="en-CA"/>
          </a:p>
        </p:txBody>
      </p:sp>
      <p:sp>
        <p:nvSpPr>
          <p:cNvPr id="2" name="Title 1">
            <a:extLst>
              <a:ext uri="{FF2B5EF4-FFF2-40B4-BE49-F238E27FC236}">
                <a16:creationId xmlns:a16="http://schemas.microsoft.com/office/drawing/2014/main" id="{5B9D2C7C-B9D8-DEAC-9BFF-497CDE26445C}"/>
              </a:ext>
            </a:extLst>
          </p:cNvPr>
          <p:cNvSpPr>
            <a:spLocks noGrp="1"/>
          </p:cNvSpPr>
          <p:nvPr>
            <p:ph type="title"/>
          </p:nvPr>
        </p:nvSpPr>
        <p:spPr>
          <a:xfrm>
            <a:off x="1274400" y="1709739"/>
            <a:ext cx="10073050" cy="2115386"/>
          </a:xfrm>
        </p:spPr>
        <p:txBody>
          <a:bodyPr anchor="b">
            <a:normAutofit/>
          </a:bodyPr>
          <a:lstStyle>
            <a:lvl1pPr>
              <a:defRPr sz="4000">
                <a:solidFill>
                  <a:srgbClr val="006498"/>
                </a:solidFill>
              </a:defRPr>
            </a:lvl1pPr>
          </a:lstStyle>
          <a:p>
            <a:r>
              <a:rPr lang="en-CA" noProof="0" dirty="0"/>
              <a:t>Click to edit Master title style</a:t>
            </a:r>
          </a:p>
        </p:txBody>
      </p:sp>
      <p:sp>
        <p:nvSpPr>
          <p:cNvPr id="17" name="Text Placeholder 16">
            <a:extLst>
              <a:ext uri="{FF2B5EF4-FFF2-40B4-BE49-F238E27FC236}">
                <a16:creationId xmlns:a16="http://schemas.microsoft.com/office/drawing/2014/main" id="{7A3F37C7-AB5D-B18F-8C7D-2A54F4078621}"/>
              </a:ext>
            </a:extLst>
          </p:cNvPr>
          <p:cNvSpPr>
            <a:spLocks noGrp="1"/>
          </p:cNvSpPr>
          <p:nvPr>
            <p:ph type="body" sz="quarter" idx="10"/>
          </p:nvPr>
        </p:nvSpPr>
        <p:spPr>
          <a:xfrm>
            <a:off x="0" y="3825125"/>
            <a:ext cx="12192000" cy="3032875"/>
          </a:xfrm>
          <a:solidFill>
            <a:schemeClr val="tx2"/>
          </a:solidFill>
        </p:spPr>
        <p:txBody>
          <a:bodyPr lIns="1404000" tIns="180000" rIns="2160000"/>
          <a:lstStyle>
            <a:lvl1pPr>
              <a:defRPr>
                <a:solidFill>
                  <a:schemeClr val="bg1"/>
                </a:solidFill>
              </a:defRPr>
            </a:lvl1pPr>
            <a:lvl2pPr marL="374400" indent="-372600">
              <a:buFont typeface="Wingdings" pitchFamily="2" charset="2"/>
              <a:buChar char="ü"/>
              <a:defRPr sz="1800" b="1">
                <a:solidFill>
                  <a:schemeClr val="bg1"/>
                </a:solidFill>
              </a:defRPr>
            </a:lvl2pPr>
            <a:lvl3pPr marL="698400" indent="-300600">
              <a:defRPr sz="1800" b="1">
                <a:solidFill>
                  <a:schemeClr val="bg1"/>
                </a:solidFill>
              </a:defRPr>
            </a:lvl3pPr>
            <a:lvl4pPr marL="988200">
              <a:defRPr sz="1800" b="1">
                <a:solidFill>
                  <a:schemeClr val="bg1"/>
                </a:solidFill>
              </a:defRPr>
            </a:lvl4pPr>
            <a:lvl5pPr marL="1265400">
              <a:defRPr sz="1800" b="1">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CA" dirty="0"/>
          </a:p>
        </p:txBody>
      </p:sp>
      <p:pic>
        <p:nvPicPr>
          <p:cNvPr id="3" name="Picture 2">
            <a:extLst>
              <a:ext uri="{FF2B5EF4-FFF2-40B4-BE49-F238E27FC236}">
                <a16:creationId xmlns:a16="http://schemas.microsoft.com/office/drawing/2014/main" id="{F55C4FDF-ACFE-B7C6-3734-069EE3B92B39}"/>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68581" y="352795"/>
            <a:ext cx="3883168" cy="797911"/>
          </a:xfrm>
          <a:prstGeom prst="rect">
            <a:avLst/>
          </a:prstGeom>
        </p:spPr>
      </p:pic>
    </p:spTree>
    <p:extLst>
      <p:ext uri="{BB962C8B-B14F-4D97-AF65-F5344CB8AC3E}">
        <p14:creationId xmlns:p14="http://schemas.microsoft.com/office/powerpoint/2010/main" val="3502630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D2C7C-B9D8-DEAC-9BFF-497CDE26445C}"/>
              </a:ext>
            </a:extLst>
          </p:cNvPr>
          <p:cNvSpPr>
            <a:spLocks noGrp="1"/>
          </p:cNvSpPr>
          <p:nvPr>
            <p:ph type="title"/>
          </p:nvPr>
        </p:nvSpPr>
        <p:spPr>
          <a:xfrm>
            <a:off x="1274400" y="1709739"/>
            <a:ext cx="10073050" cy="2115386"/>
          </a:xfrm>
        </p:spPr>
        <p:txBody>
          <a:bodyPr anchor="b">
            <a:normAutofit/>
          </a:bodyPr>
          <a:lstStyle>
            <a:lvl1pPr>
              <a:defRPr sz="4000">
                <a:solidFill>
                  <a:srgbClr val="006498"/>
                </a:solidFill>
              </a:defRPr>
            </a:lvl1pPr>
          </a:lstStyle>
          <a:p>
            <a:r>
              <a:rPr lang="en-CA" noProof="0" dirty="0"/>
              <a:t>Click to edit Master title style</a:t>
            </a:r>
          </a:p>
        </p:txBody>
      </p:sp>
      <p:sp>
        <p:nvSpPr>
          <p:cNvPr id="17" name="Text Placeholder 16">
            <a:extLst>
              <a:ext uri="{FF2B5EF4-FFF2-40B4-BE49-F238E27FC236}">
                <a16:creationId xmlns:a16="http://schemas.microsoft.com/office/drawing/2014/main" id="{7A3F37C7-AB5D-B18F-8C7D-2A54F4078621}"/>
              </a:ext>
            </a:extLst>
          </p:cNvPr>
          <p:cNvSpPr>
            <a:spLocks noGrp="1"/>
          </p:cNvSpPr>
          <p:nvPr>
            <p:ph type="body" sz="quarter" idx="10"/>
          </p:nvPr>
        </p:nvSpPr>
        <p:spPr>
          <a:xfrm>
            <a:off x="0" y="3825125"/>
            <a:ext cx="12192000" cy="3032875"/>
          </a:xfrm>
          <a:solidFill>
            <a:schemeClr val="tx2"/>
          </a:solidFill>
        </p:spPr>
        <p:txBody>
          <a:bodyPr lIns="1404000" tIns="180000" rIns="2160000"/>
          <a:lstStyle>
            <a:lvl1pPr>
              <a:defRPr>
                <a:solidFill>
                  <a:schemeClr val="bg1"/>
                </a:solidFill>
              </a:defRPr>
            </a:lvl1pPr>
            <a:lvl2pPr marL="374400" indent="-372600">
              <a:buFont typeface="Wingdings" pitchFamily="2" charset="2"/>
              <a:buChar char="ü"/>
              <a:defRPr sz="1800" b="1">
                <a:solidFill>
                  <a:schemeClr val="bg1"/>
                </a:solidFill>
              </a:defRPr>
            </a:lvl2pPr>
            <a:lvl3pPr marL="698400" indent="-300600">
              <a:defRPr sz="1800" b="1">
                <a:solidFill>
                  <a:schemeClr val="bg1"/>
                </a:solidFill>
              </a:defRPr>
            </a:lvl3pPr>
            <a:lvl4pPr marL="988200">
              <a:defRPr sz="1800" b="1">
                <a:solidFill>
                  <a:schemeClr val="bg1"/>
                </a:solidFill>
              </a:defRPr>
            </a:lvl4pPr>
            <a:lvl5pPr marL="1265400">
              <a:defRPr sz="1800" b="1">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CA" dirty="0"/>
          </a:p>
        </p:txBody>
      </p:sp>
      <p:grpSp>
        <p:nvGrpSpPr>
          <p:cNvPr id="3" name="TWM icon" descr="The Working Mind icon. Head with 3 cogs inside.">
            <a:extLst>
              <a:ext uri="{FF2B5EF4-FFF2-40B4-BE49-F238E27FC236}">
                <a16:creationId xmlns:a16="http://schemas.microsoft.com/office/drawing/2014/main" id="{E972016B-A3A1-77B9-5D66-03AF50A61B59}"/>
              </a:ext>
            </a:extLst>
          </p:cNvPr>
          <p:cNvGrpSpPr/>
          <p:nvPr userDrawn="1"/>
        </p:nvGrpSpPr>
        <p:grpSpPr>
          <a:xfrm>
            <a:off x="9942066" y="4544079"/>
            <a:ext cx="2075929" cy="2313921"/>
            <a:chOff x="6899593" y="687592"/>
            <a:chExt cx="3215928" cy="3584612"/>
          </a:xfrm>
        </p:grpSpPr>
        <p:sp>
          <p:nvSpPr>
            <p:cNvPr id="4" name="Freeform 10">
              <a:extLst>
                <a:ext uri="{FF2B5EF4-FFF2-40B4-BE49-F238E27FC236}">
                  <a16:creationId xmlns:a16="http://schemas.microsoft.com/office/drawing/2014/main" id="{37AE7E32-DE4D-8AB4-2AFD-D709E4B0A16B}"/>
                </a:ext>
              </a:extLst>
            </p:cNvPr>
            <p:cNvSpPr/>
            <p:nvPr/>
          </p:nvSpPr>
          <p:spPr>
            <a:xfrm>
              <a:off x="6899593" y="687592"/>
              <a:ext cx="3215928" cy="3584612"/>
            </a:xfrm>
            <a:custGeom>
              <a:avLst/>
              <a:gdLst>
                <a:gd name="connsiteX0" fmla="*/ 2993314 w 3215928"/>
                <a:gd name="connsiteY0" fmla="*/ 3582136 h 3584612"/>
                <a:gd name="connsiteX1" fmla="*/ 2803855 w 3215928"/>
                <a:gd name="connsiteY1" fmla="*/ 2844520 h 3584612"/>
                <a:gd name="connsiteX2" fmla="*/ 3114423 w 3215928"/>
                <a:gd name="connsiteY2" fmla="*/ 1892496 h 3584612"/>
                <a:gd name="connsiteX3" fmla="*/ 3095791 w 3215928"/>
                <a:gd name="connsiteY3" fmla="*/ 759878 h 3584612"/>
                <a:gd name="connsiteX4" fmla="*/ 1928047 w 3215928"/>
                <a:gd name="connsiteY4" fmla="*/ 545 h 3584612"/>
                <a:gd name="connsiteX5" fmla="*/ 549171 w 3215928"/>
                <a:gd name="connsiteY5" fmla="*/ 541946 h 3584612"/>
                <a:gd name="connsiteX6" fmla="*/ 207613 w 3215928"/>
                <a:gd name="connsiteY6" fmla="*/ 1257655 h 3584612"/>
                <a:gd name="connsiteX7" fmla="*/ 269783 w 3215928"/>
                <a:gd name="connsiteY7" fmla="*/ 1568741 h 3584612"/>
                <a:gd name="connsiteX8" fmla="*/ 269783 w 3215928"/>
                <a:gd name="connsiteY8" fmla="*/ 1730476 h 3584612"/>
                <a:gd name="connsiteX9" fmla="*/ 182802 w 3215928"/>
                <a:gd name="connsiteY9" fmla="*/ 1886114 h 3584612"/>
                <a:gd name="connsiteX10" fmla="*/ 58650 w 3215928"/>
                <a:gd name="connsiteY10" fmla="*/ 2166149 h 3584612"/>
                <a:gd name="connsiteX11" fmla="*/ 39923 w 3215928"/>
                <a:gd name="connsiteY11" fmla="*/ 2396369 h 3584612"/>
                <a:gd name="connsiteX12" fmla="*/ 207518 w 3215928"/>
                <a:gd name="connsiteY12" fmla="*/ 2502191 h 3584612"/>
                <a:gd name="connsiteX13" fmla="*/ 182706 w 3215928"/>
                <a:gd name="connsiteY13" fmla="*/ 2564390 h 3584612"/>
                <a:gd name="connsiteX14" fmla="*/ 201339 w 3215928"/>
                <a:gd name="connsiteY14" fmla="*/ 2682595 h 3584612"/>
                <a:gd name="connsiteX15" fmla="*/ 188790 w 3215928"/>
                <a:gd name="connsiteY15" fmla="*/ 2707455 h 3584612"/>
                <a:gd name="connsiteX16" fmla="*/ 232424 w 3215928"/>
                <a:gd name="connsiteY16" fmla="*/ 2800895 h 3584612"/>
                <a:gd name="connsiteX17" fmla="*/ 238603 w 3215928"/>
                <a:gd name="connsiteY17" fmla="*/ 2894145 h 3584612"/>
                <a:gd name="connsiteX18" fmla="*/ 182611 w 3215928"/>
                <a:gd name="connsiteY18" fmla="*/ 3062261 h 3584612"/>
                <a:gd name="connsiteX19" fmla="*/ 337943 w 3215928"/>
                <a:gd name="connsiteY19" fmla="*/ 3199136 h 3584612"/>
                <a:gd name="connsiteX20" fmla="*/ 704407 w 3215928"/>
                <a:gd name="connsiteY20" fmla="*/ 3230187 h 3584612"/>
                <a:gd name="connsiteX21" fmla="*/ 1120589 w 3215928"/>
                <a:gd name="connsiteY21" fmla="*/ 3304768 h 3584612"/>
                <a:gd name="connsiteX22" fmla="*/ 1293983 w 3215928"/>
                <a:gd name="connsiteY22" fmla="*/ 3584612 h 3584612"/>
                <a:gd name="connsiteX23" fmla="*/ 2993123 w 3215928"/>
                <a:gd name="connsiteY23" fmla="*/ 3581850 h 3584612"/>
                <a:gd name="connsiteX24" fmla="*/ 2993123 w 3215928"/>
                <a:gd name="connsiteY24" fmla="*/ 3581850 h 358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215928" h="3584612">
                  <a:moveTo>
                    <a:pt x="2993314" y="3582136"/>
                  </a:moveTo>
                  <a:cubicBezTo>
                    <a:pt x="2924964" y="3488791"/>
                    <a:pt x="2791402" y="3037496"/>
                    <a:pt x="2803855" y="2844520"/>
                  </a:cubicBezTo>
                  <a:cubicBezTo>
                    <a:pt x="2816308" y="2651734"/>
                    <a:pt x="3064705" y="2060517"/>
                    <a:pt x="3114423" y="1892496"/>
                  </a:cubicBezTo>
                  <a:cubicBezTo>
                    <a:pt x="3164045" y="1724475"/>
                    <a:pt x="3325556" y="1288802"/>
                    <a:pt x="3095791" y="759878"/>
                  </a:cubicBezTo>
                  <a:cubicBezTo>
                    <a:pt x="2865930" y="230764"/>
                    <a:pt x="2431211" y="13023"/>
                    <a:pt x="1928047" y="545"/>
                  </a:cubicBezTo>
                  <a:cubicBezTo>
                    <a:pt x="1424978" y="-11837"/>
                    <a:pt x="859739" y="187235"/>
                    <a:pt x="549171" y="541946"/>
                  </a:cubicBezTo>
                  <a:cubicBezTo>
                    <a:pt x="238793" y="896657"/>
                    <a:pt x="220066" y="1182979"/>
                    <a:pt x="207613" y="1257655"/>
                  </a:cubicBezTo>
                  <a:cubicBezTo>
                    <a:pt x="195255" y="1332331"/>
                    <a:pt x="244972" y="1500352"/>
                    <a:pt x="269783" y="1568741"/>
                  </a:cubicBezTo>
                  <a:cubicBezTo>
                    <a:pt x="294595" y="1637226"/>
                    <a:pt x="275962" y="1662086"/>
                    <a:pt x="269783" y="1730476"/>
                  </a:cubicBezTo>
                  <a:cubicBezTo>
                    <a:pt x="263509" y="1798961"/>
                    <a:pt x="207613" y="1842585"/>
                    <a:pt x="182802" y="1886114"/>
                  </a:cubicBezTo>
                  <a:cubicBezTo>
                    <a:pt x="157990" y="1929739"/>
                    <a:pt x="108273" y="2060327"/>
                    <a:pt x="58650" y="2166149"/>
                  </a:cubicBezTo>
                  <a:cubicBezTo>
                    <a:pt x="8933" y="2271972"/>
                    <a:pt x="-34511" y="2327979"/>
                    <a:pt x="39923" y="2396369"/>
                  </a:cubicBezTo>
                  <a:cubicBezTo>
                    <a:pt x="114452" y="2464853"/>
                    <a:pt x="188981" y="2464853"/>
                    <a:pt x="207518" y="2502191"/>
                  </a:cubicBezTo>
                  <a:cubicBezTo>
                    <a:pt x="226150" y="2539529"/>
                    <a:pt x="195160" y="2545721"/>
                    <a:pt x="182706" y="2564390"/>
                  </a:cubicBezTo>
                  <a:cubicBezTo>
                    <a:pt x="170253" y="2583154"/>
                    <a:pt x="145442" y="2620396"/>
                    <a:pt x="201339" y="2682595"/>
                  </a:cubicBezTo>
                  <a:lnTo>
                    <a:pt x="188790" y="2707455"/>
                  </a:lnTo>
                  <a:cubicBezTo>
                    <a:pt x="176337" y="2732411"/>
                    <a:pt x="201339" y="2775940"/>
                    <a:pt x="232424" y="2800895"/>
                  </a:cubicBezTo>
                  <a:cubicBezTo>
                    <a:pt x="263414" y="2825756"/>
                    <a:pt x="257235" y="2838138"/>
                    <a:pt x="238603" y="2894145"/>
                  </a:cubicBezTo>
                  <a:cubicBezTo>
                    <a:pt x="219971" y="2950247"/>
                    <a:pt x="195065" y="2968821"/>
                    <a:pt x="182611" y="3062261"/>
                  </a:cubicBezTo>
                  <a:cubicBezTo>
                    <a:pt x="170158" y="3155511"/>
                    <a:pt x="244782" y="3155511"/>
                    <a:pt x="337943" y="3199136"/>
                  </a:cubicBezTo>
                  <a:cubicBezTo>
                    <a:pt x="431104" y="3242665"/>
                    <a:pt x="586435" y="3223996"/>
                    <a:pt x="704407" y="3230187"/>
                  </a:cubicBezTo>
                  <a:cubicBezTo>
                    <a:pt x="822380" y="3236378"/>
                    <a:pt x="1033608" y="3280003"/>
                    <a:pt x="1120589" y="3304768"/>
                  </a:cubicBezTo>
                  <a:cubicBezTo>
                    <a:pt x="1207381" y="3329723"/>
                    <a:pt x="1238086" y="3491362"/>
                    <a:pt x="1293983" y="3584612"/>
                  </a:cubicBezTo>
                  <a:lnTo>
                    <a:pt x="2993123" y="3581850"/>
                  </a:lnTo>
                  <a:lnTo>
                    <a:pt x="2993123" y="3581850"/>
                  </a:lnTo>
                  <a:close/>
                </a:path>
              </a:pathLst>
            </a:custGeom>
            <a:solidFill>
              <a:schemeClr val="bg1"/>
            </a:solidFill>
            <a:ln w="0" cap="flat">
              <a:noFill/>
              <a:prstDash val="solid"/>
              <a:miter/>
            </a:ln>
          </p:spPr>
          <p:txBody>
            <a:bodyPr rtlCol="0" anchor="ctr"/>
            <a:lstStyle/>
            <a:p>
              <a:endParaRPr lang="en-CA"/>
            </a:p>
          </p:txBody>
        </p:sp>
        <p:sp>
          <p:nvSpPr>
            <p:cNvPr id="7" name="Freeform 11">
              <a:extLst>
                <a:ext uri="{FF2B5EF4-FFF2-40B4-BE49-F238E27FC236}">
                  <a16:creationId xmlns:a16="http://schemas.microsoft.com/office/drawing/2014/main" id="{CA0DA66B-7DD7-F865-360C-1044C487A5FC}"/>
                </a:ext>
              </a:extLst>
            </p:cNvPr>
            <p:cNvSpPr/>
            <p:nvPr/>
          </p:nvSpPr>
          <p:spPr>
            <a:xfrm>
              <a:off x="8255251" y="2084657"/>
              <a:ext cx="1122360" cy="1124591"/>
            </a:xfrm>
            <a:custGeom>
              <a:avLst/>
              <a:gdLst>
                <a:gd name="connsiteX0" fmla="*/ 903016 w 1122360"/>
                <a:gd name="connsiteY0" fmla="*/ 603634 h 1124591"/>
                <a:gd name="connsiteX1" fmla="*/ 861189 w 1122360"/>
                <a:gd name="connsiteY1" fmla="*/ 731555 h 1124591"/>
                <a:gd name="connsiteX2" fmla="*/ 773637 w 1122360"/>
                <a:gd name="connsiteY2" fmla="*/ 833758 h 1124591"/>
                <a:gd name="connsiteX3" fmla="*/ 653763 w 1122360"/>
                <a:gd name="connsiteY3" fmla="*/ 894528 h 1124591"/>
                <a:gd name="connsiteX4" fmla="*/ 519821 w 1122360"/>
                <a:gd name="connsiteY4" fmla="*/ 904720 h 1124591"/>
                <a:gd name="connsiteX5" fmla="*/ 392057 w 1122360"/>
                <a:gd name="connsiteY5" fmla="*/ 862905 h 1124591"/>
                <a:gd name="connsiteX6" fmla="*/ 290341 w 1122360"/>
                <a:gd name="connsiteY6" fmla="*/ 775084 h 1124591"/>
                <a:gd name="connsiteX7" fmla="*/ 229501 w 1122360"/>
                <a:gd name="connsiteY7" fmla="*/ 655069 h 1124591"/>
                <a:gd name="connsiteX8" fmla="*/ 219329 w 1122360"/>
                <a:gd name="connsiteY8" fmla="*/ 520862 h 1124591"/>
                <a:gd name="connsiteX9" fmla="*/ 261062 w 1122360"/>
                <a:gd name="connsiteY9" fmla="*/ 392941 h 1124591"/>
                <a:gd name="connsiteX10" fmla="*/ 348709 w 1122360"/>
                <a:gd name="connsiteY10" fmla="*/ 290738 h 1124591"/>
                <a:gd name="connsiteX11" fmla="*/ 468582 w 1122360"/>
                <a:gd name="connsiteY11" fmla="*/ 229873 h 1124591"/>
                <a:gd name="connsiteX12" fmla="*/ 602525 w 1122360"/>
                <a:gd name="connsiteY12" fmla="*/ 219777 h 1124591"/>
                <a:gd name="connsiteX13" fmla="*/ 730098 w 1122360"/>
                <a:gd name="connsiteY13" fmla="*/ 261687 h 1124591"/>
                <a:gd name="connsiteX14" fmla="*/ 832100 w 1122360"/>
                <a:gd name="connsiteY14" fmla="*/ 349317 h 1124591"/>
                <a:gd name="connsiteX15" fmla="*/ 892749 w 1122360"/>
                <a:gd name="connsiteY15" fmla="*/ 469427 h 1124591"/>
                <a:gd name="connsiteX16" fmla="*/ 902921 w 1122360"/>
                <a:gd name="connsiteY16" fmla="*/ 603634 h 1124591"/>
                <a:gd name="connsiteX17" fmla="*/ 902921 w 1122360"/>
                <a:gd name="connsiteY17" fmla="*/ 603634 h 1124591"/>
                <a:gd name="connsiteX18" fmla="*/ 1057302 w 1122360"/>
                <a:gd name="connsiteY18" fmla="*/ 584584 h 1124591"/>
                <a:gd name="connsiteX19" fmla="*/ 1122325 w 1122360"/>
                <a:gd name="connsiteY19" fmla="*/ 563344 h 1124591"/>
                <a:gd name="connsiteX20" fmla="*/ 1115765 w 1122360"/>
                <a:gd name="connsiteY20" fmla="*/ 475904 h 1124591"/>
                <a:gd name="connsiteX21" fmla="*/ 1047891 w 1122360"/>
                <a:gd name="connsiteY21" fmla="*/ 464950 h 1124591"/>
                <a:gd name="connsiteX22" fmla="*/ 1039620 w 1122360"/>
                <a:gd name="connsiteY22" fmla="*/ 428470 h 1124591"/>
                <a:gd name="connsiteX23" fmla="*/ 1027928 w 1122360"/>
                <a:gd name="connsiteY23" fmla="*/ 392941 h 1124591"/>
                <a:gd name="connsiteX24" fmla="*/ 1080307 w 1122360"/>
                <a:gd name="connsiteY24" fmla="*/ 348460 h 1124591"/>
                <a:gd name="connsiteX25" fmla="*/ 1040571 w 1122360"/>
                <a:gd name="connsiteY25" fmla="*/ 270069 h 1124591"/>
                <a:gd name="connsiteX26" fmla="*/ 974028 w 1122360"/>
                <a:gd name="connsiteY26" fmla="*/ 285690 h 1124591"/>
                <a:gd name="connsiteX27" fmla="*/ 952068 w 1122360"/>
                <a:gd name="connsiteY27" fmla="*/ 255210 h 1124591"/>
                <a:gd name="connsiteX28" fmla="*/ 927732 w 1122360"/>
                <a:gd name="connsiteY28" fmla="*/ 226825 h 1124591"/>
                <a:gd name="connsiteX29" fmla="*/ 958818 w 1122360"/>
                <a:gd name="connsiteY29" fmla="*/ 165484 h 1124591"/>
                <a:gd name="connsiteX30" fmla="*/ 892369 w 1122360"/>
                <a:gd name="connsiteY30" fmla="*/ 108430 h 1124591"/>
                <a:gd name="connsiteX31" fmla="*/ 836758 w 1122360"/>
                <a:gd name="connsiteY31" fmla="*/ 148625 h 1124591"/>
                <a:gd name="connsiteX32" fmla="*/ 804912 w 1122360"/>
                <a:gd name="connsiteY32" fmla="*/ 128718 h 1124591"/>
                <a:gd name="connsiteX33" fmla="*/ 771640 w 1122360"/>
                <a:gd name="connsiteY33" fmla="*/ 111763 h 1124591"/>
                <a:gd name="connsiteX34" fmla="*/ 777059 w 1122360"/>
                <a:gd name="connsiteY34" fmla="*/ 43374 h 1124591"/>
                <a:gd name="connsiteX35" fmla="*/ 693974 w 1122360"/>
                <a:gd name="connsiteY35" fmla="*/ 15847 h 1124591"/>
                <a:gd name="connsiteX36" fmla="*/ 657851 w 1122360"/>
                <a:gd name="connsiteY36" fmla="*/ 74330 h 1124591"/>
                <a:gd name="connsiteX37" fmla="*/ 620777 w 1122360"/>
                <a:gd name="connsiteY37" fmla="*/ 68139 h 1124591"/>
                <a:gd name="connsiteX38" fmla="*/ 583417 w 1122360"/>
                <a:gd name="connsiteY38" fmla="*/ 65186 h 1124591"/>
                <a:gd name="connsiteX39" fmla="*/ 562218 w 1122360"/>
                <a:gd name="connsiteY39" fmla="*/ 35 h 1124591"/>
                <a:gd name="connsiteX40" fmla="*/ 474856 w 1122360"/>
                <a:gd name="connsiteY40" fmla="*/ 6607 h 1124591"/>
                <a:gd name="connsiteX41" fmla="*/ 463924 w 1122360"/>
                <a:gd name="connsiteY41" fmla="*/ 74521 h 1124591"/>
                <a:gd name="connsiteX42" fmla="*/ 427420 w 1122360"/>
                <a:gd name="connsiteY42" fmla="*/ 82807 h 1124591"/>
                <a:gd name="connsiteX43" fmla="*/ 392057 w 1122360"/>
                <a:gd name="connsiteY43" fmla="*/ 94618 h 1124591"/>
                <a:gd name="connsiteX44" fmla="*/ 347568 w 1122360"/>
                <a:gd name="connsiteY44" fmla="*/ 42136 h 1124591"/>
                <a:gd name="connsiteX45" fmla="*/ 269427 w 1122360"/>
                <a:gd name="connsiteY45" fmla="*/ 81855 h 1124591"/>
                <a:gd name="connsiteX46" fmla="*/ 285017 w 1122360"/>
                <a:gd name="connsiteY46" fmla="*/ 148530 h 1124591"/>
                <a:gd name="connsiteX47" fmla="*/ 254597 w 1122360"/>
                <a:gd name="connsiteY47" fmla="*/ 170437 h 1124591"/>
                <a:gd name="connsiteX48" fmla="*/ 226269 w 1122360"/>
                <a:gd name="connsiteY48" fmla="*/ 194917 h 1124591"/>
                <a:gd name="connsiteX49" fmla="*/ 160105 w 1122360"/>
                <a:gd name="connsiteY49" fmla="*/ 169390 h 1124591"/>
                <a:gd name="connsiteX50" fmla="*/ 113050 w 1122360"/>
                <a:gd name="connsiteY50" fmla="*/ 224444 h 1124591"/>
                <a:gd name="connsiteX51" fmla="*/ 148223 w 1122360"/>
                <a:gd name="connsiteY51" fmla="*/ 285880 h 1124591"/>
                <a:gd name="connsiteX52" fmla="*/ 128450 w 1122360"/>
                <a:gd name="connsiteY52" fmla="*/ 317694 h 1124591"/>
                <a:gd name="connsiteX53" fmla="*/ 111529 w 1122360"/>
                <a:gd name="connsiteY53" fmla="*/ 351222 h 1124591"/>
                <a:gd name="connsiteX54" fmla="*/ 43179 w 1122360"/>
                <a:gd name="connsiteY54" fmla="*/ 345697 h 1124591"/>
                <a:gd name="connsiteX55" fmla="*/ 15801 w 1122360"/>
                <a:gd name="connsiteY55" fmla="*/ 429041 h 1124591"/>
                <a:gd name="connsiteX56" fmla="*/ 74264 w 1122360"/>
                <a:gd name="connsiteY56" fmla="*/ 465236 h 1124591"/>
                <a:gd name="connsiteX57" fmla="*/ 67990 w 1122360"/>
                <a:gd name="connsiteY57" fmla="*/ 502193 h 1124591"/>
                <a:gd name="connsiteX58" fmla="*/ 65043 w 1122360"/>
                <a:gd name="connsiteY58" fmla="*/ 539626 h 1124591"/>
                <a:gd name="connsiteX59" fmla="*/ 21 w 1122360"/>
                <a:gd name="connsiteY59" fmla="*/ 560867 h 1124591"/>
                <a:gd name="connsiteX60" fmla="*/ 6675 w 1122360"/>
                <a:gd name="connsiteY60" fmla="*/ 648497 h 1124591"/>
                <a:gd name="connsiteX61" fmla="*/ 74455 w 1122360"/>
                <a:gd name="connsiteY61" fmla="*/ 659356 h 1124591"/>
                <a:gd name="connsiteX62" fmla="*/ 82725 w 1122360"/>
                <a:gd name="connsiteY62" fmla="*/ 695932 h 1124591"/>
                <a:gd name="connsiteX63" fmla="*/ 94608 w 1122360"/>
                <a:gd name="connsiteY63" fmla="*/ 731460 h 1124591"/>
                <a:gd name="connsiteX64" fmla="*/ 42133 w 1122360"/>
                <a:gd name="connsiteY64" fmla="*/ 776037 h 1124591"/>
                <a:gd name="connsiteX65" fmla="*/ 81774 w 1122360"/>
                <a:gd name="connsiteY65" fmla="*/ 854332 h 1124591"/>
                <a:gd name="connsiteX66" fmla="*/ 148318 w 1122360"/>
                <a:gd name="connsiteY66" fmla="*/ 838807 h 1124591"/>
                <a:gd name="connsiteX67" fmla="*/ 170182 w 1122360"/>
                <a:gd name="connsiteY67" fmla="*/ 869287 h 1124591"/>
                <a:gd name="connsiteX68" fmla="*/ 194708 w 1122360"/>
                <a:gd name="connsiteY68" fmla="*/ 897766 h 1124591"/>
                <a:gd name="connsiteX69" fmla="*/ 163433 w 1122360"/>
                <a:gd name="connsiteY69" fmla="*/ 959107 h 1124591"/>
                <a:gd name="connsiteX70" fmla="*/ 229881 w 1122360"/>
                <a:gd name="connsiteY70" fmla="*/ 1016162 h 1124591"/>
                <a:gd name="connsiteX71" fmla="*/ 285587 w 1122360"/>
                <a:gd name="connsiteY71" fmla="*/ 976062 h 1124591"/>
                <a:gd name="connsiteX72" fmla="*/ 317243 w 1122360"/>
                <a:gd name="connsiteY72" fmla="*/ 995874 h 1124591"/>
                <a:gd name="connsiteX73" fmla="*/ 350610 w 1122360"/>
                <a:gd name="connsiteY73" fmla="*/ 1012733 h 1124591"/>
                <a:gd name="connsiteX74" fmla="*/ 345191 w 1122360"/>
                <a:gd name="connsiteY74" fmla="*/ 1081218 h 1124591"/>
                <a:gd name="connsiteX75" fmla="*/ 428276 w 1122360"/>
                <a:gd name="connsiteY75" fmla="*/ 1108555 h 1124591"/>
                <a:gd name="connsiteX76" fmla="*/ 464494 w 1122360"/>
                <a:gd name="connsiteY76" fmla="*/ 1050166 h 1124591"/>
                <a:gd name="connsiteX77" fmla="*/ 501474 w 1122360"/>
                <a:gd name="connsiteY77" fmla="*/ 1056358 h 1124591"/>
                <a:gd name="connsiteX78" fmla="*/ 538833 w 1122360"/>
                <a:gd name="connsiteY78" fmla="*/ 1059406 h 1124591"/>
                <a:gd name="connsiteX79" fmla="*/ 560032 w 1122360"/>
                <a:gd name="connsiteY79" fmla="*/ 1124557 h 1124591"/>
                <a:gd name="connsiteX80" fmla="*/ 647394 w 1122360"/>
                <a:gd name="connsiteY80" fmla="*/ 1117984 h 1124591"/>
                <a:gd name="connsiteX81" fmla="*/ 658231 w 1122360"/>
                <a:gd name="connsiteY81" fmla="*/ 1050071 h 1124591"/>
                <a:gd name="connsiteX82" fmla="*/ 694735 w 1122360"/>
                <a:gd name="connsiteY82" fmla="*/ 1041784 h 1124591"/>
                <a:gd name="connsiteX83" fmla="*/ 730098 w 1122360"/>
                <a:gd name="connsiteY83" fmla="*/ 1029973 h 1124591"/>
                <a:gd name="connsiteX84" fmla="*/ 774682 w 1122360"/>
                <a:gd name="connsiteY84" fmla="*/ 1082456 h 1124591"/>
                <a:gd name="connsiteX85" fmla="*/ 852823 w 1122360"/>
                <a:gd name="connsiteY85" fmla="*/ 1042737 h 1124591"/>
                <a:gd name="connsiteX86" fmla="*/ 837328 w 1122360"/>
                <a:gd name="connsiteY86" fmla="*/ 975967 h 1124591"/>
                <a:gd name="connsiteX87" fmla="*/ 867653 w 1122360"/>
                <a:gd name="connsiteY87" fmla="*/ 954059 h 1124591"/>
                <a:gd name="connsiteX88" fmla="*/ 895981 w 1122360"/>
                <a:gd name="connsiteY88" fmla="*/ 929580 h 1124591"/>
                <a:gd name="connsiteX89" fmla="*/ 957297 w 1122360"/>
                <a:gd name="connsiteY89" fmla="*/ 960822 h 1124591"/>
                <a:gd name="connsiteX90" fmla="*/ 1014144 w 1122360"/>
                <a:gd name="connsiteY90" fmla="*/ 894147 h 1124591"/>
                <a:gd name="connsiteX91" fmla="*/ 974218 w 1122360"/>
                <a:gd name="connsiteY91" fmla="*/ 838426 h 1124591"/>
                <a:gd name="connsiteX92" fmla="*/ 993800 w 1122360"/>
                <a:gd name="connsiteY92" fmla="*/ 806612 h 1124591"/>
                <a:gd name="connsiteX93" fmla="*/ 1010721 w 1122360"/>
                <a:gd name="connsiteY93" fmla="*/ 773179 h 1124591"/>
                <a:gd name="connsiteX94" fmla="*/ 1079071 w 1122360"/>
                <a:gd name="connsiteY94" fmla="*/ 778609 h 1124591"/>
                <a:gd name="connsiteX95" fmla="*/ 1106544 w 1122360"/>
                <a:gd name="connsiteY95" fmla="*/ 695360 h 1124591"/>
                <a:gd name="connsiteX96" fmla="*/ 1048176 w 1122360"/>
                <a:gd name="connsiteY96" fmla="*/ 659070 h 1124591"/>
                <a:gd name="connsiteX97" fmla="*/ 1054450 w 1122360"/>
                <a:gd name="connsiteY97" fmla="*/ 622018 h 1124591"/>
                <a:gd name="connsiteX98" fmla="*/ 1057302 w 1122360"/>
                <a:gd name="connsiteY98" fmla="*/ 584584 h 1124591"/>
                <a:gd name="connsiteX99" fmla="*/ 1057302 w 1122360"/>
                <a:gd name="connsiteY99" fmla="*/ 584584 h 11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60" h="1124591">
                  <a:moveTo>
                    <a:pt x="903016" y="603634"/>
                  </a:moveTo>
                  <a:cubicBezTo>
                    <a:pt x="897693" y="648402"/>
                    <a:pt x="883243" y="692122"/>
                    <a:pt x="861189" y="731555"/>
                  </a:cubicBezTo>
                  <a:cubicBezTo>
                    <a:pt x="839039" y="771084"/>
                    <a:pt x="809095" y="805945"/>
                    <a:pt x="773637" y="833758"/>
                  </a:cubicBezTo>
                  <a:cubicBezTo>
                    <a:pt x="738178" y="861667"/>
                    <a:pt x="697397" y="882241"/>
                    <a:pt x="653763" y="894528"/>
                  </a:cubicBezTo>
                  <a:cubicBezTo>
                    <a:pt x="610035" y="906625"/>
                    <a:pt x="564500" y="910244"/>
                    <a:pt x="519821" y="904720"/>
                  </a:cubicBezTo>
                  <a:cubicBezTo>
                    <a:pt x="475237" y="899386"/>
                    <a:pt x="431508" y="885003"/>
                    <a:pt x="392057" y="862905"/>
                  </a:cubicBezTo>
                  <a:cubicBezTo>
                    <a:pt x="352701" y="840616"/>
                    <a:pt x="318004" y="810613"/>
                    <a:pt x="290341" y="775084"/>
                  </a:cubicBezTo>
                  <a:cubicBezTo>
                    <a:pt x="262487" y="739556"/>
                    <a:pt x="241859" y="698694"/>
                    <a:pt x="229501" y="655069"/>
                  </a:cubicBezTo>
                  <a:cubicBezTo>
                    <a:pt x="217428" y="611254"/>
                    <a:pt x="213911" y="565630"/>
                    <a:pt x="219329" y="520862"/>
                  </a:cubicBezTo>
                  <a:cubicBezTo>
                    <a:pt x="224748" y="476095"/>
                    <a:pt x="239007" y="432280"/>
                    <a:pt x="261062" y="392941"/>
                  </a:cubicBezTo>
                  <a:cubicBezTo>
                    <a:pt x="283401" y="353508"/>
                    <a:pt x="313251" y="318551"/>
                    <a:pt x="348709" y="290738"/>
                  </a:cubicBezTo>
                  <a:cubicBezTo>
                    <a:pt x="384072" y="262830"/>
                    <a:pt x="424854" y="242256"/>
                    <a:pt x="468582" y="229873"/>
                  </a:cubicBezTo>
                  <a:cubicBezTo>
                    <a:pt x="512216" y="217777"/>
                    <a:pt x="557750" y="214252"/>
                    <a:pt x="602525" y="219777"/>
                  </a:cubicBezTo>
                  <a:cubicBezTo>
                    <a:pt x="647109" y="225206"/>
                    <a:pt x="690837" y="239494"/>
                    <a:pt x="730098" y="261687"/>
                  </a:cubicBezTo>
                  <a:cubicBezTo>
                    <a:pt x="769359" y="283880"/>
                    <a:pt x="804342" y="313884"/>
                    <a:pt x="832100" y="349317"/>
                  </a:cubicBezTo>
                  <a:cubicBezTo>
                    <a:pt x="859953" y="384845"/>
                    <a:pt x="880391" y="425707"/>
                    <a:pt x="892749" y="469427"/>
                  </a:cubicBezTo>
                  <a:cubicBezTo>
                    <a:pt x="904822" y="513147"/>
                    <a:pt x="908340" y="558772"/>
                    <a:pt x="902921" y="603634"/>
                  </a:cubicBezTo>
                  <a:lnTo>
                    <a:pt x="902921" y="603634"/>
                  </a:lnTo>
                  <a:close/>
                  <a:moveTo>
                    <a:pt x="1057302" y="584584"/>
                  </a:moveTo>
                  <a:cubicBezTo>
                    <a:pt x="1079641" y="578488"/>
                    <a:pt x="1100936" y="571440"/>
                    <a:pt x="1122325" y="563344"/>
                  </a:cubicBezTo>
                  <a:cubicBezTo>
                    <a:pt x="1122705" y="534007"/>
                    <a:pt x="1120043" y="504860"/>
                    <a:pt x="1115765" y="475904"/>
                  </a:cubicBezTo>
                  <a:cubicBezTo>
                    <a:pt x="1093711" y="471142"/>
                    <a:pt x="1070706" y="467713"/>
                    <a:pt x="1047891" y="464950"/>
                  </a:cubicBezTo>
                  <a:lnTo>
                    <a:pt x="1039620" y="428470"/>
                  </a:lnTo>
                  <a:lnTo>
                    <a:pt x="1027928" y="392941"/>
                  </a:lnTo>
                  <a:cubicBezTo>
                    <a:pt x="1045894" y="378844"/>
                    <a:pt x="1063671" y="363890"/>
                    <a:pt x="1080307" y="348460"/>
                  </a:cubicBezTo>
                  <a:cubicBezTo>
                    <a:pt x="1068900" y="321504"/>
                    <a:pt x="1056161" y="295120"/>
                    <a:pt x="1040571" y="270069"/>
                  </a:cubicBezTo>
                  <a:cubicBezTo>
                    <a:pt x="1018136" y="274355"/>
                    <a:pt x="996272" y="279403"/>
                    <a:pt x="974028" y="285690"/>
                  </a:cubicBezTo>
                  <a:lnTo>
                    <a:pt x="952068" y="255210"/>
                  </a:lnTo>
                  <a:cubicBezTo>
                    <a:pt x="944463" y="245399"/>
                    <a:pt x="935813" y="236255"/>
                    <a:pt x="927732" y="226825"/>
                  </a:cubicBezTo>
                  <a:cubicBezTo>
                    <a:pt x="938854" y="206918"/>
                    <a:pt x="949596" y="186058"/>
                    <a:pt x="958818" y="165484"/>
                  </a:cubicBezTo>
                  <a:cubicBezTo>
                    <a:pt x="938094" y="144815"/>
                    <a:pt x="916040" y="125575"/>
                    <a:pt x="892369" y="108430"/>
                  </a:cubicBezTo>
                  <a:cubicBezTo>
                    <a:pt x="873262" y="120907"/>
                    <a:pt x="854820" y="134242"/>
                    <a:pt x="836758" y="148625"/>
                  </a:cubicBezTo>
                  <a:lnTo>
                    <a:pt x="804912" y="128718"/>
                  </a:lnTo>
                  <a:lnTo>
                    <a:pt x="771640" y="111763"/>
                  </a:lnTo>
                  <a:cubicBezTo>
                    <a:pt x="774492" y="88808"/>
                    <a:pt x="776203" y="66043"/>
                    <a:pt x="777059" y="43374"/>
                  </a:cubicBezTo>
                  <a:cubicBezTo>
                    <a:pt x="750156" y="31944"/>
                    <a:pt x="722398" y="22990"/>
                    <a:pt x="693974" y="15847"/>
                  </a:cubicBezTo>
                  <a:cubicBezTo>
                    <a:pt x="681046" y="34420"/>
                    <a:pt x="668973" y="54518"/>
                    <a:pt x="657851" y="74330"/>
                  </a:cubicBezTo>
                  <a:cubicBezTo>
                    <a:pt x="645398" y="72235"/>
                    <a:pt x="633135" y="69663"/>
                    <a:pt x="620777" y="68139"/>
                  </a:cubicBezTo>
                  <a:lnTo>
                    <a:pt x="583417" y="65186"/>
                  </a:lnTo>
                  <a:cubicBezTo>
                    <a:pt x="577333" y="42802"/>
                    <a:pt x="570299" y="21562"/>
                    <a:pt x="562218" y="35"/>
                  </a:cubicBezTo>
                  <a:cubicBezTo>
                    <a:pt x="532844" y="-346"/>
                    <a:pt x="503755" y="2416"/>
                    <a:pt x="474856" y="6607"/>
                  </a:cubicBezTo>
                  <a:cubicBezTo>
                    <a:pt x="470103" y="28705"/>
                    <a:pt x="466586" y="51851"/>
                    <a:pt x="463924" y="74521"/>
                  </a:cubicBezTo>
                  <a:lnTo>
                    <a:pt x="427420" y="82807"/>
                  </a:lnTo>
                  <a:lnTo>
                    <a:pt x="392057" y="94618"/>
                  </a:lnTo>
                  <a:cubicBezTo>
                    <a:pt x="377988" y="76616"/>
                    <a:pt x="363063" y="58709"/>
                    <a:pt x="347568" y="42136"/>
                  </a:cubicBezTo>
                  <a:cubicBezTo>
                    <a:pt x="320570" y="53566"/>
                    <a:pt x="294238" y="66329"/>
                    <a:pt x="269427" y="81855"/>
                  </a:cubicBezTo>
                  <a:cubicBezTo>
                    <a:pt x="273705" y="104334"/>
                    <a:pt x="278743" y="126241"/>
                    <a:pt x="285017" y="148530"/>
                  </a:cubicBezTo>
                  <a:lnTo>
                    <a:pt x="254597" y="170437"/>
                  </a:lnTo>
                  <a:cubicBezTo>
                    <a:pt x="244806" y="178057"/>
                    <a:pt x="235585" y="186725"/>
                    <a:pt x="226269" y="194917"/>
                  </a:cubicBezTo>
                  <a:cubicBezTo>
                    <a:pt x="206306" y="183772"/>
                    <a:pt x="182065" y="176057"/>
                    <a:pt x="160105" y="169390"/>
                  </a:cubicBezTo>
                  <a:cubicBezTo>
                    <a:pt x="139667" y="190345"/>
                    <a:pt x="130161" y="200727"/>
                    <a:pt x="113050" y="224444"/>
                  </a:cubicBezTo>
                  <a:cubicBezTo>
                    <a:pt x="125123" y="250828"/>
                    <a:pt x="133868" y="267878"/>
                    <a:pt x="148223" y="285880"/>
                  </a:cubicBezTo>
                  <a:lnTo>
                    <a:pt x="128450" y="317694"/>
                  </a:lnTo>
                  <a:lnTo>
                    <a:pt x="111529" y="351222"/>
                  </a:lnTo>
                  <a:cubicBezTo>
                    <a:pt x="88619" y="348269"/>
                    <a:pt x="65899" y="346459"/>
                    <a:pt x="43179" y="345697"/>
                  </a:cubicBezTo>
                  <a:cubicBezTo>
                    <a:pt x="31772" y="372653"/>
                    <a:pt x="23026" y="400466"/>
                    <a:pt x="15801" y="429041"/>
                  </a:cubicBezTo>
                  <a:cubicBezTo>
                    <a:pt x="34433" y="441805"/>
                    <a:pt x="54301" y="454092"/>
                    <a:pt x="74264" y="465236"/>
                  </a:cubicBezTo>
                  <a:cubicBezTo>
                    <a:pt x="72173" y="477619"/>
                    <a:pt x="69511" y="489811"/>
                    <a:pt x="67990" y="502193"/>
                  </a:cubicBezTo>
                  <a:lnTo>
                    <a:pt x="65043" y="539626"/>
                  </a:lnTo>
                  <a:cubicBezTo>
                    <a:pt x="42799" y="545818"/>
                    <a:pt x="21410" y="552866"/>
                    <a:pt x="21" y="560867"/>
                  </a:cubicBezTo>
                  <a:cubicBezTo>
                    <a:pt x="-264" y="590299"/>
                    <a:pt x="2397" y="619446"/>
                    <a:pt x="6675" y="648497"/>
                  </a:cubicBezTo>
                  <a:cubicBezTo>
                    <a:pt x="28730" y="653164"/>
                    <a:pt x="51830" y="656689"/>
                    <a:pt x="74455" y="659356"/>
                  </a:cubicBezTo>
                  <a:lnTo>
                    <a:pt x="82725" y="695932"/>
                  </a:lnTo>
                  <a:lnTo>
                    <a:pt x="94608" y="731460"/>
                  </a:lnTo>
                  <a:cubicBezTo>
                    <a:pt x="76546" y="745557"/>
                    <a:pt x="58674" y="760511"/>
                    <a:pt x="42133" y="776037"/>
                  </a:cubicBezTo>
                  <a:cubicBezTo>
                    <a:pt x="53446" y="802993"/>
                    <a:pt x="66279" y="829377"/>
                    <a:pt x="81774" y="854332"/>
                  </a:cubicBezTo>
                  <a:cubicBezTo>
                    <a:pt x="104304" y="850046"/>
                    <a:pt x="126073" y="845093"/>
                    <a:pt x="148318" y="838807"/>
                  </a:cubicBezTo>
                  <a:lnTo>
                    <a:pt x="170182" y="869287"/>
                  </a:lnTo>
                  <a:cubicBezTo>
                    <a:pt x="177882" y="879097"/>
                    <a:pt x="186438" y="888337"/>
                    <a:pt x="194708" y="897766"/>
                  </a:cubicBezTo>
                  <a:cubicBezTo>
                    <a:pt x="183491" y="917674"/>
                    <a:pt x="172654" y="938533"/>
                    <a:pt x="163433" y="959107"/>
                  </a:cubicBezTo>
                  <a:cubicBezTo>
                    <a:pt x="184156" y="979777"/>
                    <a:pt x="206211" y="999017"/>
                    <a:pt x="229881" y="1016162"/>
                  </a:cubicBezTo>
                  <a:cubicBezTo>
                    <a:pt x="248989" y="1003684"/>
                    <a:pt x="267431" y="990349"/>
                    <a:pt x="285587" y="976062"/>
                  </a:cubicBezTo>
                  <a:lnTo>
                    <a:pt x="317243" y="995874"/>
                  </a:lnTo>
                  <a:lnTo>
                    <a:pt x="350610" y="1012733"/>
                  </a:lnTo>
                  <a:cubicBezTo>
                    <a:pt x="347758" y="1035593"/>
                    <a:pt x="345952" y="1058453"/>
                    <a:pt x="345191" y="1081218"/>
                  </a:cubicBezTo>
                  <a:cubicBezTo>
                    <a:pt x="371999" y="1092648"/>
                    <a:pt x="399852" y="1101506"/>
                    <a:pt x="428276" y="1108555"/>
                  </a:cubicBezTo>
                  <a:cubicBezTo>
                    <a:pt x="441109" y="1089981"/>
                    <a:pt x="453087" y="1069978"/>
                    <a:pt x="464494" y="1050166"/>
                  </a:cubicBezTo>
                  <a:cubicBezTo>
                    <a:pt x="476662" y="1052262"/>
                    <a:pt x="488925" y="1054834"/>
                    <a:pt x="501474" y="1056358"/>
                  </a:cubicBezTo>
                  <a:lnTo>
                    <a:pt x="538833" y="1059406"/>
                  </a:lnTo>
                  <a:cubicBezTo>
                    <a:pt x="544917" y="1081694"/>
                    <a:pt x="551952" y="1103030"/>
                    <a:pt x="560032" y="1124557"/>
                  </a:cubicBezTo>
                  <a:cubicBezTo>
                    <a:pt x="589311" y="1124938"/>
                    <a:pt x="618495" y="1122175"/>
                    <a:pt x="647394" y="1117984"/>
                  </a:cubicBezTo>
                  <a:cubicBezTo>
                    <a:pt x="652052" y="1095887"/>
                    <a:pt x="655569" y="1072741"/>
                    <a:pt x="658231" y="1050071"/>
                  </a:cubicBezTo>
                  <a:lnTo>
                    <a:pt x="694735" y="1041784"/>
                  </a:lnTo>
                  <a:lnTo>
                    <a:pt x="730098" y="1029973"/>
                  </a:lnTo>
                  <a:cubicBezTo>
                    <a:pt x="744357" y="1047976"/>
                    <a:pt x="759282" y="1065978"/>
                    <a:pt x="774682" y="1082456"/>
                  </a:cubicBezTo>
                  <a:cubicBezTo>
                    <a:pt x="801680" y="1071026"/>
                    <a:pt x="827917" y="1058263"/>
                    <a:pt x="852823" y="1042737"/>
                  </a:cubicBezTo>
                  <a:cubicBezTo>
                    <a:pt x="848641" y="1020258"/>
                    <a:pt x="843602" y="998350"/>
                    <a:pt x="837328" y="975967"/>
                  </a:cubicBezTo>
                  <a:lnTo>
                    <a:pt x="867653" y="954059"/>
                  </a:lnTo>
                  <a:cubicBezTo>
                    <a:pt x="877444" y="946344"/>
                    <a:pt x="886665" y="937771"/>
                    <a:pt x="895981" y="929580"/>
                  </a:cubicBezTo>
                  <a:cubicBezTo>
                    <a:pt x="915849" y="940724"/>
                    <a:pt x="936668" y="951487"/>
                    <a:pt x="957297" y="960822"/>
                  </a:cubicBezTo>
                  <a:cubicBezTo>
                    <a:pt x="977830" y="940057"/>
                    <a:pt x="997033" y="917959"/>
                    <a:pt x="1014144" y="894147"/>
                  </a:cubicBezTo>
                  <a:cubicBezTo>
                    <a:pt x="1001786" y="875097"/>
                    <a:pt x="988477" y="856523"/>
                    <a:pt x="974218" y="838426"/>
                  </a:cubicBezTo>
                  <a:lnTo>
                    <a:pt x="993800" y="806612"/>
                  </a:lnTo>
                  <a:lnTo>
                    <a:pt x="1010721" y="773179"/>
                  </a:lnTo>
                  <a:cubicBezTo>
                    <a:pt x="1033631" y="776132"/>
                    <a:pt x="1056256" y="777847"/>
                    <a:pt x="1079071" y="778609"/>
                  </a:cubicBezTo>
                  <a:cubicBezTo>
                    <a:pt x="1090574" y="751653"/>
                    <a:pt x="1099509" y="723745"/>
                    <a:pt x="1106544" y="695360"/>
                  </a:cubicBezTo>
                  <a:cubicBezTo>
                    <a:pt x="1088007" y="682501"/>
                    <a:pt x="1068044" y="670309"/>
                    <a:pt x="1048176" y="659070"/>
                  </a:cubicBezTo>
                  <a:cubicBezTo>
                    <a:pt x="1050267" y="646783"/>
                    <a:pt x="1052834" y="634495"/>
                    <a:pt x="1054450" y="622018"/>
                  </a:cubicBezTo>
                  <a:lnTo>
                    <a:pt x="1057302" y="584584"/>
                  </a:lnTo>
                  <a:lnTo>
                    <a:pt x="1057302" y="584584"/>
                  </a:lnTo>
                  <a:close/>
                </a:path>
              </a:pathLst>
            </a:custGeom>
            <a:solidFill>
              <a:srgbClr val="72BF44"/>
            </a:solidFill>
            <a:ln w="0" cap="flat">
              <a:noFill/>
              <a:prstDash val="solid"/>
              <a:miter/>
            </a:ln>
          </p:spPr>
          <p:txBody>
            <a:bodyPr rtlCol="0" anchor="ctr"/>
            <a:lstStyle/>
            <a:p>
              <a:endParaRPr lang="en-CA"/>
            </a:p>
          </p:txBody>
        </p:sp>
        <p:sp>
          <p:nvSpPr>
            <p:cNvPr id="8" name="Freeform 12">
              <a:extLst>
                <a:ext uri="{FF2B5EF4-FFF2-40B4-BE49-F238E27FC236}">
                  <a16:creationId xmlns:a16="http://schemas.microsoft.com/office/drawing/2014/main" id="{AEF26ADA-BF88-609F-EE1C-39ECF8AF9D0C}"/>
                </a:ext>
              </a:extLst>
            </p:cNvPr>
            <p:cNvSpPr/>
            <p:nvPr/>
          </p:nvSpPr>
          <p:spPr>
            <a:xfrm>
              <a:off x="8489249" y="2318942"/>
              <a:ext cx="654422" cy="655752"/>
            </a:xfrm>
            <a:custGeom>
              <a:avLst/>
              <a:gdLst>
                <a:gd name="connsiteX0" fmla="*/ 614167 w 654422"/>
                <a:gd name="connsiteY0" fmla="*/ 362682 h 655752"/>
                <a:gd name="connsiteX1" fmla="*/ 579089 w 654422"/>
                <a:gd name="connsiteY1" fmla="*/ 470124 h 655752"/>
                <a:gd name="connsiteX2" fmla="*/ 505511 w 654422"/>
                <a:gd name="connsiteY2" fmla="*/ 555849 h 655752"/>
                <a:gd name="connsiteX3" fmla="*/ 404935 w 654422"/>
                <a:gd name="connsiteY3" fmla="*/ 606808 h 655752"/>
                <a:gd name="connsiteX4" fmla="*/ 292666 w 654422"/>
                <a:gd name="connsiteY4" fmla="*/ 615380 h 655752"/>
                <a:gd name="connsiteX5" fmla="*/ 185341 w 654422"/>
                <a:gd name="connsiteY5" fmla="*/ 580233 h 655752"/>
                <a:gd name="connsiteX6" fmla="*/ 99785 w 654422"/>
                <a:gd name="connsiteY6" fmla="*/ 506510 h 655752"/>
                <a:gd name="connsiteX7" fmla="*/ 48927 w 654422"/>
                <a:gd name="connsiteY7" fmla="*/ 405735 h 655752"/>
                <a:gd name="connsiteX8" fmla="*/ 40372 w 654422"/>
                <a:gd name="connsiteY8" fmla="*/ 293054 h 655752"/>
                <a:gd name="connsiteX9" fmla="*/ 75545 w 654422"/>
                <a:gd name="connsiteY9" fmla="*/ 185612 h 655752"/>
                <a:gd name="connsiteX10" fmla="*/ 149123 w 654422"/>
                <a:gd name="connsiteY10" fmla="*/ 99792 h 655752"/>
                <a:gd name="connsiteX11" fmla="*/ 249698 w 654422"/>
                <a:gd name="connsiteY11" fmla="*/ 48833 h 655752"/>
                <a:gd name="connsiteX12" fmla="*/ 362062 w 654422"/>
                <a:gd name="connsiteY12" fmla="*/ 40166 h 655752"/>
                <a:gd name="connsiteX13" fmla="*/ 469292 w 654422"/>
                <a:gd name="connsiteY13" fmla="*/ 75408 h 655752"/>
                <a:gd name="connsiteX14" fmla="*/ 554848 w 654422"/>
                <a:gd name="connsiteY14" fmla="*/ 149132 h 655752"/>
                <a:gd name="connsiteX15" fmla="*/ 605801 w 654422"/>
                <a:gd name="connsiteY15" fmla="*/ 249906 h 655752"/>
                <a:gd name="connsiteX16" fmla="*/ 614357 w 654422"/>
                <a:gd name="connsiteY16" fmla="*/ 362587 h 655752"/>
                <a:gd name="connsiteX17" fmla="*/ 614357 w 654422"/>
                <a:gd name="connsiteY17" fmla="*/ 362587 h 655752"/>
                <a:gd name="connsiteX18" fmla="*/ 487924 w 654422"/>
                <a:gd name="connsiteY18" fmla="*/ 42166 h 655752"/>
                <a:gd name="connsiteX19" fmla="*/ 366435 w 654422"/>
                <a:gd name="connsiteY19" fmla="*/ 2351 h 655752"/>
                <a:gd name="connsiteX20" fmla="*/ 239242 w 654422"/>
                <a:gd name="connsiteY20" fmla="*/ 11972 h 655752"/>
                <a:gd name="connsiteX21" fmla="*/ 125262 w 654422"/>
                <a:gd name="connsiteY21" fmla="*/ 69788 h 655752"/>
                <a:gd name="connsiteX22" fmla="*/ 42083 w 654422"/>
                <a:gd name="connsiteY22" fmla="*/ 166753 h 655752"/>
                <a:gd name="connsiteX23" fmla="*/ 2347 w 654422"/>
                <a:gd name="connsiteY23" fmla="*/ 288387 h 655752"/>
                <a:gd name="connsiteX24" fmla="*/ 11948 w 654422"/>
                <a:gd name="connsiteY24" fmla="*/ 416022 h 655752"/>
                <a:gd name="connsiteX25" fmla="*/ 69651 w 654422"/>
                <a:gd name="connsiteY25" fmla="*/ 530132 h 655752"/>
                <a:gd name="connsiteX26" fmla="*/ 166519 w 654422"/>
                <a:gd name="connsiteY26" fmla="*/ 613571 h 655752"/>
                <a:gd name="connsiteX27" fmla="*/ 288008 w 654422"/>
                <a:gd name="connsiteY27" fmla="*/ 653385 h 655752"/>
                <a:gd name="connsiteX28" fmla="*/ 415202 w 654422"/>
                <a:gd name="connsiteY28" fmla="*/ 643670 h 655752"/>
                <a:gd name="connsiteX29" fmla="*/ 529086 w 654422"/>
                <a:gd name="connsiteY29" fmla="*/ 585853 h 655752"/>
                <a:gd name="connsiteX30" fmla="*/ 612360 w 654422"/>
                <a:gd name="connsiteY30" fmla="*/ 488793 h 655752"/>
                <a:gd name="connsiteX31" fmla="*/ 652096 w 654422"/>
                <a:gd name="connsiteY31" fmla="*/ 367159 h 655752"/>
                <a:gd name="connsiteX32" fmla="*/ 642400 w 654422"/>
                <a:gd name="connsiteY32" fmla="*/ 239619 h 655752"/>
                <a:gd name="connsiteX33" fmla="*/ 584602 w 654422"/>
                <a:gd name="connsiteY33" fmla="*/ 125414 h 655752"/>
                <a:gd name="connsiteX34" fmla="*/ 487829 w 654422"/>
                <a:gd name="connsiteY34" fmla="*/ 41975 h 655752"/>
                <a:gd name="connsiteX35" fmla="*/ 487829 w 654422"/>
                <a:gd name="connsiteY35" fmla="*/ 41975 h 655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422" h="655752">
                  <a:moveTo>
                    <a:pt x="614167" y="362682"/>
                  </a:moveTo>
                  <a:cubicBezTo>
                    <a:pt x="609604" y="400211"/>
                    <a:pt x="597626" y="436882"/>
                    <a:pt x="579089" y="470124"/>
                  </a:cubicBezTo>
                  <a:cubicBezTo>
                    <a:pt x="560456" y="503176"/>
                    <a:pt x="535170" y="532513"/>
                    <a:pt x="505511" y="555849"/>
                  </a:cubicBezTo>
                  <a:cubicBezTo>
                    <a:pt x="475851" y="579090"/>
                    <a:pt x="441629" y="596426"/>
                    <a:pt x="404935" y="606808"/>
                  </a:cubicBezTo>
                  <a:cubicBezTo>
                    <a:pt x="368241" y="617000"/>
                    <a:pt x="330026" y="619952"/>
                    <a:pt x="292666" y="615380"/>
                  </a:cubicBezTo>
                  <a:cubicBezTo>
                    <a:pt x="255117" y="610808"/>
                    <a:pt x="218613" y="598807"/>
                    <a:pt x="185341" y="580233"/>
                  </a:cubicBezTo>
                  <a:cubicBezTo>
                    <a:pt x="152355" y="561564"/>
                    <a:pt x="123076" y="536323"/>
                    <a:pt x="99785" y="506510"/>
                  </a:cubicBezTo>
                  <a:cubicBezTo>
                    <a:pt x="76495" y="476792"/>
                    <a:pt x="59289" y="442502"/>
                    <a:pt x="48927" y="405735"/>
                  </a:cubicBezTo>
                  <a:cubicBezTo>
                    <a:pt x="38756" y="368873"/>
                    <a:pt x="35904" y="330678"/>
                    <a:pt x="40372" y="293054"/>
                  </a:cubicBezTo>
                  <a:cubicBezTo>
                    <a:pt x="44935" y="255526"/>
                    <a:pt x="56912" y="218759"/>
                    <a:pt x="75545" y="185612"/>
                  </a:cubicBezTo>
                  <a:cubicBezTo>
                    <a:pt x="94177" y="152465"/>
                    <a:pt x="119368" y="123128"/>
                    <a:pt x="149123" y="99792"/>
                  </a:cubicBezTo>
                  <a:cubicBezTo>
                    <a:pt x="178782" y="76456"/>
                    <a:pt x="212909" y="59216"/>
                    <a:pt x="249698" y="48833"/>
                  </a:cubicBezTo>
                  <a:cubicBezTo>
                    <a:pt x="286392" y="38642"/>
                    <a:pt x="324607" y="35689"/>
                    <a:pt x="362062" y="40166"/>
                  </a:cubicBezTo>
                  <a:cubicBezTo>
                    <a:pt x="399516" y="44738"/>
                    <a:pt x="436115" y="56834"/>
                    <a:pt x="469292" y="75408"/>
                  </a:cubicBezTo>
                  <a:cubicBezTo>
                    <a:pt x="502374" y="94077"/>
                    <a:pt x="531653" y="119318"/>
                    <a:pt x="554848" y="149132"/>
                  </a:cubicBezTo>
                  <a:cubicBezTo>
                    <a:pt x="578138" y="178850"/>
                    <a:pt x="595439" y="213044"/>
                    <a:pt x="605801" y="249906"/>
                  </a:cubicBezTo>
                  <a:cubicBezTo>
                    <a:pt x="615878" y="286768"/>
                    <a:pt x="618825" y="324963"/>
                    <a:pt x="614357" y="362587"/>
                  </a:cubicBezTo>
                  <a:lnTo>
                    <a:pt x="614357" y="362587"/>
                  </a:lnTo>
                  <a:close/>
                  <a:moveTo>
                    <a:pt x="487924" y="42166"/>
                  </a:moveTo>
                  <a:cubicBezTo>
                    <a:pt x="450375" y="21116"/>
                    <a:pt x="408928" y="7495"/>
                    <a:pt x="366435" y="2351"/>
                  </a:cubicBezTo>
                  <a:cubicBezTo>
                    <a:pt x="324037" y="-2792"/>
                    <a:pt x="280784" y="542"/>
                    <a:pt x="239242" y="11972"/>
                  </a:cubicBezTo>
                  <a:cubicBezTo>
                    <a:pt x="197699" y="23783"/>
                    <a:pt x="159009" y="43309"/>
                    <a:pt x="125262" y="69788"/>
                  </a:cubicBezTo>
                  <a:cubicBezTo>
                    <a:pt x="91610" y="96173"/>
                    <a:pt x="63186" y="129320"/>
                    <a:pt x="42083" y="166753"/>
                  </a:cubicBezTo>
                  <a:cubicBezTo>
                    <a:pt x="20979" y="204281"/>
                    <a:pt x="7480" y="245906"/>
                    <a:pt x="2347" y="288387"/>
                  </a:cubicBezTo>
                  <a:cubicBezTo>
                    <a:pt x="-2787" y="330964"/>
                    <a:pt x="541" y="374303"/>
                    <a:pt x="11948" y="416022"/>
                  </a:cubicBezTo>
                  <a:cubicBezTo>
                    <a:pt x="23736" y="457551"/>
                    <a:pt x="43223" y="496318"/>
                    <a:pt x="69651" y="530132"/>
                  </a:cubicBezTo>
                  <a:cubicBezTo>
                    <a:pt x="95983" y="563850"/>
                    <a:pt x="129160" y="592330"/>
                    <a:pt x="166519" y="613571"/>
                  </a:cubicBezTo>
                  <a:cubicBezTo>
                    <a:pt x="204069" y="634621"/>
                    <a:pt x="245421" y="648242"/>
                    <a:pt x="288008" y="653385"/>
                  </a:cubicBezTo>
                  <a:cubicBezTo>
                    <a:pt x="330406" y="658529"/>
                    <a:pt x="373659" y="655290"/>
                    <a:pt x="415202" y="643670"/>
                  </a:cubicBezTo>
                  <a:cubicBezTo>
                    <a:pt x="456744" y="631954"/>
                    <a:pt x="495529" y="612332"/>
                    <a:pt x="529086" y="585853"/>
                  </a:cubicBezTo>
                  <a:cubicBezTo>
                    <a:pt x="562833" y="559469"/>
                    <a:pt x="591257" y="526226"/>
                    <a:pt x="612360" y="488793"/>
                  </a:cubicBezTo>
                  <a:cubicBezTo>
                    <a:pt x="633369" y="451265"/>
                    <a:pt x="646963" y="409640"/>
                    <a:pt x="652096" y="367159"/>
                  </a:cubicBezTo>
                  <a:cubicBezTo>
                    <a:pt x="657230" y="324582"/>
                    <a:pt x="653808" y="281243"/>
                    <a:pt x="642400" y="239619"/>
                  </a:cubicBezTo>
                  <a:cubicBezTo>
                    <a:pt x="630708" y="197995"/>
                    <a:pt x="611125" y="159133"/>
                    <a:pt x="584602" y="125414"/>
                  </a:cubicBezTo>
                  <a:cubicBezTo>
                    <a:pt x="558365" y="91696"/>
                    <a:pt x="525188" y="63216"/>
                    <a:pt x="487829" y="41975"/>
                  </a:cubicBezTo>
                  <a:lnTo>
                    <a:pt x="487829" y="41975"/>
                  </a:lnTo>
                  <a:close/>
                </a:path>
              </a:pathLst>
            </a:custGeom>
            <a:solidFill>
              <a:srgbClr val="72BF44"/>
            </a:solidFill>
            <a:ln w="0" cap="flat">
              <a:noFill/>
              <a:prstDash val="solid"/>
              <a:miter/>
            </a:ln>
          </p:spPr>
          <p:txBody>
            <a:bodyPr rtlCol="0" anchor="ctr"/>
            <a:lstStyle/>
            <a:p>
              <a:endParaRPr lang="en-CA"/>
            </a:p>
          </p:txBody>
        </p:sp>
        <p:sp>
          <p:nvSpPr>
            <p:cNvPr id="9" name="Freeform 13">
              <a:extLst>
                <a:ext uri="{FF2B5EF4-FFF2-40B4-BE49-F238E27FC236}">
                  <a16:creationId xmlns:a16="http://schemas.microsoft.com/office/drawing/2014/main" id="{D1E49049-F67B-AE2E-5BD1-D62E652B7254}"/>
                </a:ext>
              </a:extLst>
            </p:cNvPr>
            <p:cNvSpPr/>
            <p:nvPr/>
          </p:nvSpPr>
          <p:spPr>
            <a:xfrm>
              <a:off x="7436121" y="1383081"/>
              <a:ext cx="1121638" cy="1124045"/>
            </a:xfrm>
            <a:custGeom>
              <a:avLst/>
              <a:gdLst>
                <a:gd name="connsiteX0" fmla="*/ 888261 w 1121638"/>
                <a:gd name="connsiteY0" fmla="*/ 667988 h 1124045"/>
                <a:gd name="connsiteX1" fmla="*/ 822858 w 1121638"/>
                <a:gd name="connsiteY1" fmla="*/ 785527 h 1124045"/>
                <a:gd name="connsiteX2" fmla="*/ 717434 w 1121638"/>
                <a:gd name="connsiteY2" fmla="*/ 868966 h 1124045"/>
                <a:gd name="connsiteX3" fmla="*/ 588245 w 1121638"/>
                <a:gd name="connsiteY3" fmla="*/ 905732 h 1124045"/>
                <a:gd name="connsiteX4" fmla="*/ 454777 w 1121638"/>
                <a:gd name="connsiteY4" fmla="*/ 890016 h 1124045"/>
                <a:gd name="connsiteX5" fmla="*/ 337376 w 1121638"/>
                <a:gd name="connsiteY5" fmla="*/ 824389 h 1124045"/>
                <a:gd name="connsiteX6" fmla="*/ 254101 w 1121638"/>
                <a:gd name="connsiteY6" fmla="*/ 718661 h 1124045"/>
                <a:gd name="connsiteX7" fmla="*/ 217407 w 1121638"/>
                <a:gd name="connsiteY7" fmla="*/ 589217 h 1124045"/>
                <a:gd name="connsiteX8" fmla="*/ 233092 w 1121638"/>
                <a:gd name="connsiteY8" fmla="*/ 455486 h 1124045"/>
                <a:gd name="connsiteX9" fmla="*/ 298590 w 1121638"/>
                <a:gd name="connsiteY9" fmla="*/ 337947 h 1124045"/>
                <a:gd name="connsiteX10" fmla="*/ 404014 w 1121638"/>
                <a:gd name="connsiteY10" fmla="*/ 254508 h 1124045"/>
                <a:gd name="connsiteX11" fmla="*/ 533299 w 1121638"/>
                <a:gd name="connsiteY11" fmla="*/ 217742 h 1124045"/>
                <a:gd name="connsiteX12" fmla="*/ 666671 w 1121638"/>
                <a:gd name="connsiteY12" fmla="*/ 233458 h 1124045"/>
                <a:gd name="connsiteX13" fmla="*/ 783977 w 1121638"/>
                <a:gd name="connsiteY13" fmla="*/ 299085 h 1124045"/>
                <a:gd name="connsiteX14" fmla="*/ 867252 w 1121638"/>
                <a:gd name="connsiteY14" fmla="*/ 404622 h 1124045"/>
                <a:gd name="connsiteX15" fmla="*/ 903946 w 1121638"/>
                <a:gd name="connsiteY15" fmla="*/ 534162 h 1124045"/>
                <a:gd name="connsiteX16" fmla="*/ 888261 w 1121638"/>
                <a:gd name="connsiteY16" fmla="*/ 667798 h 1124045"/>
                <a:gd name="connsiteX17" fmla="*/ 888261 w 1121638"/>
                <a:gd name="connsiteY17" fmla="*/ 667798 h 1124045"/>
                <a:gd name="connsiteX18" fmla="*/ 1055855 w 1121638"/>
                <a:gd name="connsiteY18" fmla="*/ 522161 h 1124045"/>
                <a:gd name="connsiteX19" fmla="*/ 1051007 w 1121638"/>
                <a:gd name="connsiteY19" fmla="*/ 485013 h 1124045"/>
                <a:gd name="connsiteX20" fmla="*/ 1110991 w 1121638"/>
                <a:gd name="connsiteY20" fmla="*/ 451390 h 1124045"/>
                <a:gd name="connsiteX21" fmla="*/ 1086940 w 1121638"/>
                <a:gd name="connsiteY21" fmla="*/ 366903 h 1124045"/>
                <a:gd name="connsiteX22" fmla="*/ 1018591 w 1121638"/>
                <a:gd name="connsiteY22" fmla="*/ 369475 h 1124045"/>
                <a:gd name="connsiteX23" fmla="*/ 1003001 w 1121638"/>
                <a:gd name="connsiteY23" fmla="*/ 335375 h 1124045"/>
                <a:gd name="connsiteX24" fmla="*/ 984463 w 1121638"/>
                <a:gd name="connsiteY24" fmla="*/ 302800 h 1124045"/>
                <a:gd name="connsiteX25" fmla="*/ 1026766 w 1121638"/>
                <a:gd name="connsiteY25" fmla="*/ 248603 h 1124045"/>
                <a:gd name="connsiteX26" fmla="*/ 972486 w 1121638"/>
                <a:gd name="connsiteY26" fmla="*/ 179832 h 1124045"/>
                <a:gd name="connsiteX27" fmla="*/ 910315 w 1121638"/>
                <a:gd name="connsiteY27" fmla="*/ 208598 h 1124045"/>
                <a:gd name="connsiteX28" fmla="*/ 882842 w 1121638"/>
                <a:gd name="connsiteY28" fmla="*/ 182975 h 1124045"/>
                <a:gd name="connsiteX29" fmla="*/ 853373 w 1121638"/>
                <a:gd name="connsiteY29" fmla="*/ 160020 h 1124045"/>
                <a:gd name="connsiteX30" fmla="*/ 871815 w 1121638"/>
                <a:gd name="connsiteY30" fmla="*/ 93917 h 1124045"/>
                <a:gd name="connsiteX31" fmla="*/ 795480 w 1121638"/>
                <a:gd name="connsiteY31" fmla="*/ 51054 h 1124045"/>
                <a:gd name="connsiteX32" fmla="*/ 748709 w 1121638"/>
                <a:gd name="connsiteY32" fmla="*/ 101537 h 1124045"/>
                <a:gd name="connsiteX33" fmla="*/ 713631 w 1121638"/>
                <a:gd name="connsiteY33" fmla="*/ 88392 h 1124045"/>
                <a:gd name="connsiteX34" fmla="*/ 677508 w 1121638"/>
                <a:gd name="connsiteY34" fmla="*/ 78296 h 1124045"/>
                <a:gd name="connsiteX35" fmla="*/ 669237 w 1121638"/>
                <a:gd name="connsiteY35" fmla="*/ 10192 h 1124045"/>
                <a:gd name="connsiteX36" fmla="*/ 582161 w 1121638"/>
                <a:gd name="connsiteY36" fmla="*/ 0 h 1124045"/>
                <a:gd name="connsiteX37" fmla="*/ 558490 w 1121638"/>
                <a:gd name="connsiteY37" fmla="*/ 64580 h 1124045"/>
                <a:gd name="connsiteX38" fmla="*/ 521226 w 1121638"/>
                <a:gd name="connsiteY38" fmla="*/ 65723 h 1124045"/>
                <a:gd name="connsiteX39" fmla="*/ 484151 w 1121638"/>
                <a:gd name="connsiteY39" fmla="*/ 70485 h 1124045"/>
                <a:gd name="connsiteX40" fmla="*/ 450499 w 1121638"/>
                <a:gd name="connsiteY40" fmla="*/ 10478 h 1124045"/>
                <a:gd name="connsiteX41" fmla="*/ 366274 w 1121638"/>
                <a:gd name="connsiteY41" fmla="*/ 34481 h 1124045"/>
                <a:gd name="connsiteX42" fmla="*/ 368746 w 1121638"/>
                <a:gd name="connsiteY42" fmla="*/ 103061 h 1124045"/>
                <a:gd name="connsiteX43" fmla="*/ 334714 w 1121638"/>
                <a:gd name="connsiteY43" fmla="*/ 118777 h 1124045"/>
                <a:gd name="connsiteX44" fmla="*/ 302203 w 1121638"/>
                <a:gd name="connsiteY44" fmla="*/ 137351 h 1124045"/>
                <a:gd name="connsiteX45" fmla="*/ 248207 w 1121638"/>
                <a:gd name="connsiteY45" fmla="*/ 94964 h 1124045"/>
                <a:gd name="connsiteX46" fmla="*/ 179572 w 1121638"/>
                <a:gd name="connsiteY46" fmla="*/ 149447 h 1124045"/>
                <a:gd name="connsiteX47" fmla="*/ 208281 w 1121638"/>
                <a:gd name="connsiteY47" fmla="*/ 211836 h 1124045"/>
                <a:gd name="connsiteX48" fmla="*/ 182804 w 1121638"/>
                <a:gd name="connsiteY48" fmla="*/ 239173 h 1124045"/>
                <a:gd name="connsiteX49" fmla="*/ 159799 w 1121638"/>
                <a:gd name="connsiteY49" fmla="*/ 268796 h 1124045"/>
                <a:gd name="connsiteX50" fmla="*/ 93731 w 1121638"/>
                <a:gd name="connsiteY50" fmla="*/ 250317 h 1124045"/>
                <a:gd name="connsiteX51" fmla="*/ 50953 w 1121638"/>
                <a:gd name="connsiteY51" fmla="*/ 326803 h 1124045"/>
                <a:gd name="connsiteX52" fmla="*/ 101336 w 1121638"/>
                <a:gd name="connsiteY52" fmla="*/ 373571 h 1124045"/>
                <a:gd name="connsiteX53" fmla="*/ 88123 w 1121638"/>
                <a:gd name="connsiteY53" fmla="*/ 408718 h 1124045"/>
                <a:gd name="connsiteX54" fmla="*/ 78046 w 1121638"/>
                <a:gd name="connsiteY54" fmla="*/ 444913 h 1124045"/>
                <a:gd name="connsiteX55" fmla="*/ 10172 w 1121638"/>
                <a:gd name="connsiteY55" fmla="*/ 453295 h 1124045"/>
                <a:gd name="connsiteX56" fmla="*/ 0 w 1121638"/>
                <a:gd name="connsiteY56" fmla="*/ 540544 h 1124045"/>
                <a:gd name="connsiteX57" fmla="*/ 64452 w 1121638"/>
                <a:gd name="connsiteY57" fmla="*/ 564261 h 1124045"/>
                <a:gd name="connsiteX58" fmla="*/ 65498 w 1121638"/>
                <a:gd name="connsiteY58" fmla="*/ 601694 h 1124045"/>
                <a:gd name="connsiteX59" fmla="*/ 70441 w 1121638"/>
                <a:gd name="connsiteY59" fmla="*/ 638842 h 1124045"/>
                <a:gd name="connsiteX60" fmla="*/ 10457 w 1121638"/>
                <a:gd name="connsiteY60" fmla="*/ 672465 h 1124045"/>
                <a:gd name="connsiteX61" fmla="*/ 34413 w 1121638"/>
                <a:gd name="connsiteY61" fmla="*/ 756952 h 1124045"/>
                <a:gd name="connsiteX62" fmla="*/ 102762 w 1121638"/>
                <a:gd name="connsiteY62" fmla="*/ 754475 h 1124045"/>
                <a:gd name="connsiteX63" fmla="*/ 118352 w 1121638"/>
                <a:gd name="connsiteY63" fmla="*/ 788575 h 1124045"/>
                <a:gd name="connsiteX64" fmla="*/ 136889 w 1121638"/>
                <a:gd name="connsiteY64" fmla="*/ 821150 h 1124045"/>
                <a:gd name="connsiteX65" fmla="*/ 94492 w 1121638"/>
                <a:gd name="connsiteY65" fmla="*/ 875348 h 1124045"/>
                <a:gd name="connsiteX66" fmla="*/ 148772 w 1121638"/>
                <a:gd name="connsiteY66" fmla="*/ 944023 h 1124045"/>
                <a:gd name="connsiteX67" fmla="*/ 211038 w 1121638"/>
                <a:gd name="connsiteY67" fmla="*/ 915353 h 1124045"/>
                <a:gd name="connsiteX68" fmla="*/ 238511 w 1121638"/>
                <a:gd name="connsiteY68" fmla="*/ 940975 h 1124045"/>
                <a:gd name="connsiteX69" fmla="*/ 268075 w 1121638"/>
                <a:gd name="connsiteY69" fmla="*/ 963930 h 1124045"/>
                <a:gd name="connsiteX70" fmla="*/ 249633 w 1121638"/>
                <a:gd name="connsiteY70" fmla="*/ 1030034 h 1124045"/>
                <a:gd name="connsiteX71" fmla="*/ 325873 w 1121638"/>
                <a:gd name="connsiteY71" fmla="*/ 1072896 h 1124045"/>
                <a:gd name="connsiteX72" fmla="*/ 372548 w 1121638"/>
                <a:gd name="connsiteY72" fmla="*/ 1022509 h 1124045"/>
                <a:gd name="connsiteX73" fmla="*/ 407626 w 1121638"/>
                <a:gd name="connsiteY73" fmla="*/ 1035558 h 1124045"/>
                <a:gd name="connsiteX74" fmla="*/ 443750 w 1121638"/>
                <a:gd name="connsiteY74" fmla="*/ 1045750 h 1124045"/>
                <a:gd name="connsiteX75" fmla="*/ 452116 w 1121638"/>
                <a:gd name="connsiteY75" fmla="*/ 1113758 h 1124045"/>
                <a:gd name="connsiteX76" fmla="*/ 539192 w 1121638"/>
                <a:gd name="connsiteY76" fmla="*/ 1124045 h 1124045"/>
                <a:gd name="connsiteX77" fmla="*/ 562768 w 1121638"/>
                <a:gd name="connsiteY77" fmla="*/ 1059466 h 1124045"/>
                <a:gd name="connsiteX78" fmla="*/ 600317 w 1121638"/>
                <a:gd name="connsiteY78" fmla="*/ 1058228 h 1124045"/>
                <a:gd name="connsiteX79" fmla="*/ 637297 w 1121638"/>
                <a:gd name="connsiteY79" fmla="*/ 1053465 h 1124045"/>
                <a:gd name="connsiteX80" fmla="*/ 670949 w 1121638"/>
                <a:gd name="connsiteY80" fmla="*/ 1113473 h 1124045"/>
                <a:gd name="connsiteX81" fmla="*/ 755269 w 1121638"/>
                <a:gd name="connsiteY81" fmla="*/ 1089470 h 1124045"/>
                <a:gd name="connsiteX82" fmla="*/ 752702 w 1121638"/>
                <a:gd name="connsiteY82" fmla="*/ 1020985 h 1124045"/>
                <a:gd name="connsiteX83" fmla="*/ 786734 w 1121638"/>
                <a:gd name="connsiteY83" fmla="*/ 1005269 h 1124045"/>
                <a:gd name="connsiteX84" fmla="*/ 819341 w 1121638"/>
                <a:gd name="connsiteY84" fmla="*/ 986695 h 1124045"/>
                <a:gd name="connsiteX85" fmla="*/ 873431 w 1121638"/>
                <a:gd name="connsiteY85" fmla="*/ 1029081 h 1124045"/>
                <a:gd name="connsiteX86" fmla="*/ 942066 w 1121638"/>
                <a:gd name="connsiteY86" fmla="*/ 974598 h 1124045"/>
                <a:gd name="connsiteX87" fmla="*/ 913357 w 1121638"/>
                <a:gd name="connsiteY87" fmla="*/ 912209 h 1124045"/>
                <a:gd name="connsiteX88" fmla="*/ 938834 w 1121638"/>
                <a:gd name="connsiteY88" fmla="*/ 884873 h 1124045"/>
                <a:gd name="connsiteX89" fmla="*/ 961839 w 1121638"/>
                <a:gd name="connsiteY89" fmla="*/ 855250 h 1124045"/>
                <a:gd name="connsiteX90" fmla="*/ 1027812 w 1121638"/>
                <a:gd name="connsiteY90" fmla="*/ 873728 h 1124045"/>
                <a:gd name="connsiteX91" fmla="*/ 1070590 w 1121638"/>
                <a:gd name="connsiteY91" fmla="*/ 797243 h 1124045"/>
                <a:gd name="connsiteX92" fmla="*/ 1020302 w 1121638"/>
                <a:gd name="connsiteY92" fmla="*/ 750475 h 1124045"/>
                <a:gd name="connsiteX93" fmla="*/ 1033420 w 1121638"/>
                <a:gd name="connsiteY93" fmla="*/ 715328 h 1124045"/>
                <a:gd name="connsiteX94" fmla="*/ 1043402 w 1121638"/>
                <a:gd name="connsiteY94" fmla="*/ 679133 h 1124045"/>
                <a:gd name="connsiteX95" fmla="*/ 1111276 w 1121638"/>
                <a:gd name="connsiteY95" fmla="*/ 670751 h 1124045"/>
                <a:gd name="connsiteX96" fmla="*/ 1121638 w 1121638"/>
                <a:gd name="connsiteY96" fmla="*/ 583502 h 1124045"/>
                <a:gd name="connsiteX97" fmla="*/ 1057186 w 1121638"/>
                <a:gd name="connsiteY97" fmla="*/ 559784 h 1124045"/>
                <a:gd name="connsiteX98" fmla="*/ 1056045 w 1121638"/>
                <a:gd name="connsiteY98" fmla="*/ 522351 h 1124045"/>
                <a:gd name="connsiteX99" fmla="*/ 1056045 w 1121638"/>
                <a:gd name="connsiteY99" fmla="*/ 522351 h 112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1638" h="1124045">
                  <a:moveTo>
                    <a:pt x="888261" y="667988"/>
                  </a:moveTo>
                  <a:cubicBezTo>
                    <a:pt x="874477" y="710851"/>
                    <a:pt x="852042" y="751142"/>
                    <a:pt x="822858" y="785527"/>
                  </a:cubicBezTo>
                  <a:cubicBezTo>
                    <a:pt x="793579" y="819912"/>
                    <a:pt x="757550" y="848487"/>
                    <a:pt x="717434" y="868966"/>
                  </a:cubicBezTo>
                  <a:cubicBezTo>
                    <a:pt x="677223" y="889540"/>
                    <a:pt x="633304" y="901922"/>
                    <a:pt x="588245" y="905732"/>
                  </a:cubicBezTo>
                  <a:cubicBezTo>
                    <a:pt x="542900" y="909257"/>
                    <a:pt x="497555" y="904018"/>
                    <a:pt x="454777" y="890016"/>
                  </a:cubicBezTo>
                  <a:cubicBezTo>
                    <a:pt x="411904" y="876205"/>
                    <a:pt x="371788" y="853726"/>
                    <a:pt x="337376" y="824389"/>
                  </a:cubicBezTo>
                  <a:cubicBezTo>
                    <a:pt x="302963" y="795052"/>
                    <a:pt x="274539" y="758857"/>
                    <a:pt x="254101" y="718661"/>
                  </a:cubicBezTo>
                  <a:cubicBezTo>
                    <a:pt x="233568" y="678466"/>
                    <a:pt x="221210" y="634365"/>
                    <a:pt x="217407" y="589217"/>
                  </a:cubicBezTo>
                  <a:cubicBezTo>
                    <a:pt x="214080" y="543878"/>
                    <a:pt x="219118" y="498443"/>
                    <a:pt x="233092" y="455486"/>
                  </a:cubicBezTo>
                  <a:cubicBezTo>
                    <a:pt x="246876" y="412623"/>
                    <a:pt x="269311" y="372332"/>
                    <a:pt x="298590" y="337947"/>
                  </a:cubicBezTo>
                  <a:cubicBezTo>
                    <a:pt x="327869" y="303562"/>
                    <a:pt x="363898" y="274987"/>
                    <a:pt x="404014" y="254508"/>
                  </a:cubicBezTo>
                  <a:cubicBezTo>
                    <a:pt x="444130" y="233934"/>
                    <a:pt x="488049" y="221552"/>
                    <a:pt x="533299" y="217742"/>
                  </a:cubicBezTo>
                  <a:cubicBezTo>
                    <a:pt x="578453" y="214217"/>
                    <a:pt x="623893" y="219551"/>
                    <a:pt x="666671" y="233458"/>
                  </a:cubicBezTo>
                  <a:cubicBezTo>
                    <a:pt x="709449" y="247269"/>
                    <a:pt x="749565" y="269748"/>
                    <a:pt x="783977" y="299085"/>
                  </a:cubicBezTo>
                  <a:cubicBezTo>
                    <a:pt x="818295" y="328327"/>
                    <a:pt x="846909" y="364522"/>
                    <a:pt x="867252" y="404622"/>
                  </a:cubicBezTo>
                  <a:cubicBezTo>
                    <a:pt x="887785" y="444818"/>
                    <a:pt x="900143" y="488918"/>
                    <a:pt x="903946" y="534162"/>
                  </a:cubicBezTo>
                  <a:cubicBezTo>
                    <a:pt x="907368" y="579406"/>
                    <a:pt x="902140" y="624935"/>
                    <a:pt x="888261" y="667798"/>
                  </a:cubicBezTo>
                  <a:lnTo>
                    <a:pt x="888261" y="667798"/>
                  </a:lnTo>
                  <a:close/>
                  <a:moveTo>
                    <a:pt x="1055855" y="522161"/>
                  </a:moveTo>
                  <a:lnTo>
                    <a:pt x="1051007" y="485013"/>
                  </a:lnTo>
                  <a:cubicBezTo>
                    <a:pt x="1071350" y="474726"/>
                    <a:pt x="1091789" y="463391"/>
                    <a:pt x="1110991" y="451390"/>
                  </a:cubicBezTo>
                  <a:cubicBezTo>
                    <a:pt x="1105002" y="422720"/>
                    <a:pt x="1097492" y="394335"/>
                    <a:pt x="1086940" y="366903"/>
                  </a:cubicBezTo>
                  <a:cubicBezTo>
                    <a:pt x="1064126" y="366808"/>
                    <a:pt x="1041786" y="367475"/>
                    <a:pt x="1018591" y="369475"/>
                  </a:cubicBezTo>
                  <a:lnTo>
                    <a:pt x="1003001" y="335375"/>
                  </a:lnTo>
                  <a:cubicBezTo>
                    <a:pt x="997297" y="324326"/>
                    <a:pt x="990642" y="313658"/>
                    <a:pt x="984463" y="302800"/>
                  </a:cubicBezTo>
                  <a:cubicBezTo>
                    <a:pt x="999198" y="285369"/>
                    <a:pt x="1013743" y="266986"/>
                    <a:pt x="1026766" y="248603"/>
                  </a:cubicBezTo>
                  <a:cubicBezTo>
                    <a:pt x="1010320" y="224314"/>
                    <a:pt x="992449" y="201263"/>
                    <a:pt x="972486" y="179832"/>
                  </a:cubicBezTo>
                  <a:cubicBezTo>
                    <a:pt x="951382" y="188405"/>
                    <a:pt x="930658" y="198025"/>
                    <a:pt x="910315" y="208598"/>
                  </a:cubicBezTo>
                  <a:lnTo>
                    <a:pt x="882842" y="182975"/>
                  </a:lnTo>
                  <a:lnTo>
                    <a:pt x="853373" y="160020"/>
                  </a:lnTo>
                  <a:cubicBezTo>
                    <a:pt x="860598" y="138113"/>
                    <a:pt x="866681" y="116110"/>
                    <a:pt x="871815" y="93917"/>
                  </a:cubicBezTo>
                  <a:cubicBezTo>
                    <a:pt x="847479" y="77534"/>
                    <a:pt x="821907" y="63437"/>
                    <a:pt x="795480" y="51054"/>
                  </a:cubicBezTo>
                  <a:cubicBezTo>
                    <a:pt x="779414" y="66866"/>
                    <a:pt x="763539" y="84201"/>
                    <a:pt x="748709" y="101537"/>
                  </a:cubicBezTo>
                  <a:cubicBezTo>
                    <a:pt x="737112" y="97060"/>
                    <a:pt x="725514" y="92297"/>
                    <a:pt x="713631" y="88392"/>
                  </a:cubicBezTo>
                  <a:lnTo>
                    <a:pt x="677508" y="78296"/>
                  </a:lnTo>
                  <a:cubicBezTo>
                    <a:pt x="675892" y="55150"/>
                    <a:pt x="672945" y="32957"/>
                    <a:pt x="669237" y="10192"/>
                  </a:cubicBezTo>
                  <a:cubicBezTo>
                    <a:pt x="640434" y="4191"/>
                    <a:pt x="611345" y="1334"/>
                    <a:pt x="582161" y="0"/>
                  </a:cubicBezTo>
                  <a:cubicBezTo>
                    <a:pt x="573225" y="20765"/>
                    <a:pt x="565525" y="42767"/>
                    <a:pt x="558490" y="64580"/>
                  </a:cubicBezTo>
                  <a:lnTo>
                    <a:pt x="521226" y="65723"/>
                  </a:lnTo>
                  <a:lnTo>
                    <a:pt x="484151" y="70485"/>
                  </a:lnTo>
                  <a:cubicBezTo>
                    <a:pt x="473790" y="50102"/>
                    <a:pt x="462572" y="29623"/>
                    <a:pt x="450499" y="10478"/>
                  </a:cubicBezTo>
                  <a:cubicBezTo>
                    <a:pt x="421791" y="16478"/>
                    <a:pt x="393557" y="24003"/>
                    <a:pt x="366274" y="34481"/>
                  </a:cubicBezTo>
                  <a:cubicBezTo>
                    <a:pt x="366084" y="57436"/>
                    <a:pt x="366845" y="79915"/>
                    <a:pt x="368746" y="103061"/>
                  </a:cubicBezTo>
                  <a:lnTo>
                    <a:pt x="334714" y="118777"/>
                  </a:lnTo>
                  <a:cubicBezTo>
                    <a:pt x="323687" y="124492"/>
                    <a:pt x="312945" y="131064"/>
                    <a:pt x="302203" y="137351"/>
                  </a:cubicBezTo>
                  <a:cubicBezTo>
                    <a:pt x="284901" y="122587"/>
                    <a:pt x="266459" y="108014"/>
                    <a:pt x="248207" y="94964"/>
                  </a:cubicBezTo>
                  <a:cubicBezTo>
                    <a:pt x="223966" y="111443"/>
                    <a:pt x="200961" y="129445"/>
                    <a:pt x="179572" y="149447"/>
                  </a:cubicBezTo>
                  <a:cubicBezTo>
                    <a:pt x="188128" y="170593"/>
                    <a:pt x="197729" y="191357"/>
                    <a:pt x="208281" y="211836"/>
                  </a:cubicBezTo>
                  <a:lnTo>
                    <a:pt x="182804" y="239173"/>
                  </a:lnTo>
                  <a:lnTo>
                    <a:pt x="159799" y="268796"/>
                  </a:lnTo>
                  <a:cubicBezTo>
                    <a:pt x="137840" y="261652"/>
                    <a:pt x="115976" y="255461"/>
                    <a:pt x="93731" y="250317"/>
                  </a:cubicBezTo>
                  <a:cubicBezTo>
                    <a:pt x="77381" y="274606"/>
                    <a:pt x="63311" y="300228"/>
                    <a:pt x="50953" y="326803"/>
                  </a:cubicBezTo>
                  <a:cubicBezTo>
                    <a:pt x="66734" y="342900"/>
                    <a:pt x="83940" y="358712"/>
                    <a:pt x="101336" y="373571"/>
                  </a:cubicBezTo>
                  <a:cubicBezTo>
                    <a:pt x="96868" y="385286"/>
                    <a:pt x="91925" y="396907"/>
                    <a:pt x="88123" y="408718"/>
                  </a:cubicBezTo>
                  <a:lnTo>
                    <a:pt x="78046" y="444913"/>
                  </a:lnTo>
                  <a:cubicBezTo>
                    <a:pt x="54946" y="446627"/>
                    <a:pt x="32796" y="449485"/>
                    <a:pt x="10172" y="453295"/>
                  </a:cubicBezTo>
                  <a:cubicBezTo>
                    <a:pt x="4278" y="482060"/>
                    <a:pt x="1426" y="511207"/>
                    <a:pt x="0" y="540544"/>
                  </a:cubicBezTo>
                  <a:cubicBezTo>
                    <a:pt x="20819" y="549402"/>
                    <a:pt x="42778" y="557213"/>
                    <a:pt x="64452" y="564261"/>
                  </a:cubicBezTo>
                  <a:lnTo>
                    <a:pt x="65498" y="601694"/>
                  </a:lnTo>
                  <a:lnTo>
                    <a:pt x="70441" y="638842"/>
                  </a:lnTo>
                  <a:cubicBezTo>
                    <a:pt x="50003" y="649224"/>
                    <a:pt x="29564" y="660464"/>
                    <a:pt x="10457" y="672465"/>
                  </a:cubicBezTo>
                  <a:cubicBezTo>
                    <a:pt x="16351" y="701231"/>
                    <a:pt x="23861" y="729520"/>
                    <a:pt x="34413" y="756952"/>
                  </a:cubicBezTo>
                  <a:cubicBezTo>
                    <a:pt x="57322" y="757047"/>
                    <a:pt x="79757" y="756380"/>
                    <a:pt x="102762" y="754475"/>
                  </a:cubicBezTo>
                  <a:lnTo>
                    <a:pt x="118352" y="788575"/>
                  </a:lnTo>
                  <a:cubicBezTo>
                    <a:pt x="123961" y="799624"/>
                    <a:pt x="130710" y="810292"/>
                    <a:pt x="136889" y="821150"/>
                  </a:cubicBezTo>
                  <a:cubicBezTo>
                    <a:pt x="122155" y="838486"/>
                    <a:pt x="107610" y="856869"/>
                    <a:pt x="94492" y="875348"/>
                  </a:cubicBezTo>
                  <a:cubicBezTo>
                    <a:pt x="111033" y="899636"/>
                    <a:pt x="128904" y="922687"/>
                    <a:pt x="148772" y="944023"/>
                  </a:cubicBezTo>
                  <a:cubicBezTo>
                    <a:pt x="169971" y="935450"/>
                    <a:pt x="190695" y="925925"/>
                    <a:pt x="211038" y="915353"/>
                  </a:cubicBezTo>
                  <a:lnTo>
                    <a:pt x="238511" y="940975"/>
                  </a:lnTo>
                  <a:lnTo>
                    <a:pt x="268075" y="963930"/>
                  </a:lnTo>
                  <a:cubicBezTo>
                    <a:pt x="260850" y="985838"/>
                    <a:pt x="254671" y="1007840"/>
                    <a:pt x="249633" y="1030034"/>
                  </a:cubicBezTo>
                  <a:cubicBezTo>
                    <a:pt x="273779" y="1046417"/>
                    <a:pt x="299446" y="1060514"/>
                    <a:pt x="325873" y="1072896"/>
                  </a:cubicBezTo>
                  <a:cubicBezTo>
                    <a:pt x="341939" y="1057180"/>
                    <a:pt x="357719" y="1039749"/>
                    <a:pt x="372548" y="1022509"/>
                  </a:cubicBezTo>
                  <a:cubicBezTo>
                    <a:pt x="384146" y="1026986"/>
                    <a:pt x="395839" y="1031748"/>
                    <a:pt x="407626" y="1035558"/>
                  </a:cubicBezTo>
                  <a:lnTo>
                    <a:pt x="443750" y="1045750"/>
                  </a:lnTo>
                  <a:cubicBezTo>
                    <a:pt x="445556" y="1068800"/>
                    <a:pt x="448408" y="1091089"/>
                    <a:pt x="452116" y="1113758"/>
                  </a:cubicBezTo>
                  <a:cubicBezTo>
                    <a:pt x="480919" y="1119759"/>
                    <a:pt x="509913" y="1122617"/>
                    <a:pt x="539192" y="1124045"/>
                  </a:cubicBezTo>
                  <a:cubicBezTo>
                    <a:pt x="548033" y="1103186"/>
                    <a:pt x="555923" y="1081183"/>
                    <a:pt x="562768" y="1059466"/>
                  </a:cubicBezTo>
                  <a:lnTo>
                    <a:pt x="600317" y="1058228"/>
                  </a:lnTo>
                  <a:lnTo>
                    <a:pt x="637297" y="1053465"/>
                  </a:lnTo>
                  <a:cubicBezTo>
                    <a:pt x="647658" y="1073849"/>
                    <a:pt x="658876" y="1094327"/>
                    <a:pt x="670949" y="1113473"/>
                  </a:cubicBezTo>
                  <a:cubicBezTo>
                    <a:pt x="699657" y="1107472"/>
                    <a:pt x="727891" y="1099947"/>
                    <a:pt x="755269" y="1089470"/>
                  </a:cubicBezTo>
                  <a:cubicBezTo>
                    <a:pt x="755269" y="1066514"/>
                    <a:pt x="754603" y="1044035"/>
                    <a:pt x="752702" y="1020985"/>
                  </a:cubicBezTo>
                  <a:lnTo>
                    <a:pt x="786734" y="1005269"/>
                  </a:lnTo>
                  <a:cubicBezTo>
                    <a:pt x="797856" y="999554"/>
                    <a:pt x="808504" y="992981"/>
                    <a:pt x="819341" y="986695"/>
                  </a:cubicBezTo>
                  <a:cubicBezTo>
                    <a:pt x="836642" y="1001459"/>
                    <a:pt x="854989" y="1016032"/>
                    <a:pt x="873431" y="1029081"/>
                  </a:cubicBezTo>
                  <a:cubicBezTo>
                    <a:pt x="897672" y="1012603"/>
                    <a:pt x="920677" y="994696"/>
                    <a:pt x="942066" y="974598"/>
                  </a:cubicBezTo>
                  <a:cubicBezTo>
                    <a:pt x="933510" y="953453"/>
                    <a:pt x="923909" y="932783"/>
                    <a:pt x="913357" y="912209"/>
                  </a:cubicBezTo>
                  <a:lnTo>
                    <a:pt x="938834" y="884873"/>
                  </a:lnTo>
                  <a:lnTo>
                    <a:pt x="961839" y="855250"/>
                  </a:lnTo>
                  <a:cubicBezTo>
                    <a:pt x="983608" y="862489"/>
                    <a:pt x="1005567" y="868585"/>
                    <a:pt x="1027812" y="873728"/>
                  </a:cubicBezTo>
                  <a:cubicBezTo>
                    <a:pt x="1044257" y="849440"/>
                    <a:pt x="1058137" y="823722"/>
                    <a:pt x="1070590" y="797243"/>
                  </a:cubicBezTo>
                  <a:cubicBezTo>
                    <a:pt x="1054809" y="781050"/>
                    <a:pt x="1037603" y="765239"/>
                    <a:pt x="1020302" y="750475"/>
                  </a:cubicBezTo>
                  <a:cubicBezTo>
                    <a:pt x="1024675" y="738759"/>
                    <a:pt x="1029523" y="727234"/>
                    <a:pt x="1033420" y="715328"/>
                  </a:cubicBezTo>
                  <a:lnTo>
                    <a:pt x="1043402" y="679133"/>
                  </a:lnTo>
                  <a:cubicBezTo>
                    <a:pt x="1066597" y="677418"/>
                    <a:pt x="1088842" y="674465"/>
                    <a:pt x="1111276" y="670751"/>
                  </a:cubicBezTo>
                  <a:cubicBezTo>
                    <a:pt x="1117265" y="641985"/>
                    <a:pt x="1120117" y="612839"/>
                    <a:pt x="1121638" y="583502"/>
                  </a:cubicBezTo>
                  <a:cubicBezTo>
                    <a:pt x="1100820" y="574643"/>
                    <a:pt x="1078860" y="566833"/>
                    <a:pt x="1057186" y="559784"/>
                  </a:cubicBezTo>
                  <a:lnTo>
                    <a:pt x="1056045" y="522351"/>
                  </a:lnTo>
                  <a:lnTo>
                    <a:pt x="1056045" y="522351"/>
                  </a:lnTo>
                  <a:close/>
                </a:path>
              </a:pathLst>
            </a:custGeom>
            <a:solidFill>
              <a:srgbClr val="72BF44"/>
            </a:solidFill>
            <a:ln w="0" cap="flat">
              <a:noFill/>
              <a:prstDash val="solid"/>
              <a:miter/>
            </a:ln>
          </p:spPr>
          <p:txBody>
            <a:bodyPr rtlCol="0" anchor="ctr"/>
            <a:lstStyle/>
            <a:p>
              <a:endParaRPr lang="en-CA"/>
            </a:p>
          </p:txBody>
        </p:sp>
        <p:sp>
          <p:nvSpPr>
            <p:cNvPr id="10" name="Freeform 14">
              <a:extLst>
                <a:ext uri="{FF2B5EF4-FFF2-40B4-BE49-F238E27FC236}">
                  <a16:creationId xmlns:a16="http://schemas.microsoft.com/office/drawing/2014/main" id="{44BCA7E0-9A2E-ED03-B76A-84FF269FA14B}"/>
                </a:ext>
              </a:extLst>
            </p:cNvPr>
            <p:cNvSpPr/>
            <p:nvPr/>
          </p:nvSpPr>
          <p:spPr>
            <a:xfrm>
              <a:off x="7669501" y="1616913"/>
              <a:ext cx="654544" cy="655810"/>
            </a:xfrm>
            <a:custGeom>
              <a:avLst/>
              <a:gdLst>
                <a:gd name="connsiteX0" fmla="*/ 602312 w 654544"/>
                <a:gd name="connsiteY0" fmla="*/ 417012 h 655810"/>
                <a:gd name="connsiteX1" fmla="*/ 547271 w 654544"/>
                <a:gd name="connsiteY1" fmla="*/ 515786 h 655810"/>
                <a:gd name="connsiteX2" fmla="*/ 458673 w 654544"/>
                <a:gd name="connsiteY2" fmla="*/ 585890 h 655810"/>
                <a:gd name="connsiteX3" fmla="*/ 350397 w 654544"/>
                <a:gd name="connsiteY3" fmla="*/ 616656 h 655810"/>
                <a:gd name="connsiteX4" fmla="*/ 238319 w 654544"/>
                <a:gd name="connsiteY4" fmla="*/ 603606 h 655810"/>
                <a:gd name="connsiteX5" fmla="*/ 139835 w 654544"/>
                <a:gd name="connsiteY5" fmla="*/ 548456 h 655810"/>
                <a:gd name="connsiteX6" fmla="*/ 69869 w 654544"/>
                <a:gd name="connsiteY6" fmla="*/ 459684 h 655810"/>
                <a:gd name="connsiteX7" fmla="*/ 39164 w 654544"/>
                <a:gd name="connsiteY7" fmla="*/ 351098 h 655810"/>
                <a:gd name="connsiteX8" fmla="*/ 52187 w 654544"/>
                <a:gd name="connsiteY8" fmla="*/ 238989 h 655810"/>
                <a:gd name="connsiteX9" fmla="*/ 107228 w 654544"/>
                <a:gd name="connsiteY9" fmla="*/ 140215 h 655810"/>
                <a:gd name="connsiteX10" fmla="*/ 195731 w 654544"/>
                <a:gd name="connsiteY10" fmla="*/ 70111 h 655810"/>
                <a:gd name="connsiteX11" fmla="*/ 304292 w 654544"/>
                <a:gd name="connsiteY11" fmla="*/ 39345 h 655810"/>
                <a:gd name="connsiteX12" fmla="*/ 416180 w 654544"/>
                <a:gd name="connsiteY12" fmla="*/ 52490 h 655810"/>
                <a:gd name="connsiteX13" fmla="*/ 514760 w 654544"/>
                <a:gd name="connsiteY13" fmla="*/ 107544 h 655810"/>
                <a:gd name="connsiteX14" fmla="*/ 584820 w 654544"/>
                <a:gd name="connsiteY14" fmla="*/ 196317 h 655810"/>
                <a:gd name="connsiteX15" fmla="*/ 615526 w 654544"/>
                <a:gd name="connsiteY15" fmla="*/ 304902 h 655810"/>
                <a:gd name="connsiteX16" fmla="*/ 602407 w 654544"/>
                <a:gd name="connsiteY16" fmla="*/ 417012 h 655810"/>
                <a:gd name="connsiteX17" fmla="*/ 602407 w 654544"/>
                <a:gd name="connsiteY17" fmla="*/ 417012 h 655810"/>
                <a:gd name="connsiteX18" fmla="*/ 539476 w 654544"/>
                <a:gd name="connsiteY18" fmla="*/ 78303 h 655810"/>
                <a:gd name="connsiteX19" fmla="*/ 427968 w 654544"/>
                <a:gd name="connsiteY19" fmla="*/ 15914 h 655810"/>
                <a:gd name="connsiteX20" fmla="*/ 301250 w 654544"/>
                <a:gd name="connsiteY20" fmla="*/ 960 h 655810"/>
                <a:gd name="connsiteX21" fmla="*/ 178430 w 654544"/>
                <a:gd name="connsiteY21" fmla="*/ 35916 h 655810"/>
                <a:gd name="connsiteX22" fmla="*/ 78139 w 654544"/>
                <a:gd name="connsiteY22" fmla="*/ 115260 h 655810"/>
                <a:gd name="connsiteX23" fmla="*/ 15874 w 654544"/>
                <a:gd name="connsiteY23" fmla="*/ 226988 h 655810"/>
                <a:gd name="connsiteX24" fmla="*/ 949 w 654544"/>
                <a:gd name="connsiteY24" fmla="*/ 354051 h 655810"/>
                <a:gd name="connsiteX25" fmla="*/ 35932 w 654544"/>
                <a:gd name="connsiteY25" fmla="*/ 477114 h 655810"/>
                <a:gd name="connsiteX26" fmla="*/ 115023 w 654544"/>
                <a:gd name="connsiteY26" fmla="*/ 577508 h 655810"/>
                <a:gd name="connsiteX27" fmla="*/ 226626 w 654544"/>
                <a:gd name="connsiteY27" fmla="*/ 639897 h 655810"/>
                <a:gd name="connsiteX28" fmla="*/ 353439 w 654544"/>
                <a:gd name="connsiteY28" fmla="*/ 654851 h 655810"/>
                <a:gd name="connsiteX29" fmla="*/ 476164 w 654544"/>
                <a:gd name="connsiteY29" fmla="*/ 619894 h 655810"/>
                <a:gd name="connsiteX30" fmla="*/ 576455 w 654544"/>
                <a:gd name="connsiteY30" fmla="*/ 540551 h 655810"/>
                <a:gd name="connsiteX31" fmla="*/ 638626 w 654544"/>
                <a:gd name="connsiteY31" fmla="*/ 428823 h 655810"/>
                <a:gd name="connsiteX32" fmla="*/ 653550 w 654544"/>
                <a:gd name="connsiteY32" fmla="*/ 301759 h 655810"/>
                <a:gd name="connsiteX33" fmla="*/ 618758 w 654544"/>
                <a:gd name="connsiteY33" fmla="*/ 178696 h 655810"/>
                <a:gd name="connsiteX34" fmla="*/ 539476 w 654544"/>
                <a:gd name="connsiteY34" fmla="*/ 78207 h 655810"/>
                <a:gd name="connsiteX35" fmla="*/ 539476 w 654544"/>
                <a:gd name="connsiteY35" fmla="*/ 78207 h 65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544" h="655810">
                  <a:moveTo>
                    <a:pt x="602312" y="417012"/>
                  </a:moveTo>
                  <a:cubicBezTo>
                    <a:pt x="590619" y="453016"/>
                    <a:pt x="571892" y="486830"/>
                    <a:pt x="547271" y="515786"/>
                  </a:cubicBezTo>
                  <a:cubicBezTo>
                    <a:pt x="522555" y="544742"/>
                    <a:pt x="492230" y="568745"/>
                    <a:pt x="458673" y="585890"/>
                  </a:cubicBezTo>
                  <a:cubicBezTo>
                    <a:pt x="425116" y="603035"/>
                    <a:pt x="388327" y="613417"/>
                    <a:pt x="350397" y="616656"/>
                  </a:cubicBezTo>
                  <a:cubicBezTo>
                    <a:pt x="312277" y="619608"/>
                    <a:pt x="274252" y="615131"/>
                    <a:pt x="238319" y="603606"/>
                  </a:cubicBezTo>
                  <a:cubicBezTo>
                    <a:pt x="202481" y="591986"/>
                    <a:pt x="168733" y="573126"/>
                    <a:pt x="139835" y="548456"/>
                  </a:cubicBezTo>
                  <a:cubicBezTo>
                    <a:pt x="111031" y="523787"/>
                    <a:pt x="87075" y="493402"/>
                    <a:pt x="69869" y="459684"/>
                  </a:cubicBezTo>
                  <a:cubicBezTo>
                    <a:pt x="52663" y="426060"/>
                    <a:pt x="42396" y="389198"/>
                    <a:pt x="39164" y="351098"/>
                  </a:cubicBezTo>
                  <a:cubicBezTo>
                    <a:pt x="36217" y="312903"/>
                    <a:pt x="40685" y="274803"/>
                    <a:pt x="52187" y="238989"/>
                  </a:cubicBezTo>
                  <a:cubicBezTo>
                    <a:pt x="63785" y="202985"/>
                    <a:pt x="82702" y="169171"/>
                    <a:pt x="107228" y="140215"/>
                  </a:cubicBezTo>
                  <a:cubicBezTo>
                    <a:pt x="131944" y="111354"/>
                    <a:pt x="162269" y="87351"/>
                    <a:pt x="195731" y="70111"/>
                  </a:cubicBezTo>
                  <a:cubicBezTo>
                    <a:pt x="229383" y="52871"/>
                    <a:pt x="266267" y="42489"/>
                    <a:pt x="304292" y="39345"/>
                  </a:cubicBezTo>
                  <a:cubicBezTo>
                    <a:pt x="342317" y="36393"/>
                    <a:pt x="380437" y="40869"/>
                    <a:pt x="416180" y="52490"/>
                  </a:cubicBezTo>
                  <a:cubicBezTo>
                    <a:pt x="452114" y="64110"/>
                    <a:pt x="485766" y="82970"/>
                    <a:pt x="514760" y="107544"/>
                  </a:cubicBezTo>
                  <a:cubicBezTo>
                    <a:pt x="543658" y="132214"/>
                    <a:pt x="567614" y="162599"/>
                    <a:pt x="584820" y="196317"/>
                  </a:cubicBezTo>
                  <a:cubicBezTo>
                    <a:pt x="601932" y="229941"/>
                    <a:pt x="612293" y="266802"/>
                    <a:pt x="615526" y="304902"/>
                  </a:cubicBezTo>
                  <a:cubicBezTo>
                    <a:pt x="618377" y="343098"/>
                    <a:pt x="614005" y="381102"/>
                    <a:pt x="602407" y="417012"/>
                  </a:cubicBezTo>
                  <a:lnTo>
                    <a:pt x="602407" y="417012"/>
                  </a:lnTo>
                  <a:close/>
                  <a:moveTo>
                    <a:pt x="539476" y="78303"/>
                  </a:moveTo>
                  <a:cubicBezTo>
                    <a:pt x="506774" y="50490"/>
                    <a:pt x="468750" y="29153"/>
                    <a:pt x="427968" y="15914"/>
                  </a:cubicBezTo>
                  <a:cubicBezTo>
                    <a:pt x="387281" y="2674"/>
                    <a:pt x="344218" y="-2279"/>
                    <a:pt x="301250" y="960"/>
                  </a:cubicBezTo>
                  <a:cubicBezTo>
                    <a:pt x="258187" y="4579"/>
                    <a:pt x="216550" y="16390"/>
                    <a:pt x="178430" y="35916"/>
                  </a:cubicBezTo>
                  <a:cubicBezTo>
                    <a:pt x="140310" y="55443"/>
                    <a:pt x="106088" y="82494"/>
                    <a:pt x="78139" y="115260"/>
                  </a:cubicBezTo>
                  <a:cubicBezTo>
                    <a:pt x="50286" y="148026"/>
                    <a:pt x="28992" y="186316"/>
                    <a:pt x="15874" y="226988"/>
                  </a:cubicBezTo>
                  <a:cubicBezTo>
                    <a:pt x="2755" y="267850"/>
                    <a:pt x="-2283" y="310998"/>
                    <a:pt x="949" y="354051"/>
                  </a:cubicBezTo>
                  <a:cubicBezTo>
                    <a:pt x="4656" y="397104"/>
                    <a:pt x="16444" y="438919"/>
                    <a:pt x="35932" y="477114"/>
                  </a:cubicBezTo>
                  <a:cubicBezTo>
                    <a:pt x="55324" y="515214"/>
                    <a:pt x="82322" y="549600"/>
                    <a:pt x="115023" y="577508"/>
                  </a:cubicBezTo>
                  <a:cubicBezTo>
                    <a:pt x="147725" y="605416"/>
                    <a:pt x="185940" y="626752"/>
                    <a:pt x="226626" y="639897"/>
                  </a:cubicBezTo>
                  <a:cubicBezTo>
                    <a:pt x="267218" y="653136"/>
                    <a:pt x="310281" y="658089"/>
                    <a:pt x="353439" y="654851"/>
                  </a:cubicBezTo>
                  <a:cubicBezTo>
                    <a:pt x="396312" y="651231"/>
                    <a:pt x="438140" y="639516"/>
                    <a:pt x="476164" y="619894"/>
                  </a:cubicBezTo>
                  <a:cubicBezTo>
                    <a:pt x="514379" y="600463"/>
                    <a:pt x="548507" y="573317"/>
                    <a:pt x="576455" y="540551"/>
                  </a:cubicBezTo>
                  <a:cubicBezTo>
                    <a:pt x="604308" y="507785"/>
                    <a:pt x="625602" y="469589"/>
                    <a:pt x="638626" y="428823"/>
                  </a:cubicBezTo>
                  <a:cubicBezTo>
                    <a:pt x="651839" y="387960"/>
                    <a:pt x="656877" y="344812"/>
                    <a:pt x="653550" y="301759"/>
                  </a:cubicBezTo>
                  <a:cubicBezTo>
                    <a:pt x="650033" y="258801"/>
                    <a:pt x="638340" y="216891"/>
                    <a:pt x="618758" y="178696"/>
                  </a:cubicBezTo>
                  <a:cubicBezTo>
                    <a:pt x="599270" y="140596"/>
                    <a:pt x="572272" y="106211"/>
                    <a:pt x="539476" y="78207"/>
                  </a:cubicBezTo>
                  <a:lnTo>
                    <a:pt x="539476" y="78207"/>
                  </a:lnTo>
                  <a:close/>
                </a:path>
              </a:pathLst>
            </a:custGeom>
            <a:solidFill>
              <a:srgbClr val="72BF44"/>
            </a:solidFill>
            <a:ln w="0" cap="flat">
              <a:noFill/>
              <a:prstDash val="solid"/>
              <a:miter/>
            </a:ln>
          </p:spPr>
          <p:txBody>
            <a:bodyPr rtlCol="0" anchor="ctr"/>
            <a:lstStyle/>
            <a:p>
              <a:endParaRPr lang="en-CA"/>
            </a:p>
          </p:txBody>
        </p:sp>
        <p:sp>
          <p:nvSpPr>
            <p:cNvPr id="11" name="Freeform 15">
              <a:extLst>
                <a:ext uri="{FF2B5EF4-FFF2-40B4-BE49-F238E27FC236}">
                  <a16:creationId xmlns:a16="http://schemas.microsoft.com/office/drawing/2014/main" id="{B6067137-6B27-C1C0-23BE-839EDCD67B5E}"/>
                </a:ext>
              </a:extLst>
            </p:cNvPr>
            <p:cNvSpPr/>
            <p:nvPr/>
          </p:nvSpPr>
          <p:spPr>
            <a:xfrm>
              <a:off x="8395393" y="890924"/>
              <a:ext cx="1122303" cy="1124426"/>
            </a:xfrm>
            <a:custGeom>
              <a:avLst/>
              <a:gdLst>
                <a:gd name="connsiteX0" fmla="*/ 903185 w 1122303"/>
                <a:gd name="connsiteY0" fmla="*/ 601790 h 1124426"/>
                <a:gd name="connsiteX1" fmla="*/ 862023 w 1122303"/>
                <a:gd name="connsiteY1" fmla="*/ 729901 h 1124426"/>
                <a:gd name="connsiteX2" fmla="*/ 775137 w 1122303"/>
                <a:gd name="connsiteY2" fmla="*/ 832485 h 1124426"/>
                <a:gd name="connsiteX3" fmla="*/ 655453 w 1122303"/>
                <a:gd name="connsiteY3" fmla="*/ 893921 h 1124426"/>
                <a:gd name="connsiteX4" fmla="*/ 521606 w 1122303"/>
                <a:gd name="connsiteY4" fmla="*/ 904875 h 1124426"/>
                <a:gd name="connsiteX5" fmla="*/ 393747 w 1122303"/>
                <a:gd name="connsiteY5" fmla="*/ 863537 h 1124426"/>
                <a:gd name="connsiteX6" fmla="*/ 291270 w 1122303"/>
                <a:gd name="connsiteY6" fmla="*/ 776383 h 1124426"/>
                <a:gd name="connsiteX7" fmla="*/ 229955 w 1122303"/>
                <a:gd name="connsiteY7" fmla="*/ 656558 h 1124426"/>
                <a:gd name="connsiteX8" fmla="*/ 218928 w 1122303"/>
                <a:gd name="connsiteY8" fmla="*/ 522446 h 1124426"/>
                <a:gd name="connsiteX9" fmla="*/ 260280 w 1122303"/>
                <a:gd name="connsiteY9" fmla="*/ 394335 h 1124426"/>
                <a:gd name="connsiteX10" fmla="*/ 347167 w 1122303"/>
                <a:gd name="connsiteY10" fmla="*/ 291751 h 1124426"/>
                <a:gd name="connsiteX11" fmla="*/ 466755 w 1122303"/>
                <a:gd name="connsiteY11" fmla="*/ 230314 h 1124426"/>
                <a:gd name="connsiteX12" fmla="*/ 600603 w 1122303"/>
                <a:gd name="connsiteY12" fmla="*/ 219361 h 1124426"/>
                <a:gd name="connsiteX13" fmla="*/ 728556 w 1122303"/>
                <a:gd name="connsiteY13" fmla="*/ 260699 h 1124426"/>
                <a:gd name="connsiteX14" fmla="*/ 830938 w 1122303"/>
                <a:gd name="connsiteY14" fmla="*/ 347853 h 1124426"/>
                <a:gd name="connsiteX15" fmla="*/ 892253 w 1122303"/>
                <a:gd name="connsiteY15" fmla="*/ 467677 h 1124426"/>
                <a:gd name="connsiteX16" fmla="*/ 903090 w 1122303"/>
                <a:gd name="connsiteY16" fmla="*/ 601885 h 1124426"/>
                <a:gd name="connsiteX17" fmla="*/ 903090 w 1122303"/>
                <a:gd name="connsiteY17" fmla="*/ 601885 h 1124426"/>
                <a:gd name="connsiteX18" fmla="*/ 1057091 w 1122303"/>
                <a:gd name="connsiteY18" fmla="*/ 581977 h 1124426"/>
                <a:gd name="connsiteX19" fmla="*/ 1122304 w 1122303"/>
                <a:gd name="connsiteY19" fmla="*/ 560642 h 1124426"/>
                <a:gd name="connsiteX20" fmla="*/ 1115079 w 1122303"/>
                <a:gd name="connsiteY20" fmla="*/ 473012 h 1124426"/>
                <a:gd name="connsiteX21" fmla="*/ 1047585 w 1122303"/>
                <a:gd name="connsiteY21" fmla="*/ 462248 h 1124426"/>
                <a:gd name="connsiteX22" fmla="*/ 1038839 w 1122303"/>
                <a:gd name="connsiteY22" fmla="*/ 425768 h 1124426"/>
                <a:gd name="connsiteX23" fmla="*/ 1026861 w 1122303"/>
                <a:gd name="connsiteY23" fmla="*/ 390144 h 1124426"/>
                <a:gd name="connsiteX24" fmla="*/ 1078955 w 1122303"/>
                <a:gd name="connsiteY24" fmla="*/ 345281 h 1124426"/>
                <a:gd name="connsiteX25" fmla="*/ 1038934 w 1122303"/>
                <a:gd name="connsiteY25" fmla="*/ 267367 h 1124426"/>
                <a:gd name="connsiteX26" fmla="*/ 972391 w 1122303"/>
                <a:gd name="connsiteY26" fmla="*/ 283464 h 1124426"/>
                <a:gd name="connsiteX27" fmla="*/ 950431 w 1122303"/>
                <a:gd name="connsiteY27" fmla="*/ 253079 h 1124426"/>
                <a:gd name="connsiteX28" fmla="*/ 926000 w 1122303"/>
                <a:gd name="connsiteY28" fmla="*/ 224790 h 1124426"/>
                <a:gd name="connsiteX29" fmla="*/ 956895 w 1122303"/>
                <a:gd name="connsiteY29" fmla="*/ 163544 h 1124426"/>
                <a:gd name="connsiteX30" fmla="*/ 890257 w 1122303"/>
                <a:gd name="connsiteY30" fmla="*/ 106680 h 1124426"/>
                <a:gd name="connsiteX31" fmla="*/ 834645 w 1122303"/>
                <a:gd name="connsiteY31" fmla="*/ 147161 h 1124426"/>
                <a:gd name="connsiteX32" fmla="*/ 802800 w 1122303"/>
                <a:gd name="connsiteY32" fmla="*/ 127444 h 1124426"/>
                <a:gd name="connsiteX33" fmla="*/ 769338 w 1122303"/>
                <a:gd name="connsiteY33" fmla="*/ 110490 h 1124426"/>
                <a:gd name="connsiteX34" fmla="*/ 774376 w 1122303"/>
                <a:gd name="connsiteY34" fmla="*/ 42101 h 1124426"/>
                <a:gd name="connsiteX35" fmla="*/ 690912 w 1122303"/>
                <a:gd name="connsiteY35" fmla="*/ 15145 h 1124426"/>
                <a:gd name="connsiteX36" fmla="*/ 655168 w 1122303"/>
                <a:gd name="connsiteY36" fmla="*/ 73914 h 1124426"/>
                <a:gd name="connsiteX37" fmla="*/ 618379 w 1122303"/>
                <a:gd name="connsiteY37" fmla="*/ 67818 h 1124426"/>
                <a:gd name="connsiteX38" fmla="*/ 581020 w 1122303"/>
                <a:gd name="connsiteY38" fmla="*/ 65341 h 1124426"/>
                <a:gd name="connsiteX39" fmla="*/ 559726 w 1122303"/>
                <a:gd name="connsiteY39" fmla="*/ 0 h 1124426"/>
                <a:gd name="connsiteX40" fmla="*/ 472364 w 1122303"/>
                <a:gd name="connsiteY40" fmla="*/ 7144 h 1124426"/>
                <a:gd name="connsiteX41" fmla="*/ 461527 w 1122303"/>
                <a:gd name="connsiteY41" fmla="*/ 74866 h 1124426"/>
                <a:gd name="connsiteX42" fmla="*/ 425118 w 1122303"/>
                <a:gd name="connsiteY42" fmla="*/ 83629 h 1124426"/>
                <a:gd name="connsiteX43" fmla="*/ 389660 w 1122303"/>
                <a:gd name="connsiteY43" fmla="*/ 95536 h 1124426"/>
                <a:gd name="connsiteX44" fmla="*/ 344790 w 1122303"/>
                <a:gd name="connsiteY44" fmla="*/ 43434 h 1124426"/>
                <a:gd name="connsiteX45" fmla="*/ 267030 w 1122303"/>
                <a:gd name="connsiteY45" fmla="*/ 83629 h 1124426"/>
                <a:gd name="connsiteX46" fmla="*/ 283095 w 1122303"/>
                <a:gd name="connsiteY46" fmla="*/ 150305 h 1124426"/>
                <a:gd name="connsiteX47" fmla="*/ 252675 w 1122303"/>
                <a:gd name="connsiteY47" fmla="*/ 172212 h 1124426"/>
                <a:gd name="connsiteX48" fmla="*/ 224442 w 1122303"/>
                <a:gd name="connsiteY48" fmla="*/ 196786 h 1124426"/>
                <a:gd name="connsiteX49" fmla="*/ 163317 w 1122303"/>
                <a:gd name="connsiteY49" fmla="*/ 165830 h 1124426"/>
                <a:gd name="connsiteX50" fmla="*/ 106470 w 1122303"/>
                <a:gd name="connsiteY50" fmla="*/ 232601 h 1124426"/>
                <a:gd name="connsiteX51" fmla="*/ 146966 w 1122303"/>
                <a:gd name="connsiteY51" fmla="*/ 288227 h 1124426"/>
                <a:gd name="connsiteX52" fmla="*/ 127288 w 1122303"/>
                <a:gd name="connsiteY52" fmla="*/ 320135 h 1124426"/>
                <a:gd name="connsiteX53" fmla="*/ 110367 w 1122303"/>
                <a:gd name="connsiteY53" fmla="*/ 353663 h 1124426"/>
                <a:gd name="connsiteX54" fmla="*/ 42112 w 1122303"/>
                <a:gd name="connsiteY54" fmla="*/ 348615 h 1124426"/>
                <a:gd name="connsiteX55" fmla="*/ 15115 w 1122303"/>
                <a:gd name="connsiteY55" fmla="*/ 432245 h 1124426"/>
                <a:gd name="connsiteX56" fmla="*/ 73863 w 1122303"/>
                <a:gd name="connsiteY56" fmla="*/ 468058 h 1124426"/>
                <a:gd name="connsiteX57" fmla="*/ 67684 w 1122303"/>
                <a:gd name="connsiteY57" fmla="*/ 505016 h 1124426"/>
                <a:gd name="connsiteX58" fmla="*/ 65308 w 1122303"/>
                <a:gd name="connsiteY58" fmla="*/ 542354 h 1124426"/>
                <a:gd name="connsiteX59" fmla="*/ 0 w 1122303"/>
                <a:gd name="connsiteY59" fmla="*/ 563880 h 1124426"/>
                <a:gd name="connsiteX60" fmla="*/ 7130 w 1122303"/>
                <a:gd name="connsiteY60" fmla="*/ 651320 h 1124426"/>
                <a:gd name="connsiteX61" fmla="*/ 74719 w 1122303"/>
                <a:gd name="connsiteY61" fmla="*/ 662178 h 1124426"/>
                <a:gd name="connsiteX62" fmla="*/ 83465 w 1122303"/>
                <a:gd name="connsiteY62" fmla="*/ 698659 h 1124426"/>
                <a:gd name="connsiteX63" fmla="*/ 95347 w 1122303"/>
                <a:gd name="connsiteY63" fmla="*/ 734187 h 1124426"/>
                <a:gd name="connsiteX64" fmla="*/ 46771 w 1122303"/>
                <a:gd name="connsiteY64" fmla="*/ 787527 h 1124426"/>
                <a:gd name="connsiteX65" fmla="*/ 77951 w 1122303"/>
                <a:gd name="connsiteY65" fmla="*/ 850106 h 1124426"/>
                <a:gd name="connsiteX66" fmla="*/ 150103 w 1122303"/>
                <a:gd name="connsiteY66" fmla="*/ 841058 h 1124426"/>
                <a:gd name="connsiteX67" fmla="*/ 171872 w 1122303"/>
                <a:gd name="connsiteY67" fmla="*/ 871442 h 1124426"/>
                <a:gd name="connsiteX68" fmla="*/ 196303 w 1122303"/>
                <a:gd name="connsiteY68" fmla="*/ 899732 h 1124426"/>
                <a:gd name="connsiteX69" fmla="*/ 165503 w 1122303"/>
                <a:gd name="connsiteY69" fmla="*/ 960977 h 1124426"/>
                <a:gd name="connsiteX70" fmla="*/ 232047 w 1122303"/>
                <a:gd name="connsiteY70" fmla="*/ 1017842 h 1124426"/>
                <a:gd name="connsiteX71" fmla="*/ 287658 w 1122303"/>
                <a:gd name="connsiteY71" fmla="*/ 977360 h 1124426"/>
                <a:gd name="connsiteX72" fmla="*/ 319504 w 1122303"/>
                <a:gd name="connsiteY72" fmla="*/ 996982 h 1124426"/>
                <a:gd name="connsiteX73" fmla="*/ 353061 w 1122303"/>
                <a:gd name="connsiteY73" fmla="*/ 1013936 h 1124426"/>
                <a:gd name="connsiteX74" fmla="*/ 348117 w 1122303"/>
                <a:gd name="connsiteY74" fmla="*/ 1082326 h 1124426"/>
                <a:gd name="connsiteX75" fmla="*/ 431487 w 1122303"/>
                <a:gd name="connsiteY75" fmla="*/ 1109282 h 1124426"/>
                <a:gd name="connsiteX76" fmla="*/ 467135 w 1122303"/>
                <a:gd name="connsiteY76" fmla="*/ 1050512 h 1124426"/>
                <a:gd name="connsiteX77" fmla="*/ 504114 w 1122303"/>
                <a:gd name="connsiteY77" fmla="*/ 1056608 h 1124426"/>
                <a:gd name="connsiteX78" fmla="*/ 541284 w 1122303"/>
                <a:gd name="connsiteY78" fmla="*/ 1059085 h 1124426"/>
                <a:gd name="connsiteX79" fmla="*/ 562673 w 1122303"/>
                <a:gd name="connsiteY79" fmla="*/ 1124426 h 1124426"/>
                <a:gd name="connsiteX80" fmla="*/ 650035 w 1122303"/>
                <a:gd name="connsiteY80" fmla="*/ 1117283 h 1124426"/>
                <a:gd name="connsiteX81" fmla="*/ 660777 w 1122303"/>
                <a:gd name="connsiteY81" fmla="*/ 1049655 h 1124426"/>
                <a:gd name="connsiteX82" fmla="*/ 697281 w 1122303"/>
                <a:gd name="connsiteY82" fmla="*/ 1040797 h 1124426"/>
                <a:gd name="connsiteX83" fmla="*/ 732739 w 1122303"/>
                <a:gd name="connsiteY83" fmla="*/ 1028986 h 1124426"/>
                <a:gd name="connsiteX84" fmla="*/ 777608 w 1122303"/>
                <a:gd name="connsiteY84" fmla="*/ 1081088 h 1124426"/>
                <a:gd name="connsiteX85" fmla="*/ 855464 w 1122303"/>
                <a:gd name="connsiteY85" fmla="*/ 1040987 h 1124426"/>
                <a:gd name="connsiteX86" fmla="*/ 839399 w 1122303"/>
                <a:gd name="connsiteY86" fmla="*/ 974217 h 1124426"/>
                <a:gd name="connsiteX87" fmla="*/ 869628 w 1122303"/>
                <a:gd name="connsiteY87" fmla="*/ 952310 h 1124426"/>
                <a:gd name="connsiteX88" fmla="*/ 897957 w 1122303"/>
                <a:gd name="connsiteY88" fmla="*/ 927735 h 1124426"/>
                <a:gd name="connsiteX89" fmla="*/ 959082 w 1122303"/>
                <a:gd name="connsiteY89" fmla="*/ 958691 h 1124426"/>
                <a:gd name="connsiteX90" fmla="*/ 1015929 w 1122303"/>
                <a:gd name="connsiteY90" fmla="*/ 891921 h 1124426"/>
                <a:gd name="connsiteX91" fmla="*/ 975528 w 1122303"/>
                <a:gd name="connsiteY91" fmla="*/ 836200 h 1124426"/>
                <a:gd name="connsiteX92" fmla="*/ 995205 w 1122303"/>
                <a:gd name="connsiteY92" fmla="*/ 804291 h 1124426"/>
                <a:gd name="connsiteX93" fmla="*/ 1012127 w 1122303"/>
                <a:gd name="connsiteY93" fmla="*/ 770763 h 1124426"/>
                <a:gd name="connsiteX94" fmla="*/ 1080286 w 1122303"/>
                <a:gd name="connsiteY94" fmla="*/ 775716 h 1124426"/>
                <a:gd name="connsiteX95" fmla="*/ 1107284 w 1122303"/>
                <a:gd name="connsiteY95" fmla="*/ 692182 h 1124426"/>
                <a:gd name="connsiteX96" fmla="*/ 1048630 w 1122303"/>
                <a:gd name="connsiteY96" fmla="*/ 656368 h 1124426"/>
                <a:gd name="connsiteX97" fmla="*/ 1054809 w 1122303"/>
                <a:gd name="connsiteY97" fmla="*/ 619506 h 1124426"/>
                <a:gd name="connsiteX98" fmla="*/ 1057186 w 1122303"/>
                <a:gd name="connsiteY98" fmla="*/ 582073 h 1124426"/>
                <a:gd name="connsiteX99" fmla="*/ 1057186 w 1122303"/>
                <a:gd name="connsiteY99" fmla="*/ 582073 h 1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03" h="1124426">
                  <a:moveTo>
                    <a:pt x="903185" y="601790"/>
                  </a:moveTo>
                  <a:cubicBezTo>
                    <a:pt x="897862" y="646843"/>
                    <a:pt x="883888" y="690467"/>
                    <a:pt x="862023" y="729901"/>
                  </a:cubicBezTo>
                  <a:cubicBezTo>
                    <a:pt x="840254" y="769239"/>
                    <a:pt x="810405" y="804386"/>
                    <a:pt x="775137" y="832485"/>
                  </a:cubicBezTo>
                  <a:cubicBezTo>
                    <a:pt x="739678" y="860584"/>
                    <a:pt x="698802" y="881634"/>
                    <a:pt x="655453" y="893921"/>
                  </a:cubicBezTo>
                  <a:cubicBezTo>
                    <a:pt x="612200" y="906399"/>
                    <a:pt x="566570" y="909923"/>
                    <a:pt x="521606" y="904875"/>
                  </a:cubicBezTo>
                  <a:cubicBezTo>
                    <a:pt x="476546" y="899541"/>
                    <a:pt x="433103" y="885539"/>
                    <a:pt x="393747" y="863537"/>
                  </a:cubicBezTo>
                  <a:cubicBezTo>
                    <a:pt x="354392" y="841629"/>
                    <a:pt x="319409" y="811816"/>
                    <a:pt x="291270" y="776383"/>
                  </a:cubicBezTo>
                  <a:cubicBezTo>
                    <a:pt x="263227" y="740950"/>
                    <a:pt x="242218" y="699992"/>
                    <a:pt x="229955" y="656558"/>
                  </a:cubicBezTo>
                  <a:cubicBezTo>
                    <a:pt x="217502" y="613124"/>
                    <a:pt x="213985" y="567500"/>
                    <a:pt x="218928" y="522446"/>
                  </a:cubicBezTo>
                  <a:cubicBezTo>
                    <a:pt x="224442" y="477393"/>
                    <a:pt x="238226" y="433673"/>
                    <a:pt x="260280" y="394335"/>
                  </a:cubicBezTo>
                  <a:cubicBezTo>
                    <a:pt x="282049" y="354997"/>
                    <a:pt x="311899" y="319850"/>
                    <a:pt x="347167" y="291751"/>
                  </a:cubicBezTo>
                  <a:cubicBezTo>
                    <a:pt x="382625" y="263652"/>
                    <a:pt x="423502" y="242602"/>
                    <a:pt x="466755" y="230314"/>
                  </a:cubicBezTo>
                  <a:cubicBezTo>
                    <a:pt x="510103" y="217932"/>
                    <a:pt x="555638" y="214217"/>
                    <a:pt x="600603" y="219361"/>
                  </a:cubicBezTo>
                  <a:cubicBezTo>
                    <a:pt x="645662" y="224695"/>
                    <a:pt x="689105" y="238697"/>
                    <a:pt x="728556" y="260699"/>
                  </a:cubicBezTo>
                  <a:cubicBezTo>
                    <a:pt x="767912" y="282607"/>
                    <a:pt x="802895" y="312420"/>
                    <a:pt x="830938" y="347853"/>
                  </a:cubicBezTo>
                  <a:cubicBezTo>
                    <a:pt x="858981" y="383286"/>
                    <a:pt x="879895" y="424244"/>
                    <a:pt x="892253" y="467677"/>
                  </a:cubicBezTo>
                  <a:cubicBezTo>
                    <a:pt x="904611" y="511112"/>
                    <a:pt x="908224" y="556736"/>
                    <a:pt x="903090" y="601885"/>
                  </a:cubicBezTo>
                  <a:lnTo>
                    <a:pt x="903090" y="601885"/>
                  </a:lnTo>
                  <a:close/>
                  <a:moveTo>
                    <a:pt x="1057091" y="581977"/>
                  </a:moveTo>
                  <a:cubicBezTo>
                    <a:pt x="1079050" y="575786"/>
                    <a:pt x="1101295" y="568643"/>
                    <a:pt x="1122304" y="560642"/>
                  </a:cubicBezTo>
                  <a:cubicBezTo>
                    <a:pt x="1122018" y="531305"/>
                    <a:pt x="1120117" y="502063"/>
                    <a:pt x="1115079" y="473012"/>
                  </a:cubicBezTo>
                  <a:cubicBezTo>
                    <a:pt x="1092739" y="468440"/>
                    <a:pt x="1070590" y="464820"/>
                    <a:pt x="1047585" y="462248"/>
                  </a:cubicBezTo>
                  <a:lnTo>
                    <a:pt x="1038839" y="425768"/>
                  </a:lnTo>
                  <a:cubicBezTo>
                    <a:pt x="1035417" y="413766"/>
                    <a:pt x="1030949" y="402050"/>
                    <a:pt x="1026861" y="390144"/>
                  </a:cubicBezTo>
                  <a:cubicBezTo>
                    <a:pt x="1044733" y="375952"/>
                    <a:pt x="1062605" y="360807"/>
                    <a:pt x="1078955" y="345281"/>
                  </a:cubicBezTo>
                  <a:cubicBezTo>
                    <a:pt x="1067548" y="318230"/>
                    <a:pt x="1054524" y="292132"/>
                    <a:pt x="1038934" y="267367"/>
                  </a:cubicBezTo>
                  <a:cubicBezTo>
                    <a:pt x="1016594" y="271653"/>
                    <a:pt x="994445" y="276987"/>
                    <a:pt x="972391" y="283464"/>
                  </a:cubicBezTo>
                  <a:lnTo>
                    <a:pt x="950431" y="253079"/>
                  </a:lnTo>
                  <a:lnTo>
                    <a:pt x="926000" y="224790"/>
                  </a:lnTo>
                  <a:cubicBezTo>
                    <a:pt x="937313" y="204692"/>
                    <a:pt x="947579" y="184213"/>
                    <a:pt x="956895" y="163544"/>
                  </a:cubicBezTo>
                  <a:cubicBezTo>
                    <a:pt x="936267" y="142780"/>
                    <a:pt x="913832" y="124015"/>
                    <a:pt x="890257" y="106680"/>
                  </a:cubicBezTo>
                  <a:cubicBezTo>
                    <a:pt x="871339" y="118967"/>
                    <a:pt x="852612" y="132969"/>
                    <a:pt x="834645" y="147161"/>
                  </a:cubicBezTo>
                  <a:cubicBezTo>
                    <a:pt x="824094" y="140589"/>
                    <a:pt x="813732" y="133445"/>
                    <a:pt x="802800" y="127444"/>
                  </a:cubicBezTo>
                  <a:lnTo>
                    <a:pt x="769338" y="110490"/>
                  </a:lnTo>
                  <a:cubicBezTo>
                    <a:pt x="772190" y="87440"/>
                    <a:pt x="773616" y="65056"/>
                    <a:pt x="774376" y="42101"/>
                  </a:cubicBezTo>
                  <a:cubicBezTo>
                    <a:pt x="747283" y="30670"/>
                    <a:pt x="719335" y="22098"/>
                    <a:pt x="690912" y="15145"/>
                  </a:cubicBezTo>
                  <a:cubicBezTo>
                    <a:pt x="678268" y="33814"/>
                    <a:pt x="666290" y="53912"/>
                    <a:pt x="655168" y="73914"/>
                  </a:cubicBezTo>
                  <a:lnTo>
                    <a:pt x="618379" y="67818"/>
                  </a:lnTo>
                  <a:lnTo>
                    <a:pt x="581020" y="65341"/>
                  </a:lnTo>
                  <a:cubicBezTo>
                    <a:pt x="574841" y="43339"/>
                    <a:pt x="567806" y="21050"/>
                    <a:pt x="559726" y="0"/>
                  </a:cubicBezTo>
                  <a:cubicBezTo>
                    <a:pt x="530447" y="286"/>
                    <a:pt x="501168" y="2191"/>
                    <a:pt x="472364" y="7144"/>
                  </a:cubicBezTo>
                  <a:cubicBezTo>
                    <a:pt x="467706" y="29623"/>
                    <a:pt x="464188" y="51816"/>
                    <a:pt x="461527" y="74866"/>
                  </a:cubicBezTo>
                  <a:lnTo>
                    <a:pt x="425118" y="83629"/>
                  </a:lnTo>
                  <a:cubicBezTo>
                    <a:pt x="413140" y="87058"/>
                    <a:pt x="401447" y="91535"/>
                    <a:pt x="389660" y="95536"/>
                  </a:cubicBezTo>
                  <a:cubicBezTo>
                    <a:pt x="375400" y="77724"/>
                    <a:pt x="360380" y="59817"/>
                    <a:pt x="344790" y="43434"/>
                  </a:cubicBezTo>
                  <a:cubicBezTo>
                    <a:pt x="317793" y="55054"/>
                    <a:pt x="291746" y="68104"/>
                    <a:pt x="267030" y="83629"/>
                  </a:cubicBezTo>
                  <a:cubicBezTo>
                    <a:pt x="271212" y="106013"/>
                    <a:pt x="276631" y="128207"/>
                    <a:pt x="283095" y="150305"/>
                  </a:cubicBezTo>
                  <a:lnTo>
                    <a:pt x="252675" y="172212"/>
                  </a:lnTo>
                  <a:lnTo>
                    <a:pt x="224442" y="196786"/>
                  </a:lnTo>
                  <a:cubicBezTo>
                    <a:pt x="204384" y="185452"/>
                    <a:pt x="184040" y="175165"/>
                    <a:pt x="163317" y="165830"/>
                  </a:cubicBezTo>
                  <a:cubicBezTo>
                    <a:pt x="142498" y="186500"/>
                    <a:pt x="123771" y="208883"/>
                    <a:pt x="106470" y="232601"/>
                  </a:cubicBezTo>
                  <a:cubicBezTo>
                    <a:pt x="118828" y="251460"/>
                    <a:pt x="132802" y="270415"/>
                    <a:pt x="146966" y="288227"/>
                  </a:cubicBezTo>
                  <a:cubicBezTo>
                    <a:pt x="140312" y="298895"/>
                    <a:pt x="133372" y="309182"/>
                    <a:pt x="127288" y="320135"/>
                  </a:cubicBezTo>
                  <a:lnTo>
                    <a:pt x="110367" y="353663"/>
                  </a:lnTo>
                  <a:cubicBezTo>
                    <a:pt x="87267" y="350901"/>
                    <a:pt x="65022" y="349377"/>
                    <a:pt x="42112" y="348615"/>
                  </a:cubicBezTo>
                  <a:cubicBezTo>
                    <a:pt x="30610" y="375761"/>
                    <a:pt x="22149" y="403765"/>
                    <a:pt x="15115" y="432245"/>
                  </a:cubicBezTo>
                  <a:cubicBezTo>
                    <a:pt x="33747" y="444913"/>
                    <a:pt x="53900" y="456914"/>
                    <a:pt x="73863" y="468058"/>
                  </a:cubicBezTo>
                  <a:lnTo>
                    <a:pt x="67684" y="505016"/>
                  </a:lnTo>
                  <a:lnTo>
                    <a:pt x="65308" y="542354"/>
                  </a:lnTo>
                  <a:cubicBezTo>
                    <a:pt x="43253" y="548640"/>
                    <a:pt x="21009" y="555689"/>
                    <a:pt x="0" y="563880"/>
                  </a:cubicBezTo>
                  <a:cubicBezTo>
                    <a:pt x="380" y="593122"/>
                    <a:pt x="2186" y="622364"/>
                    <a:pt x="7130" y="651320"/>
                  </a:cubicBezTo>
                  <a:cubicBezTo>
                    <a:pt x="29659" y="655987"/>
                    <a:pt x="51714" y="659606"/>
                    <a:pt x="74719" y="662178"/>
                  </a:cubicBezTo>
                  <a:lnTo>
                    <a:pt x="83465" y="698659"/>
                  </a:lnTo>
                  <a:cubicBezTo>
                    <a:pt x="86792" y="710660"/>
                    <a:pt x="91450" y="722376"/>
                    <a:pt x="95347" y="734187"/>
                  </a:cubicBezTo>
                  <a:cubicBezTo>
                    <a:pt x="79852" y="747713"/>
                    <a:pt x="61790" y="765239"/>
                    <a:pt x="46771" y="787527"/>
                  </a:cubicBezTo>
                  <a:cubicBezTo>
                    <a:pt x="58273" y="814483"/>
                    <a:pt x="62361" y="825246"/>
                    <a:pt x="77951" y="850106"/>
                  </a:cubicBezTo>
                  <a:cubicBezTo>
                    <a:pt x="104093" y="849059"/>
                    <a:pt x="127763" y="847439"/>
                    <a:pt x="150103" y="841058"/>
                  </a:cubicBezTo>
                  <a:lnTo>
                    <a:pt x="171872" y="871442"/>
                  </a:lnTo>
                  <a:lnTo>
                    <a:pt x="196303" y="899732"/>
                  </a:lnTo>
                  <a:cubicBezTo>
                    <a:pt x="185086" y="919829"/>
                    <a:pt x="174724" y="940213"/>
                    <a:pt x="165503" y="960977"/>
                  </a:cubicBezTo>
                  <a:cubicBezTo>
                    <a:pt x="186037" y="981837"/>
                    <a:pt x="208566" y="1000506"/>
                    <a:pt x="232047" y="1017842"/>
                  </a:cubicBezTo>
                  <a:cubicBezTo>
                    <a:pt x="250964" y="1005459"/>
                    <a:pt x="269786" y="991457"/>
                    <a:pt x="287658" y="977360"/>
                  </a:cubicBezTo>
                  <a:cubicBezTo>
                    <a:pt x="298305" y="983933"/>
                    <a:pt x="308667" y="990981"/>
                    <a:pt x="319504" y="996982"/>
                  </a:cubicBezTo>
                  <a:lnTo>
                    <a:pt x="353061" y="1013936"/>
                  </a:lnTo>
                  <a:cubicBezTo>
                    <a:pt x="350304" y="1036987"/>
                    <a:pt x="348878" y="1059275"/>
                    <a:pt x="348117" y="1082326"/>
                  </a:cubicBezTo>
                  <a:cubicBezTo>
                    <a:pt x="375115" y="1093756"/>
                    <a:pt x="403158" y="1102233"/>
                    <a:pt x="431487" y="1109282"/>
                  </a:cubicBezTo>
                  <a:cubicBezTo>
                    <a:pt x="444130" y="1090517"/>
                    <a:pt x="456203" y="1070515"/>
                    <a:pt x="467135" y="1050512"/>
                  </a:cubicBezTo>
                  <a:lnTo>
                    <a:pt x="504114" y="1056608"/>
                  </a:lnTo>
                  <a:lnTo>
                    <a:pt x="541284" y="1059085"/>
                  </a:lnTo>
                  <a:cubicBezTo>
                    <a:pt x="547558" y="1081088"/>
                    <a:pt x="554592" y="1103281"/>
                    <a:pt x="562673" y="1124426"/>
                  </a:cubicBezTo>
                  <a:cubicBezTo>
                    <a:pt x="591952" y="1124141"/>
                    <a:pt x="621136" y="1122236"/>
                    <a:pt x="650035" y="1117283"/>
                  </a:cubicBezTo>
                  <a:cubicBezTo>
                    <a:pt x="654693" y="1094803"/>
                    <a:pt x="658210" y="1072706"/>
                    <a:pt x="660777" y="1049655"/>
                  </a:cubicBezTo>
                  <a:lnTo>
                    <a:pt x="697281" y="1040797"/>
                  </a:lnTo>
                  <a:cubicBezTo>
                    <a:pt x="709259" y="1037368"/>
                    <a:pt x="720951" y="1032891"/>
                    <a:pt x="732739" y="1028986"/>
                  </a:cubicBezTo>
                  <a:cubicBezTo>
                    <a:pt x="746903" y="1046798"/>
                    <a:pt x="762018" y="1064705"/>
                    <a:pt x="777608" y="1081088"/>
                  </a:cubicBezTo>
                  <a:cubicBezTo>
                    <a:pt x="804606" y="1069562"/>
                    <a:pt x="830653" y="1056513"/>
                    <a:pt x="855464" y="1040987"/>
                  </a:cubicBezTo>
                  <a:cubicBezTo>
                    <a:pt x="851186" y="1018699"/>
                    <a:pt x="845768" y="996410"/>
                    <a:pt x="839399" y="974217"/>
                  </a:cubicBezTo>
                  <a:lnTo>
                    <a:pt x="869628" y="952310"/>
                  </a:lnTo>
                  <a:lnTo>
                    <a:pt x="897957" y="927735"/>
                  </a:lnTo>
                  <a:cubicBezTo>
                    <a:pt x="918015" y="939070"/>
                    <a:pt x="938263" y="949357"/>
                    <a:pt x="959082" y="958691"/>
                  </a:cubicBezTo>
                  <a:cubicBezTo>
                    <a:pt x="979900" y="938022"/>
                    <a:pt x="998533" y="915638"/>
                    <a:pt x="1015929" y="891921"/>
                  </a:cubicBezTo>
                  <a:cubicBezTo>
                    <a:pt x="1003476" y="872966"/>
                    <a:pt x="989692" y="854107"/>
                    <a:pt x="975528" y="836200"/>
                  </a:cubicBezTo>
                  <a:cubicBezTo>
                    <a:pt x="982087" y="825532"/>
                    <a:pt x="989121" y="815245"/>
                    <a:pt x="995205" y="804291"/>
                  </a:cubicBezTo>
                  <a:lnTo>
                    <a:pt x="1012127" y="770763"/>
                  </a:lnTo>
                  <a:cubicBezTo>
                    <a:pt x="1035131" y="773525"/>
                    <a:pt x="1057471" y="775049"/>
                    <a:pt x="1080286" y="775716"/>
                  </a:cubicBezTo>
                  <a:cubicBezTo>
                    <a:pt x="1091694" y="748665"/>
                    <a:pt x="1100249" y="720662"/>
                    <a:pt x="1107284" y="692182"/>
                  </a:cubicBezTo>
                  <a:cubicBezTo>
                    <a:pt x="1088651" y="679418"/>
                    <a:pt x="1068594" y="667417"/>
                    <a:pt x="1048630" y="656368"/>
                  </a:cubicBezTo>
                  <a:lnTo>
                    <a:pt x="1054809" y="619506"/>
                  </a:lnTo>
                  <a:lnTo>
                    <a:pt x="1057186" y="582073"/>
                  </a:lnTo>
                  <a:lnTo>
                    <a:pt x="1057186" y="582073"/>
                  </a:lnTo>
                  <a:close/>
                </a:path>
              </a:pathLst>
            </a:custGeom>
            <a:solidFill>
              <a:srgbClr val="72BF44"/>
            </a:solidFill>
            <a:ln w="0" cap="flat">
              <a:noFill/>
              <a:prstDash val="solid"/>
              <a:miter/>
            </a:ln>
          </p:spPr>
          <p:txBody>
            <a:bodyPr rtlCol="0" anchor="ctr"/>
            <a:lstStyle/>
            <a:p>
              <a:endParaRPr lang="en-CA"/>
            </a:p>
          </p:txBody>
        </p:sp>
        <p:sp>
          <p:nvSpPr>
            <p:cNvPr id="12" name="Freeform 16">
              <a:extLst>
                <a:ext uri="{FF2B5EF4-FFF2-40B4-BE49-F238E27FC236}">
                  <a16:creationId xmlns:a16="http://schemas.microsoft.com/office/drawing/2014/main" id="{B8534EDD-2A17-66FD-2D07-394DAF933540}"/>
                </a:ext>
              </a:extLst>
            </p:cNvPr>
            <p:cNvSpPr/>
            <p:nvPr/>
          </p:nvSpPr>
          <p:spPr>
            <a:xfrm>
              <a:off x="8629286" y="1125219"/>
              <a:ext cx="654346" cy="655835"/>
            </a:xfrm>
            <a:custGeom>
              <a:avLst/>
              <a:gdLst>
                <a:gd name="connsiteX0" fmla="*/ 614346 w 654346"/>
                <a:gd name="connsiteY0" fmla="*/ 361113 h 655835"/>
                <a:gd name="connsiteX1" fmla="*/ 579839 w 654346"/>
                <a:gd name="connsiteY1" fmla="*/ 468555 h 655835"/>
                <a:gd name="connsiteX2" fmla="*/ 506641 w 654346"/>
                <a:gd name="connsiteY2" fmla="*/ 554757 h 655835"/>
                <a:gd name="connsiteX3" fmla="*/ 406255 w 654346"/>
                <a:gd name="connsiteY3" fmla="*/ 606382 h 655835"/>
                <a:gd name="connsiteX4" fmla="*/ 293987 w 654346"/>
                <a:gd name="connsiteY4" fmla="*/ 615526 h 655835"/>
                <a:gd name="connsiteX5" fmla="*/ 186662 w 654346"/>
                <a:gd name="connsiteY5" fmla="*/ 580950 h 655835"/>
                <a:gd name="connsiteX6" fmla="*/ 100630 w 654346"/>
                <a:gd name="connsiteY6" fmla="*/ 507608 h 655835"/>
                <a:gd name="connsiteX7" fmla="*/ 49202 w 654346"/>
                <a:gd name="connsiteY7" fmla="*/ 407024 h 655835"/>
                <a:gd name="connsiteX8" fmla="*/ 39981 w 654346"/>
                <a:gd name="connsiteY8" fmla="*/ 294534 h 655835"/>
                <a:gd name="connsiteX9" fmla="*/ 74583 w 654346"/>
                <a:gd name="connsiteY9" fmla="*/ 186996 h 655835"/>
                <a:gd name="connsiteX10" fmla="*/ 147591 w 654346"/>
                <a:gd name="connsiteY10" fmla="*/ 100890 h 655835"/>
                <a:gd name="connsiteX11" fmla="*/ 248072 w 654346"/>
                <a:gd name="connsiteY11" fmla="*/ 49265 h 655835"/>
                <a:gd name="connsiteX12" fmla="*/ 360340 w 654346"/>
                <a:gd name="connsiteY12" fmla="*/ 40026 h 655835"/>
                <a:gd name="connsiteX13" fmla="*/ 467570 w 654346"/>
                <a:gd name="connsiteY13" fmla="*/ 74697 h 655835"/>
                <a:gd name="connsiteX14" fmla="*/ 553697 w 654346"/>
                <a:gd name="connsiteY14" fmla="*/ 147849 h 655835"/>
                <a:gd name="connsiteX15" fmla="*/ 605125 w 654346"/>
                <a:gd name="connsiteY15" fmla="*/ 248433 h 655835"/>
                <a:gd name="connsiteX16" fmla="*/ 614251 w 654346"/>
                <a:gd name="connsiteY16" fmla="*/ 361018 h 655835"/>
                <a:gd name="connsiteX17" fmla="*/ 614251 w 654346"/>
                <a:gd name="connsiteY17" fmla="*/ 361018 h 655835"/>
                <a:gd name="connsiteX18" fmla="*/ 583831 w 654346"/>
                <a:gd name="connsiteY18" fmla="*/ 124131 h 655835"/>
                <a:gd name="connsiteX19" fmla="*/ 486393 w 654346"/>
                <a:gd name="connsiteY19" fmla="*/ 41359 h 655835"/>
                <a:gd name="connsiteX20" fmla="*/ 364903 w 654346"/>
                <a:gd name="connsiteY20" fmla="*/ 2116 h 655835"/>
                <a:gd name="connsiteX21" fmla="*/ 237710 w 654346"/>
                <a:gd name="connsiteY21" fmla="*/ 12498 h 655835"/>
                <a:gd name="connsiteX22" fmla="*/ 124016 w 654346"/>
                <a:gd name="connsiteY22" fmla="*/ 70887 h 655835"/>
                <a:gd name="connsiteX23" fmla="*/ 41312 w 654346"/>
                <a:gd name="connsiteY23" fmla="*/ 168423 h 655835"/>
                <a:gd name="connsiteX24" fmla="*/ 2051 w 654346"/>
                <a:gd name="connsiteY24" fmla="*/ 290152 h 655835"/>
                <a:gd name="connsiteX25" fmla="*/ 12508 w 654346"/>
                <a:gd name="connsiteY25" fmla="*/ 417692 h 655835"/>
                <a:gd name="connsiteX26" fmla="*/ 70686 w 654346"/>
                <a:gd name="connsiteY26" fmla="*/ 531611 h 655835"/>
                <a:gd name="connsiteX27" fmla="*/ 168030 w 654346"/>
                <a:gd name="connsiteY27" fmla="*/ 614478 h 655835"/>
                <a:gd name="connsiteX28" fmla="*/ 289519 w 654346"/>
                <a:gd name="connsiteY28" fmla="*/ 653721 h 655835"/>
                <a:gd name="connsiteX29" fmla="*/ 416712 w 654346"/>
                <a:gd name="connsiteY29" fmla="*/ 643244 h 655835"/>
                <a:gd name="connsiteX30" fmla="*/ 530406 w 654346"/>
                <a:gd name="connsiteY30" fmla="*/ 584856 h 655835"/>
                <a:gd name="connsiteX31" fmla="*/ 613015 w 654346"/>
                <a:gd name="connsiteY31" fmla="*/ 487320 h 655835"/>
                <a:gd name="connsiteX32" fmla="*/ 652276 w 654346"/>
                <a:gd name="connsiteY32" fmla="*/ 365590 h 655835"/>
                <a:gd name="connsiteX33" fmla="*/ 641914 w 654346"/>
                <a:gd name="connsiteY33" fmla="*/ 238050 h 655835"/>
                <a:gd name="connsiteX34" fmla="*/ 583736 w 654346"/>
                <a:gd name="connsiteY34" fmla="*/ 124131 h 655835"/>
                <a:gd name="connsiteX35" fmla="*/ 583736 w 654346"/>
                <a:gd name="connsiteY35" fmla="*/ 124131 h 65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346" h="655835">
                  <a:moveTo>
                    <a:pt x="614346" y="361113"/>
                  </a:moveTo>
                  <a:cubicBezTo>
                    <a:pt x="609878" y="399023"/>
                    <a:pt x="598186" y="435599"/>
                    <a:pt x="579839" y="468555"/>
                  </a:cubicBezTo>
                  <a:cubicBezTo>
                    <a:pt x="561397" y="501512"/>
                    <a:pt x="536490" y="531135"/>
                    <a:pt x="506641" y="554757"/>
                  </a:cubicBezTo>
                  <a:cubicBezTo>
                    <a:pt x="476886" y="578379"/>
                    <a:pt x="442569" y="596000"/>
                    <a:pt x="406255" y="606382"/>
                  </a:cubicBezTo>
                  <a:cubicBezTo>
                    <a:pt x="369941" y="616669"/>
                    <a:pt x="331917" y="619812"/>
                    <a:pt x="293987" y="615526"/>
                  </a:cubicBezTo>
                  <a:cubicBezTo>
                    <a:pt x="255962" y="610954"/>
                    <a:pt x="219648" y="599238"/>
                    <a:pt x="186662" y="580950"/>
                  </a:cubicBezTo>
                  <a:cubicBezTo>
                    <a:pt x="153675" y="562472"/>
                    <a:pt x="124301" y="537516"/>
                    <a:pt x="100630" y="507608"/>
                  </a:cubicBezTo>
                  <a:cubicBezTo>
                    <a:pt x="77150" y="477890"/>
                    <a:pt x="59564" y="443409"/>
                    <a:pt x="49202" y="407024"/>
                  </a:cubicBezTo>
                  <a:cubicBezTo>
                    <a:pt x="38840" y="370638"/>
                    <a:pt x="35798" y="332538"/>
                    <a:pt x="39981" y="294534"/>
                  </a:cubicBezTo>
                  <a:cubicBezTo>
                    <a:pt x="44544" y="256529"/>
                    <a:pt x="56332" y="220048"/>
                    <a:pt x="74583" y="186996"/>
                  </a:cubicBezTo>
                  <a:cubicBezTo>
                    <a:pt x="92930" y="153945"/>
                    <a:pt x="117932" y="124512"/>
                    <a:pt x="147591" y="100890"/>
                  </a:cubicBezTo>
                  <a:cubicBezTo>
                    <a:pt x="177441" y="77268"/>
                    <a:pt x="211758" y="59647"/>
                    <a:pt x="248072" y="49265"/>
                  </a:cubicBezTo>
                  <a:cubicBezTo>
                    <a:pt x="284386" y="38883"/>
                    <a:pt x="322506" y="35835"/>
                    <a:pt x="360340" y="40026"/>
                  </a:cubicBezTo>
                  <a:cubicBezTo>
                    <a:pt x="398270" y="44598"/>
                    <a:pt x="434679" y="56313"/>
                    <a:pt x="467570" y="74697"/>
                  </a:cubicBezTo>
                  <a:cubicBezTo>
                    <a:pt x="500652" y="92985"/>
                    <a:pt x="530121" y="118131"/>
                    <a:pt x="553697" y="147849"/>
                  </a:cubicBezTo>
                  <a:cubicBezTo>
                    <a:pt x="577177" y="177662"/>
                    <a:pt x="594763" y="212047"/>
                    <a:pt x="605125" y="248433"/>
                  </a:cubicBezTo>
                  <a:cubicBezTo>
                    <a:pt x="615487" y="284818"/>
                    <a:pt x="618529" y="323013"/>
                    <a:pt x="614251" y="361018"/>
                  </a:cubicBezTo>
                  <a:lnTo>
                    <a:pt x="614251" y="361018"/>
                  </a:lnTo>
                  <a:close/>
                  <a:moveTo>
                    <a:pt x="583831" y="124131"/>
                  </a:moveTo>
                  <a:cubicBezTo>
                    <a:pt x="557024" y="90413"/>
                    <a:pt x="523847" y="62124"/>
                    <a:pt x="486393" y="41359"/>
                  </a:cubicBezTo>
                  <a:cubicBezTo>
                    <a:pt x="449033" y="20499"/>
                    <a:pt x="407681" y="7164"/>
                    <a:pt x="364903" y="2116"/>
                  </a:cubicBezTo>
                  <a:cubicBezTo>
                    <a:pt x="322030" y="-2742"/>
                    <a:pt x="278777" y="783"/>
                    <a:pt x="237710" y="12498"/>
                  </a:cubicBezTo>
                  <a:cubicBezTo>
                    <a:pt x="196453" y="24214"/>
                    <a:pt x="157668" y="44217"/>
                    <a:pt x="124016" y="70887"/>
                  </a:cubicBezTo>
                  <a:cubicBezTo>
                    <a:pt x="90364" y="97652"/>
                    <a:pt x="62035" y="130989"/>
                    <a:pt x="41312" y="168423"/>
                  </a:cubicBezTo>
                  <a:cubicBezTo>
                    <a:pt x="20493" y="205856"/>
                    <a:pt x="7279" y="247290"/>
                    <a:pt x="2051" y="290152"/>
                  </a:cubicBezTo>
                  <a:cubicBezTo>
                    <a:pt x="-2702" y="333015"/>
                    <a:pt x="815" y="376449"/>
                    <a:pt x="12508" y="417692"/>
                  </a:cubicBezTo>
                  <a:cubicBezTo>
                    <a:pt x="24106" y="458840"/>
                    <a:pt x="43973" y="497797"/>
                    <a:pt x="70686" y="531611"/>
                  </a:cubicBezTo>
                  <a:cubicBezTo>
                    <a:pt x="97398" y="565234"/>
                    <a:pt x="130670" y="593619"/>
                    <a:pt x="168030" y="614478"/>
                  </a:cubicBezTo>
                  <a:cubicBezTo>
                    <a:pt x="205484" y="635338"/>
                    <a:pt x="246741" y="648673"/>
                    <a:pt x="289519" y="653721"/>
                  </a:cubicBezTo>
                  <a:cubicBezTo>
                    <a:pt x="332392" y="658579"/>
                    <a:pt x="375550" y="655055"/>
                    <a:pt x="416712" y="643244"/>
                  </a:cubicBezTo>
                  <a:cubicBezTo>
                    <a:pt x="457779" y="631623"/>
                    <a:pt x="496659" y="611621"/>
                    <a:pt x="530406" y="584856"/>
                  </a:cubicBezTo>
                  <a:cubicBezTo>
                    <a:pt x="564058" y="558090"/>
                    <a:pt x="592292" y="524753"/>
                    <a:pt x="613015" y="487320"/>
                  </a:cubicBezTo>
                  <a:cubicBezTo>
                    <a:pt x="633929" y="449886"/>
                    <a:pt x="647048" y="408453"/>
                    <a:pt x="652276" y="365590"/>
                  </a:cubicBezTo>
                  <a:cubicBezTo>
                    <a:pt x="657029" y="322632"/>
                    <a:pt x="653607" y="279294"/>
                    <a:pt x="641914" y="238050"/>
                  </a:cubicBezTo>
                  <a:cubicBezTo>
                    <a:pt x="630222" y="196902"/>
                    <a:pt x="610259" y="157945"/>
                    <a:pt x="583736" y="124131"/>
                  </a:cubicBezTo>
                  <a:lnTo>
                    <a:pt x="583736" y="124131"/>
                  </a:lnTo>
                  <a:close/>
                </a:path>
              </a:pathLst>
            </a:custGeom>
            <a:solidFill>
              <a:srgbClr val="72BF44"/>
            </a:solidFill>
            <a:ln w="0" cap="flat">
              <a:noFill/>
              <a:prstDash val="solid"/>
              <a:miter/>
            </a:ln>
          </p:spPr>
          <p:txBody>
            <a:bodyPr rtlCol="0" anchor="ctr"/>
            <a:lstStyle/>
            <a:p>
              <a:endParaRPr lang="en-CA"/>
            </a:p>
          </p:txBody>
        </p:sp>
      </p:grpSp>
      <p:pic>
        <p:nvPicPr>
          <p:cNvPr id="5" name="Picture 4">
            <a:extLst>
              <a:ext uri="{FF2B5EF4-FFF2-40B4-BE49-F238E27FC236}">
                <a16:creationId xmlns:a16="http://schemas.microsoft.com/office/drawing/2014/main" id="{A1BA5609-FB8F-7BF6-65C2-3D05EECDC22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68581" y="352795"/>
            <a:ext cx="3883168" cy="797911"/>
          </a:xfrm>
          <a:prstGeom prst="rect">
            <a:avLst/>
          </a:prstGeom>
        </p:spPr>
      </p:pic>
    </p:spTree>
    <p:extLst>
      <p:ext uri="{BB962C8B-B14F-4D97-AF65-F5344CB8AC3E}">
        <p14:creationId xmlns:p14="http://schemas.microsoft.com/office/powerpoint/2010/main" val="144165446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Header Slide Al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0476E-F471-500F-3EC7-281855D7C770}"/>
              </a:ext>
            </a:extLst>
          </p:cNvPr>
          <p:cNvSpPr>
            <a:spLocks noGrp="1"/>
          </p:cNvSpPr>
          <p:nvPr>
            <p:ph type="ctrTitle"/>
          </p:nvPr>
        </p:nvSpPr>
        <p:spPr>
          <a:xfrm>
            <a:off x="315132" y="2296763"/>
            <a:ext cx="4287864" cy="2387600"/>
          </a:xfrm>
        </p:spPr>
        <p:txBody>
          <a:bodyPr anchor="b"/>
          <a:lstStyle>
            <a:lvl1pPr algn="l">
              <a:defRPr sz="4400">
                <a:solidFill>
                  <a:srgbClr val="006498"/>
                </a:solidFill>
              </a:defRPr>
            </a:lvl1pPr>
          </a:lstStyle>
          <a:p>
            <a:r>
              <a:rPr lang="en-US" dirty="0"/>
              <a:t>Click to edit Master title style</a:t>
            </a:r>
          </a:p>
        </p:txBody>
      </p:sp>
      <p:sp>
        <p:nvSpPr>
          <p:cNvPr id="3" name="Subtitle 2">
            <a:extLst>
              <a:ext uri="{FF2B5EF4-FFF2-40B4-BE49-F238E27FC236}">
                <a16:creationId xmlns:a16="http://schemas.microsoft.com/office/drawing/2014/main" id="{58BCE18C-AF2D-B387-CC3F-307F2D511D17}"/>
              </a:ext>
            </a:extLst>
          </p:cNvPr>
          <p:cNvSpPr>
            <a:spLocks noGrp="1"/>
          </p:cNvSpPr>
          <p:nvPr>
            <p:ph type="subTitle" idx="1"/>
          </p:nvPr>
        </p:nvSpPr>
        <p:spPr>
          <a:xfrm>
            <a:off x="6055704" y="826093"/>
            <a:ext cx="5605221" cy="5562308"/>
          </a:xfrm>
        </p:spPr>
        <p:txBody>
          <a:bodyPr/>
          <a:lstStyle>
            <a:lvl1pPr marL="0" indent="0" algn="l">
              <a:buNone/>
              <a:defRPr sz="2400" b="0" i="0">
                <a:latin typeface="Lora Regular Roman"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pic>
        <p:nvPicPr>
          <p:cNvPr id="16" name="Picture 15">
            <a:extLst>
              <a:ext uri="{FF2B5EF4-FFF2-40B4-BE49-F238E27FC236}">
                <a16:creationId xmlns:a16="http://schemas.microsoft.com/office/drawing/2014/main" id="{0B219EE3-F437-18E7-12DF-A7A4AE0A1ED4}"/>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50479" t="16733" r="34945" b="32829"/>
          <a:stretch/>
        </p:blipFill>
        <p:spPr>
          <a:xfrm>
            <a:off x="3995463" y="0"/>
            <a:ext cx="1913904" cy="5828061"/>
          </a:xfrm>
          <a:prstGeom prst="rect">
            <a:avLst/>
          </a:prstGeom>
        </p:spPr>
      </p:pic>
      <p:sp>
        <p:nvSpPr>
          <p:cNvPr id="4" name="Slide Number Placeholder 5">
            <a:extLst>
              <a:ext uri="{FF2B5EF4-FFF2-40B4-BE49-F238E27FC236}">
                <a16:creationId xmlns:a16="http://schemas.microsoft.com/office/drawing/2014/main" id="{C6136E83-1C2E-C05E-7533-5B7B194CC78A}"/>
              </a:ext>
            </a:extLst>
          </p:cNvPr>
          <p:cNvSpPr>
            <a:spLocks noGrp="1"/>
          </p:cNvSpPr>
          <p:nvPr>
            <p:ph type="sldNum" sz="quarter" idx="12"/>
          </p:nvPr>
        </p:nvSpPr>
        <p:spPr>
          <a:xfrm>
            <a:off x="8610600" y="6356350"/>
            <a:ext cx="2743200" cy="365125"/>
          </a:xfrm>
        </p:spPr>
        <p:txBody>
          <a:bodyPr/>
          <a:lstStyle/>
          <a:p>
            <a:fld id="{CCFB31E5-82CC-344E-ACF9-F5A3891E10FD}" type="slidenum">
              <a:rPr lang="en-CA" smtClean="0"/>
              <a:t>‹#›</a:t>
            </a:fld>
            <a:endParaRPr lang="en-CA"/>
          </a:p>
        </p:txBody>
      </p:sp>
    </p:spTree>
    <p:extLst>
      <p:ext uri="{BB962C8B-B14F-4D97-AF65-F5344CB8AC3E}">
        <p14:creationId xmlns:p14="http://schemas.microsoft.com/office/powerpoint/2010/main" val="2431716101"/>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A9FF0-9FC6-24F3-7E81-91CD7CA9DFDA}"/>
              </a:ext>
            </a:extLst>
          </p:cNvPr>
          <p:cNvSpPr>
            <a:spLocks noGrp="1"/>
          </p:cNvSpPr>
          <p:nvPr>
            <p:ph type="title"/>
          </p:nvPr>
        </p:nvSpPr>
        <p:spPr/>
        <p:txBody>
          <a:bodyPr/>
          <a:lstStyle>
            <a:lvl1pPr>
              <a:defRPr>
                <a:solidFill>
                  <a:srgbClr val="006498"/>
                </a:solidFill>
              </a:defRPr>
            </a:lvl1pPr>
          </a:lstStyle>
          <a:p>
            <a:r>
              <a:rPr lang="en-CA" noProof="0" dirty="0"/>
              <a:t>Click to edit Master title style</a:t>
            </a:r>
          </a:p>
        </p:txBody>
      </p:sp>
      <p:sp>
        <p:nvSpPr>
          <p:cNvPr id="3" name="Content Placeholder 2">
            <a:extLst>
              <a:ext uri="{FF2B5EF4-FFF2-40B4-BE49-F238E27FC236}">
                <a16:creationId xmlns:a16="http://schemas.microsoft.com/office/drawing/2014/main" id="{3121F85C-0DF2-ED8D-ED09-1DD5B8CFA1A4}"/>
              </a:ext>
            </a:extLst>
          </p:cNvPr>
          <p:cNvSpPr>
            <a:spLocks noGrp="1"/>
          </p:cNvSpPr>
          <p:nvPr>
            <p:ph idx="1"/>
          </p:nvPr>
        </p:nvSpPr>
        <p:spPr/>
        <p:txBody>
          <a:bodyPr/>
          <a:lstStyle>
            <a:lvl1pPr>
              <a:spcBef>
                <a:spcPts val="600"/>
              </a:spcBef>
              <a:spcAft>
                <a:spcPts val="600"/>
              </a:spcAft>
              <a:defRPr/>
            </a:lvl1pPr>
          </a:lstStyle>
          <a:p>
            <a:pPr lvl="0"/>
            <a:r>
              <a:rPr lang="en-CA" noProof="0" dirty="0"/>
              <a:t>Click to edit Master text styles</a:t>
            </a:r>
          </a:p>
          <a:p>
            <a:pPr lvl="1"/>
            <a:r>
              <a:rPr lang="en-CA" noProof="0" dirty="0"/>
              <a:t>Second level</a:t>
            </a:r>
          </a:p>
          <a:p>
            <a:pPr lvl="2"/>
            <a:r>
              <a:rPr lang="en-CA" noProof="0" dirty="0"/>
              <a:t>Third level</a:t>
            </a:r>
          </a:p>
          <a:p>
            <a:pPr lvl="3"/>
            <a:r>
              <a:rPr lang="en-CA" noProof="0" dirty="0"/>
              <a:t>Fourth level</a:t>
            </a:r>
          </a:p>
          <a:p>
            <a:pPr lvl="4"/>
            <a:r>
              <a:rPr lang="en-CA" noProof="0" dirty="0"/>
              <a:t>Fifth level</a:t>
            </a:r>
          </a:p>
        </p:txBody>
      </p:sp>
      <p:sp>
        <p:nvSpPr>
          <p:cNvPr id="4" name="Date Placeholder 3">
            <a:extLst>
              <a:ext uri="{FF2B5EF4-FFF2-40B4-BE49-F238E27FC236}">
                <a16:creationId xmlns:a16="http://schemas.microsoft.com/office/drawing/2014/main" id="{3B1CC1F8-33A2-3DE3-3DE2-9DF8FA52F570}"/>
              </a:ext>
            </a:extLst>
          </p:cNvPr>
          <p:cNvSpPr>
            <a:spLocks noGrp="1"/>
          </p:cNvSpPr>
          <p:nvPr>
            <p:ph type="dt" sz="half" idx="10"/>
          </p:nvPr>
        </p:nvSpPr>
        <p:spPr/>
        <p:txBody>
          <a:bodyPr/>
          <a:lstStyle>
            <a:lvl1pPr>
              <a:defRPr>
                <a:latin typeface="Lora Regular Roman" pitchFamily="2" charset="0"/>
              </a:defRPr>
            </a:lvl1pPr>
          </a:lstStyle>
          <a:p>
            <a:fld id="{73889054-91A2-E84C-97F3-E7A3FFC9EFE9}" type="datetimeFigureOut">
              <a:rPr lang="en-CA" smtClean="0"/>
              <a:pPr/>
              <a:t>2025-01-29</a:t>
            </a:fld>
            <a:endParaRPr lang="en-CA"/>
          </a:p>
        </p:txBody>
      </p:sp>
      <p:sp>
        <p:nvSpPr>
          <p:cNvPr id="5" name="Footer Placeholder 4">
            <a:extLst>
              <a:ext uri="{FF2B5EF4-FFF2-40B4-BE49-F238E27FC236}">
                <a16:creationId xmlns:a16="http://schemas.microsoft.com/office/drawing/2014/main" id="{91D187A1-DF18-89BA-40EB-29F32C2C7FE0}"/>
              </a:ext>
            </a:extLst>
          </p:cNvPr>
          <p:cNvSpPr>
            <a:spLocks noGrp="1"/>
          </p:cNvSpPr>
          <p:nvPr>
            <p:ph type="ftr" sz="quarter" idx="11"/>
          </p:nvPr>
        </p:nvSpPr>
        <p:spPr/>
        <p:txBody>
          <a:bodyPr/>
          <a:lstStyle>
            <a:lvl1pPr>
              <a:defRPr>
                <a:latin typeface="Lora Regular Roman" pitchFamily="2" charset="0"/>
              </a:defRPr>
            </a:lvl1pPr>
          </a:lstStyle>
          <a:p>
            <a:endParaRPr lang="en-CA" dirty="0"/>
          </a:p>
        </p:txBody>
      </p:sp>
      <p:sp>
        <p:nvSpPr>
          <p:cNvPr id="6" name="Slide Number Placeholder 5">
            <a:extLst>
              <a:ext uri="{FF2B5EF4-FFF2-40B4-BE49-F238E27FC236}">
                <a16:creationId xmlns:a16="http://schemas.microsoft.com/office/drawing/2014/main" id="{0C6645F8-46B4-1676-E687-D8403FE89837}"/>
              </a:ext>
            </a:extLst>
          </p:cNvPr>
          <p:cNvSpPr>
            <a:spLocks noGrp="1"/>
          </p:cNvSpPr>
          <p:nvPr>
            <p:ph type="sldNum" sz="quarter" idx="12"/>
          </p:nvPr>
        </p:nvSpPr>
        <p:spPr/>
        <p:txBody>
          <a:bodyPr/>
          <a:lstStyle>
            <a:lvl1pPr>
              <a:defRPr>
                <a:latin typeface="Lora Regular Roman" pitchFamily="2" charset="0"/>
              </a:defRPr>
            </a:lvl1pPr>
          </a:lstStyle>
          <a:p>
            <a:fld id="{CCFB31E5-82CC-344E-ACF9-F5A3891E10FD}" type="slidenum">
              <a:rPr lang="en-CA" smtClean="0"/>
              <a:pPr/>
              <a:t>‹#›</a:t>
            </a:fld>
            <a:endParaRPr lang="en-CA" dirty="0"/>
          </a:p>
        </p:txBody>
      </p:sp>
    </p:spTree>
    <p:extLst>
      <p:ext uri="{BB962C8B-B14F-4D97-AF65-F5344CB8AC3E}">
        <p14:creationId xmlns:p14="http://schemas.microsoft.com/office/powerpoint/2010/main" val="1695449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C9EDA-956B-B3FF-D92C-DEF6646E8EDB}"/>
              </a:ext>
            </a:extLst>
          </p:cNvPr>
          <p:cNvSpPr>
            <a:spLocks noGrp="1"/>
          </p:cNvSpPr>
          <p:nvPr>
            <p:ph type="title"/>
          </p:nvPr>
        </p:nvSpPr>
        <p:spPr/>
        <p:txBody>
          <a:bodyPr/>
          <a:lstStyle>
            <a:lvl1pPr>
              <a:defRPr>
                <a:solidFill>
                  <a:srgbClr val="006498"/>
                </a:solidFill>
              </a:defRPr>
            </a:lvl1pPr>
          </a:lstStyle>
          <a:p>
            <a:r>
              <a:rPr lang="en-US" dirty="0"/>
              <a:t>Click to </a:t>
            </a:r>
            <a:r>
              <a:rPr lang="en-CA" noProof="0" dirty="0"/>
              <a:t>edit</a:t>
            </a:r>
            <a:r>
              <a:rPr lang="en-US" dirty="0"/>
              <a:t> Master title style</a:t>
            </a:r>
            <a:endParaRPr lang="en-CA" dirty="0"/>
          </a:p>
        </p:txBody>
      </p:sp>
      <p:sp>
        <p:nvSpPr>
          <p:cNvPr id="3" name="Content Placeholder 2">
            <a:extLst>
              <a:ext uri="{FF2B5EF4-FFF2-40B4-BE49-F238E27FC236}">
                <a16:creationId xmlns:a16="http://schemas.microsoft.com/office/drawing/2014/main" id="{4BAA6BB7-8EFB-248F-F4AF-F82F58E18E39}"/>
              </a:ext>
            </a:extLst>
          </p:cNvPr>
          <p:cNvSpPr>
            <a:spLocks noGrp="1"/>
          </p:cNvSpPr>
          <p:nvPr>
            <p:ph sz="half" idx="1"/>
          </p:nvPr>
        </p:nvSpPr>
        <p:spPr>
          <a:xfrm>
            <a:off x="838200" y="1825625"/>
            <a:ext cx="5181600" cy="4351338"/>
          </a:xfrm>
        </p:spPr>
        <p:txBody>
          <a:bodyPr/>
          <a:lstStyle>
            <a:lvl1pPr>
              <a:spcBef>
                <a:spcPts val="1200"/>
              </a:spcBef>
              <a:spcAft>
                <a:spcPts val="1200"/>
              </a:spcAft>
              <a:defRPr/>
            </a:lvl1pPr>
          </a:lstStyle>
          <a:p>
            <a:pPr lvl="0"/>
            <a:r>
              <a:rPr lang="en-CA" noProof="0"/>
              <a:t>Click to edit Master text styles</a:t>
            </a:r>
          </a:p>
          <a:p>
            <a:pPr lvl="1"/>
            <a:r>
              <a:rPr lang="en-CA" noProof="0"/>
              <a:t>Second level</a:t>
            </a:r>
          </a:p>
          <a:p>
            <a:pPr lvl="2"/>
            <a:r>
              <a:rPr lang="en-CA" noProof="0"/>
              <a:t>Third level</a:t>
            </a:r>
          </a:p>
          <a:p>
            <a:pPr lvl="3"/>
            <a:r>
              <a:rPr lang="en-CA" noProof="0"/>
              <a:t>Fourth level</a:t>
            </a:r>
          </a:p>
          <a:p>
            <a:pPr lvl="4"/>
            <a:r>
              <a:rPr lang="en-CA" noProof="0"/>
              <a:t>Fifth level</a:t>
            </a:r>
          </a:p>
        </p:txBody>
      </p:sp>
      <p:sp>
        <p:nvSpPr>
          <p:cNvPr id="4" name="Content Placeholder 3">
            <a:extLst>
              <a:ext uri="{FF2B5EF4-FFF2-40B4-BE49-F238E27FC236}">
                <a16:creationId xmlns:a16="http://schemas.microsoft.com/office/drawing/2014/main" id="{EA0BB5D1-5CA7-F8ED-975C-7A43538F002B}"/>
              </a:ext>
            </a:extLst>
          </p:cNvPr>
          <p:cNvSpPr>
            <a:spLocks noGrp="1"/>
          </p:cNvSpPr>
          <p:nvPr>
            <p:ph sz="half" idx="2"/>
          </p:nvPr>
        </p:nvSpPr>
        <p:spPr>
          <a:xfrm>
            <a:off x="6172200" y="1825625"/>
            <a:ext cx="5181600" cy="4351338"/>
          </a:xfrm>
        </p:spPr>
        <p:txBody>
          <a:bodyPr/>
          <a:lstStyle/>
          <a:p>
            <a:pPr lvl="0"/>
            <a:r>
              <a:rPr lang="en-CA" noProof="0"/>
              <a:t>Click to edit Master text styles</a:t>
            </a:r>
          </a:p>
          <a:p>
            <a:pPr lvl="1"/>
            <a:r>
              <a:rPr lang="en-CA" noProof="0"/>
              <a:t>Second level</a:t>
            </a:r>
          </a:p>
          <a:p>
            <a:pPr lvl="2"/>
            <a:r>
              <a:rPr lang="en-CA" noProof="0"/>
              <a:t>Third level</a:t>
            </a:r>
          </a:p>
          <a:p>
            <a:pPr lvl="3"/>
            <a:r>
              <a:rPr lang="en-CA" noProof="0"/>
              <a:t>Fourth level</a:t>
            </a:r>
          </a:p>
          <a:p>
            <a:pPr lvl="4"/>
            <a:r>
              <a:rPr lang="en-CA" noProof="0"/>
              <a:t>Fifth level</a:t>
            </a:r>
          </a:p>
        </p:txBody>
      </p:sp>
      <p:sp>
        <p:nvSpPr>
          <p:cNvPr id="5" name="Date Placeholder 4">
            <a:extLst>
              <a:ext uri="{FF2B5EF4-FFF2-40B4-BE49-F238E27FC236}">
                <a16:creationId xmlns:a16="http://schemas.microsoft.com/office/drawing/2014/main" id="{A8A0599C-1508-FAD6-118F-25E7472F75B9}"/>
              </a:ext>
            </a:extLst>
          </p:cNvPr>
          <p:cNvSpPr>
            <a:spLocks noGrp="1"/>
          </p:cNvSpPr>
          <p:nvPr>
            <p:ph type="dt" sz="half" idx="10"/>
          </p:nvPr>
        </p:nvSpPr>
        <p:spPr/>
        <p:txBody>
          <a:bodyPr/>
          <a:lstStyle/>
          <a:p>
            <a:fld id="{73889054-91A2-E84C-97F3-E7A3FFC9EFE9}" type="datetimeFigureOut">
              <a:rPr lang="en-CA" smtClean="0"/>
              <a:t>2025-01-29</a:t>
            </a:fld>
            <a:endParaRPr lang="en-CA"/>
          </a:p>
        </p:txBody>
      </p:sp>
      <p:sp>
        <p:nvSpPr>
          <p:cNvPr id="6" name="Footer Placeholder 5">
            <a:extLst>
              <a:ext uri="{FF2B5EF4-FFF2-40B4-BE49-F238E27FC236}">
                <a16:creationId xmlns:a16="http://schemas.microsoft.com/office/drawing/2014/main" id="{13C1286D-7ACE-58DF-ED4C-0E61E13AE8B1}"/>
              </a:ext>
            </a:extLst>
          </p:cNvPr>
          <p:cNvSpPr>
            <a:spLocks noGrp="1"/>
          </p:cNvSpPr>
          <p:nvPr>
            <p:ph type="ftr" sz="quarter" idx="11"/>
          </p:nvPr>
        </p:nvSpPr>
        <p:spPr/>
        <p:txBody>
          <a:bodyPr/>
          <a:lstStyle/>
          <a:p>
            <a:endParaRPr lang="en-CA"/>
          </a:p>
        </p:txBody>
      </p:sp>
      <p:sp>
        <p:nvSpPr>
          <p:cNvPr id="7" name="Slide Number Placeholder 6">
            <a:extLst>
              <a:ext uri="{FF2B5EF4-FFF2-40B4-BE49-F238E27FC236}">
                <a16:creationId xmlns:a16="http://schemas.microsoft.com/office/drawing/2014/main" id="{B3B7D4BF-C722-6797-F201-88EA184D97B3}"/>
              </a:ext>
            </a:extLst>
          </p:cNvPr>
          <p:cNvSpPr>
            <a:spLocks noGrp="1"/>
          </p:cNvSpPr>
          <p:nvPr>
            <p:ph type="sldNum" sz="quarter" idx="12"/>
          </p:nvPr>
        </p:nvSpPr>
        <p:spPr/>
        <p:txBody>
          <a:bodyPr/>
          <a:lstStyle/>
          <a:p>
            <a:fld id="{CCFB31E5-82CC-344E-ACF9-F5A3891E10FD}" type="slidenum">
              <a:rPr lang="en-CA" smtClean="0"/>
              <a:t>‹#›</a:t>
            </a:fld>
            <a:endParaRPr lang="en-CA"/>
          </a:p>
        </p:txBody>
      </p:sp>
    </p:spTree>
    <p:extLst>
      <p:ext uri="{BB962C8B-B14F-4D97-AF65-F5344CB8AC3E}">
        <p14:creationId xmlns:p14="http://schemas.microsoft.com/office/powerpoint/2010/main" val="3457377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229B0-CDEA-6853-0D85-B7AA48D85F8F}"/>
              </a:ext>
            </a:extLst>
          </p:cNvPr>
          <p:cNvSpPr>
            <a:spLocks noGrp="1"/>
          </p:cNvSpPr>
          <p:nvPr>
            <p:ph type="title"/>
          </p:nvPr>
        </p:nvSpPr>
        <p:spPr>
          <a:xfrm>
            <a:off x="839788" y="365125"/>
            <a:ext cx="10515600" cy="1325563"/>
          </a:xfrm>
        </p:spPr>
        <p:txBody>
          <a:bodyPr/>
          <a:lstStyle>
            <a:lvl1pPr>
              <a:defRPr>
                <a:solidFill>
                  <a:srgbClr val="006498"/>
                </a:solidFill>
              </a:defRPr>
            </a:lvl1pPr>
          </a:lstStyle>
          <a:p>
            <a:r>
              <a:rPr lang="en-CA" noProof="0" dirty="0"/>
              <a:t>Click to edit Master title style</a:t>
            </a:r>
          </a:p>
        </p:txBody>
      </p:sp>
      <p:sp>
        <p:nvSpPr>
          <p:cNvPr id="3" name="Text Placeholder 2">
            <a:extLst>
              <a:ext uri="{FF2B5EF4-FFF2-40B4-BE49-F238E27FC236}">
                <a16:creationId xmlns:a16="http://schemas.microsoft.com/office/drawing/2014/main" id="{D833F491-BA97-5C64-3A36-7C78253556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CA" noProof="0"/>
              <a:t>Click to edit Master text styles</a:t>
            </a:r>
          </a:p>
        </p:txBody>
      </p:sp>
      <p:sp>
        <p:nvSpPr>
          <p:cNvPr id="4" name="Content Placeholder 3">
            <a:extLst>
              <a:ext uri="{FF2B5EF4-FFF2-40B4-BE49-F238E27FC236}">
                <a16:creationId xmlns:a16="http://schemas.microsoft.com/office/drawing/2014/main" id="{2F4E02D7-B026-48A5-F0B3-2E48A0E2826D}"/>
              </a:ext>
            </a:extLst>
          </p:cNvPr>
          <p:cNvSpPr>
            <a:spLocks noGrp="1"/>
          </p:cNvSpPr>
          <p:nvPr>
            <p:ph sz="half" idx="2"/>
          </p:nvPr>
        </p:nvSpPr>
        <p:spPr>
          <a:xfrm>
            <a:off x="839788" y="2505075"/>
            <a:ext cx="5157787" cy="3684588"/>
          </a:xfrm>
        </p:spPr>
        <p:txBody>
          <a:bodyPr/>
          <a:lstStyle/>
          <a:p>
            <a:pPr lvl="0"/>
            <a:r>
              <a:rPr lang="en-CA" noProof="0"/>
              <a:t>Click to edit Master text styles</a:t>
            </a:r>
          </a:p>
          <a:p>
            <a:pPr lvl="1"/>
            <a:r>
              <a:rPr lang="en-CA" noProof="0"/>
              <a:t>Second level</a:t>
            </a:r>
          </a:p>
          <a:p>
            <a:pPr lvl="2"/>
            <a:r>
              <a:rPr lang="en-CA" noProof="0"/>
              <a:t>Third level</a:t>
            </a:r>
          </a:p>
          <a:p>
            <a:pPr lvl="3"/>
            <a:r>
              <a:rPr lang="en-CA" noProof="0"/>
              <a:t>Fourth level</a:t>
            </a:r>
          </a:p>
          <a:p>
            <a:pPr lvl="4"/>
            <a:r>
              <a:rPr lang="en-CA" noProof="0"/>
              <a:t>Fifth level</a:t>
            </a:r>
          </a:p>
        </p:txBody>
      </p:sp>
      <p:sp>
        <p:nvSpPr>
          <p:cNvPr id="5" name="Text Placeholder 4">
            <a:extLst>
              <a:ext uri="{FF2B5EF4-FFF2-40B4-BE49-F238E27FC236}">
                <a16:creationId xmlns:a16="http://schemas.microsoft.com/office/drawing/2014/main" id="{CB58BB1F-C5E6-402F-106A-B06ADCEF8D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CA"/>
              <a:t>Click </a:t>
            </a:r>
            <a:r>
              <a:rPr lang="en-CA" noProof="0"/>
              <a:t>to</a:t>
            </a:r>
            <a:r>
              <a:rPr lang="en-CA"/>
              <a:t> edit Master text styles</a:t>
            </a:r>
          </a:p>
        </p:txBody>
      </p:sp>
      <p:sp>
        <p:nvSpPr>
          <p:cNvPr id="6" name="Content Placeholder 5">
            <a:extLst>
              <a:ext uri="{FF2B5EF4-FFF2-40B4-BE49-F238E27FC236}">
                <a16:creationId xmlns:a16="http://schemas.microsoft.com/office/drawing/2014/main" id="{FCB5F93A-4BE2-C224-65F8-A92D5F4D6DFA}"/>
              </a:ext>
            </a:extLst>
          </p:cNvPr>
          <p:cNvSpPr>
            <a:spLocks noGrp="1"/>
          </p:cNvSpPr>
          <p:nvPr>
            <p:ph sz="quarter" idx="4"/>
          </p:nvPr>
        </p:nvSpPr>
        <p:spPr>
          <a:xfrm>
            <a:off x="6172200" y="2505075"/>
            <a:ext cx="5183188" cy="3684588"/>
          </a:xfrm>
        </p:spPr>
        <p:txBody>
          <a:bodyPr/>
          <a:lstStyle/>
          <a:p>
            <a:pPr lvl="0"/>
            <a:r>
              <a:rPr lang="en-CA" noProof="0"/>
              <a:t>Click to edit Master text styles</a:t>
            </a:r>
          </a:p>
          <a:p>
            <a:pPr lvl="1"/>
            <a:r>
              <a:rPr lang="en-CA" noProof="0"/>
              <a:t>Second level</a:t>
            </a:r>
          </a:p>
          <a:p>
            <a:pPr lvl="2"/>
            <a:r>
              <a:rPr lang="en-CA" noProof="0"/>
              <a:t>Third level</a:t>
            </a:r>
          </a:p>
          <a:p>
            <a:pPr lvl="3"/>
            <a:r>
              <a:rPr lang="en-CA" noProof="0"/>
              <a:t>Fourth level</a:t>
            </a:r>
          </a:p>
          <a:p>
            <a:pPr lvl="4"/>
            <a:r>
              <a:rPr lang="en-CA" noProof="0"/>
              <a:t>Fifth level</a:t>
            </a:r>
          </a:p>
        </p:txBody>
      </p:sp>
      <p:sp>
        <p:nvSpPr>
          <p:cNvPr id="7" name="Date Placeholder 6">
            <a:extLst>
              <a:ext uri="{FF2B5EF4-FFF2-40B4-BE49-F238E27FC236}">
                <a16:creationId xmlns:a16="http://schemas.microsoft.com/office/drawing/2014/main" id="{396784E9-C4BB-96BE-5237-5C15C2C79110}"/>
              </a:ext>
            </a:extLst>
          </p:cNvPr>
          <p:cNvSpPr>
            <a:spLocks noGrp="1"/>
          </p:cNvSpPr>
          <p:nvPr>
            <p:ph type="dt" sz="half" idx="10"/>
          </p:nvPr>
        </p:nvSpPr>
        <p:spPr/>
        <p:txBody>
          <a:bodyPr/>
          <a:lstStyle/>
          <a:p>
            <a:fld id="{73889054-91A2-E84C-97F3-E7A3FFC9EFE9}" type="datetimeFigureOut">
              <a:rPr lang="en-CA" smtClean="0"/>
              <a:t>2025-01-29</a:t>
            </a:fld>
            <a:endParaRPr lang="en-CA"/>
          </a:p>
        </p:txBody>
      </p:sp>
      <p:sp>
        <p:nvSpPr>
          <p:cNvPr id="8" name="Footer Placeholder 7">
            <a:extLst>
              <a:ext uri="{FF2B5EF4-FFF2-40B4-BE49-F238E27FC236}">
                <a16:creationId xmlns:a16="http://schemas.microsoft.com/office/drawing/2014/main" id="{C708E567-8DB9-82AD-C81B-AAD36A6D117C}"/>
              </a:ext>
            </a:extLst>
          </p:cNvPr>
          <p:cNvSpPr>
            <a:spLocks noGrp="1"/>
          </p:cNvSpPr>
          <p:nvPr>
            <p:ph type="ftr" sz="quarter" idx="11"/>
          </p:nvPr>
        </p:nvSpPr>
        <p:spPr/>
        <p:txBody>
          <a:bodyPr/>
          <a:lstStyle/>
          <a:p>
            <a:endParaRPr lang="en-CA"/>
          </a:p>
        </p:txBody>
      </p:sp>
      <p:sp>
        <p:nvSpPr>
          <p:cNvPr id="9" name="Slide Number Placeholder 8">
            <a:extLst>
              <a:ext uri="{FF2B5EF4-FFF2-40B4-BE49-F238E27FC236}">
                <a16:creationId xmlns:a16="http://schemas.microsoft.com/office/drawing/2014/main" id="{F5AD64E9-62A6-EFE0-AFFB-1889ECE38C3E}"/>
              </a:ext>
            </a:extLst>
          </p:cNvPr>
          <p:cNvSpPr>
            <a:spLocks noGrp="1"/>
          </p:cNvSpPr>
          <p:nvPr>
            <p:ph type="sldNum" sz="quarter" idx="12"/>
          </p:nvPr>
        </p:nvSpPr>
        <p:spPr/>
        <p:txBody>
          <a:bodyPr/>
          <a:lstStyle/>
          <a:p>
            <a:fld id="{CCFB31E5-82CC-344E-ACF9-F5A3891E10FD}" type="slidenum">
              <a:rPr lang="en-CA" smtClean="0"/>
              <a:t>‹#›</a:t>
            </a:fld>
            <a:endParaRPr lang="en-CA"/>
          </a:p>
        </p:txBody>
      </p:sp>
    </p:spTree>
    <p:extLst>
      <p:ext uri="{BB962C8B-B14F-4D97-AF65-F5344CB8AC3E}">
        <p14:creationId xmlns:p14="http://schemas.microsoft.com/office/powerpoint/2010/main" val="337085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CD84C-F656-EA8F-66BD-6DD820D0E792}"/>
              </a:ext>
            </a:extLst>
          </p:cNvPr>
          <p:cNvSpPr>
            <a:spLocks noGrp="1"/>
          </p:cNvSpPr>
          <p:nvPr>
            <p:ph type="title"/>
          </p:nvPr>
        </p:nvSpPr>
        <p:spPr/>
        <p:txBody>
          <a:bodyPr/>
          <a:lstStyle>
            <a:lvl1pPr>
              <a:defRPr>
                <a:solidFill>
                  <a:srgbClr val="006498"/>
                </a:solidFill>
              </a:defRPr>
            </a:lvl1pPr>
          </a:lstStyle>
          <a:p>
            <a:r>
              <a:rPr lang="en-CA" noProof="0" dirty="0"/>
              <a:t>Click to edit Master title style</a:t>
            </a:r>
          </a:p>
        </p:txBody>
      </p:sp>
      <p:sp>
        <p:nvSpPr>
          <p:cNvPr id="3" name="Date Placeholder 2">
            <a:extLst>
              <a:ext uri="{FF2B5EF4-FFF2-40B4-BE49-F238E27FC236}">
                <a16:creationId xmlns:a16="http://schemas.microsoft.com/office/drawing/2014/main" id="{F784FDEF-2008-4361-603E-A5B1FE45CB73}"/>
              </a:ext>
            </a:extLst>
          </p:cNvPr>
          <p:cNvSpPr>
            <a:spLocks noGrp="1"/>
          </p:cNvSpPr>
          <p:nvPr>
            <p:ph type="dt" sz="half" idx="10"/>
          </p:nvPr>
        </p:nvSpPr>
        <p:spPr/>
        <p:txBody>
          <a:bodyPr/>
          <a:lstStyle/>
          <a:p>
            <a:fld id="{73889054-91A2-E84C-97F3-E7A3FFC9EFE9}" type="datetimeFigureOut">
              <a:rPr lang="en-CA" smtClean="0"/>
              <a:t>2025-01-29</a:t>
            </a:fld>
            <a:endParaRPr lang="en-CA"/>
          </a:p>
        </p:txBody>
      </p:sp>
      <p:sp>
        <p:nvSpPr>
          <p:cNvPr id="4" name="Footer Placeholder 3">
            <a:extLst>
              <a:ext uri="{FF2B5EF4-FFF2-40B4-BE49-F238E27FC236}">
                <a16:creationId xmlns:a16="http://schemas.microsoft.com/office/drawing/2014/main" id="{44200F8B-F856-97CE-307A-A036ACA7381F}"/>
              </a:ext>
            </a:extLst>
          </p:cNvPr>
          <p:cNvSpPr>
            <a:spLocks noGrp="1"/>
          </p:cNvSpPr>
          <p:nvPr>
            <p:ph type="ftr" sz="quarter" idx="11"/>
          </p:nvPr>
        </p:nvSpPr>
        <p:spPr/>
        <p:txBody>
          <a:bodyPr/>
          <a:lstStyle/>
          <a:p>
            <a:endParaRPr lang="en-CA"/>
          </a:p>
        </p:txBody>
      </p:sp>
      <p:sp>
        <p:nvSpPr>
          <p:cNvPr id="5" name="Slide Number Placeholder 4">
            <a:extLst>
              <a:ext uri="{FF2B5EF4-FFF2-40B4-BE49-F238E27FC236}">
                <a16:creationId xmlns:a16="http://schemas.microsoft.com/office/drawing/2014/main" id="{27CDB610-A900-FC52-C776-5274AAD774DC}"/>
              </a:ext>
            </a:extLst>
          </p:cNvPr>
          <p:cNvSpPr>
            <a:spLocks noGrp="1"/>
          </p:cNvSpPr>
          <p:nvPr>
            <p:ph type="sldNum" sz="quarter" idx="12"/>
          </p:nvPr>
        </p:nvSpPr>
        <p:spPr/>
        <p:txBody>
          <a:bodyPr/>
          <a:lstStyle/>
          <a:p>
            <a:fld id="{CCFB31E5-82CC-344E-ACF9-F5A3891E10FD}" type="slidenum">
              <a:rPr lang="en-CA" smtClean="0"/>
              <a:t>‹#›</a:t>
            </a:fld>
            <a:endParaRPr lang="en-CA"/>
          </a:p>
        </p:txBody>
      </p:sp>
    </p:spTree>
    <p:extLst>
      <p:ext uri="{BB962C8B-B14F-4D97-AF65-F5344CB8AC3E}">
        <p14:creationId xmlns:p14="http://schemas.microsoft.com/office/powerpoint/2010/main" val="1750768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CD84C-F656-EA8F-66BD-6DD820D0E792}"/>
              </a:ext>
            </a:extLst>
          </p:cNvPr>
          <p:cNvSpPr>
            <a:spLocks noGrp="1"/>
          </p:cNvSpPr>
          <p:nvPr>
            <p:ph type="title" hasCustomPrompt="1"/>
          </p:nvPr>
        </p:nvSpPr>
        <p:spPr/>
        <p:txBody>
          <a:bodyPr>
            <a:normAutofit/>
          </a:bodyPr>
          <a:lstStyle>
            <a:lvl1pPr algn="ctr">
              <a:defRPr sz="4800">
                <a:solidFill>
                  <a:srgbClr val="006498"/>
                </a:solidFill>
              </a:defRPr>
            </a:lvl1pPr>
          </a:lstStyle>
          <a:p>
            <a:r>
              <a:rPr lang="en-CA" noProof="0" dirty="0"/>
              <a:t>Stretch Break</a:t>
            </a:r>
          </a:p>
        </p:txBody>
      </p:sp>
      <p:sp>
        <p:nvSpPr>
          <p:cNvPr id="3" name="Date Placeholder 2">
            <a:extLst>
              <a:ext uri="{FF2B5EF4-FFF2-40B4-BE49-F238E27FC236}">
                <a16:creationId xmlns:a16="http://schemas.microsoft.com/office/drawing/2014/main" id="{F784FDEF-2008-4361-603E-A5B1FE45CB73}"/>
              </a:ext>
            </a:extLst>
          </p:cNvPr>
          <p:cNvSpPr>
            <a:spLocks noGrp="1"/>
          </p:cNvSpPr>
          <p:nvPr>
            <p:ph type="dt" sz="half" idx="10"/>
          </p:nvPr>
        </p:nvSpPr>
        <p:spPr/>
        <p:txBody>
          <a:bodyPr/>
          <a:lstStyle/>
          <a:p>
            <a:fld id="{73889054-91A2-E84C-97F3-E7A3FFC9EFE9}" type="datetimeFigureOut">
              <a:rPr lang="en-CA" smtClean="0"/>
              <a:t>2025-01-29</a:t>
            </a:fld>
            <a:endParaRPr lang="en-CA"/>
          </a:p>
        </p:txBody>
      </p:sp>
      <p:sp>
        <p:nvSpPr>
          <p:cNvPr id="4" name="Footer Placeholder 3">
            <a:extLst>
              <a:ext uri="{FF2B5EF4-FFF2-40B4-BE49-F238E27FC236}">
                <a16:creationId xmlns:a16="http://schemas.microsoft.com/office/drawing/2014/main" id="{44200F8B-F856-97CE-307A-A036ACA7381F}"/>
              </a:ext>
            </a:extLst>
          </p:cNvPr>
          <p:cNvSpPr>
            <a:spLocks noGrp="1"/>
          </p:cNvSpPr>
          <p:nvPr>
            <p:ph type="ftr" sz="quarter" idx="11"/>
          </p:nvPr>
        </p:nvSpPr>
        <p:spPr/>
        <p:txBody>
          <a:bodyPr/>
          <a:lstStyle/>
          <a:p>
            <a:endParaRPr lang="en-CA"/>
          </a:p>
        </p:txBody>
      </p:sp>
      <p:sp>
        <p:nvSpPr>
          <p:cNvPr id="5" name="Slide Number Placeholder 4">
            <a:extLst>
              <a:ext uri="{FF2B5EF4-FFF2-40B4-BE49-F238E27FC236}">
                <a16:creationId xmlns:a16="http://schemas.microsoft.com/office/drawing/2014/main" id="{27CDB610-A900-FC52-C776-5274AAD774DC}"/>
              </a:ext>
            </a:extLst>
          </p:cNvPr>
          <p:cNvSpPr>
            <a:spLocks noGrp="1"/>
          </p:cNvSpPr>
          <p:nvPr>
            <p:ph type="sldNum" sz="quarter" idx="12"/>
          </p:nvPr>
        </p:nvSpPr>
        <p:spPr/>
        <p:txBody>
          <a:bodyPr/>
          <a:lstStyle/>
          <a:p>
            <a:fld id="{CCFB31E5-82CC-344E-ACF9-F5A3891E10FD}" type="slidenum">
              <a:rPr lang="en-CA" smtClean="0"/>
              <a:t>‹#›</a:t>
            </a:fld>
            <a:endParaRPr lang="en-CA"/>
          </a:p>
        </p:txBody>
      </p:sp>
    </p:spTree>
    <p:extLst>
      <p:ext uri="{BB962C8B-B14F-4D97-AF65-F5344CB8AC3E}">
        <p14:creationId xmlns:p14="http://schemas.microsoft.com/office/powerpoint/2010/main" val="42640100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6FFDF8-0021-4980-36DC-8E9798B15C9B}"/>
              </a:ext>
            </a:extLst>
          </p:cNvPr>
          <p:cNvSpPr>
            <a:spLocks noGrp="1"/>
          </p:cNvSpPr>
          <p:nvPr>
            <p:ph type="dt" sz="half" idx="10"/>
          </p:nvPr>
        </p:nvSpPr>
        <p:spPr/>
        <p:txBody>
          <a:bodyPr/>
          <a:lstStyle/>
          <a:p>
            <a:fld id="{73889054-91A2-E84C-97F3-E7A3FFC9EFE9}" type="datetimeFigureOut">
              <a:rPr lang="en-CA" smtClean="0"/>
              <a:t>2025-01-29</a:t>
            </a:fld>
            <a:endParaRPr lang="en-CA"/>
          </a:p>
        </p:txBody>
      </p:sp>
      <p:sp>
        <p:nvSpPr>
          <p:cNvPr id="3" name="Footer Placeholder 2">
            <a:extLst>
              <a:ext uri="{FF2B5EF4-FFF2-40B4-BE49-F238E27FC236}">
                <a16:creationId xmlns:a16="http://schemas.microsoft.com/office/drawing/2014/main" id="{2CC4D563-39A2-A8C0-30D7-9A71C9675AB1}"/>
              </a:ext>
            </a:extLst>
          </p:cNvPr>
          <p:cNvSpPr>
            <a:spLocks noGrp="1"/>
          </p:cNvSpPr>
          <p:nvPr>
            <p:ph type="ftr" sz="quarter" idx="11"/>
          </p:nvPr>
        </p:nvSpPr>
        <p:spPr/>
        <p:txBody>
          <a:bodyPr/>
          <a:lstStyle/>
          <a:p>
            <a:endParaRPr lang="en-CA"/>
          </a:p>
        </p:txBody>
      </p:sp>
      <p:sp>
        <p:nvSpPr>
          <p:cNvPr id="4" name="Slide Number Placeholder 3">
            <a:extLst>
              <a:ext uri="{FF2B5EF4-FFF2-40B4-BE49-F238E27FC236}">
                <a16:creationId xmlns:a16="http://schemas.microsoft.com/office/drawing/2014/main" id="{D0C78450-CD56-7C2A-3A71-DA9CFD2EFC63}"/>
              </a:ext>
            </a:extLst>
          </p:cNvPr>
          <p:cNvSpPr>
            <a:spLocks noGrp="1"/>
          </p:cNvSpPr>
          <p:nvPr>
            <p:ph type="sldNum" sz="quarter" idx="12"/>
          </p:nvPr>
        </p:nvSpPr>
        <p:spPr/>
        <p:txBody>
          <a:bodyPr/>
          <a:lstStyle/>
          <a:p>
            <a:fld id="{CCFB31E5-82CC-344E-ACF9-F5A3891E10FD}" type="slidenum">
              <a:rPr lang="en-CA" smtClean="0"/>
              <a:t>‹#›</a:t>
            </a:fld>
            <a:endParaRPr lang="en-CA"/>
          </a:p>
        </p:txBody>
      </p:sp>
    </p:spTree>
    <p:extLst>
      <p:ext uri="{BB962C8B-B14F-4D97-AF65-F5344CB8AC3E}">
        <p14:creationId xmlns:p14="http://schemas.microsoft.com/office/powerpoint/2010/main" val="29791403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95B65-0771-3509-B571-5FB4A1C242C5}"/>
              </a:ext>
            </a:extLst>
          </p:cNvPr>
          <p:cNvSpPr>
            <a:spLocks noGrp="1"/>
          </p:cNvSpPr>
          <p:nvPr>
            <p:ph type="title"/>
          </p:nvPr>
        </p:nvSpPr>
        <p:spPr>
          <a:xfrm>
            <a:off x="839788" y="457200"/>
            <a:ext cx="3932237" cy="1600200"/>
          </a:xfrm>
        </p:spPr>
        <p:txBody>
          <a:bodyPr anchor="b"/>
          <a:lstStyle>
            <a:lvl1pPr>
              <a:defRPr sz="3200">
                <a:solidFill>
                  <a:srgbClr val="006498"/>
                </a:solidFill>
              </a:defRPr>
            </a:lvl1pPr>
          </a:lstStyle>
          <a:p>
            <a:r>
              <a:rPr lang="en-CA" noProof="0" dirty="0"/>
              <a:t>Click to edit Master title style</a:t>
            </a:r>
          </a:p>
        </p:txBody>
      </p:sp>
      <p:sp>
        <p:nvSpPr>
          <p:cNvPr id="3" name="Content Placeholder 2">
            <a:extLst>
              <a:ext uri="{FF2B5EF4-FFF2-40B4-BE49-F238E27FC236}">
                <a16:creationId xmlns:a16="http://schemas.microsoft.com/office/drawing/2014/main" id="{5EF3DDDC-8E7D-E3B7-AA6B-7A4969EF0E1A}"/>
              </a:ext>
            </a:extLst>
          </p:cNvPr>
          <p:cNvSpPr>
            <a:spLocks noGrp="1"/>
          </p:cNvSpPr>
          <p:nvPr>
            <p:ph idx="1"/>
          </p:nvPr>
        </p:nvSpPr>
        <p:spPr>
          <a:xfrm>
            <a:off x="5183188" y="987425"/>
            <a:ext cx="6172200" cy="4873625"/>
          </a:xfrm>
        </p:spPr>
        <p:txBody>
          <a:bodyPr/>
          <a:lstStyle>
            <a:lvl1pPr>
              <a:spcBef>
                <a:spcPts val="1800"/>
              </a:spcBef>
              <a:spcAft>
                <a:spcPts val="1800"/>
              </a:spcAft>
              <a:defRPr sz="2800"/>
            </a:lvl1pPr>
            <a:lvl2pPr>
              <a:defRPr sz="2400"/>
            </a:lvl2pPr>
            <a:lvl3pPr>
              <a:defRPr sz="2400"/>
            </a:lvl3pPr>
            <a:lvl4pPr>
              <a:defRPr sz="2400"/>
            </a:lvl4pPr>
            <a:lvl5pPr>
              <a:defRPr sz="2400"/>
            </a:lvl5pPr>
            <a:lvl6pPr>
              <a:defRPr sz="2000"/>
            </a:lvl6pPr>
            <a:lvl7pPr>
              <a:defRPr sz="2000"/>
            </a:lvl7pPr>
            <a:lvl8pPr>
              <a:defRPr sz="2000"/>
            </a:lvl8pPr>
            <a:lvl9pPr>
              <a:defRPr sz="2000"/>
            </a:lvl9pPr>
          </a:lstStyle>
          <a:p>
            <a:pPr lvl="0"/>
            <a:r>
              <a:rPr lang="en-CA" noProof="0"/>
              <a:t>Click to edit Master text styles</a:t>
            </a:r>
          </a:p>
          <a:p>
            <a:pPr lvl="1"/>
            <a:r>
              <a:rPr lang="en-CA" noProof="0"/>
              <a:t>Second level</a:t>
            </a:r>
          </a:p>
          <a:p>
            <a:pPr lvl="2"/>
            <a:r>
              <a:rPr lang="en-CA" noProof="0"/>
              <a:t>Third level</a:t>
            </a:r>
          </a:p>
          <a:p>
            <a:pPr lvl="3"/>
            <a:r>
              <a:rPr lang="en-CA" noProof="0"/>
              <a:t>Fourth level</a:t>
            </a:r>
          </a:p>
          <a:p>
            <a:pPr lvl="4"/>
            <a:r>
              <a:rPr lang="en-CA" noProof="0"/>
              <a:t>Fifth level</a:t>
            </a:r>
          </a:p>
        </p:txBody>
      </p:sp>
      <p:sp>
        <p:nvSpPr>
          <p:cNvPr id="4" name="Text Placeholder 3">
            <a:extLst>
              <a:ext uri="{FF2B5EF4-FFF2-40B4-BE49-F238E27FC236}">
                <a16:creationId xmlns:a16="http://schemas.microsoft.com/office/drawing/2014/main" id="{C3BCA09F-8B1F-BC7C-2535-F7242AF1AE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CA" noProof="0"/>
              <a:t>Click to edit Master text styles</a:t>
            </a:r>
          </a:p>
        </p:txBody>
      </p:sp>
      <p:sp>
        <p:nvSpPr>
          <p:cNvPr id="5" name="Date Placeholder 4">
            <a:extLst>
              <a:ext uri="{FF2B5EF4-FFF2-40B4-BE49-F238E27FC236}">
                <a16:creationId xmlns:a16="http://schemas.microsoft.com/office/drawing/2014/main" id="{6877B5C2-171A-DCEF-4ADE-9140F1491FA3}"/>
              </a:ext>
            </a:extLst>
          </p:cNvPr>
          <p:cNvSpPr>
            <a:spLocks noGrp="1"/>
          </p:cNvSpPr>
          <p:nvPr>
            <p:ph type="dt" sz="half" idx="10"/>
          </p:nvPr>
        </p:nvSpPr>
        <p:spPr/>
        <p:txBody>
          <a:bodyPr/>
          <a:lstStyle/>
          <a:p>
            <a:fld id="{73889054-91A2-E84C-97F3-E7A3FFC9EFE9}" type="datetimeFigureOut">
              <a:rPr lang="en-CA" smtClean="0"/>
              <a:t>2025-01-29</a:t>
            </a:fld>
            <a:endParaRPr lang="en-CA"/>
          </a:p>
        </p:txBody>
      </p:sp>
      <p:sp>
        <p:nvSpPr>
          <p:cNvPr id="6" name="Footer Placeholder 5">
            <a:extLst>
              <a:ext uri="{FF2B5EF4-FFF2-40B4-BE49-F238E27FC236}">
                <a16:creationId xmlns:a16="http://schemas.microsoft.com/office/drawing/2014/main" id="{016F953C-F6A2-AF86-6466-D3B6FDE66D30}"/>
              </a:ext>
            </a:extLst>
          </p:cNvPr>
          <p:cNvSpPr>
            <a:spLocks noGrp="1"/>
          </p:cNvSpPr>
          <p:nvPr>
            <p:ph type="ftr" sz="quarter" idx="11"/>
          </p:nvPr>
        </p:nvSpPr>
        <p:spPr/>
        <p:txBody>
          <a:bodyPr/>
          <a:lstStyle/>
          <a:p>
            <a:endParaRPr lang="en-CA"/>
          </a:p>
        </p:txBody>
      </p:sp>
      <p:sp>
        <p:nvSpPr>
          <p:cNvPr id="7" name="Slide Number Placeholder 6">
            <a:extLst>
              <a:ext uri="{FF2B5EF4-FFF2-40B4-BE49-F238E27FC236}">
                <a16:creationId xmlns:a16="http://schemas.microsoft.com/office/drawing/2014/main" id="{7A0038FB-A5D0-4FBE-D7CB-ECB2CCF63BEB}"/>
              </a:ext>
            </a:extLst>
          </p:cNvPr>
          <p:cNvSpPr>
            <a:spLocks noGrp="1"/>
          </p:cNvSpPr>
          <p:nvPr>
            <p:ph type="sldNum" sz="quarter" idx="12"/>
          </p:nvPr>
        </p:nvSpPr>
        <p:spPr/>
        <p:txBody>
          <a:bodyPr/>
          <a:lstStyle/>
          <a:p>
            <a:fld id="{CCFB31E5-82CC-344E-ACF9-F5A3891E10FD}" type="slidenum">
              <a:rPr lang="en-CA" smtClean="0"/>
              <a:t>‹#›</a:t>
            </a:fld>
            <a:endParaRPr lang="en-CA"/>
          </a:p>
        </p:txBody>
      </p:sp>
    </p:spTree>
    <p:extLst>
      <p:ext uri="{BB962C8B-B14F-4D97-AF65-F5344CB8AC3E}">
        <p14:creationId xmlns:p14="http://schemas.microsoft.com/office/powerpoint/2010/main" val="10994689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66FB-81CA-CBCA-0E9D-865D109E2DD3}"/>
              </a:ext>
            </a:extLst>
          </p:cNvPr>
          <p:cNvSpPr>
            <a:spLocks noGrp="1"/>
          </p:cNvSpPr>
          <p:nvPr>
            <p:ph type="title"/>
          </p:nvPr>
        </p:nvSpPr>
        <p:spPr>
          <a:xfrm>
            <a:off x="839788" y="457200"/>
            <a:ext cx="3932237" cy="1600200"/>
          </a:xfrm>
        </p:spPr>
        <p:txBody>
          <a:bodyPr anchor="b"/>
          <a:lstStyle>
            <a:lvl1pPr>
              <a:defRPr sz="3200">
                <a:solidFill>
                  <a:srgbClr val="006498"/>
                </a:solidFill>
              </a:defRPr>
            </a:lvl1pPr>
          </a:lstStyle>
          <a:p>
            <a:r>
              <a:rPr lang="en-CA" noProof="0" dirty="0"/>
              <a:t>Click to edit Master title style</a:t>
            </a:r>
          </a:p>
        </p:txBody>
      </p:sp>
      <p:sp>
        <p:nvSpPr>
          <p:cNvPr id="3" name="Picture Placeholder 2">
            <a:extLst>
              <a:ext uri="{FF2B5EF4-FFF2-40B4-BE49-F238E27FC236}">
                <a16:creationId xmlns:a16="http://schemas.microsoft.com/office/drawing/2014/main" id="{1D6C23CD-E838-E309-2242-8C64412DD4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CA"/>
          </a:p>
        </p:txBody>
      </p:sp>
      <p:sp>
        <p:nvSpPr>
          <p:cNvPr id="4" name="Text Placeholder 3">
            <a:extLst>
              <a:ext uri="{FF2B5EF4-FFF2-40B4-BE49-F238E27FC236}">
                <a16:creationId xmlns:a16="http://schemas.microsoft.com/office/drawing/2014/main" id="{DC75D976-27FE-A255-2271-DA7BE7CF6B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CA" noProof="0"/>
              <a:t>Click to edit Master text styles</a:t>
            </a:r>
          </a:p>
        </p:txBody>
      </p:sp>
      <p:sp>
        <p:nvSpPr>
          <p:cNvPr id="5" name="Date Placeholder 4">
            <a:extLst>
              <a:ext uri="{FF2B5EF4-FFF2-40B4-BE49-F238E27FC236}">
                <a16:creationId xmlns:a16="http://schemas.microsoft.com/office/drawing/2014/main" id="{51EF0A1F-F252-43EB-BF13-25C5B7D34C37}"/>
              </a:ext>
            </a:extLst>
          </p:cNvPr>
          <p:cNvSpPr>
            <a:spLocks noGrp="1"/>
          </p:cNvSpPr>
          <p:nvPr>
            <p:ph type="dt" sz="half" idx="10"/>
          </p:nvPr>
        </p:nvSpPr>
        <p:spPr/>
        <p:txBody>
          <a:bodyPr/>
          <a:lstStyle/>
          <a:p>
            <a:fld id="{73889054-91A2-E84C-97F3-E7A3FFC9EFE9}" type="datetimeFigureOut">
              <a:rPr lang="en-CA" smtClean="0"/>
              <a:t>2025-01-29</a:t>
            </a:fld>
            <a:endParaRPr lang="en-CA"/>
          </a:p>
        </p:txBody>
      </p:sp>
      <p:sp>
        <p:nvSpPr>
          <p:cNvPr id="6" name="Footer Placeholder 5">
            <a:extLst>
              <a:ext uri="{FF2B5EF4-FFF2-40B4-BE49-F238E27FC236}">
                <a16:creationId xmlns:a16="http://schemas.microsoft.com/office/drawing/2014/main" id="{E37876CF-65EB-3D2E-A524-8E50A40F9320}"/>
              </a:ext>
            </a:extLst>
          </p:cNvPr>
          <p:cNvSpPr>
            <a:spLocks noGrp="1"/>
          </p:cNvSpPr>
          <p:nvPr>
            <p:ph type="ftr" sz="quarter" idx="11"/>
          </p:nvPr>
        </p:nvSpPr>
        <p:spPr/>
        <p:txBody>
          <a:bodyPr/>
          <a:lstStyle/>
          <a:p>
            <a:endParaRPr lang="en-CA"/>
          </a:p>
        </p:txBody>
      </p:sp>
      <p:sp>
        <p:nvSpPr>
          <p:cNvPr id="7" name="Slide Number Placeholder 6">
            <a:extLst>
              <a:ext uri="{FF2B5EF4-FFF2-40B4-BE49-F238E27FC236}">
                <a16:creationId xmlns:a16="http://schemas.microsoft.com/office/drawing/2014/main" id="{FE17602C-DD83-8783-9ACC-EE4F14DD0ED8}"/>
              </a:ext>
            </a:extLst>
          </p:cNvPr>
          <p:cNvSpPr>
            <a:spLocks noGrp="1"/>
          </p:cNvSpPr>
          <p:nvPr>
            <p:ph type="sldNum" sz="quarter" idx="12"/>
          </p:nvPr>
        </p:nvSpPr>
        <p:spPr/>
        <p:txBody>
          <a:bodyPr/>
          <a:lstStyle/>
          <a:p>
            <a:fld id="{CCFB31E5-82CC-344E-ACF9-F5A3891E10FD}" type="slidenum">
              <a:rPr lang="en-CA" smtClean="0"/>
              <a:t>‹#›</a:t>
            </a:fld>
            <a:endParaRPr lang="en-CA"/>
          </a:p>
        </p:txBody>
      </p:sp>
    </p:spTree>
    <p:extLst>
      <p:ext uri="{BB962C8B-B14F-4D97-AF65-F5344CB8AC3E}">
        <p14:creationId xmlns:p14="http://schemas.microsoft.com/office/powerpoint/2010/main" val="2933117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C4CB8-844C-E3D3-6870-622DB1BFC3FF}"/>
              </a:ext>
            </a:extLst>
          </p:cNvPr>
          <p:cNvSpPr>
            <a:spLocks noGrp="1"/>
          </p:cNvSpPr>
          <p:nvPr>
            <p:ph type="title"/>
          </p:nvPr>
        </p:nvSpPr>
        <p:spPr/>
        <p:txBody>
          <a:bodyPr/>
          <a:lstStyle>
            <a:lvl1pPr>
              <a:defRPr>
                <a:solidFill>
                  <a:srgbClr val="006498"/>
                </a:solidFill>
              </a:defRPr>
            </a:lvl1pPr>
          </a:lstStyle>
          <a:p>
            <a:r>
              <a:rPr lang="en-CA" noProof="0" dirty="0"/>
              <a:t>Click to edit Master title style</a:t>
            </a:r>
          </a:p>
        </p:txBody>
      </p:sp>
      <p:sp>
        <p:nvSpPr>
          <p:cNvPr id="3" name="Vertical Text Placeholder 2">
            <a:extLst>
              <a:ext uri="{FF2B5EF4-FFF2-40B4-BE49-F238E27FC236}">
                <a16:creationId xmlns:a16="http://schemas.microsoft.com/office/drawing/2014/main" id="{27CF8E47-3F24-0304-41EF-9A17B84B20AA}"/>
              </a:ext>
            </a:extLst>
          </p:cNvPr>
          <p:cNvSpPr>
            <a:spLocks noGrp="1"/>
          </p:cNvSpPr>
          <p:nvPr>
            <p:ph type="body" orient="vert" idx="1"/>
          </p:nvPr>
        </p:nvSpPr>
        <p:spPr/>
        <p:txBody>
          <a:bodyPr vert="eaVert"/>
          <a:lstStyle/>
          <a:p>
            <a:pPr lvl="0"/>
            <a:r>
              <a:rPr lang="en-CA" noProof="0"/>
              <a:t>Click to edit Master text styles</a:t>
            </a:r>
          </a:p>
          <a:p>
            <a:pPr lvl="1"/>
            <a:r>
              <a:rPr lang="en-CA" noProof="0"/>
              <a:t>Second level</a:t>
            </a:r>
          </a:p>
          <a:p>
            <a:pPr lvl="2"/>
            <a:r>
              <a:rPr lang="en-CA" noProof="0"/>
              <a:t>Third level</a:t>
            </a:r>
          </a:p>
          <a:p>
            <a:pPr lvl="3"/>
            <a:r>
              <a:rPr lang="en-CA" noProof="0"/>
              <a:t>Fourth level</a:t>
            </a:r>
          </a:p>
          <a:p>
            <a:pPr lvl="4"/>
            <a:r>
              <a:rPr lang="en-CA" noProof="0"/>
              <a:t>Fifth level</a:t>
            </a:r>
          </a:p>
        </p:txBody>
      </p:sp>
      <p:sp>
        <p:nvSpPr>
          <p:cNvPr id="4" name="Date Placeholder 3">
            <a:extLst>
              <a:ext uri="{FF2B5EF4-FFF2-40B4-BE49-F238E27FC236}">
                <a16:creationId xmlns:a16="http://schemas.microsoft.com/office/drawing/2014/main" id="{EA1CBCA0-F807-B76A-6C8D-D4DEC548C79C}"/>
              </a:ext>
            </a:extLst>
          </p:cNvPr>
          <p:cNvSpPr>
            <a:spLocks noGrp="1"/>
          </p:cNvSpPr>
          <p:nvPr>
            <p:ph type="dt" sz="half" idx="10"/>
          </p:nvPr>
        </p:nvSpPr>
        <p:spPr/>
        <p:txBody>
          <a:bodyPr/>
          <a:lstStyle/>
          <a:p>
            <a:fld id="{73889054-91A2-E84C-97F3-E7A3FFC9EFE9}" type="datetimeFigureOut">
              <a:rPr lang="en-CA" smtClean="0"/>
              <a:t>2025-01-29</a:t>
            </a:fld>
            <a:endParaRPr lang="en-CA"/>
          </a:p>
        </p:txBody>
      </p:sp>
      <p:sp>
        <p:nvSpPr>
          <p:cNvPr id="5" name="Footer Placeholder 4">
            <a:extLst>
              <a:ext uri="{FF2B5EF4-FFF2-40B4-BE49-F238E27FC236}">
                <a16:creationId xmlns:a16="http://schemas.microsoft.com/office/drawing/2014/main" id="{E6044160-8D40-2605-A00F-C5FC14490417}"/>
              </a:ext>
            </a:extLst>
          </p:cNvPr>
          <p:cNvSpPr>
            <a:spLocks noGrp="1"/>
          </p:cNvSpPr>
          <p:nvPr>
            <p:ph type="ftr" sz="quarter" idx="11"/>
          </p:nvPr>
        </p:nvSpPr>
        <p:spPr/>
        <p:txBody>
          <a:bodyPr/>
          <a:lstStyle/>
          <a:p>
            <a:endParaRPr lang="en-CA"/>
          </a:p>
        </p:txBody>
      </p:sp>
      <p:sp>
        <p:nvSpPr>
          <p:cNvPr id="6" name="Slide Number Placeholder 5">
            <a:extLst>
              <a:ext uri="{FF2B5EF4-FFF2-40B4-BE49-F238E27FC236}">
                <a16:creationId xmlns:a16="http://schemas.microsoft.com/office/drawing/2014/main" id="{FD37CA33-5DE9-1293-36D1-F0D2B679BFBE}"/>
              </a:ext>
            </a:extLst>
          </p:cNvPr>
          <p:cNvSpPr>
            <a:spLocks noGrp="1"/>
          </p:cNvSpPr>
          <p:nvPr>
            <p:ph type="sldNum" sz="quarter" idx="12"/>
          </p:nvPr>
        </p:nvSpPr>
        <p:spPr/>
        <p:txBody>
          <a:bodyPr/>
          <a:lstStyle/>
          <a:p>
            <a:fld id="{CCFB31E5-82CC-344E-ACF9-F5A3891E10FD}" type="slidenum">
              <a:rPr lang="en-CA" smtClean="0"/>
              <a:t>‹#›</a:t>
            </a:fld>
            <a:endParaRPr lang="en-CA"/>
          </a:p>
        </p:txBody>
      </p:sp>
    </p:spTree>
    <p:extLst>
      <p:ext uri="{BB962C8B-B14F-4D97-AF65-F5344CB8AC3E}">
        <p14:creationId xmlns:p14="http://schemas.microsoft.com/office/powerpoint/2010/main" val="406745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BAEFE8-4DA2-449B-AF0E-F0FDD409E807}"/>
              </a:ext>
            </a:extLst>
          </p:cNvPr>
          <p:cNvSpPr>
            <a:spLocks noGrp="1"/>
          </p:cNvSpPr>
          <p:nvPr>
            <p:ph type="title" orient="vert"/>
          </p:nvPr>
        </p:nvSpPr>
        <p:spPr>
          <a:xfrm>
            <a:off x="8724900" y="365125"/>
            <a:ext cx="2628900" cy="5811838"/>
          </a:xfrm>
        </p:spPr>
        <p:txBody>
          <a:bodyPr vert="eaVert"/>
          <a:lstStyle>
            <a:lvl1pPr>
              <a:defRPr>
                <a:solidFill>
                  <a:srgbClr val="006498"/>
                </a:solidFill>
              </a:defRPr>
            </a:lvl1pPr>
          </a:lstStyle>
          <a:p>
            <a:r>
              <a:rPr lang="en-CA" noProof="0" dirty="0"/>
              <a:t>Click to edit Master title style</a:t>
            </a:r>
          </a:p>
        </p:txBody>
      </p:sp>
      <p:sp>
        <p:nvSpPr>
          <p:cNvPr id="3" name="Vertical Text Placeholder 2">
            <a:extLst>
              <a:ext uri="{FF2B5EF4-FFF2-40B4-BE49-F238E27FC236}">
                <a16:creationId xmlns:a16="http://schemas.microsoft.com/office/drawing/2014/main" id="{602EACF6-2DB6-55F7-4CED-7836F5FB6289}"/>
              </a:ext>
            </a:extLst>
          </p:cNvPr>
          <p:cNvSpPr>
            <a:spLocks noGrp="1"/>
          </p:cNvSpPr>
          <p:nvPr>
            <p:ph type="body" orient="vert" idx="1"/>
          </p:nvPr>
        </p:nvSpPr>
        <p:spPr>
          <a:xfrm>
            <a:off x="838200" y="365125"/>
            <a:ext cx="7734300" cy="5811838"/>
          </a:xfrm>
        </p:spPr>
        <p:txBody>
          <a:bodyPr vert="eaVert"/>
          <a:lstStyle/>
          <a:p>
            <a:pPr lvl="0"/>
            <a:r>
              <a:rPr lang="en-CA" noProof="0"/>
              <a:t>Click to edit Master text styles</a:t>
            </a:r>
          </a:p>
          <a:p>
            <a:pPr lvl="1"/>
            <a:r>
              <a:rPr lang="en-CA" noProof="0"/>
              <a:t>Second level</a:t>
            </a:r>
          </a:p>
          <a:p>
            <a:pPr lvl="2"/>
            <a:r>
              <a:rPr lang="en-CA" noProof="0"/>
              <a:t>Third level</a:t>
            </a:r>
          </a:p>
          <a:p>
            <a:pPr lvl="3"/>
            <a:r>
              <a:rPr lang="en-CA" noProof="0"/>
              <a:t>Fourth level</a:t>
            </a:r>
          </a:p>
          <a:p>
            <a:pPr lvl="4"/>
            <a:r>
              <a:rPr lang="en-CA" noProof="0"/>
              <a:t>Fifth level</a:t>
            </a:r>
          </a:p>
        </p:txBody>
      </p:sp>
      <p:sp>
        <p:nvSpPr>
          <p:cNvPr id="4" name="Date Placeholder 3">
            <a:extLst>
              <a:ext uri="{FF2B5EF4-FFF2-40B4-BE49-F238E27FC236}">
                <a16:creationId xmlns:a16="http://schemas.microsoft.com/office/drawing/2014/main" id="{A2B8F91E-84D4-0118-C584-A0346667A5D3}"/>
              </a:ext>
            </a:extLst>
          </p:cNvPr>
          <p:cNvSpPr>
            <a:spLocks noGrp="1"/>
          </p:cNvSpPr>
          <p:nvPr>
            <p:ph type="dt" sz="half" idx="10"/>
          </p:nvPr>
        </p:nvSpPr>
        <p:spPr/>
        <p:txBody>
          <a:bodyPr/>
          <a:lstStyle/>
          <a:p>
            <a:fld id="{73889054-91A2-E84C-97F3-E7A3FFC9EFE9}" type="datetimeFigureOut">
              <a:rPr lang="en-CA" smtClean="0"/>
              <a:t>2025-01-29</a:t>
            </a:fld>
            <a:endParaRPr lang="en-CA"/>
          </a:p>
        </p:txBody>
      </p:sp>
      <p:sp>
        <p:nvSpPr>
          <p:cNvPr id="5" name="Footer Placeholder 4">
            <a:extLst>
              <a:ext uri="{FF2B5EF4-FFF2-40B4-BE49-F238E27FC236}">
                <a16:creationId xmlns:a16="http://schemas.microsoft.com/office/drawing/2014/main" id="{7AAEAE0D-9CB8-47C8-7FCF-F66192449C2B}"/>
              </a:ext>
            </a:extLst>
          </p:cNvPr>
          <p:cNvSpPr>
            <a:spLocks noGrp="1"/>
          </p:cNvSpPr>
          <p:nvPr>
            <p:ph type="ftr" sz="quarter" idx="11"/>
          </p:nvPr>
        </p:nvSpPr>
        <p:spPr/>
        <p:txBody>
          <a:bodyPr/>
          <a:lstStyle/>
          <a:p>
            <a:endParaRPr lang="en-CA"/>
          </a:p>
        </p:txBody>
      </p:sp>
      <p:sp>
        <p:nvSpPr>
          <p:cNvPr id="6" name="Slide Number Placeholder 5">
            <a:extLst>
              <a:ext uri="{FF2B5EF4-FFF2-40B4-BE49-F238E27FC236}">
                <a16:creationId xmlns:a16="http://schemas.microsoft.com/office/drawing/2014/main" id="{8D4A8959-9934-700F-0ED0-8450BCB21656}"/>
              </a:ext>
            </a:extLst>
          </p:cNvPr>
          <p:cNvSpPr>
            <a:spLocks noGrp="1"/>
          </p:cNvSpPr>
          <p:nvPr>
            <p:ph type="sldNum" sz="quarter" idx="12"/>
          </p:nvPr>
        </p:nvSpPr>
        <p:spPr/>
        <p:txBody>
          <a:bodyPr/>
          <a:lstStyle/>
          <a:p>
            <a:fld id="{CCFB31E5-82CC-344E-ACF9-F5A3891E10FD}" type="slidenum">
              <a:rPr lang="en-CA" smtClean="0"/>
              <a:t>‹#›</a:t>
            </a:fld>
            <a:endParaRPr lang="en-CA"/>
          </a:p>
        </p:txBody>
      </p:sp>
    </p:spTree>
    <p:extLst>
      <p:ext uri="{BB962C8B-B14F-4D97-AF65-F5344CB8AC3E}">
        <p14:creationId xmlns:p14="http://schemas.microsoft.com/office/powerpoint/2010/main" val="11033406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5887A-B68F-8461-E834-A8AC535804B9}"/>
              </a:ext>
            </a:extLst>
          </p:cNvPr>
          <p:cNvSpPr>
            <a:spLocks noGrp="1"/>
          </p:cNvSpPr>
          <p:nvPr>
            <p:ph type="title"/>
          </p:nvPr>
        </p:nvSpPr>
        <p:spPr/>
        <p:txBody>
          <a:bodyPr/>
          <a:lstStyle/>
          <a:p>
            <a:r>
              <a:rPr lang="en-US"/>
              <a:t>Click to edit Master title style</a:t>
            </a:r>
            <a:endParaRPr lang="en-CA"/>
          </a:p>
        </p:txBody>
      </p:sp>
      <p:sp>
        <p:nvSpPr>
          <p:cNvPr id="3" name="Date Placeholder 2">
            <a:extLst>
              <a:ext uri="{FF2B5EF4-FFF2-40B4-BE49-F238E27FC236}">
                <a16:creationId xmlns:a16="http://schemas.microsoft.com/office/drawing/2014/main" id="{0804BF43-882F-74D0-C579-660329DE23FE}"/>
              </a:ext>
            </a:extLst>
          </p:cNvPr>
          <p:cNvSpPr>
            <a:spLocks noGrp="1"/>
          </p:cNvSpPr>
          <p:nvPr>
            <p:ph type="dt" sz="half" idx="10"/>
          </p:nvPr>
        </p:nvSpPr>
        <p:spPr/>
        <p:txBody>
          <a:bodyPr/>
          <a:lstStyle/>
          <a:p>
            <a:fld id="{73889054-91A2-E84C-97F3-E7A3FFC9EFE9}" type="datetimeFigureOut">
              <a:rPr lang="en-CA" smtClean="0"/>
              <a:t>2025-01-29</a:t>
            </a:fld>
            <a:endParaRPr lang="en-CA"/>
          </a:p>
        </p:txBody>
      </p:sp>
      <p:sp>
        <p:nvSpPr>
          <p:cNvPr id="4" name="Footer Placeholder 3">
            <a:extLst>
              <a:ext uri="{FF2B5EF4-FFF2-40B4-BE49-F238E27FC236}">
                <a16:creationId xmlns:a16="http://schemas.microsoft.com/office/drawing/2014/main" id="{5BE096DE-EFFC-E81C-E85D-0AE83D428F36}"/>
              </a:ext>
            </a:extLst>
          </p:cNvPr>
          <p:cNvSpPr>
            <a:spLocks noGrp="1"/>
          </p:cNvSpPr>
          <p:nvPr>
            <p:ph type="ftr" sz="quarter" idx="11"/>
          </p:nvPr>
        </p:nvSpPr>
        <p:spPr/>
        <p:txBody>
          <a:bodyPr/>
          <a:lstStyle/>
          <a:p>
            <a:endParaRPr lang="en-CA"/>
          </a:p>
        </p:txBody>
      </p:sp>
      <p:sp>
        <p:nvSpPr>
          <p:cNvPr id="5" name="Slide Number Placeholder 4">
            <a:extLst>
              <a:ext uri="{FF2B5EF4-FFF2-40B4-BE49-F238E27FC236}">
                <a16:creationId xmlns:a16="http://schemas.microsoft.com/office/drawing/2014/main" id="{DBCFA6BC-0CB6-356E-55B4-281A96FB191A}"/>
              </a:ext>
            </a:extLst>
          </p:cNvPr>
          <p:cNvSpPr>
            <a:spLocks noGrp="1"/>
          </p:cNvSpPr>
          <p:nvPr>
            <p:ph type="sldNum" sz="quarter" idx="12"/>
          </p:nvPr>
        </p:nvSpPr>
        <p:spPr/>
        <p:txBody>
          <a:bodyPr/>
          <a:lstStyle/>
          <a:p>
            <a:fld id="{CCFB31E5-82CC-344E-ACF9-F5A3891E10FD}" type="slidenum">
              <a:rPr lang="en-CA" smtClean="0"/>
              <a:t>‹#›</a:t>
            </a:fld>
            <a:endParaRPr lang="en-CA"/>
          </a:p>
        </p:txBody>
      </p:sp>
      <p:sp>
        <p:nvSpPr>
          <p:cNvPr id="7" name="Media Placeholder 6">
            <a:extLst>
              <a:ext uri="{FF2B5EF4-FFF2-40B4-BE49-F238E27FC236}">
                <a16:creationId xmlns:a16="http://schemas.microsoft.com/office/drawing/2014/main" id="{F4E77158-FF54-4FFC-078C-68DCCEAF8288}"/>
              </a:ext>
            </a:extLst>
          </p:cNvPr>
          <p:cNvSpPr>
            <a:spLocks noGrp="1"/>
          </p:cNvSpPr>
          <p:nvPr>
            <p:ph type="media" sz="quarter" idx="13"/>
          </p:nvPr>
        </p:nvSpPr>
        <p:spPr>
          <a:xfrm>
            <a:off x="0" y="0"/>
            <a:ext cx="12192000" cy="6858000"/>
          </a:xfrm>
        </p:spPr>
        <p:txBody>
          <a:bodyPr/>
          <a:lstStyle/>
          <a:p>
            <a:endParaRPr lang="en-CA"/>
          </a:p>
        </p:txBody>
      </p:sp>
    </p:spTree>
    <p:extLst>
      <p:ext uri="{BB962C8B-B14F-4D97-AF65-F5344CB8AC3E}">
        <p14:creationId xmlns:p14="http://schemas.microsoft.com/office/powerpoint/2010/main" val="17599853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Content with Caption">
    <p:bg>
      <p:bgPr>
        <a:solidFill>
          <a:srgbClr val="F7F9F8"/>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E934E2-1DC8-424B-FEB3-492BD9609CE3}"/>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t="50000" r="49976"/>
          <a:stretch/>
        </p:blipFill>
        <p:spPr>
          <a:xfrm>
            <a:off x="9719311" y="0"/>
            <a:ext cx="2472689" cy="2451538"/>
          </a:xfrm>
          <a:prstGeom prst="rect">
            <a:avLst/>
          </a:prstGeom>
        </p:spPr>
      </p:pic>
      <p:sp>
        <p:nvSpPr>
          <p:cNvPr id="2" name="Title 1">
            <a:extLst>
              <a:ext uri="{FF2B5EF4-FFF2-40B4-BE49-F238E27FC236}">
                <a16:creationId xmlns:a16="http://schemas.microsoft.com/office/drawing/2014/main" id="{C24DD328-29BE-1E37-956C-6F55D35DD3B8}"/>
              </a:ext>
            </a:extLst>
          </p:cNvPr>
          <p:cNvSpPr>
            <a:spLocks noGrp="1"/>
          </p:cNvSpPr>
          <p:nvPr>
            <p:ph type="title"/>
          </p:nvPr>
        </p:nvSpPr>
        <p:spPr>
          <a:xfrm>
            <a:off x="1843176" y="571838"/>
            <a:ext cx="8505645" cy="703053"/>
          </a:xfrm>
        </p:spPr>
        <p:txBody>
          <a:bodyPr anchor="b"/>
          <a:lstStyle>
            <a:lvl1pPr algn="ctr">
              <a:defRPr sz="3200">
                <a:solidFill>
                  <a:srgbClr val="006498"/>
                </a:solidFill>
              </a:defRPr>
            </a:lvl1pPr>
          </a:lstStyle>
          <a:p>
            <a:r>
              <a:rPr lang="en-US" dirty="0"/>
              <a:t>Click to edit Master title style</a:t>
            </a:r>
          </a:p>
        </p:txBody>
      </p:sp>
      <p:sp>
        <p:nvSpPr>
          <p:cNvPr id="7" name="Slide Number Placeholder 6">
            <a:extLst>
              <a:ext uri="{FF2B5EF4-FFF2-40B4-BE49-F238E27FC236}">
                <a16:creationId xmlns:a16="http://schemas.microsoft.com/office/drawing/2014/main" id="{78CE0B8B-9285-5127-DFF5-91B0448DAA31}"/>
              </a:ext>
            </a:extLst>
          </p:cNvPr>
          <p:cNvSpPr>
            <a:spLocks noGrp="1"/>
          </p:cNvSpPr>
          <p:nvPr>
            <p:ph type="sldNum" sz="quarter" idx="12"/>
          </p:nvPr>
        </p:nvSpPr>
        <p:spPr>
          <a:xfrm>
            <a:off x="9660745" y="6254555"/>
            <a:ext cx="2170770" cy="365125"/>
          </a:xfrm>
          <a:prstGeom prst="rect">
            <a:avLst/>
          </a:prstGeom>
        </p:spPr>
        <p:txBody>
          <a:bodyPr/>
          <a:lstStyle/>
          <a:p>
            <a:fld id="{675EF96C-48F4-AA40-98FD-CB7BB00C5043}" type="slidenum">
              <a:rPr lang="en-US" smtClean="0"/>
              <a:t>‹#›</a:t>
            </a:fld>
            <a:endParaRPr lang="en-US" dirty="0"/>
          </a:p>
        </p:txBody>
      </p:sp>
      <p:sp>
        <p:nvSpPr>
          <p:cNvPr id="12" name="Media Placeholder 6">
            <a:extLst>
              <a:ext uri="{FF2B5EF4-FFF2-40B4-BE49-F238E27FC236}">
                <a16:creationId xmlns:a16="http://schemas.microsoft.com/office/drawing/2014/main" id="{CF8D181C-8313-AF98-A277-E4A41696357C}"/>
              </a:ext>
            </a:extLst>
          </p:cNvPr>
          <p:cNvSpPr>
            <a:spLocks noGrp="1"/>
          </p:cNvSpPr>
          <p:nvPr>
            <p:ph type="media" sz="quarter" idx="13"/>
          </p:nvPr>
        </p:nvSpPr>
        <p:spPr>
          <a:xfrm>
            <a:off x="360484" y="1688584"/>
            <a:ext cx="11471031" cy="4062047"/>
          </a:xfrm>
        </p:spPr>
        <p:txBody>
          <a:bodyPr/>
          <a:lstStyle/>
          <a:p>
            <a:endParaRPr lang="en-CA" dirty="0"/>
          </a:p>
        </p:txBody>
      </p:sp>
      <p:pic>
        <p:nvPicPr>
          <p:cNvPr id="5" name="Graphic 4" descr="Video camera outline">
            <a:extLst>
              <a:ext uri="{FF2B5EF4-FFF2-40B4-BE49-F238E27FC236}">
                <a16:creationId xmlns:a16="http://schemas.microsoft.com/office/drawing/2014/main" id="{A9C1BA2B-5065-E362-E74F-906003DFAE79}"/>
              </a:ext>
            </a:extLst>
          </p:cNvPr>
          <p:cNvPicPr>
            <a:picLocks noChangeAspect="1"/>
          </p:cNvPicPr>
          <p:nvPr userDrawn="1"/>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279902" y="5839211"/>
            <a:ext cx="942648" cy="942648"/>
          </a:xfrm>
          <a:prstGeom prst="rect">
            <a:avLst/>
          </a:prstGeom>
        </p:spPr>
      </p:pic>
      <p:pic>
        <p:nvPicPr>
          <p:cNvPr id="6" name="Picture 5">
            <a:extLst>
              <a:ext uri="{FF2B5EF4-FFF2-40B4-BE49-F238E27FC236}">
                <a16:creationId xmlns:a16="http://schemas.microsoft.com/office/drawing/2014/main" id="{B1817CB5-5089-D84D-5E42-28F4B9C33373}"/>
              </a:ext>
            </a:extLst>
          </p:cNvPr>
          <p:cNvPicPr>
            <a:picLocks noChangeAspect="1"/>
          </p:cNvPicPr>
          <p:nvPr userDrawn="1"/>
        </p:nvPicPr>
        <p:blipFill>
          <a:blip r:embed="rId5" cstate="email">
            <a:extLst>
              <a:ext uri="{28A0092B-C50C-407E-A947-70E740481C1C}">
                <a14:useLocalDpi xmlns:a14="http://schemas.microsoft.com/office/drawing/2010/main"/>
              </a:ext>
            </a:extLst>
          </a:blip>
          <a:stretch>
            <a:fillRect/>
          </a:stretch>
        </p:blipFill>
        <p:spPr>
          <a:xfrm>
            <a:off x="5067938" y="6197190"/>
            <a:ext cx="2056119" cy="422490"/>
          </a:xfrm>
          <a:prstGeom prst="rect">
            <a:avLst/>
          </a:prstGeom>
        </p:spPr>
      </p:pic>
    </p:spTree>
    <p:extLst>
      <p:ext uri="{BB962C8B-B14F-4D97-AF65-F5344CB8AC3E}">
        <p14:creationId xmlns:p14="http://schemas.microsoft.com/office/powerpoint/2010/main" val="25293377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A9FF0-9FC6-24F3-7E81-91CD7CA9DFDA}"/>
              </a:ext>
            </a:extLst>
          </p:cNvPr>
          <p:cNvSpPr>
            <a:spLocks noGrp="1"/>
          </p:cNvSpPr>
          <p:nvPr>
            <p:ph type="title"/>
          </p:nvPr>
        </p:nvSpPr>
        <p:spPr/>
        <p:txBody>
          <a:bodyPr/>
          <a:lstStyle>
            <a:lvl1pPr>
              <a:defRPr>
                <a:solidFill>
                  <a:srgbClr val="006498"/>
                </a:solidFill>
              </a:defRPr>
            </a:lvl1pPr>
          </a:lstStyle>
          <a:p>
            <a:r>
              <a:rPr lang="en-CA" noProof="0" dirty="0"/>
              <a:t>Click to edit Master title style</a:t>
            </a:r>
          </a:p>
        </p:txBody>
      </p:sp>
      <p:sp>
        <p:nvSpPr>
          <p:cNvPr id="3" name="Content Placeholder 2">
            <a:extLst>
              <a:ext uri="{FF2B5EF4-FFF2-40B4-BE49-F238E27FC236}">
                <a16:creationId xmlns:a16="http://schemas.microsoft.com/office/drawing/2014/main" id="{3121F85C-0DF2-ED8D-ED09-1DD5B8CFA1A4}"/>
              </a:ext>
            </a:extLst>
          </p:cNvPr>
          <p:cNvSpPr>
            <a:spLocks noGrp="1"/>
          </p:cNvSpPr>
          <p:nvPr>
            <p:ph idx="1"/>
          </p:nvPr>
        </p:nvSpPr>
        <p:spPr/>
        <p:txBody>
          <a:bodyPr>
            <a:normAutofit/>
          </a:bodyPr>
          <a:lstStyle>
            <a:lvl1pPr>
              <a:lnSpc>
                <a:spcPct val="100000"/>
              </a:lnSpc>
              <a:spcBef>
                <a:spcPts val="600"/>
              </a:spcBef>
              <a:spcAft>
                <a:spcPts val="600"/>
              </a:spcAft>
              <a:defRPr sz="2200"/>
            </a:lvl1pPr>
            <a:lvl2pPr>
              <a:lnSpc>
                <a:spcPct val="100000"/>
              </a:lnSpc>
              <a:defRPr sz="2200"/>
            </a:lvl2pPr>
            <a:lvl3pPr>
              <a:lnSpc>
                <a:spcPct val="100000"/>
              </a:lnSpc>
              <a:defRPr sz="2200"/>
            </a:lvl3pPr>
            <a:lvl4pPr>
              <a:lnSpc>
                <a:spcPct val="100000"/>
              </a:lnSpc>
              <a:defRPr sz="2200"/>
            </a:lvl4pPr>
            <a:lvl5pPr>
              <a:lnSpc>
                <a:spcPct val="100000"/>
              </a:lnSpc>
              <a:defRPr sz="2200"/>
            </a:lvl5pPr>
          </a:lstStyle>
          <a:p>
            <a:pPr lvl="0"/>
            <a:r>
              <a:rPr lang="en-CA" noProof="0" dirty="0"/>
              <a:t>Click to edit Master text styles</a:t>
            </a:r>
          </a:p>
          <a:p>
            <a:pPr lvl="1"/>
            <a:r>
              <a:rPr lang="en-CA" noProof="0" dirty="0"/>
              <a:t>Second level</a:t>
            </a:r>
          </a:p>
          <a:p>
            <a:pPr lvl="2"/>
            <a:r>
              <a:rPr lang="en-CA" noProof="0" dirty="0"/>
              <a:t>Third level</a:t>
            </a:r>
          </a:p>
          <a:p>
            <a:pPr lvl="3"/>
            <a:r>
              <a:rPr lang="en-CA" noProof="0" dirty="0"/>
              <a:t>Fourth level</a:t>
            </a:r>
          </a:p>
          <a:p>
            <a:pPr lvl="4"/>
            <a:r>
              <a:rPr lang="en-CA" noProof="0" dirty="0"/>
              <a:t>Fifth level</a:t>
            </a:r>
          </a:p>
        </p:txBody>
      </p:sp>
    </p:spTree>
    <p:extLst>
      <p:ext uri="{BB962C8B-B14F-4D97-AF65-F5344CB8AC3E}">
        <p14:creationId xmlns:p14="http://schemas.microsoft.com/office/powerpoint/2010/main" val="11380929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A9FF0-9FC6-24F3-7E81-91CD7CA9DFDA}"/>
              </a:ext>
            </a:extLst>
          </p:cNvPr>
          <p:cNvSpPr>
            <a:spLocks noGrp="1"/>
          </p:cNvSpPr>
          <p:nvPr>
            <p:ph type="title"/>
          </p:nvPr>
        </p:nvSpPr>
        <p:spPr/>
        <p:txBody>
          <a:bodyPr/>
          <a:lstStyle>
            <a:lvl1pPr>
              <a:defRPr>
                <a:solidFill>
                  <a:srgbClr val="006498"/>
                </a:solidFill>
              </a:defRPr>
            </a:lvl1pPr>
          </a:lstStyle>
          <a:p>
            <a:r>
              <a:rPr lang="en-CA" noProof="0" dirty="0"/>
              <a:t>Click to edit Master title style</a:t>
            </a:r>
          </a:p>
        </p:txBody>
      </p:sp>
      <p:sp>
        <p:nvSpPr>
          <p:cNvPr id="3" name="Content Placeholder 2">
            <a:extLst>
              <a:ext uri="{FF2B5EF4-FFF2-40B4-BE49-F238E27FC236}">
                <a16:creationId xmlns:a16="http://schemas.microsoft.com/office/drawing/2014/main" id="{3121F85C-0DF2-ED8D-ED09-1DD5B8CFA1A4}"/>
              </a:ext>
            </a:extLst>
          </p:cNvPr>
          <p:cNvSpPr>
            <a:spLocks noGrp="1"/>
          </p:cNvSpPr>
          <p:nvPr>
            <p:ph idx="1"/>
          </p:nvPr>
        </p:nvSpPr>
        <p:spPr/>
        <p:txBody>
          <a:bodyPr>
            <a:normAutofit/>
          </a:bodyPr>
          <a:lstStyle>
            <a:lvl1pPr>
              <a:lnSpc>
                <a:spcPct val="100000"/>
              </a:lnSpc>
              <a:spcBef>
                <a:spcPts val="600"/>
              </a:spcBef>
              <a:spcAft>
                <a:spcPts val="600"/>
              </a:spcAft>
              <a:defRPr sz="2200"/>
            </a:lvl1pPr>
            <a:lvl2pPr>
              <a:lnSpc>
                <a:spcPct val="100000"/>
              </a:lnSpc>
              <a:defRPr sz="2200"/>
            </a:lvl2pPr>
            <a:lvl3pPr>
              <a:lnSpc>
                <a:spcPct val="100000"/>
              </a:lnSpc>
              <a:defRPr sz="2200"/>
            </a:lvl3pPr>
            <a:lvl4pPr>
              <a:lnSpc>
                <a:spcPct val="100000"/>
              </a:lnSpc>
              <a:defRPr sz="2200"/>
            </a:lvl4pPr>
            <a:lvl5pPr>
              <a:lnSpc>
                <a:spcPct val="100000"/>
              </a:lnSpc>
              <a:defRPr sz="2200"/>
            </a:lvl5pPr>
          </a:lstStyle>
          <a:p>
            <a:pPr lvl="0"/>
            <a:r>
              <a:rPr lang="en-CA" noProof="0" dirty="0"/>
              <a:t>Click to edit Master text styles</a:t>
            </a:r>
          </a:p>
          <a:p>
            <a:pPr lvl="1"/>
            <a:r>
              <a:rPr lang="en-CA" noProof="0" dirty="0"/>
              <a:t>Second level</a:t>
            </a:r>
          </a:p>
          <a:p>
            <a:pPr lvl="2"/>
            <a:r>
              <a:rPr lang="en-CA" noProof="0" dirty="0"/>
              <a:t>Third level</a:t>
            </a:r>
          </a:p>
          <a:p>
            <a:pPr lvl="3"/>
            <a:r>
              <a:rPr lang="en-CA" noProof="0" dirty="0"/>
              <a:t>Fourth level</a:t>
            </a:r>
          </a:p>
          <a:p>
            <a:pPr lvl="4"/>
            <a:r>
              <a:rPr lang="en-CA" noProof="0" dirty="0"/>
              <a:t>Fifth level</a:t>
            </a:r>
          </a:p>
        </p:txBody>
      </p:sp>
      <p:sp>
        <p:nvSpPr>
          <p:cNvPr id="6" name="Slide Number Placeholder 5">
            <a:extLst>
              <a:ext uri="{FF2B5EF4-FFF2-40B4-BE49-F238E27FC236}">
                <a16:creationId xmlns:a16="http://schemas.microsoft.com/office/drawing/2014/main" id="{0C6645F8-46B4-1676-E687-D8403FE89837}"/>
              </a:ext>
            </a:extLst>
          </p:cNvPr>
          <p:cNvSpPr>
            <a:spLocks noGrp="1"/>
          </p:cNvSpPr>
          <p:nvPr>
            <p:ph type="sldNum" sz="quarter" idx="12"/>
          </p:nvPr>
        </p:nvSpPr>
        <p:spPr/>
        <p:txBody>
          <a:bodyPr/>
          <a:lstStyle/>
          <a:p>
            <a:fld id="{CCFB31E5-82CC-344E-ACF9-F5A3891E10FD}" type="slidenum">
              <a:rPr lang="en-CA" smtClean="0"/>
              <a:t>‹#›</a:t>
            </a:fld>
            <a:endParaRPr lang="en-CA"/>
          </a:p>
        </p:txBody>
      </p:sp>
    </p:spTree>
    <p:extLst>
      <p:ext uri="{BB962C8B-B14F-4D97-AF65-F5344CB8AC3E}">
        <p14:creationId xmlns:p14="http://schemas.microsoft.com/office/powerpoint/2010/main" val="40405357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_Content with Caption">
    <p:bg>
      <p:bgRef idx="1001">
        <a:schemeClr val="bg1"/>
      </p:bgRef>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E934E2-1DC8-424B-FEB3-492BD9609CE3}"/>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t="50000" r="49976"/>
          <a:stretch/>
        </p:blipFill>
        <p:spPr>
          <a:xfrm>
            <a:off x="9719311" y="0"/>
            <a:ext cx="2472689" cy="2451538"/>
          </a:xfrm>
          <a:prstGeom prst="rect">
            <a:avLst/>
          </a:prstGeom>
        </p:spPr>
      </p:pic>
      <p:sp>
        <p:nvSpPr>
          <p:cNvPr id="2" name="Title 1">
            <a:extLst>
              <a:ext uri="{FF2B5EF4-FFF2-40B4-BE49-F238E27FC236}">
                <a16:creationId xmlns:a16="http://schemas.microsoft.com/office/drawing/2014/main" id="{C24DD328-29BE-1E37-956C-6F55D35DD3B8}"/>
              </a:ext>
            </a:extLst>
          </p:cNvPr>
          <p:cNvSpPr>
            <a:spLocks noGrp="1"/>
          </p:cNvSpPr>
          <p:nvPr>
            <p:ph type="title"/>
          </p:nvPr>
        </p:nvSpPr>
        <p:spPr>
          <a:xfrm>
            <a:off x="1535502" y="540307"/>
            <a:ext cx="8505645" cy="703053"/>
          </a:xfrm>
        </p:spPr>
        <p:txBody>
          <a:bodyPr anchor="b"/>
          <a:lstStyle>
            <a:lvl1pPr algn="ctr">
              <a:defRPr sz="3200">
                <a:solidFill>
                  <a:srgbClr val="006498"/>
                </a:solidFill>
              </a:defRPr>
            </a:lvl1pPr>
          </a:lstStyle>
          <a:p>
            <a:r>
              <a:rPr lang="en-US" dirty="0"/>
              <a:t>Click to edit Master title style</a:t>
            </a:r>
          </a:p>
        </p:txBody>
      </p:sp>
      <p:sp>
        <p:nvSpPr>
          <p:cNvPr id="7" name="Slide Number Placeholder 6">
            <a:extLst>
              <a:ext uri="{FF2B5EF4-FFF2-40B4-BE49-F238E27FC236}">
                <a16:creationId xmlns:a16="http://schemas.microsoft.com/office/drawing/2014/main" id="{78CE0B8B-9285-5127-DFF5-91B0448DAA31}"/>
              </a:ext>
            </a:extLst>
          </p:cNvPr>
          <p:cNvSpPr>
            <a:spLocks noGrp="1"/>
          </p:cNvSpPr>
          <p:nvPr>
            <p:ph type="sldNum" sz="quarter" idx="12"/>
          </p:nvPr>
        </p:nvSpPr>
        <p:spPr>
          <a:xfrm>
            <a:off x="9660745" y="6254555"/>
            <a:ext cx="2170770" cy="365125"/>
          </a:xfrm>
          <a:prstGeom prst="rect">
            <a:avLst/>
          </a:prstGeom>
        </p:spPr>
        <p:txBody>
          <a:bodyPr/>
          <a:lstStyle/>
          <a:p>
            <a:fld id="{675EF96C-48F4-AA40-98FD-CB7BB00C5043}" type="slidenum">
              <a:rPr lang="en-US" smtClean="0"/>
              <a:t>‹#›</a:t>
            </a:fld>
            <a:endParaRPr lang="en-US" dirty="0"/>
          </a:p>
        </p:txBody>
      </p:sp>
      <p:sp>
        <p:nvSpPr>
          <p:cNvPr id="12" name="Media Placeholder 6">
            <a:extLst>
              <a:ext uri="{FF2B5EF4-FFF2-40B4-BE49-F238E27FC236}">
                <a16:creationId xmlns:a16="http://schemas.microsoft.com/office/drawing/2014/main" id="{CF8D181C-8313-AF98-A277-E4A41696357C}"/>
              </a:ext>
            </a:extLst>
          </p:cNvPr>
          <p:cNvSpPr>
            <a:spLocks noGrp="1"/>
          </p:cNvSpPr>
          <p:nvPr>
            <p:ph type="media" sz="quarter" idx="13"/>
          </p:nvPr>
        </p:nvSpPr>
        <p:spPr>
          <a:xfrm>
            <a:off x="360484" y="1684643"/>
            <a:ext cx="11471031" cy="4062047"/>
          </a:xfrm>
        </p:spPr>
        <p:txBody>
          <a:bodyPr/>
          <a:lstStyle/>
          <a:p>
            <a:endParaRPr lang="en-CA" dirty="0"/>
          </a:p>
        </p:txBody>
      </p:sp>
    </p:spTree>
    <p:extLst>
      <p:ext uri="{BB962C8B-B14F-4D97-AF65-F5344CB8AC3E}">
        <p14:creationId xmlns:p14="http://schemas.microsoft.com/office/powerpoint/2010/main" val="271919590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4F74CB-21D1-6A6B-FE0C-4116BF62BB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fr-CA" noProof="0" dirty="0"/>
              <a:t>Click to </a:t>
            </a:r>
            <a:r>
              <a:rPr lang="fr-CA" noProof="0" dirty="0" err="1"/>
              <a:t>edit</a:t>
            </a:r>
            <a:r>
              <a:rPr lang="fr-CA" noProof="0" dirty="0"/>
              <a:t> Master </a:t>
            </a:r>
            <a:r>
              <a:rPr lang="fr-CA" noProof="0" dirty="0" err="1"/>
              <a:t>title</a:t>
            </a:r>
            <a:r>
              <a:rPr lang="fr-CA" noProof="0" dirty="0"/>
              <a:t> style</a:t>
            </a:r>
          </a:p>
        </p:txBody>
      </p:sp>
      <p:sp>
        <p:nvSpPr>
          <p:cNvPr id="3" name="Text Placeholder 2">
            <a:extLst>
              <a:ext uri="{FF2B5EF4-FFF2-40B4-BE49-F238E27FC236}">
                <a16:creationId xmlns:a16="http://schemas.microsoft.com/office/drawing/2014/main" id="{5DD4B963-3BA6-CFD0-5CDB-AA667BD837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CA" noProof="0" dirty="0"/>
              <a:t>Click to </a:t>
            </a:r>
            <a:r>
              <a:rPr lang="fr-CA" noProof="0" dirty="0" err="1"/>
              <a:t>edit</a:t>
            </a:r>
            <a:r>
              <a:rPr lang="fr-CA" noProof="0" dirty="0"/>
              <a:t> Master </a:t>
            </a:r>
            <a:r>
              <a:rPr lang="fr-CA" noProof="0" dirty="0" err="1"/>
              <a:t>text</a:t>
            </a:r>
            <a:r>
              <a:rPr lang="fr-CA" noProof="0" dirty="0"/>
              <a:t> styles</a:t>
            </a:r>
          </a:p>
          <a:p>
            <a:pPr lvl="1"/>
            <a:r>
              <a:rPr lang="fr-CA" noProof="0" dirty="0"/>
              <a:t>Second </a:t>
            </a:r>
            <a:r>
              <a:rPr lang="fr-CA" noProof="0" dirty="0" err="1"/>
              <a:t>level</a:t>
            </a:r>
            <a:endParaRPr lang="fr-CA" noProof="0" dirty="0"/>
          </a:p>
          <a:p>
            <a:pPr lvl="2"/>
            <a:r>
              <a:rPr lang="fr-CA" noProof="0" dirty="0" err="1"/>
              <a:t>Third</a:t>
            </a:r>
            <a:r>
              <a:rPr lang="fr-CA" noProof="0" dirty="0"/>
              <a:t> </a:t>
            </a:r>
            <a:r>
              <a:rPr lang="fr-CA" noProof="0" dirty="0" err="1"/>
              <a:t>level</a:t>
            </a:r>
            <a:endParaRPr lang="fr-CA" noProof="0" dirty="0"/>
          </a:p>
          <a:p>
            <a:pPr lvl="3"/>
            <a:r>
              <a:rPr lang="fr-CA" noProof="0" dirty="0" err="1"/>
              <a:t>Fourth</a:t>
            </a:r>
            <a:r>
              <a:rPr lang="fr-CA" noProof="0" dirty="0"/>
              <a:t> </a:t>
            </a:r>
            <a:r>
              <a:rPr lang="fr-CA" noProof="0" dirty="0" err="1"/>
              <a:t>level</a:t>
            </a:r>
            <a:endParaRPr lang="fr-CA" noProof="0" dirty="0"/>
          </a:p>
          <a:p>
            <a:pPr lvl="4"/>
            <a:r>
              <a:rPr lang="fr-CA" noProof="0" dirty="0" err="1"/>
              <a:t>Fifth</a:t>
            </a:r>
            <a:r>
              <a:rPr lang="fr-CA" noProof="0" dirty="0"/>
              <a:t> </a:t>
            </a:r>
            <a:r>
              <a:rPr lang="fr-CA" noProof="0" dirty="0" err="1"/>
              <a:t>level</a:t>
            </a:r>
            <a:endParaRPr lang="fr-CA" noProof="0" dirty="0"/>
          </a:p>
        </p:txBody>
      </p:sp>
      <p:sp>
        <p:nvSpPr>
          <p:cNvPr id="4" name="Date Placeholder 3">
            <a:extLst>
              <a:ext uri="{FF2B5EF4-FFF2-40B4-BE49-F238E27FC236}">
                <a16:creationId xmlns:a16="http://schemas.microsoft.com/office/drawing/2014/main" id="{F62A05D4-02CE-0B2D-4C34-E175A7AC51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889054-91A2-E84C-97F3-E7A3FFC9EFE9}" type="datetimeFigureOut">
              <a:rPr lang="fr-CA" noProof="0" smtClean="0"/>
              <a:t>2025-01-29</a:t>
            </a:fld>
            <a:endParaRPr lang="fr-CA" noProof="0" dirty="0"/>
          </a:p>
        </p:txBody>
      </p:sp>
      <p:sp>
        <p:nvSpPr>
          <p:cNvPr id="5" name="Footer Placeholder 4">
            <a:extLst>
              <a:ext uri="{FF2B5EF4-FFF2-40B4-BE49-F238E27FC236}">
                <a16:creationId xmlns:a16="http://schemas.microsoft.com/office/drawing/2014/main" id="{C0FDDC9F-8090-014A-ECE9-6D0D53C4CA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CA" noProof="0" dirty="0"/>
          </a:p>
        </p:txBody>
      </p:sp>
      <p:sp>
        <p:nvSpPr>
          <p:cNvPr id="6" name="Slide Number Placeholder 5">
            <a:extLst>
              <a:ext uri="{FF2B5EF4-FFF2-40B4-BE49-F238E27FC236}">
                <a16:creationId xmlns:a16="http://schemas.microsoft.com/office/drawing/2014/main" id="{5BFD526F-CDE8-490F-A847-1460763BB5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FB31E5-82CC-344E-ACF9-F5A3891E10FD}" type="slidenum">
              <a:rPr lang="fr-CA" noProof="0" smtClean="0"/>
              <a:t>‹#›</a:t>
            </a:fld>
            <a:endParaRPr lang="fr-CA" noProof="0" dirty="0"/>
          </a:p>
        </p:txBody>
      </p:sp>
    </p:spTree>
    <p:extLst>
      <p:ext uri="{BB962C8B-B14F-4D97-AF65-F5344CB8AC3E}">
        <p14:creationId xmlns:p14="http://schemas.microsoft.com/office/powerpoint/2010/main" val="2497881979"/>
      </p:ext>
    </p:extLst>
  </p:cSld>
  <p:clrMap bg1="lt1" tx1="dk1" bg2="lt2" tx2="dk2" accent1="accent1" accent2="accent2" accent3="accent3" accent4="accent4" accent5="accent5" accent6="accent6" hlink="hlink" folHlink="folHlink"/>
  <p:sldLayoutIdLst>
    <p:sldLayoutId id="2147483649" r:id="rId1"/>
    <p:sldLayoutId id="2147483663" r:id="rId2"/>
    <p:sldLayoutId id="2147483660" r:id="rId3"/>
    <p:sldLayoutId id="2147483651" r:id="rId4"/>
    <p:sldLayoutId id="2147483668" r:id="rId5"/>
    <p:sldLayoutId id="2147483661" r:id="rId6"/>
    <p:sldLayoutId id="2147483650" r:id="rId7"/>
    <p:sldLayoutId id="2147483652" r:id="rId8"/>
    <p:sldLayoutId id="2147483653" r:id="rId9"/>
    <p:sldLayoutId id="2147483654" r:id="rId10"/>
    <p:sldLayoutId id="2147483666" r:id="rId11"/>
    <p:sldLayoutId id="2147483655" r:id="rId12"/>
    <p:sldLayoutId id="2147483656" r:id="rId13"/>
    <p:sldLayoutId id="2147483657" r:id="rId14"/>
    <p:sldLayoutId id="2147483658" r:id="rId15"/>
    <p:sldLayoutId id="2147483659" r:id="rId16"/>
    <p:sldLayoutId id="2147483662" r:id="rId17"/>
    <p:sldLayoutId id="2147483665" r:id="rId18"/>
    <p:sldLayoutId id="2147483680" r:id="rId19"/>
    <p:sldLayoutId id="2147483670" r:id="rId20"/>
    <p:sldLayoutId id="2147483667" r:id="rId21"/>
  </p:sldLayoutIdLst>
  <p:txStyles>
    <p:titleStyle>
      <a:lvl1pPr algn="l" defTabSz="914400" rtl="0" eaLnBrk="1" latinLnBrk="0" hangingPunct="1">
        <a:lnSpc>
          <a:spcPct val="90000"/>
        </a:lnSpc>
        <a:spcBef>
          <a:spcPct val="0"/>
        </a:spcBef>
        <a:buNone/>
        <a:defRPr sz="4000" b="1" i="0" kern="1200">
          <a:solidFill>
            <a:srgbClr val="006498"/>
          </a:solidFill>
          <a:latin typeface="Red Hat Display" panose="02010303040201060303" pitchFamily="2" charset="0"/>
          <a:ea typeface="Red Hat Display" panose="02010303040201060303" pitchFamily="2" charset="0"/>
          <a:cs typeface="Red Hat Display" panose="02010303040201060303" pitchFamily="2" charset="0"/>
        </a:defRPr>
      </a:lvl1pPr>
    </p:titleStyle>
    <p:bodyStyle>
      <a:lvl1pPr marL="0" indent="0" algn="l" defTabSz="914400" rtl="0" eaLnBrk="1" latinLnBrk="0" hangingPunct="1">
        <a:lnSpc>
          <a:spcPct val="100000"/>
        </a:lnSpc>
        <a:spcBef>
          <a:spcPts val="1200"/>
        </a:spcBef>
        <a:spcAft>
          <a:spcPts val="1200"/>
        </a:spcAft>
        <a:buFont typeface="Arial" panose="020B0604020202020204" pitchFamily="34" charset="0"/>
        <a:buNone/>
        <a:defRPr sz="2400" kern="1200">
          <a:solidFill>
            <a:schemeClr val="tx1"/>
          </a:solidFill>
          <a:latin typeface="LORA REGULAR ROMAN" pitchFamily="2" charset="77"/>
          <a:ea typeface="+mn-ea"/>
          <a:cs typeface="+mn-cs"/>
        </a:defRPr>
      </a:lvl1pPr>
      <a:lvl2pPr marL="217800" indent="-228600" algn="l" defTabSz="914400" rtl="0" eaLnBrk="1" latinLnBrk="0" hangingPunct="1">
        <a:lnSpc>
          <a:spcPct val="90000"/>
        </a:lnSpc>
        <a:spcBef>
          <a:spcPts val="0"/>
        </a:spcBef>
        <a:spcAft>
          <a:spcPts val="600"/>
        </a:spcAft>
        <a:buFont typeface="Arial" panose="020B0604020202020204" pitchFamily="34" charset="0"/>
        <a:buChar char="•"/>
        <a:defRPr sz="2400" kern="1200">
          <a:solidFill>
            <a:schemeClr val="tx1"/>
          </a:solidFill>
          <a:latin typeface="LORA REGULAR ROMAN" pitchFamily="2" charset="77"/>
          <a:ea typeface="+mn-ea"/>
          <a:cs typeface="+mn-cs"/>
        </a:defRPr>
      </a:lvl2pPr>
      <a:lvl3pPr marL="495000" indent="-228600" algn="l" defTabSz="914400" rtl="0" eaLnBrk="1" latinLnBrk="0" hangingPunct="1">
        <a:lnSpc>
          <a:spcPct val="90000"/>
        </a:lnSpc>
        <a:spcBef>
          <a:spcPts val="0"/>
        </a:spcBef>
        <a:spcAft>
          <a:spcPts val="600"/>
        </a:spcAft>
        <a:buFont typeface="System Font Regular"/>
        <a:buChar char="‒"/>
        <a:defRPr sz="2400" kern="1200">
          <a:solidFill>
            <a:schemeClr val="tx1"/>
          </a:solidFill>
          <a:latin typeface="LORA REGULAR ROMAN" pitchFamily="2" charset="77"/>
          <a:ea typeface="+mn-ea"/>
          <a:cs typeface="+mn-cs"/>
        </a:defRPr>
      </a:lvl3pPr>
      <a:lvl4pPr marL="844200" indent="-228600" algn="l" defTabSz="914400" rtl="0" eaLnBrk="1" latinLnBrk="0" hangingPunct="1">
        <a:lnSpc>
          <a:spcPct val="90000"/>
        </a:lnSpc>
        <a:spcBef>
          <a:spcPts val="0"/>
        </a:spcBef>
        <a:spcAft>
          <a:spcPts val="600"/>
        </a:spcAft>
        <a:buFont typeface="System Font Regular"/>
        <a:buChar char="⬩"/>
        <a:defRPr sz="2400" kern="1200">
          <a:solidFill>
            <a:schemeClr val="tx1"/>
          </a:solidFill>
          <a:latin typeface="LORA REGULAR ROMAN" pitchFamily="2" charset="77"/>
          <a:ea typeface="+mn-ea"/>
          <a:cs typeface="+mn-cs"/>
        </a:defRPr>
      </a:lvl4pPr>
      <a:lvl5pPr marL="1085400" indent="-228600" algn="l" defTabSz="914400" rtl="0" eaLnBrk="1" latinLnBrk="0" hangingPunct="1">
        <a:lnSpc>
          <a:spcPct val="90000"/>
        </a:lnSpc>
        <a:spcBef>
          <a:spcPts val="0"/>
        </a:spcBef>
        <a:spcAft>
          <a:spcPts val="600"/>
        </a:spcAft>
        <a:buFont typeface="Wingdings" pitchFamily="2" charset="2"/>
        <a:buChar char="§"/>
        <a:defRPr sz="2400" kern="1200">
          <a:solidFill>
            <a:schemeClr val="tx1"/>
          </a:solidFill>
          <a:latin typeface="LORA REGULAR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hyperlink" Target="https://a.openingminds.org/EAT_Precours"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slides/_rels/slide5.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notesSlide" Target="../notesSlides/notesSlide5.xml"/><Relationship Id="rId7" Type="http://schemas.openxmlformats.org/officeDocument/2006/relationships/image" Target="../media/image26.jpeg"/><Relationship Id="rId2" Type="http://schemas.openxmlformats.org/officeDocument/2006/relationships/slideLayout" Target="../slideLayouts/slideLayout10.xml"/><Relationship Id="rId1" Type="http://schemas.openxmlformats.org/officeDocument/2006/relationships/tags" Target="../tags/tag1.xml"/><Relationship Id="rId6" Type="http://schemas.openxmlformats.org/officeDocument/2006/relationships/image" Target="../media/image25.jpeg"/><Relationship Id="rId11" Type="http://schemas.openxmlformats.org/officeDocument/2006/relationships/image" Target="../media/image30.jpeg"/><Relationship Id="rId5" Type="http://schemas.openxmlformats.org/officeDocument/2006/relationships/image" Target="../media/image24.jpeg"/><Relationship Id="rId10" Type="http://schemas.openxmlformats.org/officeDocument/2006/relationships/image" Target="../media/image29.jpeg"/><Relationship Id="rId4" Type="http://schemas.openxmlformats.org/officeDocument/2006/relationships/image" Target="../media/image23.jpeg"/><Relationship Id="rId9" Type="http://schemas.openxmlformats.org/officeDocument/2006/relationships/image" Target="../media/image28.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3.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5.xml"/><Relationship Id="rId1" Type="http://schemas.openxmlformats.org/officeDocument/2006/relationships/tags" Target="../tags/tag4.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9.xml"/><Relationship Id="rId7" Type="http://schemas.openxmlformats.org/officeDocument/2006/relationships/diagramColors" Target="../diagrams/colors1.xml"/><Relationship Id="rId2" Type="http://schemas.openxmlformats.org/officeDocument/2006/relationships/slideLayout" Target="../slideLayouts/slideLayout8.xml"/><Relationship Id="rId1" Type="http://schemas.openxmlformats.org/officeDocument/2006/relationships/tags" Target="../tags/tag5.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1.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32.jpeg"/></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34.sv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0.xml"/><Relationship Id="rId1" Type="http://schemas.openxmlformats.org/officeDocument/2006/relationships/tags" Target="../tags/tag7.xml"/></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13.xml"/><Relationship Id="rId5" Type="http://schemas.openxmlformats.org/officeDocument/2006/relationships/image" Target="../media/image3.emf"/><Relationship Id="rId4" Type="http://schemas.openxmlformats.org/officeDocument/2006/relationships/image" Target="../media/image36.sv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7.png"/><Relationship Id="rId5" Type="http://schemas.microsoft.com/office/2017/04/relationships/track" Target="../media/track1.vtt"/><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8.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7" Type="http://schemas.openxmlformats.org/officeDocument/2006/relationships/image" Target="../media/image41.emf"/><Relationship Id="rId2" Type="http://schemas.openxmlformats.org/officeDocument/2006/relationships/slideLayout" Target="../slideLayouts/slideLayout10.xml"/><Relationship Id="rId1" Type="http://schemas.openxmlformats.org/officeDocument/2006/relationships/tags" Target="../tags/tag9.xml"/><Relationship Id="rId6" Type="http://schemas.openxmlformats.org/officeDocument/2006/relationships/image" Target="../media/image40.emf"/><Relationship Id="rId5" Type="http://schemas.openxmlformats.org/officeDocument/2006/relationships/image" Target="../media/image39.emf"/><Relationship Id="rId4" Type="http://schemas.openxmlformats.org/officeDocument/2006/relationships/image" Target="../media/image38.emf"/></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0.xml"/><Relationship Id="rId1" Type="http://schemas.openxmlformats.org/officeDocument/2006/relationships/tags" Target="../tags/tag10.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8.xml"/><Relationship Id="rId1" Type="http://schemas.openxmlformats.org/officeDocument/2006/relationships/tags" Target="../tags/tag11.xml"/><Relationship Id="rId4" Type="http://schemas.openxmlformats.org/officeDocument/2006/relationships/image" Target="../media/image42.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37.png"/><Relationship Id="rId5" Type="http://schemas.microsoft.com/office/2017/04/relationships/track" Target="../media/track2.vtt"/><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12.xml"/><Relationship Id="rId4" Type="http://schemas.openxmlformats.org/officeDocument/2006/relationships/image" Target="../media/image44.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5.xml"/><Relationship Id="rId1" Type="http://schemas.openxmlformats.org/officeDocument/2006/relationships/tags" Target="../tags/tag13.xml"/></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1.xml"/><Relationship Id="rId1" Type="http://schemas.openxmlformats.org/officeDocument/2006/relationships/tags" Target="../tags/tag14.xml"/><Relationship Id="rId4" Type="http://schemas.openxmlformats.org/officeDocument/2006/relationships/image" Target="../media/image46.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5.xml"/><Relationship Id="rId1" Type="http://schemas.openxmlformats.org/officeDocument/2006/relationships/tags" Target="../tags/tag15.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image" Target="../media/image36.sv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7.xml"/><Relationship Id="rId1" Type="http://schemas.openxmlformats.org/officeDocument/2006/relationships/tags" Target="../tags/tag16.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tags" Target="../tags/tag17.xml"/><Relationship Id="rId4" Type="http://schemas.openxmlformats.org/officeDocument/2006/relationships/image" Target="../media/image47.jpe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35.xml"/><Relationship Id="rId7" Type="http://schemas.openxmlformats.org/officeDocument/2006/relationships/diagramColors" Target="../diagrams/colors2.xml"/><Relationship Id="rId2" Type="http://schemas.openxmlformats.org/officeDocument/2006/relationships/slideLayout" Target="../slideLayouts/slideLayout8.xml"/><Relationship Id="rId1" Type="http://schemas.openxmlformats.org/officeDocument/2006/relationships/tags" Target="../tags/tag1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7.xml"/><Relationship Id="rId1" Type="http://schemas.openxmlformats.org/officeDocument/2006/relationships/tags" Target="../tags/tag19.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8.xml"/><Relationship Id="rId1" Type="http://schemas.openxmlformats.org/officeDocument/2006/relationships/tags" Target="../tags/tag20.xml"/><Relationship Id="rId4" Type="http://schemas.openxmlformats.org/officeDocument/2006/relationships/image" Target="../media/image48.jpe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0.xml"/><Relationship Id="rId1" Type="http://schemas.openxmlformats.org/officeDocument/2006/relationships/tags" Target="../tags/tag21.xml"/><Relationship Id="rId4" Type="http://schemas.openxmlformats.org/officeDocument/2006/relationships/image" Target="../media/image49.emf"/></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7.png"/><Relationship Id="rId5" Type="http://schemas.microsoft.com/office/2017/04/relationships/track" Target="../media/track3.vtt"/><Relationship Id="rId4"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0.xml"/><Relationship Id="rId1" Type="http://schemas.openxmlformats.org/officeDocument/2006/relationships/slideLayout" Target="../slideLayouts/slideLayout10.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42.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43.xm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10.xml"/><Relationship Id="rId1" Type="http://schemas.openxmlformats.org/officeDocument/2006/relationships/tags" Target="../tags/tag22.xml"/><Relationship Id="rId5" Type="http://schemas.openxmlformats.org/officeDocument/2006/relationships/image" Target="../media/image57.emf"/><Relationship Id="rId4" Type="http://schemas.openxmlformats.org/officeDocument/2006/relationships/image" Target="../media/image56.png"/></Relationships>
</file>

<file path=ppt/slides/_rels/slide4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46.xml"/><Relationship Id="rId1" Type="http://schemas.openxmlformats.org/officeDocument/2006/relationships/slideLayout" Target="../slideLayouts/slideLayout10.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pn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9.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8.xml"/><Relationship Id="rId1" Type="http://schemas.openxmlformats.org/officeDocument/2006/relationships/tags" Target="../tags/tag23.xml"/><Relationship Id="rId4" Type="http://schemas.openxmlformats.org/officeDocument/2006/relationships/image" Target="../media/image62.jpg"/></Relationships>
</file>

<file path=ppt/slides/_rels/slide5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2.xml"/><Relationship Id="rId1" Type="http://schemas.openxmlformats.org/officeDocument/2006/relationships/slideLayout" Target="../slideLayouts/slideLayout20.xml"/><Relationship Id="rId6" Type="http://schemas.openxmlformats.org/officeDocument/2006/relationships/image" Target="../media/image67.svg"/><Relationship Id="rId5" Type="http://schemas.openxmlformats.org/officeDocument/2006/relationships/image" Target="../media/image66.png"/><Relationship Id="rId4" Type="http://schemas.openxmlformats.org/officeDocument/2006/relationships/image" Target="../media/image65.svg"/></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7.xml"/><Relationship Id="rId1" Type="http://schemas.openxmlformats.org/officeDocument/2006/relationships/tags" Target="../tags/tag24.xml"/><Relationship Id="rId4" Type="http://schemas.openxmlformats.org/officeDocument/2006/relationships/image" Target="../media/image68.jpg"/></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8.xml"/><Relationship Id="rId1" Type="http://schemas.openxmlformats.org/officeDocument/2006/relationships/tags" Target="../tags/tag25.xml"/></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37.png"/><Relationship Id="rId5" Type="http://schemas.microsoft.com/office/2017/04/relationships/track" Target="../media/track4.vtt"/><Relationship Id="rId4" Type="http://schemas.openxmlformats.org/officeDocument/2006/relationships/notesSlide" Target="../notesSlides/notesSlide5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5.xml"/><Relationship Id="rId1" Type="http://schemas.openxmlformats.org/officeDocument/2006/relationships/tags" Target="../tags/tag26.xml"/></Relationships>
</file>

<file path=ppt/slides/_rels/slide5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11.xml"/><Relationship Id="rId1" Type="http://schemas.openxmlformats.org/officeDocument/2006/relationships/tags" Target="../tags/tag27.xml"/><Relationship Id="rId4" Type="http://schemas.openxmlformats.org/officeDocument/2006/relationships/image" Target="../media/image70.jpeg"/></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5.xml"/><Relationship Id="rId1" Type="http://schemas.openxmlformats.org/officeDocument/2006/relationships/tags" Target="../tags/tag28.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8.xml"/><Relationship Id="rId1" Type="http://schemas.openxmlformats.org/officeDocument/2006/relationships/tags" Target="../tags/tag29.xml"/><Relationship Id="rId4" Type="http://schemas.openxmlformats.org/officeDocument/2006/relationships/image" Target="../media/image71.jpeg"/></Relationships>
</file>

<file path=ppt/slides/_rels/slide6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notesSlide" Target="../notesSlides/notesSlide63.xml"/><Relationship Id="rId7" Type="http://schemas.openxmlformats.org/officeDocument/2006/relationships/diagramColors" Target="../diagrams/colors4.xml"/><Relationship Id="rId2" Type="http://schemas.openxmlformats.org/officeDocument/2006/relationships/slideLayout" Target="../slideLayouts/slideLayout19.xml"/><Relationship Id="rId1" Type="http://schemas.openxmlformats.org/officeDocument/2006/relationships/tags" Target="../tags/tag30.xml"/><Relationship Id="rId6" Type="http://schemas.openxmlformats.org/officeDocument/2006/relationships/diagramQuickStyle" Target="../diagrams/quickStyle4.xml"/><Relationship Id="rId5" Type="http://schemas.openxmlformats.org/officeDocument/2006/relationships/diagramLayout" Target="../diagrams/layout4.xml"/><Relationship Id="rId10" Type="http://schemas.openxmlformats.org/officeDocument/2006/relationships/image" Target="../media/image36.svg"/><Relationship Id="rId4" Type="http://schemas.openxmlformats.org/officeDocument/2006/relationships/diagramData" Target="../diagrams/data4.xml"/><Relationship Id="rId9" Type="http://schemas.openxmlformats.org/officeDocument/2006/relationships/image" Target="../media/image35.png"/></Relationships>
</file>

<file path=ppt/slides/_rels/slide6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4.xml"/><Relationship Id="rId1" Type="http://schemas.openxmlformats.org/officeDocument/2006/relationships/slideLayout" Target="../slideLayouts/slideLayout10.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10.xml"/><Relationship Id="rId1" Type="http://schemas.openxmlformats.org/officeDocument/2006/relationships/tags" Target="../tags/tag31.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10.xml"/><Relationship Id="rId1" Type="http://schemas.openxmlformats.org/officeDocument/2006/relationships/tags" Target="../tags/tag32.xml"/><Relationship Id="rId5" Type="http://schemas.openxmlformats.org/officeDocument/2006/relationships/image" Target="../media/image76.jpeg"/><Relationship Id="rId4" Type="http://schemas.openxmlformats.org/officeDocument/2006/relationships/image" Target="../media/image75.jpeg"/></Relationships>
</file>

<file path=ppt/slides/_rels/slide6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7.xml"/><Relationship Id="rId1" Type="http://schemas.openxmlformats.org/officeDocument/2006/relationships/slideLayout" Target="../slideLayouts/slideLayout10.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69.xml"/><Relationship Id="rId2" Type="http://schemas.openxmlformats.org/officeDocument/2006/relationships/slideLayout" Target="../slideLayouts/slideLayout8.xml"/><Relationship Id="rId1" Type="http://schemas.openxmlformats.org/officeDocument/2006/relationships/tags" Target="../tags/tag33.xml"/><Relationship Id="rId4" Type="http://schemas.openxmlformats.org/officeDocument/2006/relationships/image" Target="../media/image78.jpeg"/></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12.xml"/></Relationships>
</file>

<file path=ppt/slides/_rels/slide71.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71.xml"/><Relationship Id="rId1" Type="http://schemas.openxmlformats.org/officeDocument/2006/relationships/slideLayout" Target="../slideLayouts/slideLayout8.xml"/><Relationship Id="rId4" Type="http://schemas.openxmlformats.org/officeDocument/2006/relationships/image" Target="../media/image80.jpeg"/></Relationships>
</file>

<file path=ppt/slides/_rels/slide72.xml.rels><?xml version="1.0" encoding="UTF-8" standalone="yes"?>
<Relationships xmlns="http://schemas.openxmlformats.org/package/2006/relationships"><Relationship Id="rId8" Type="http://schemas.openxmlformats.org/officeDocument/2006/relationships/image" Target="../media/image85.png"/><Relationship Id="rId3" Type="http://schemas.openxmlformats.org/officeDocument/2006/relationships/notesSlide" Target="../notesSlides/notesSlide72.xml"/><Relationship Id="rId7" Type="http://schemas.openxmlformats.org/officeDocument/2006/relationships/image" Target="../media/image84.png"/><Relationship Id="rId2" Type="http://schemas.openxmlformats.org/officeDocument/2006/relationships/slideLayout" Target="../slideLayouts/slideLayout10.xml"/><Relationship Id="rId1" Type="http://schemas.openxmlformats.org/officeDocument/2006/relationships/tags" Target="../tags/tag34.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81.png"/></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73.xml"/><Relationship Id="rId2" Type="http://schemas.openxmlformats.org/officeDocument/2006/relationships/slideLayout" Target="../slideLayouts/slideLayout8.xml"/><Relationship Id="rId1" Type="http://schemas.openxmlformats.org/officeDocument/2006/relationships/tags" Target="../tags/tag35.xml"/><Relationship Id="rId4" Type="http://schemas.openxmlformats.org/officeDocument/2006/relationships/image" Target="../media/image86.png"/></Relationships>
</file>

<file path=ppt/slides/_rels/slide74.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74.xml"/><Relationship Id="rId1" Type="http://schemas.openxmlformats.org/officeDocument/2006/relationships/slideLayout" Target="../slideLayouts/slideLayout8.xml"/></Relationships>
</file>

<file path=ppt/slides/_rels/slide75.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75.xml"/><Relationship Id="rId1" Type="http://schemas.openxmlformats.org/officeDocument/2006/relationships/slideLayout" Target="../slideLayouts/slideLayout7.xml"/><Relationship Id="rId4" Type="http://schemas.openxmlformats.org/officeDocument/2006/relationships/image" Target="../media/image89.png"/></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10.xml"/></Relationships>
</file>

<file path=ppt/slides/_rels/slide77.xml.rels><?xml version="1.0" encoding="UTF-8" standalone="yes"?>
<Relationships xmlns="http://schemas.openxmlformats.org/package/2006/relationships"><Relationship Id="rId8" Type="http://schemas.openxmlformats.org/officeDocument/2006/relationships/image" Target="../media/image90.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7.xml"/><Relationship Id="rId1" Type="http://schemas.openxmlformats.org/officeDocument/2006/relationships/slideLayout" Target="../slideLayouts/slideLayout10.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9.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9.xml"/></Relationships>
</file>

<file path=ppt/slides/_rels/slide80.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80.xml"/><Relationship Id="rId1" Type="http://schemas.openxmlformats.org/officeDocument/2006/relationships/slideLayout" Target="../slideLayouts/slideLayout8.xml"/></Relationships>
</file>

<file path=ppt/slides/_rels/slide81.xml.rels><?xml version="1.0" encoding="UTF-8" standalone="yes"?>
<Relationships xmlns="http://schemas.openxmlformats.org/package/2006/relationships"><Relationship Id="rId3" Type="http://schemas.openxmlformats.org/officeDocument/2006/relationships/notesSlide" Target="../notesSlides/notesSlide81.xml"/><Relationship Id="rId2" Type="http://schemas.openxmlformats.org/officeDocument/2006/relationships/slideLayout" Target="../slideLayouts/slideLayout8.xml"/><Relationship Id="rId1" Type="http://schemas.openxmlformats.org/officeDocument/2006/relationships/tags" Target="../tags/tag36.xml"/><Relationship Id="rId4" Type="http://schemas.openxmlformats.org/officeDocument/2006/relationships/image" Target="../media/image92.jpeg"/></Relationships>
</file>

<file path=ppt/slides/_rels/slide82.xml.rels><?xml version="1.0" encoding="UTF-8" standalone="yes"?>
<Relationships xmlns="http://schemas.openxmlformats.org/package/2006/relationships"><Relationship Id="rId3" Type="http://schemas.openxmlformats.org/officeDocument/2006/relationships/notesSlide" Target="../notesSlides/notesSlide82.xml"/><Relationship Id="rId2" Type="http://schemas.openxmlformats.org/officeDocument/2006/relationships/slideLayout" Target="../slideLayouts/slideLayout7.xml"/><Relationship Id="rId1" Type="http://schemas.openxmlformats.org/officeDocument/2006/relationships/tags" Target="../tags/tag37.xml"/><Relationship Id="rId4" Type="http://schemas.openxmlformats.org/officeDocument/2006/relationships/image" Target="../media/image93.jpeg"/></Relationships>
</file>

<file path=ppt/slides/_rels/slide83.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83.xml"/><Relationship Id="rId1" Type="http://schemas.openxmlformats.org/officeDocument/2006/relationships/slideLayout" Target="../slideLayouts/slideLayout8.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10.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10.xml"/></Relationships>
</file>

<file path=ppt/slides/_rels/slide86.xml.rels><?xml version="1.0" encoding="UTF-8" standalone="yes"?>
<Relationships xmlns="http://schemas.openxmlformats.org/package/2006/relationships"><Relationship Id="rId3" Type="http://schemas.openxmlformats.org/officeDocument/2006/relationships/image" Target="../media/image95.jpg"/><Relationship Id="rId2" Type="http://schemas.openxmlformats.org/officeDocument/2006/relationships/notesSlide" Target="../notesSlides/notesSlide86.xml"/><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87.xml"/><Relationship Id="rId1" Type="http://schemas.openxmlformats.org/officeDocument/2006/relationships/slideLayout" Target="../slideLayouts/slideLayout20.xml"/><Relationship Id="rId6" Type="http://schemas.openxmlformats.org/officeDocument/2006/relationships/image" Target="../media/image67.svg"/><Relationship Id="rId5" Type="http://schemas.openxmlformats.org/officeDocument/2006/relationships/image" Target="../media/image66.png"/><Relationship Id="rId4" Type="http://schemas.openxmlformats.org/officeDocument/2006/relationships/image" Target="../media/image65.svg"/></Relationships>
</file>

<file path=ppt/slides/_rels/slide88.xml.rels><?xml version="1.0" encoding="UTF-8" standalone="yes"?>
<Relationships xmlns="http://schemas.openxmlformats.org/package/2006/relationships"><Relationship Id="rId3" Type="http://schemas.openxmlformats.org/officeDocument/2006/relationships/notesSlide" Target="../notesSlides/notesSlide88.xml"/><Relationship Id="rId2" Type="http://schemas.openxmlformats.org/officeDocument/2006/relationships/slideLayout" Target="../slideLayouts/slideLayout7.xml"/><Relationship Id="rId1" Type="http://schemas.openxmlformats.org/officeDocument/2006/relationships/tags" Target="../tags/tag38.xml"/><Relationship Id="rId4" Type="http://schemas.openxmlformats.org/officeDocument/2006/relationships/image" Target="../media/image96.jpeg"/></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6.xml"/></Relationships>
</file>

<file path=ppt/slides/_rels/slide90.xml.rels><?xml version="1.0" encoding="UTF-8" standalone="yes"?>
<Relationships xmlns="http://schemas.openxmlformats.org/package/2006/relationships"><Relationship Id="rId8" Type="http://schemas.openxmlformats.org/officeDocument/2006/relationships/image" Target="../media/image101.jpeg"/><Relationship Id="rId3" Type="http://schemas.openxmlformats.org/officeDocument/2006/relationships/notesSlide" Target="../notesSlides/notesSlide90.xml"/><Relationship Id="rId7" Type="http://schemas.openxmlformats.org/officeDocument/2006/relationships/image" Target="../media/image100.jpeg"/><Relationship Id="rId2" Type="http://schemas.openxmlformats.org/officeDocument/2006/relationships/slideLayout" Target="../slideLayouts/slideLayout10.xml"/><Relationship Id="rId1" Type="http://schemas.openxmlformats.org/officeDocument/2006/relationships/tags" Target="../tags/tag39.xml"/><Relationship Id="rId6" Type="http://schemas.openxmlformats.org/officeDocument/2006/relationships/image" Target="../media/image99.jpeg"/><Relationship Id="rId5" Type="http://schemas.openxmlformats.org/officeDocument/2006/relationships/image" Target="../media/image98.jpeg"/><Relationship Id="rId4" Type="http://schemas.openxmlformats.org/officeDocument/2006/relationships/image" Target="../media/image97.jpeg"/></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8.xml"/></Relationships>
</file>

<file path=ppt/slides/_rels/slide92.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92.xml"/><Relationship Id="rId1" Type="http://schemas.openxmlformats.org/officeDocument/2006/relationships/slideLayout" Target="../slideLayouts/slideLayout10.xml"/></Relationships>
</file>

<file path=ppt/slides/_rels/slide93.xml.rels><?xml version="1.0" encoding="UTF-8" standalone="yes"?>
<Relationships xmlns="http://schemas.openxmlformats.org/package/2006/relationships"><Relationship Id="rId8" Type="http://schemas.openxmlformats.org/officeDocument/2006/relationships/image" Target="../media/image107.png"/><Relationship Id="rId3" Type="http://schemas.openxmlformats.org/officeDocument/2006/relationships/notesSlide" Target="../notesSlides/notesSlide93.xml"/><Relationship Id="rId7" Type="http://schemas.openxmlformats.org/officeDocument/2006/relationships/image" Target="../media/image106.svg"/><Relationship Id="rId2" Type="http://schemas.openxmlformats.org/officeDocument/2006/relationships/slideLayout" Target="../slideLayouts/slideLayout12.xml"/><Relationship Id="rId1" Type="http://schemas.openxmlformats.org/officeDocument/2006/relationships/tags" Target="../tags/tag40.xml"/><Relationship Id="rId6" Type="http://schemas.openxmlformats.org/officeDocument/2006/relationships/image" Target="../media/image105.png"/><Relationship Id="rId5" Type="http://schemas.openxmlformats.org/officeDocument/2006/relationships/image" Target="../media/image104.svg"/><Relationship Id="rId4" Type="http://schemas.openxmlformats.org/officeDocument/2006/relationships/image" Target="../media/image103.png"/><Relationship Id="rId9" Type="http://schemas.openxmlformats.org/officeDocument/2006/relationships/image" Target="../media/image108.svg"/></Relationships>
</file>

<file path=ppt/slides/_rels/slide94.xml.rels><?xml version="1.0" encoding="UTF-8" standalone="yes"?>
<Relationships xmlns="http://schemas.openxmlformats.org/package/2006/relationships"><Relationship Id="rId8" Type="http://schemas.openxmlformats.org/officeDocument/2006/relationships/image" Target="../media/image103.png"/><Relationship Id="rId3" Type="http://schemas.openxmlformats.org/officeDocument/2006/relationships/notesSlide" Target="../notesSlides/notesSlide94.xml"/><Relationship Id="rId7" Type="http://schemas.openxmlformats.org/officeDocument/2006/relationships/image" Target="../media/image108.svg"/><Relationship Id="rId2" Type="http://schemas.openxmlformats.org/officeDocument/2006/relationships/slideLayout" Target="../slideLayouts/slideLayout12.xml"/><Relationship Id="rId1" Type="http://schemas.openxmlformats.org/officeDocument/2006/relationships/tags" Target="../tags/tag41.xml"/><Relationship Id="rId6" Type="http://schemas.openxmlformats.org/officeDocument/2006/relationships/image" Target="../media/image107.png"/><Relationship Id="rId5" Type="http://schemas.openxmlformats.org/officeDocument/2006/relationships/image" Target="../media/image106.svg"/><Relationship Id="rId4" Type="http://schemas.openxmlformats.org/officeDocument/2006/relationships/image" Target="../media/image105.png"/><Relationship Id="rId9" Type="http://schemas.openxmlformats.org/officeDocument/2006/relationships/image" Target="../media/image104.svg"/></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8.xml"/></Relationships>
</file>

<file path=ppt/slides/_rels/slide96.xml.rels><?xml version="1.0" encoding="UTF-8" standalone="yes"?>
<Relationships xmlns="http://schemas.openxmlformats.org/package/2006/relationships"><Relationship Id="rId3" Type="http://schemas.openxmlformats.org/officeDocument/2006/relationships/notesSlide" Target="../notesSlides/notesSlide96.xml"/><Relationship Id="rId2" Type="http://schemas.openxmlformats.org/officeDocument/2006/relationships/slideLayout" Target="../slideLayouts/slideLayout5.xml"/><Relationship Id="rId1" Type="http://schemas.openxmlformats.org/officeDocument/2006/relationships/tags" Target="../tags/tag42.xml"/></Relationships>
</file>

<file path=ppt/slides/_rels/slide97.xml.rels><?xml version="1.0" encoding="UTF-8" standalone="yes"?>
<Relationships xmlns="http://schemas.openxmlformats.org/package/2006/relationships"><Relationship Id="rId3" Type="http://schemas.openxmlformats.org/officeDocument/2006/relationships/hyperlink" Target="https://a.openingminds.org/EAT_Postcours" TargetMode="External"/><Relationship Id="rId2" Type="http://schemas.openxmlformats.org/officeDocument/2006/relationships/notesSlide" Target="../notesSlides/notesSlide97.xml"/><Relationship Id="rId1" Type="http://schemas.openxmlformats.org/officeDocument/2006/relationships/slideLayout" Target="../slideLayouts/slideLayout7.xml"/><Relationship Id="rId4" Type="http://schemas.openxmlformats.org/officeDocument/2006/relationships/image" Target="../media/image109.png"/></Relationships>
</file>

<file path=ppt/slides/_rels/slide9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10.png"/><Relationship Id="rId7" Type="http://schemas.openxmlformats.org/officeDocument/2006/relationships/diagramQuickStyle" Target="../diagrams/quickStyle7.xml"/><Relationship Id="rId2" Type="http://schemas.openxmlformats.org/officeDocument/2006/relationships/notesSlide" Target="../notesSlides/notesSlide98.xml"/><Relationship Id="rId1" Type="http://schemas.openxmlformats.org/officeDocument/2006/relationships/slideLayout" Target="../slideLayouts/slideLayout7.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111.svg"/><Relationship Id="rId9" Type="http://schemas.microsoft.com/office/2007/relationships/diagramDrawing" Target="../diagrams/drawing7.xml"/></Relationships>
</file>

<file path=ppt/slides/_rels/slide99.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notesSlide" Target="../notesSlides/notesSlide99.xml"/><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3" Type="http://schemas.openxmlformats.org/officeDocument/2006/relationships/notesSlide" Target="../notesSlides/notesSlide100.xml"/><Relationship Id="rId2" Type="http://schemas.openxmlformats.org/officeDocument/2006/relationships/slideLayout" Target="../slideLayouts/slideLayout7.xml"/><Relationship Id="rId1" Type="http://schemas.openxmlformats.org/officeDocument/2006/relationships/tags" Target="../tags/tag43.xml"/><Relationship Id="rId4" Type="http://schemas.openxmlformats.org/officeDocument/2006/relationships/image" Target="../media/image113.png"/></Relationships>
</file>

<file path=ppt/slides/_rels/slide101.xml.rels><?xml version="1.0" encoding="UTF-8" standalone="yes"?>
<Relationships xmlns="http://schemas.openxmlformats.org/package/2006/relationships"><Relationship Id="rId3" Type="http://schemas.openxmlformats.org/officeDocument/2006/relationships/notesSlide" Target="../notesSlides/notesSlide101.xml"/><Relationship Id="rId2" Type="http://schemas.openxmlformats.org/officeDocument/2006/relationships/slideLayout" Target="../slideLayouts/slideLayout7.xml"/><Relationship Id="rId1" Type="http://schemas.openxmlformats.org/officeDocument/2006/relationships/tags" Target="../tags/tag44.xml"/><Relationship Id="rId6" Type="http://schemas.openxmlformats.org/officeDocument/2006/relationships/image" Target="../media/image115.png"/><Relationship Id="rId5" Type="http://schemas.openxmlformats.org/officeDocument/2006/relationships/hyperlink" Target="mailto:eat@changerlesmentalites.org" TargetMode="External"/><Relationship Id="rId4" Type="http://schemas.openxmlformats.org/officeDocument/2006/relationships/image" Target="../media/image114.emf"/></Relationships>
</file>

<file path=ppt/slides/_rels/slide102.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102.xml"/><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3" Type="http://schemas.openxmlformats.org/officeDocument/2006/relationships/notesSlide" Target="../notesSlides/notesSlide103.xml"/><Relationship Id="rId2" Type="http://schemas.openxmlformats.org/officeDocument/2006/relationships/slideLayout" Target="../slideLayouts/slideLayout11.xml"/><Relationship Id="rId1" Type="http://schemas.openxmlformats.org/officeDocument/2006/relationships/tags" Target="../tags/tag45.xml"/><Relationship Id="rId4" Type="http://schemas.openxmlformats.org/officeDocument/2006/relationships/image" Target="../media/image117.jpeg"/></Relationships>
</file>

<file path=ppt/slides/_rels/slide104.xml.rels><?xml version="1.0" encoding="UTF-8" standalone="yes"?>
<Relationships xmlns="http://schemas.openxmlformats.org/package/2006/relationships"><Relationship Id="rId3" Type="http://schemas.openxmlformats.org/officeDocument/2006/relationships/notesSlide" Target="../notesSlides/notesSlide104.xml"/><Relationship Id="rId2" Type="http://schemas.openxmlformats.org/officeDocument/2006/relationships/slideLayout" Target="../slideLayouts/slideLayout5.xml"/><Relationship Id="rId1" Type="http://schemas.openxmlformats.org/officeDocument/2006/relationships/tags" Target="../tags/tag46.xml"/></Relationships>
</file>

<file path=ppt/slides/_rels/slide105.xml.rels><?xml version="1.0" encoding="UTF-8" standalone="yes"?>
<Relationships xmlns="http://schemas.openxmlformats.org/package/2006/relationships"><Relationship Id="rId3" Type="http://schemas.openxmlformats.org/officeDocument/2006/relationships/notesSlide" Target="../notesSlides/notesSlide105.xml"/><Relationship Id="rId2" Type="http://schemas.openxmlformats.org/officeDocument/2006/relationships/slideLayout" Target="../slideLayouts/slideLayout12.xml"/><Relationship Id="rId1" Type="http://schemas.openxmlformats.org/officeDocument/2006/relationships/tags" Target="../tags/tag47.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106.xml"/><Relationship Id="rId1" Type="http://schemas.openxmlformats.org/officeDocument/2006/relationships/slideLayout" Target="../slideLayouts/slideLayout8.xml"/></Relationships>
</file>

<file path=ppt/slides/_rels/slide107.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notesSlide" Target="../notesSlides/notesSlide107.xml"/><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19.png"/><Relationship Id="rId4" Type="http://schemas.openxmlformats.org/officeDocument/2006/relationships/notesSlide" Target="../notesSlides/notesSlide108.xml"/></Relationships>
</file>

<file path=ppt/slides/_rels/slide109.xml.rels><?xml version="1.0" encoding="UTF-8" standalone="yes"?>
<Relationships xmlns="http://schemas.openxmlformats.org/package/2006/relationships"><Relationship Id="rId3" Type="http://schemas.openxmlformats.org/officeDocument/2006/relationships/image" Target="../media/image120.jpg"/><Relationship Id="rId2" Type="http://schemas.openxmlformats.org/officeDocument/2006/relationships/notesSlide" Target="../notesSlides/notesSlide109.xml"/><Relationship Id="rId1" Type="http://schemas.openxmlformats.org/officeDocument/2006/relationships/slideLayout" Target="../slideLayouts/slideLayout8.xml"/></Relationships>
</file>

<file path=ppt/slides/_rels/slide110.xml.rels><?xml version="1.0" encoding="UTF-8" standalone="yes"?>
<Relationships xmlns="http://schemas.openxmlformats.org/package/2006/relationships"><Relationship Id="rId3" Type="http://schemas.openxmlformats.org/officeDocument/2006/relationships/notesSlide" Target="../notesSlides/notesSlide110.xml"/><Relationship Id="rId2" Type="http://schemas.openxmlformats.org/officeDocument/2006/relationships/slideLayout" Target="../slideLayouts/slideLayout10.xml"/><Relationship Id="rId1" Type="http://schemas.openxmlformats.org/officeDocument/2006/relationships/tags" Target="../tags/tag48.xml"/><Relationship Id="rId4" Type="http://schemas.openxmlformats.org/officeDocument/2006/relationships/image" Target="../media/image121.jpeg"/></Relationships>
</file>

<file path=ppt/slides/_rels/slide111.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notesSlide" Target="../notesSlides/notesSlide111.xml"/><Relationship Id="rId1" Type="http://schemas.openxmlformats.org/officeDocument/2006/relationships/slideLayout" Target="../slideLayouts/slideLayout8.xml"/></Relationships>
</file>

<file path=ppt/slides/_rels/slide112.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23.png"/><Relationship Id="rId4" Type="http://schemas.openxmlformats.org/officeDocument/2006/relationships/notesSlide" Target="../notesSlides/notesSlide112.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113.xml"/><Relationship Id="rId1" Type="http://schemas.openxmlformats.org/officeDocument/2006/relationships/slideLayout" Target="../slideLayouts/slideLayout6.xml"/></Relationships>
</file>

<file path=ppt/slides/_rels/slide114.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notesSlide" Target="../notesSlides/notesSlide114.xml"/><Relationship Id="rId1" Type="http://schemas.openxmlformats.org/officeDocument/2006/relationships/slideLayout" Target="../slideLayouts/slideLayout8.xml"/></Relationships>
</file>

<file path=ppt/slides/_rels/slide115.xml.rels><?xml version="1.0" encoding="UTF-8" standalone="yes"?>
<Relationships xmlns="http://schemas.openxmlformats.org/package/2006/relationships"><Relationship Id="rId3" Type="http://schemas.openxmlformats.org/officeDocument/2006/relationships/notesSlide" Target="../notesSlides/notesSlide115.xml"/><Relationship Id="rId2" Type="http://schemas.openxmlformats.org/officeDocument/2006/relationships/slideLayout" Target="../slideLayouts/slideLayout10.xml"/><Relationship Id="rId1" Type="http://schemas.openxmlformats.org/officeDocument/2006/relationships/tags" Target="../tags/tag49.xml"/><Relationship Id="rId4" Type="http://schemas.openxmlformats.org/officeDocument/2006/relationships/image" Target="../media/image49.emf"/></Relationships>
</file>

<file path=ppt/slides/_rels/slide11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16.xml"/><Relationship Id="rId1" Type="http://schemas.openxmlformats.org/officeDocument/2006/relationships/slideLayout" Target="../slideLayouts/slideLayout20.xml"/><Relationship Id="rId6" Type="http://schemas.openxmlformats.org/officeDocument/2006/relationships/image" Target="../media/image67.svg"/><Relationship Id="rId5" Type="http://schemas.openxmlformats.org/officeDocument/2006/relationships/image" Target="../media/image66.png"/><Relationship Id="rId4" Type="http://schemas.openxmlformats.org/officeDocument/2006/relationships/image" Target="../media/image65.svg"/></Relationships>
</file>

<file path=ppt/slides/_rels/slide117.xml.rels><?xml version="1.0" encoding="UTF-8" standalone="yes"?>
<Relationships xmlns="http://schemas.openxmlformats.org/package/2006/relationships"><Relationship Id="rId3" Type="http://schemas.openxmlformats.org/officeDocument/2006/relationships/notesSlide" Target="../notesSlides/notesSlide117.xml"/><Relationship Id="rId2" Type="http://schemas.openxmlformats.org/officeDocument/2006/relationships/slideLayout" Target="../slideLayouts/slideLayout7.xml"/><Relationship Id="rId1" Type="http://schemas.openxmlformats.org/officeDocument/2006/relationships/tags" Target="../tags/tag50.xml"/><Relationship Id="rId4" Type="http://schemas.openxmlformats.org/officeDocument/2006/relationships/image" Target="../media/image125.jpeg"/></Relationships>
</file>

<file path=ppt/slides/_rels/slide11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26.png"/><Relationship Id="rId5" Type="http://schemas.microsoft.com/office/2017/04/relationships/track" Target="../media/track5.vtt"/><Relationship Id="rId4" Type="http://schemas.openxmlformats.org/officeDocument/2006/relationships/notesSlide" Target="../notesSlides/notesSlide118.xml"/></Relationships>
</file>

<file path=ppt/slides/_rels/slide119.xml.rels><?xml version="1.0" encoding="UTF-8" standalone="yes"?>
<Relationships xmlns="http://schemas.openxmlformats.org/package/2006/relationships"><Relationship Id="rId3" Type="http://schemas.openxmlformats.org/officeDocument/2006/relationships/notesSlide" Target="../notesSlides/notesSlide119.xml"/><Relationship Id="rId2" Type="http://schemas.openxmlformats.org/officeDocument/2006/relationships/slideLayout" Target="../slideLayouts/slideLayout10.xml"/><Relationship Id="rId1" Type="http://schemas.openxmlformats.org/officeDocument/2006/relationships/tags" Target="../tags/tag51.xml"/></Relationships>
</file>

<file path=ppt/slides/_rels/slide120.xml.rels><?xml version="1.0" encoding="UTF-8" standalone="yes"?>
<Relationships xmlns="http://schemas.openxmlformats.org/package/2006/relationships"><Relationship Id="rId3" Type="http://schemas.openxmlformats.org/officeDocument/2006/relationships/notesSlide" Target="../notesSlides/notesSlide120.xml"/><Relationship Id="rId2" Type="http://schemas.openxmlformats.org/officeDocument/2006/relationships/slideLayout" Target="../slideLayouts/slideLayout10.xml"/><Relationship Id="rId1" Type="http://schemas.openxmlformats.org/officeDocument/2006/relationships/tags" Target="../tags/tag52.xml"/></Relationships>
</file>

<file path=ppt/slides/_rels/slide121.xml.rels><?xml version="1.0" encoding="UTF-8" standalone="yes"?>
<Relationships xmlns="http://schemas.openxmlformats.org/package/2006/relationships"><Relationship Id="rId8" Type="http://schemas.openxmlformats.org/officeDocument/2006/relationships/image" Target="../media/image137.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1.xml"/><Relationship Id="rId1" Type="http://schemas.openxmlformats.org/officeDocument/2006/relationships/slideLayout" Target="../slideLayouts/slideLayout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2.xml.rels><?xml version="1.0" encoding="UTF-8" standalone="yes"?>
<Relationships xmlns="http://schemas.openxmlformats.org/package/2006/relationships"><Relationship Id="rId3" Type="http://schemas.openxmlformats.org/officeDocument/2006/relationships/notesSlide" Target="../notesSlides/notesSlide122.xml"/><Relationship Id="rId2" Type="http://schemas.openxmlformats.org/officeDocument/2006/relationships/slideLayout" Target="../slideLayouts/slideLayout7.xml"/><Relationship Id="rId1" Type="http://schemas.openxmlformats.org/officeDocument/2006/relationships/tags" Target="../tags/tag53.xml"/><Relationship Id="rId4" Type="http://schemas.openxmlformats.org/officeDocument/2006/relationships/image" Target="../media/image138.jpeg"/></Relationships>
</file>

<file path=ppt/slides/_rels/slide123.xml.rels><?xml version="1.0" encoding="UTF-8" standalone="yes"?>
<Relationships xmlns="http://schemas.openxmlformats.org/package/2006/relationships"><Relationship Id="rId3" Type="http://schemas.openxmlformats.org/officeDocument/2006/relationships/notesSlide" Target="../notesSlides/notesSlide123.xml"/><Relationship Id="rId2" Type="http://schemas.openxmlformats.org/officeDocument/2006/relationships/slideLayout" Target="../slideLayouts/slideLayout7.xml"/><Relationship Id="rId1" Type="http://schemas.openxmlformats.org/officeDocument/2006/relationships/tags" Target="../tags/tag54.xml"/><Relationship Id="rId4" Type="http://schemas.openxmlformats.org/officeDocument/2006/relationships/image" Target="../media/image139.jpeg"/></Relationships>
</file>

<file path=ppt/slides/_rels/slide124.xml.rels><?xml version="1.0" encoding="UTF-8" standalone="yes"?>
<Relationships xmlns="http://schemas.openxmlformats.org/package/2006/relationships"><Relationship Id="rId3" Type="http://schemas.openxmlformats.org/officeDocument/2006/relationships/notesSlide" Target="../notesSlides/notesSlide124.xml"/><Relationship Id="rId2" Type="http://schemas.openxmlformats.org/officeDocument/2006/relationships/slideLayout" Target="../slideLayouts/slideLayout10.xml"/><Relationship Id="rId1" Type="http://schemas.openxmlformats.org/officeDocument/2006/relationships/tags" Target="../tags/tag55.xml"/><Relationship Id="rId5" Type="http://schemas.openxmlformats.org/officeDocument/2006/relationships/image" Target="../media/image76.jpeg"/><Relationship Id="rId4" Type="http://schemas.openxmlformats.org/officeDocument/2006/relationships/image" Target="../media/image75.jpeg"/></Relationships>
</file>

<file path=ppt/slides/_rels/slide125.xml.rels><?xml version="1.0" encoding="UTF-8" standalone="yes"?>
<Relationships xmlns="http://schemas.openxmlformats.org/package/2006/relationships"><Relationship Id="rId3" Type="http://schemas.openxmlformats.org/officeDocument/2006/relationships/notesSlide" Target="../notesSlides/notesSlide125.xml"/><Relationship Id="rId2" Type="http://schemas.openxmlformats.org/officeDocument/2006/relationships/slideLayout" Target="../slideLayouts/slideLayout7.xml"/><Relationship Id="rId1" Type="http://schemas.openxmlformats.org/officeDocument/2006/relationships/tags" Target="../tags/tag56.xml"/><Relationship Id="rId4" Type="http://schemas.openxmlformats.org/officeDocument/2006/relationships/image" Target="../media/image140.jpeg"/></Relationships>
</file>

<file path=ppt/slides/_rels/slide126.xml.rels><?xml version="1.0" encoding="UTF-8" standalone="yes"?>
<Relationships xmlns="http://schemas.openxmlformats.org/package/2006/relationships"><Relationship Id="rId3" Type="http://schemas.openxmlformats.org/officeDocument/2006/relationships/notesSlide" Target="../notesSlides/notesSlide126.xml"/><Relationship Id="rId2" Type="http://schemas.openxmlformats.org/officeDocument/2006/relationships/slideLayout" Target="../slideLayouts/slideLayout7.xml"/><Relationship Id="rId1" Type="http://schemas.openxmlformats.org/officeDocument/2006/relationships/tags" Target="../tags/tag57.xml"/></Relationships>
</file>

<file path=ppt/slides/_rels/slide12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27.xml"/><Relationship Id="rId1" Type="http://schemas.openxmlformats.org/officeDocument/2006/relationships/slideLayout" Target="../slideLayouts/slideLayout20.xml"/><Relationship Id="rId6" Type="http://schemas.openxmlformats.org/officeDocument/2006/relationships/image" Target="../media/image67.svg"/><Relationship Id="rId5" Type="http://schemas.openxmlformats.org/officeDocument/2006/relationships/image" Target="../media/image66.png"/><Relationship Id="rId4" Type="http://schemas.openxmlformats.org/officeDocument/2006/relationships/image" Target="../media/image65.svg"/></Relationships>
</file>

<file path=ppt/slides/_rels/slide128.xml.rels><?xml version="1.0" encoding="UTF-8" standalone="yes"?>
<Relationships xmlns="http://schemas.openxmlformats.org/package/2006/relationships"><Relationship Id="rId3" Type="http://schemas.openxmlformats.org/officeDocument/2006/relationships/notesSlide" Target="../notesSlides/notesSlide128.xml"/><Relationship Id="rId2" Type="http://schemas.openxmlformats.org/officeDocument/2006/relationships/slideLayout" Target="../slideLayouts/slideLayout7.xml"/><Relationship Id="rId1" Type="http://schemas.openxmlformats.org/officeDocument/2006/relationships/tags" Target="../tags/tag58.xml"/></Relationships>
</file>

<file path=ppt/slides/_rels/slide129.xml.rels><?xml version="1.0" encoding="UTF-8" standalone="yes"?>
<Relationships xmlns="http://schemas.openxmlformats.org/package/2006/relationships"><Relationship Id="rId3" Type="http://schemas.openxmlformats.org/officeDocument/2006/relationships/notesSlide" Target="../notesSlides/notesSlide129.xml"/><Relationship Id="rId2" Type="http://schemas.openxmlformats.org/officeDocument/2006/relationships/slideLayout" Target="../slideLayouts/slideLayout7.xml"/><Relationship Id="rId1" Type="http://schemas.openxmlformats.org/officeDocument/2006/relationships/tags" Target="../tags/tag59.xml"/></Relationships>
</file>

<file path=ppt/slides/_rels/slide130.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notesSlide" Target="../notesSlides/notesSlide130.xml"/><Relationship Id="rId7" Type="http://schemas.openxmlformats.org/officeDocument/2006/relationships/diagramColors" Target="../diagrams/colors9.xml"/><Relationship Id="rId2" Type="http://schemas.openxmlformats.org/officeDocument/2006/relationships/slideLayout" Target="../slideLayouts/slideLayout8.xml"/><Relationship Id="rId1" Type="http://schemas.openxmlformats.org/officeDocument/2006/relationships/tags" Target="../tags/tag60.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131.xml"/><Relationship Id="rId1" Type="http://schemas.openxmlformats.org/officeDocument/2006/relationships/slideLayout" Target="../slideLayouts/slideLayout8.xml"/></Relationships>
</file>

<file path=ppt/slides/_rels/slide132.xml.rels><?xml version="1.0" encoding="UTF-8" standalone="yes"?>
<Relationships xmlns="http://schemas.openxmlformats.org/package/2006/relationships"><Relationship Id="rId3" Type="http://schemas.openxmlformats.org/officeDocument/2006/relationships/notesSlide" Target="../notesSlides/notesSlide132.xml"/><Relationship Id="rId2" Type="http://schemas.openxmlformats.org/officeDocument/2006/relationships/slideLayout" Target="../slideLayouts/slideLayout5.xml"/><Relationship Id="rId1" Type="http://schemas.openxmlformats.org/officeDocument/2006/relationships/tags" Target="../tags/tag61.xml"/></Relationships>
</file>

<file path=ppt/slides/_rels/slide133.xml.rels><?xml version="1.0" encoding="UTF-8" standalone="yes"?>
<Relationships xmlns="http://schemas.openxmlformats.org/package/2006/relationships"><Relationship Id="rId3" Type="http://schemas.openxmlformats.org/officeDocument/2006/relationships/hyperlink" Target="https://a.openingminds.org/EAT_Postcours" TargetMode="External"/><Relationship Id="rId2" Type="http://schemas.openxmlformats.org/officeDocument/2006/relationships/notesSlide" Target="../notesSlides/notesSlide133.xml"/><Relationship Id="rId1" Type="http://schemas.openxmlformats.org/officeDocument/2006/relationships/slideLayout" Target="../slideLayouts/slideLayout7.xml"/><Relationship Id="rId4" Type="http://schemas.openxmlformats.org/officeDocument/2006/relationships/image" Target="../media/image109.png"/></Relationships>
</file>

<file path=ppt/slides/_rels/slide13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4.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5.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notesSlide" Target="../notesSlides/notesSlide135.xml"/><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3" Type="http://schemas.openxmlformats.org/officeDocument/2006/relationships/notesSlide" Target="../notesSlides/notesSlide136.xml"/><Relationship Id="rId2" Type="http://schemas.openxmlformats.org/officeDocument/2006/relationships/slideLayout" Target="../slideLayouts/slideLayout7.xml"/><Relationship Id="rId1" Type="http://schemas.openxmlformats.org/officeDocument/2006/relationships/tags" Target="../tags/tag62.xml"/><Relationship Id="rId4" Type="http://schemas.openxmlformats.org/officeDocument/2006/relationships/image" Target="../media/image113.png"/></Relationships>
</file>

<file path=ppt/slides/_rels/slide137.xml.rels><?xml version="1.0" encoding="UTF-8" standalone="yes"?>
<Relationships xmlns="http://schemas.openxmlformats.org/package/2006/relationships"><Relationship Id="rId3" Type="http://schemas.openxmlformats.org/officeDocument/2006/relationships/notesSlide" Target="../notesSlides/notesSlide137.xml"/><Relationship Id="rId7" Type="http://schemas.openxmlformats.org/officeDocument/2006/relationships/hyperlink" Target="http://www.theworkingmind.ca/" TargetMode="External"/><Relationship Id="rId2" Type="http://schemas.openxmlformats.org/officeDocument/2006/relationships/slideLayout" Target="../slideLayouts/slideLayout7.xml"/><Relationship Id="rId1" Type="http://schemas.openxmlformats.org/officeDocument/2006/relationships/tags" Target="../tags/tag63.xml"/><Relationship Id="rId6" Type="http://schemas.openxmlformats.org/officeDocument/2006/relationships/hyperlink" Target="mailto:eat@changerlesmentalites.org" TargetMode="External"/><Relationship Id="rId5" Type="http://schemas.openxmlformats.org/officeDocument/2006/relationships/image" Target="../media/image114.emf"/><Relationship Id="rId4" Type="http://schemas.openxmlformats.org/officeDocument/2006/relationships/image" Target="../media/image1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D4149-6BDA-8D8F-1A0F-1668F36AE071}"/>
              </a:ext>
            </a:extLst>
          </p:cNvPr>
          <p:cNvSpPr>
            <a:spLocks noGrp="1"/>
          </p:cNvSpPr>
          <p:nvPr>
            <p:ph type="ctrTitle"/>
          </p:nvPr>
        </p:nvSpPr>
        <p:spPr>
          <a:xfrm>
            <a:off x="421505" y="2062616"/>
            <a:ext cx="9151880" cy="1897439"/>
          </a:xfrm>
        </p:spPr>
        <p:txBody>
          <a:bodyPr/>
          <a:lstStyle/>
          <a:p>
            <a:r>
              <a:rPr lang="fr-CA" sz="5400" dirty="0"/>
              <a:t>L’Esprit au travail </a:t>
            </a:r>
            <a:r>
              <a:rPr lang="fr-CA" sz="5400" baseline="30000" dirty="0"/>
              <a:t>MC</a:t>
            </a:r>
            <a:endParaRPr lang="fr-CA" sz="9600" baseline="30000" dirty="0"/>
          </a:p>
        </p:txBody>
      </p:sp>
      <p:sp>
        <p:nvSpPr>
          <p:cNvPr id="3" name="Subtitle 2">
            <a:extLst>
              <a:ext uri="{FF2B5EF4-FFF2-40B4-BE49-F238E27FC236}">
                <a16:creationId xmlns:a16="http://schemas.microsoft.com/office/drawing/2014/main" id="{F1575582-A3F8-E764-876C-2C6338FEA6BE}"/>
              </a:ext>
            </a:extLst>
          </p:cNvPr>
          <p:cNvSpPr>
            <a:spLocks noGrp="1"/>
          </p:cNvSpPr>
          <p:nvPr>
            <p:ph type="subTitle" idx="1"/>
          </p:nvPr>
        </p:nvSpPr>
        <p:spPr>
          <a:xfrm>
            <a:off x="367911" y="3884833"/>
            <a:ext cx="8612803" cy="1025803"/>
          </a:xfrm>
        </p:spPr>
        <p:txBody>
          <a:bodyPr>
            <a:normAutofit/>
          </a:bodyPr>
          <a:lstStyle/>
          <a:p>
            <a:r>
              <a:rPr lang="fr-CA" sz="3200" dirty="0">
                <a:latin typeface="Lora" pitchFamily="2" charset="0"/>
              </a:rPr>
              <a:t>Santé mentale et bien-être mental au travail </a:t>
            </a:r>
          </a:p>
        </p:txBody>
      </p:sp>
      <p:grpSp>
        <p:nvGrpSpPr>
          <p:cNvPr id="10" name="Group 9">
            <a:extLst>
              <a:ext uri="{FF2B5EF4-FFF2-40B4-BE49-F238E27FC236}">
                <a16:creationId xmlns:a16="http://schemas.microsoft.com/office/drawing/2014/main" id="{040878E8-A7AD-8409-A260-5B1CA1B045F7}"/>
              </a:ext>
              <a:ext uri="{C183D7F6-B498-43B3-948B-1728B52AA6E4}">
                <adec:decorative xmlns:adec="http://schemas.microsoft.com/office/drawing/2017/decorative" val="1"/>
              </a:ext>
            </a:extLst>
          </p:cNvPr>
          <p:cNvGrpSpPr>
            <a:grpSpLocks noChangeAspect="1"/>
          </p:cNvGrpSpPr>
          <p:nvPr/>
        </p:nvGrpSpPr>
        <p:grpSpPr>
          <a:xfrm>
            <a:off x="0" y="4662132"/>
            <a:ext cx="12190925" cy="2240280"/>
            <a:chOff x="0" y="4506064"/>
            <a:chExt cx="9969054" cy="1831975"/>
          </a:xfrm>
        </p:grpSpPr>
        <p:pic>
          <p:nvPicPr>
            <p:cNvPr id="11" name="Picture 10" descr="Smiling hospital staff">
              <a:extLst>
                <a:ext uri="{FF2B5EF4-FFF2-40B4-BE49-F238E27FC236}">
                  <a16:creationId xmlns:a16="http://schemas.microsoft.com/office/drawing/2014/main" id="{085765B5-AFED-E59C-7F12-789000F33852}"/>
                </a:ext>
              </a:extLst>
            </p:cNvPr>
            <p:cNvPicPr>
              <a:picLocks noChangeAspect="1"/>
            </p:cNvPicPr>
            <p:nvPr/>
          </p:nvPicPr>
          <p:blipFill rotWithShape="1">
            <a:blip r:embed="rId3">
              <a:extLst>
                <a:ext uri="{28A0092B-C50C-407E-A947-70E740481C1C}">
                  <a14:useLocalDpi xmlns:a14="http://schemas.microsoft.com/office/drawing/2010/main" val="0"/>
                </a:ext>
              </a:extLst>
            </a:blip>
            <a:srcRect l="15321"/>
            <a:stretch/>
          </p:blipFill>
          <p:spPr>
            <a:xfrm>
              <a:off x="1793630" y="4509239"/>
              <a:ext cx="2206938" cy="1828800"/>
            </a:xfrm>
            <a:prstGeom prst="rect">
              <a:avLst/>
            </a:prstGeom>
          </p:spPr>
        </p:pic>
        <p:pic>
          <p:nvPicPr>
            <p:cNvPr id="12" name="Content Placeholder 4" descr="A person in a wheelchair&#10;&#10;Description automatically generated">
              <a:extLst>
                <a:ext uri="{FF2B5EF4-FFF2-40B4-BE49-F238E27FC236}">
                  <a16:creationId xmlns:a16="http://schemas.microsoft.com/office/drawing/2014/main" id="{6799B408-C0D7-0026-9429-553661216885}"/>
                </a:ext>
              </a:extLst>
            </p:cNvPr>
            <p:cNvPicPr>
              <a:picLocks noChangeAspect="1"/>
            </p:cNvPicPr>
            <p:nvPr/>
          </p:nvPicPr>
          <p:blipFill rotWithShape="1">
            <a:blip r:embed="rId4">
              <a:extLst>
                <a:ext uri="{28A0092B-C50C-407E-A947-70E740481C1C}">
                  <a14:useLocalDpi xmlns:a14="http://schemas.microsoft.com/office/drawing/2010/main" val="0"/>
                </a:ext>
              </a:extLst>
            </a:blip>
            <a:srcRect l="20143" r="19548"/>
            <a:stretch/>
          </p:blipFill>
          <p:spPr>
            <a:xfrm>
              <a:off x="8314658" y="4506064"/>
              <a:ext cx="1654396" cy="1828800"/>
            </a:xfrm>
            <a:prstGeom prst="rect">
              <a:avLst/>
            </a:prstGeom>
          </p:spPr>
        </p:pic>
        <p:pic>
          <p:nvPicPr>
            <p:cNvPr id="13" name="Content Placeholder 4" descr="A person wearing a blue jacket and headphones pointing at a computer&#10;&#10;Description automatically generated">
              <a:extLst>
                <a:ext uri="{FF2B5EF4-FFF2-40B4-BE49-F238E27FC236}">
                  <a16:creationId xmlns:a16="http://schemas.microsoft.com/office/drawing/2014/main" id="{08395927-95E4-DE69-2D18-D0E79F870F20}"/>
                </a:ext>
              </a:extLst>
            </p:cNvPr>
            <p:cNvPicPr>
              <a:picLocks noChangeAspect="1"/>
            </p:cNvPicPr>
            <p:nvPr/>
          </p:nvPicPr>
          <p:blipFill rotWithShape="1">
            <a:blip r:embed="rId5">
              <a:extLst>
                <a:ext uri="{28A0092B-C50C-407E-A947-70E740481C1C}">
                  <a14:useLocalDpi xmlns:a14="http://schemas.microsoft.com/office/drawing/2010/main" val="0"/>
                </a:ext>
              </a:extLst>
            </a:blip>
            <a:srcRect l="15061"/>
            <a:stretch/>
          </p:blipFill>
          <p:spPr>
            <a:xfrm>
              <a:off x="4000568" y="4509239"/>
              <a:ext cx="2330030" cy="1828800"/>
            </a:xfrm>
            <a:prstGeom prst="rect">
              <a:avLst/>
            </a:prstGeom>
          </p:spPr>
        </p:pic>
        <p:pic>
          <p:nvPicPr>
            <p:cNvPr id="14" name="Content Placeholder 4" descr="Construction workers celebrating">
              <a:extLst>
                <a:ext uri="{FF2B5EF4-FFF2-40B4-BE49-F238E27FC236}">
                  <a16:creationId xmlns:a16="http://schemas.microsoft.com/office/drawing/2014/main" id="{B9473B91-B4AF-4ED5-EC74-365D1B62602B}"/>
                </a:ext>
              </a:extLst>
            </p:cNvPr>
            <p:cNvPicPr>
              <a:picLocks noChangeAspect="1"/>
            </p:cNvPicPr>
            <p:nvPr/>
          </p:nvPicPr>
          <p:blipFill rotWithShape="1">
            <a:blip r:embed="rId6">
              <a:extLst>
                <a:ext uri="{28A0092B-C50C-407E-A947-70E740481C1C}">
                  <a14:useLocalDpi xmlns:a14="http://schemas.microsoft.com/office/drawing/2010/main" val="0"/>
                </a:ext>
              </a:extLst>
            </a:blip>
            <a:srcRect r="27667"/>
            <a:stretch/>
          </p:blipFill>
          <p:spPr>
            <a:xfrm>
              <a:off x="6330598" y="4509239"/>
              <a:ext cx="1984060" cy="1828800"/>
            </a:xfrm>
            <a:prstGeom prst="rect">
              <a:avLst/>
            </a:prstGeom>
          </p:spPr>
        </p:pic>
        <p:pic>
          <p:nvPicPr>
            <p:cNvPr id="15" name="Content Placeholder 4" descr="Man carries wooden beam over shoulder">
              <a:extLst>
                <a:ext uri="{FF2B5EF4-FFF2-40B4-BE49-F238E27FC236}">
                  <a16:creationId xmlns:a16="http://schemas.microsoft.com/office/drawing/2014/main" id="{604A0096-C4DD-80C1-A59D-874FA2A94E02}"/>
                </a:ext>
              </a:extLst>
            </p:cNvPr>
            <p:cNvPicPr>
              <a:picLocks noChangeAspect="1"/>
            </p:cNvPicPr>
            <p:nvPr/>
          </p:nvPicPr>
          <p:blipFill rotWithShape="1">
            <a:blip r:embed="rId7">
              <a:extLst>
                <a:ext uri="{28A0092B-C50C-407E-A947-70E740481C1C}">
                  <a14:useLocalDpi xmlns:a14="http://schemas.microsoft.com/office/drawing/2010/main" val="0"/>
                </a:ext>
              </a:extLst>
            </a:blip>
            <a:srcRect l="23428" r="8854"/>
            <a:stretch/>
          </p:blipFill>
          <p:spPr>
            <a:xfrm>
              <a:off x="0" y="4509239"/>
              <a:ext cx="1855177" cy="1828800"/>
            </a:xfrm>
            <a:prstGeom prst="rect">
              <a:avLst/>
            </a:prstGeom>
          </p:spPr>
        </p:pic>
      </p:grpSp>
      <p:sp>
        <p:nvSpPr>
          <p:cNvPr id="4" name="TextBox 3">
            <a:extLst>
              <a:ext uri="{FF2B5EF4-FFF2-40B4-BE49-F238E27FC236}">
                <a16:creationId xmlns:a16="http://schemas.microsoft.com/office/drawing/2014/main" id="{EB1EFE04-7D01-CB6F-F9CD-1742255B9E26}"/>
              </a:ext>
            </a:extLst>
          </p:cNvPr>
          <p:cNvSpPr txBox="1"/>
          <p:nvPr/>
        </p:nvSpPr>
        <p:spPr>
          <a:xfrm>
            <a:off x="10167801" y="6621530"/>
            <a:ext cx="2101754" cy="276999"/>
          </a:xfrm>
          <a:prstGeom prst="rect">
            <a:avLst/>
          </a:prstGeom>
          <a:noFill/>
        </p:spPr>
        <p:txBody>
          <a:bodyPr wrap="square" rtlCol="0">
            <a:spAutoFit/>
          </a:bodyPr>
          <a:lstStyle/>
          <a:p>
            <a:r>
              <a:rPr lang="en-US" sz="1200" dirty="0">
                <a:solidFill>
                  <a:schemeClr val="bg1">
                    <a:lumMod val="50000"/>
                  </a:schemeClr>
                </a:solidFill>
                <a:latin typeface="Red Hat Display" panose="02010303040201060303" pitchFamily="2" charset="0"/>
                <a:ea typeface="Red Hat Display" panose="02010303040201060303" pitchFamily="2" charset="0"/>
                <a:cs typeface="Red Hat Display" panose="02010303040201060303" pitchFamily="2" charset="0"/>
              </a:rPr>
              <a:t>Version Date : 2024-09-27</a:t>
            </a:r>
          </a:p>
        </p:txBody>
      </p:sp>
    </p:spTree>
    <p:extLst>
      <p:ext uri="{BB962C8B-B14F-4D97-AF65-F5344CB8AC3E}">
        <p14:creationId xmlns:p14="http://schemas.microsoft.com/office/powerpoint/2010/main" val="34240109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034EC-9C38-5DAD-CCED-24A502565B7E}"/>
              </a:ext>
            </a:extLst>
          </p:cNvPr>
          <p:cNvSpPr>
            <a:spLocks noGrp="1"/>
          </p:cNvSpPr>
          <p:nvPr>
            <p:ph type="title"/>
          </p:nvPr>
        </p:nvSpPr>
        <p:spPr/>
        <p:txBody>
          <a:bodyPr/>
          <a:lstStyle/>
          <a:p>
            <a:r>
              <a:rPr lang="fr-CA" dirty="0"/>
              <a:t>Avant de commencer...</a:t>
            </a:r>
            <a:br>
              <a:rPr lang="en-US" sz="1800" kern="100" dirty="0">
                <a:effectLst/>
                <a:latin typeface="Aptos" panose="020B0004020202020204" pitchFamily="34" charset="0"/>
                <a:ea typeface="Aptos" panose="020B0004020202020204" pitchFamily="34" charset="0"/>
                <a:cs typeface="Times New Roman" panose="02020603050405020304" pitchFamily="18" charset="0"/>
              </a:rPr>
            </a:br>
            <a:endParaRPr lang="fr-CA" dirty="0">
              <a:highlight>
                <a:srgbClr val="FFFF00"/>
              </a:highlight>
            </a:endParaRPr>
          </a:p>
        </p:txBody>
      </p:sp>
      <p:pic>
        <p:nvPicPr>
          <p:cNvPr id="1026" name="Picture 2" descr="a.changerlesmentalites.org/EAT_Precours">
            <a:hlinkClick r:id="rId3"/>
            <a:extLst>
              <a:ext uri="{FF2B5EF4-FFF2-40B4-BE49-F238E27FC236}">
                <a16:creationId xmlns:a16="http://schemas.microsoft.com/office/drawing/2014/main" id="{42C123F6-42C9-3C18-6E48-ABD17AAFF6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8234" y="1738647"/>
            <a:ext cx="4107440" cy="4035380"/>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3">
            <a:extLst>
              <a:ext uri="{FF2B5EF4-FFF2-40B4-BE49-F238E27FC236}">
                <a16:creationId xmlns:a16="http://schemas.microsoft.com/office/drawing/2014/main" id="{E68B1538-A0DE-A4DC-B221-E043607B9BB0}"/>
              </a:ext>
            </a:extLst>
          </p:cNvPr>
          <p:cNvSpPr>
            <a:spLocks noGrp="1"/>
          </p:cNvSpPr>
          <p:nvPr>
            <p:ph type="sldNum" sz="quarter" idx="12"/>
          </p:nvPr>
        </p:nvSpPr>
        <p:spPr>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183238C-D44C-504C-A90F-6A09F5109934}" type="slidenum">
              <a:rPr lang="fr-CA" smtClean="0">
                <a:latin typeface="Lora Regular Roman" pitchFamily="2" charset="0"/>
              </a:rPr>
              <a:pPr/>
              <a:t>2</a:t>
            </a:fld>
            <a:endParaRPr lang="fr-CA" dirty="0">
              <a:latin typeface="Lora Regular Roman" pitchFamily="2" charset="0"/>
            </a:endParaRPr>
          </a:p>
        </p:txBody>
      </p:sp>
    </p:spTree>
    <p:extLst>
      <p:ext uri="{BB962C8B-B14F-4D97-AF65-F5344CB8AC3E}">
        <p14:creationId xmlns:p14="http://schemas.microsoft.com/office/powerpoint/2010/main" val="2556666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D4471-E993-86FA-A06F-7F62B07B8A40}"/>
              </a:ext>
            </a:extLst>
          </p:cNvPr>
          <p:cNvSpPr>
            <a:spLocks noGrp="1"/>
          </p:cNvSpPr>
          <p:nvPr>
            <p:ph type="title"/>
          </p:nvPr>
        </p:nvSpPr>
        <p:spPr/>
        <p:txBody>
          <a:bodyPr/>
          <a:lstStyle/>
          <a:p>
            <a:r>
              <a:rPr lang="fr-CA" dirty="0"/>
              <a:t>Consignes pour un espace sécuritaire</a:t>
            </a:r>
          </a:p>
        </p:txBody>
      </p:sp>
      <p:sp>
        <p:nvSpPr>
          <p:cNvPr id="6" name="Content Placeholder 2">
            <a:extLst>
              <a:ext uri="{FF2B5EF4-FFF2-40B4-BE49-F238E27FC236}">
                <a16:creationId xmlns:a16="http://schemas.microsoft.com/office/drawing/2014/main" id="{632C7C2A-2A70-CA68-DE9C-56705E41CA5B}"/>
              </a:ext>
            </a:extLst>
          </p:cNvPr>
          <p:cNvSpPr>
            <a:spLocks noGrp="1"/>
          </p:cNvSpPr>
          <p:nvPr>
            <p:ph idx="1"/>
          </p:nvPr>
        </p:nvSpPr>
        <p:spPr>
          <a:xfrm>
            <a:off x="838200" y="1748051"/>
            <a:ext cx="6115050" cy="3646421"/>
          </a:xfrm>
        </p:spPr>
        <p:txBody>
          <a:bodyPr>
            <a:noAutofit/>
          </a:bodyPr>
          <a:lstStyle/>
          <a:p>
            <a:pPr marL="447675" lvl="0" indent="-447675">
              <a:lnSpc>
                <a:spcPct val="120000"/>
              </a:lnSpc>
              <a:spcBef>
                <a:spcPts val="600"/>
              </a:spcBef>
              <a:buClr>
                <a:srgbClr val="0070C0"/>
              </a:buClr>
              <a:buSzPct val="100000"/>
              <a:buFont typeface="Wingdings" panose="05000000000000000000" pitchFamily="2" charset="2"/>
              <a:buChar char="ü"/>
            </a:pPr>
            <a:r>
              <a:rPr lang="fr-CA" sz="2800" dirty="0">
                <a:solidFill>
                  <a:schemeClr val="tx1"/>
                </a:solidFill>
                <a:latin typeface="Lora" pitchFamily="2" charset="0"/>
              </a:rPr>
              <a:t>Confidentialité</a:t>
            </a:r>
          </a:p>
          <a:p>
            <a:pPr marL="447675" lvl="0" indent="-447675">
              <a:lnSpc>
                <a:spcPct val="120000"/>
              </a:lnSpc>
              <a:spcBef>
                <a:spcPts val="600"/>
              </a:spcBef>
              <a:buClr>
                <a:srgbClr val="0070C0"/>
              </a:buClr>
              <a:buSzPct val="100000"/>
              <a:buFont typeface="Wingdings" panose="05000000000000000000" pitchFamily="2" charset="2"/>
              <a:buChar char="ü"/>
            </a:pPr>
            <a:r>
              <a:rPr lang="fr-CA" sz="2800" dirty="0">
                <a:solidFill>
                  <a:schemeClr val="tx1"/>
                </a:solidFill>
                <a:latin typeface="Lora" pitchFamily="2" charset="0"/>
              </a:rPr>
              <a:t>Langage respectueux et inclusif</a:t>
            </a:r>
          </a:p>
          <a:p>
            <a:pPr marL="447675" lvl="0" indent="-447675">
              <a:lnSpc>
                <a:spcPct val="120000"/>
              </a:lnSpc>
              <a:spcBef>
                <a:spcPts val="600"/>
              </a:spcBef>
              <a:buClr>
                <a:srgbClr val="0070C0"/>
              </a:buClr>
              <a:buSzPct val="100000"/>
              <a:buFont typeface="Wingdings" panose="05000000000000000000" pitchFamily="2" charset="2"/>
              <a:buChar char="ü"/>
            </a:pPr>
            <a:r>
              <a:rPr lang="fr-CA" sz="2800" dirty="0">
                <a:solidFill>
                  <a:schemeClr val="tx1"/>
                </a:solidFill>
                <a:latin typeface="Lora" pitchFamily="2" charset="0"/>
              </a:rPr>
              <a:t>Espace sans jugement</a:t>
            </a:r>
          </a:p>
          <a:p>
            <a:pPr marL="447675" lvl="0" indent="-447675">
              <a:lnSpc>
                <a:spcPct val="120000"/>
              </a:lnSpc>
              <a:spcBef>
                <a:spcPts val="600"/>
              </a:spcBef>
              <a:buClr>
                <a:srgbClr val="0070C0"/>
              </a:buClr>
              <a:buSzPct val="100000"/>
              <a:buFont typeface="Wingdings" panose="05000000000000000000" pitchFamily="2" charset="2"/>
              <a:buChar char="ü"/>
            </a:pPr>
            <a:r>
              <a:rPr lang="fr-CA" sz="2800" dirty="0">
                <a:solidFill>
                  <a:schemeClr val="tx1"/>
                </a:solidFill>
                <a:latin typeface="Lora" pitchFamily="2" charset="0"/>
              </a:rPr>
              <a:t>Pouce levé et prendre soin de soi</a:t>
            </a:r>
          </a:p>
          <a:p>
            <a:pPr marL="0" lvl="0" indent="0">
              <a:lnSpc>
                <a:spcPct val="120000"/>
              </a:lnSpc>
              <a:spcBef>
                <a:spcPts val="600"/>
              </a:spcBef>
              <a:buNone/>
            </a:pPr>
            <a:endParaRPr lang="fr-CA" sz="3200" dirty="0">
              <a:solidFill>
                <a:schemeClr val="tx1"/>
              </a:solidFill>
              <a:latin typeface="Lora" pitchFamily="2" charset="0"/>
            </a:endParaRPr>
          </a:p>
        </p:txBody>
      </p:sp>
      <p:sp>
        <p:nvSpPr>
          <p:cNvPr id="7" name="Rectangle: Rounded Corners 6">
            <a:extLst>
              <a:ext uri="{FF2B5EF4-FFF2-40B4-BE49-F238E27FC236}">
                <a16:creationId xmlns:a16="http://schemas.microsoft.com/office/drawing/2014/main" id="{F14DA67A-01B1-29F7-4803-008734A5D1BA}"/>
              </a:ext>
              <a:ext uri="{C183D7F6-B498-43B3-948B-1728B52AA6E4}">
                <adec:decorative xmlns:adec="http://schemas.microsoft.com/office/drawing/2017/decorative" val="1"/>
              </a:ext>
            </a:extLst>
          </p:cNvPr>
          <p:cNvSpPr/>
          <p:nvPr/>
        </p:nvSpPr>
        <p:spPr>
          <a:xfrm>
            <a:off x="7259216" y="1615121"/>
            <a:ext cx="4094584" cy="3255460"/>
          </a:xfrm>
          <a:prstGeom prst="roundRect">
            <a:avLst/>
          </a:prstGeom>
          <a:ln>
            <a:solidFill>
              <a:srgbClr val="006498"/>
            </a:solid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prstClr val="black"/>
              </a:solidFill>
              <a:effectLst/>
              <a:uLnTx/>
              <a:uFillTx/>
              <a:latin typeface="Calibri" panose="020F0502020204030204"/>
              <a:ea typeface="+mn-ea"/>
              <a:cs typeface="+mn-cs"/>
            </a:endParaRPr>
          </a:p>
        </p:txBody>
      </p:sp>
      <p:sp>
        <p:nvSpPr>
          <p:cNvPr id="8" name="Content Placeholder 3">
            <a:extLst>
              <a:ext uri="{FF2B5EF4-FFF2-40B4-BE49-F238E27FC236}">
                <a16:creationId xmlns:a16="http://schemas.microsoft.com/office/drawing/2014/main" id="{F1A29C43-79A9-1D70-BEB4-489B3C8E593B}"/>
              </a:ext>
            </a:extLst>
          </p:cNvPr>
          <p:cNvSpPr txBox="1">
            <a:spLocks/>
          </p:cNvSpPr>
          <p:nvPr/>
        </p:nvSpPr>
        <p:spPr>
          <a:xfrm>
            <a:off x="7259216" y="2097043"/>
            <a:ext cx="4094584" cy="2421908"/>
          </a:xfrm>
          <a:prstGeom prst="rect">
            <a:avLst/>
          </a:prstGeom>
        </p:spPr>
        <p:txBody>
          <a:bodyPr>
            <a:normAutofit fontScale="92500" lnSpcReduction="20000"/>
          </a:bodyPr>
          <a:lstStyle>
            <a:lvl1pPr marL="0" indent="0" algn="l" defTabSz="914400" rtl="0" eaLnBrk="1" latinLnBrk="0" hangingPunct="1">
              <a:lnSpc>
                <a:spcPct val="100000"/>
              </a:lnSpc>
              <a:spcBef>
                <a:spcPts val="1200"/>
              </a:spcBef>
              <a:spcAft>
                <a:spcPts val="1200"/>
              </a:spcAft>
              <a:buFont typeface="Arial" panose="020B0604020202020204" pitchFamily="34" charset="0"/>
              <a:buNone/>
              <a:defRPr sz="2400" kern="1200">
                <a:solidFill>
                  <a:schemeClr val="tx1"/>
                </a:solidFill>
                <a:latin typeface="LORA REGULAR ROMAN" pitchFamily="2" charset="77"/>
                <a:ea typeface="+mn-ea"/>
                <a:cs typeface="+mn-cs"/>
              </a:defRPr>
            </a:lvl1pPr>
            <a:lvl2pPr marL="217800" indent="-228600" algn="l" defTabSz="914400" rtl="0" eaLnBrk="1" latinLnBrk="0" hangingPunct="1">
              <a:lnSpc>
                <a:spcPct val="90000"/>
              </a:lnSpc>
              <a:spcBef>
                <a:spcPts val="0"/>
              </a:spcBef>
              <a:spcAft>
                <a:spcPts val="600"/>
              </a:spcAft>
              <a:buFont typeface="Arial" panose="020B0604020202020204" pitchFamily="34" charset="0"/>
              <a:buChar char="•"/>
              <a:defRPr sz="2400" kern="1200">
                <a:solidFill>
                  <a:schemeClr val="tx1"/>
                </a:solidFill>
                <a:latin typeface="LORA REGULAR ROMAN" pitchFamily="2" charset="77"/>
                <a:ea typeface="+mn-ea"/>
                <a:cs typeface="+mn-cs"/>
              </a:defRPr>
            </a:lvl2pPr>
            <a:lvl3pPr marL="495000" indent="-228600" algn="l" defTabSz="914400" rtl="0" eaLnBrk="1" latinLnBrk="0" hangingPunct="1">
              <a:lnSpc>
                <a:spcPct val="90000"/>
              </a:lnSpc>
              <a:spcBef>
                <a:spcPts val="0"/>
              </a:spcBef>
              <a:spcAft>
                <a:spcPts val="600"/>
              </a:spcAft>
              <a:buFont typeface="System Font Regular"/>
              <a:buChar char="‒"/>
              <a:defRPr sz="2400" kern="1200">
                <a:solidFill>
                  <a:schemeClr val="tx1"/>
                </a:solidFill>
                <a:latin typeface="LORA REGULAR ROMAN" pitchFamily="2" charset="77"/>
                <a:ea typeface="+mn-ea"/>
                <a:cs typeface="+mn-cs"/>
              </a:defRPr>
            </a:lvl3pPr>
            <a:lvl4pPr marL="844200" indent="-228600" algn="l" defTabSz="914400" rtl="0" eaLnBrk="1" latinLnBrk="0" hangingPunct="1">
              <a:lnSpc>
                <a:spcPct val="90000"/>
              </a:lnSpc>
              <a:spcBef>
                <a:spcPts val="0"/>
              </a:spcBef>
              <a:spcAft>
                <a:spcPts val="600"/>
              </a:spcAft>
              <a:buFont typeface="System Font Regular"/>
              <a:buChar char="⬩"/>
              <a:defRPr sz="2400" kern="1200">
                <a:solidFill>
                  <a:schemeClr val="tx1"/>
                </a:solidFill>
                <a:latin typeface="LORA REGULAR ROMAN" pitchFamily="2" charset="77"/>
                <a:ea typeface="+mn-ea"/>
                <a:cs typeface="+mn-cs"/>
              </a:defRPr>
            </a:lvl4pPr>
            <a:lvl5pPr marL="1085400" indent="-228600" algn="l" defTabSz="914400" rtl="0" eaLnBrk="1" latinLnBrk="0" hangingPunct="1">
              <a:lnSpc>
                <a:spcPct val="90000"/>
              </a:lnSpc>
              <a:spcBef>
                <a:spcPts val="0"/>
              </a:spcBef>
              <a:spcAft>
                <a:spcPts val="600"/>
              </a:spcAft>
              <a:buFont typeface="Wingdings" pitchFamily="2" charset="2"/>
              <a:buChar char="§"/>
              <a:defRPr sz="2400" kern="1200">
                <a:solidFill>
                  <a:schemeClr val="tx1"/>
                </a:solidFill>
                <a:latin typeface="LORA REGULAR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14000"/>
              </a:lnSpc>
              <a:spcBef>
                <a:spcPts val="0"/>
              </a:spcBef>
            </a:pPr>
            <a:r>
              <a:rPr lang="fr-CA" sz="3000" dirty="0">
                <a:latin typeface="Lora" pitchFamily="2" charset="0"/>
              </a:rPr>
              <a:t>Ligne d’aide nationale</a:t>
            </a:r>
          </a:p>
          <a:p>
            <a:pPr algn="ctr">
              <a:lnSpc>
                <a:spcPct val="114000"/>
              </a:lnSpc>
              <a:spcBef>
                <a:spcPts val="0"/>
              </a:spcBef>
            </a:pPr>
            <a:r>
              <a:rPr lang="fr-CA" sz="3000" dirty="0">
                <a:latin typeface="Lora" pitchFamily="2" charset="0"/>
              </a:rPr>
              <a:t>Appelez ou Textez</a:t>
            </a:r>
          </a:p>
          <a:p>
            <a:pPr algn="ctr">
              <a:lnSpc>
                <a:spcPct val="114000"/>
              </a:lnSpc>
              <a:spcBef>
                <a:spcPts val="0"/>
              </a:spcBef>
            </a:pPr>
            <a:r>
              <a:rPr lang="fr-CA" sz="3000" dirty="0">
                <a:latin typeface="Lora" pitchFamily="2" charset="0"/>
              </a:rPr>
              <a:t>9-8-8 </a:t>
            </a:r>
          </a:p>
          <a:p>
            <a:pPr algn="ctr">
              <a:lnSpc>
                <a:spcPct val="114000"/>
              </a:lnSpc>
              <a:spcBef>
                <a:spcPts val="0"/>
              </a:spcBef>
            </a:pPr>
            <a:r>
              <a:rPr lang="fr-CA" sz="3000" dirty="0">
                <a:latin typeface="Lora" pitchFamily="2" charset="0"/>
              </a:rPr>
              <a:t>Site internet 988.ca/</a:t>
            </a:r>
            <a:r>
              <a:rPr lang="fr-CA" sz="3000" dirty="0" err="1">
                <a:latin typeface="Lora" pitchFamily="2" charset="0"/>
              </a:rPr>
              <a:t>fr</a:t>
            </a:r>
            <a:endParaRPr lang="fr-CA" sz="3000" dirty="0">
              <a:latin typeface="Lora" pitchFamily="2" charset="0"/>
            </a:endParaRPr>
          </a:p>
          <a:p>
            <a:pPr>
              <a:lnSpc>
                <a:spcPct val="114000"/>
              </a:lnSpc>
              <a:spcBef>
                <a:spcPts val="0"/>
              </a:spcBef>
            </a:pPr>
            <a:endParaRPr lang="fr-CA" sz="2800" dirty="0">
              <a:latin typeface="Lora" pitchFamily="2" charset="0"/>
            </a:endParaRPr>
          </a:p>
        </p:txBody>
      </p:sp>
      <p:sp>
        <p:nvSpPr>
          <p:cNvPr id="3" name="Slide Number Placeholder 3">
            <a:extLst>
              <a:ext uri="{FF2B5EF4-FFF2-40B4-BE49-F238E27FC236}">
                <a16:creationId xmlns:a16="http://schemas.microsoft.com/office/drawing/2014/main" id="{0952F59D-B3CD-99E0-3994-2A371BD52CE8}"/>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183238C-D44C-504C-A90F-6A09F5109934}" type="slidenum">
              <a:rPr lang="fr-CA" smtClean="0">
                <a:latin typeface="Lora Regular Roman" pitchFamily="2" charset="0"/>
              </a:rPr>
              <a:pPr/>
              <a:t>3</a:t>
            </a:fld>
            <a:endParaRPr lang="fr-CA" dirty="0">
              <a:latin typeface="Lora Regular Roman" pitchFamily="2" charset="0"/>
            </a:endParaRPr>
          </a:p>
        </p:txBody>
      </p:sp>
      <p:sp>
        <p:nvSpPr>
          <p:cNvPr id="10" name="TextBox 9">
            <a:extLst>
              <a:ext uri="{FF2B5EF4-FFF2-40B4-BE49-F238E27FC236}">
                <a16:creationId xmlns:a16="http://schemas.microsoft.com/office/drawing/2014/main" id="{2B7F6AF4-7A45-7117-0BE6-3ACEC9C964AC}"/>
              </a:ext>
            </a:extLst>
          </p:cNvPr>
          <p:cNvSpPr txBox="1"/>
          <p:nvPr/>
        </p:nvSpPr>
        <p:spPr>
          <a:xfrm>
            <a:off x="2331098" y="5541447"/>
            <a:ext cx="7651102" cy="584775"/>
          </a:xfrm>
          <a:prstGeom prst="rect">
            <a:avLst/>
          </a:prstGeom>
          <a:noFill/>
        </p:spPr>
        <p:txBody>
          <a:bodyPr wrap="square" rtlCol="0">
            <a:spAutoFit/>
          </a:bodyPr>
          <a:lstStyle/>
          <a:p>
            <a:pPr marL="0" indent="0" algn="ctr">
              <a:buNone/>
            </a:pPr>
            <a:r>
              <a:rPr lang="fr-CA" sz="3200" b="1" dirty="0">
                <a:solidFill>
                  <a:schemeClr val="accent4"/>
                </a:solidFill>
                <a:latin typeface="Lora" pitchFamily="2" charset="0"/>
              </a:rPr>
              <a:t>Avez-vous quelque chose à ajouter?</a:t>
            </a:r>
          </a:p>
        </p:txBody>
      </p:sp>
    </p:spTree>
    <p:extLst>
      <p:ext uri="{BB962C8B-B14F-4D97-AF65-F5344CB8AC3E}">
        <p14:creationId xmlns:p14="http://schemas.microsoft.com/office/powerpoint/2010/main" val="4235702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33E8F-CE4A-6B6A-F0A1-DE9A3DC82452}"/>
              </a:ext>
            </a:extLst>
          </p:cNvPr>
          <p:cNvSpPr>
            <a:spLocks noGrp="1"/>
          </p:cNvSpPr>
          <p:nvPr>
            <p:ph type="title"/>
          </p:nvPr>
        </p:nvSpPr>
        <p:spPr/>
        <p:txBody>
          <a:bodyPr/>
          <a:lstStyle/>
          <a:p>
            <a:r>
              <a:rPr lang="en-US" dirty="0" err="1"/>
              <a:t>Consignes</a:t>
            </a:r>
            <a:r>
              <a:rPr lang="en-US" dirty="0"/>
              <a:t> de </a:t>
            </a:r>
            <a:r>
              <a:rPr lang="en-US" dirty="0" err="1"/>
              <a:t>groupe</a:t>
            </a:r>
            <a:endParaRPr lang="en-US" dirty="0"/>
          </a:p>
        </p:txBody>
      </p:sp>
      <p:grpSp>
        <p:nvGrpSpPr>
          <p:cNvPr id="3" name="Group 2">
            <a:extLst>
              <a:ext uri="{FF2B5EF4-FFF2-40B4-BE49-F238E27FC236}">
                <a16:creationId xmlns:a16="http://schemas.microsoft.com/office/drawing/2014/main" id="{FC1A809D-90DF-88C2-9439-40559C04E1C3}"/>
              </a:ext>
              <a:ext uri="{C183D7F6-B498-43B3-948B-1728B52AA6E4}">
                <adec:decorative xmlns:adec="http://schemas.microsoft.com/office/drawing/2017/decorative" val="1"/>
              </a:ext>
            </a:extLst>
          </p:cNvPr>
          <p:cNvGrpSpPr/>
          <p:nvPr/>
        </p:nvGrpSpPr>
        <p:grpSpPr>
          <a:xfrm>
            <a:off x="1464656" y="1973513"/>
            <a:ext cx="2335095" cy="2882450"/>
            <a:chOff x="1464656" y="1973513"/>
            <a:chExt cx="2335095" cy="2882450"/>
          </a:xfrm>
        </p:grpSpPr>
        <p:sp>
          <p:nvSpPr>
            <p:cNvPr id="5" name="Freeform: Shape 4">
              <a:extLst>
                <a:ext uri="{FF2B5EF4-FFF2-40B4-BE49-F238E27FC236}">
                  <a16:creationId xmlns:a16="http://schemas.microsoft.com/office/drawing/2014/main" id="{2F7F9AB6-D2E7-6D9A-2EDC-3562465472FC}"/>
                </a:ext>
              </a:extLst>
            </p:cNvPr>
            <p:cNvSpPr/>
            <p:nvPr/>
          </p:nvSpPr>
          <p:spPr>
            <a:xfrm>
              <a:off x="1464656" y="4090963"/>
              <a:ext cx="2335095" cy="765000"/>
            </a:xfrm>
            <a:custGeom>
              <a:avLst/>
              <a:gdLst>
                <a:gd name="connsiteX0" fmla="*/ 0 w 1800000"/>
                <a:gd name="connsiteY0" fmla="*/ 0 h 765000"/>
                <a:gd name="connsiteX1" fmla="*/ 1800000 w 1800000"/>
                <a:gd name="connsiteY1" fmla="*/ 0 h 765000"/>
                <a:gd name="connsiteX2" fmla="*/ 1800000 w 1800000"/>
                <a:gd name="connsiteY2" fmla="*/ 765000 h 765000"/>
                <a:gd name="connsiteX3" fmla="*/ 0 w 1800000"/>
                <a:gd name="connsiteY3" fmla="*/ 765000 h 765000"/>
                <a:gd name="connsiteX4" fmla="*/ 0 w 1800000"/>
                <a:gd name="connsiteY4" fmla="*/ 0 h 76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0000" h="765000">
                  <a:moveTo>
                    <a:pt x="0" y="0"/>
                  </a:moveTo>
                  <a:lnTo>
                    <a:pt x="1800000" y="0"/>
                  </a:lnTo>
                  <a:lnTo>
                    <a:pt x="1800000" y="765000"/>
                  </a:lnTo>
                  <a:lnTo>
                    <a:pt x="0" y="765000"/>
                  </a:lnTo>
                  <a:lnTo>
                    <a:pt x="0" y="0"/>
                  </a:lnTo>
                  <a:close/>
                </a:path>
              </a:pathLst>
            </a:custGeom>
            <a:ln>
              <a:no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marR="0" lvl="0" indent="0" algn="ctr" defTabSz="1066800" rtl="0" eaLnBrk="1" fontAlgn="auto" latinLnBrk="0" hangingPunct="1">
                <a:lnSpc>
                  <a:spcPct val="100000"/>
                </a:lnSpc>
                <a:spcBef>
                  <a:spcPct val="0"/>
                </a:spcBef>
                <a:spcAft>
                  <a:spcPts val="0"/>
                </a:spcAft>
                <a:buClrTx/>
                <a:buSzTx/>
                <a:buFontTx/>
                <a:buNone/>
                <a:tabLst/>
                <a:defRPr/>
              </a:pPr>
              <a:r>
                <a:rPr kumimoji="0" lang="en-US" sz="2800" b="0" i="0" u="none" strike="noStrike" kern="1200" cap="none" spc="0" normalizeH="0" baseline="0" noProof="0" dirty="0" err="1">
                  <a:ln>
                    <a:noFill/>
                  </a:ln>
                  <a:solidFill>
                    <a:prstClr val="black">
                      <a:hueOff val="0"/>
                      <a:satOff val="0"/>
                      <a:lumOff val="0"/>
                      <a:alphaOff val="0"/>
                    </a:prstClr>
                  </a:solidFill>
                  <a:effectLst/>
                  <a:uLnTx/>
                  <a:uFillTx/>
                  <a:latin typeface="Lora" pitchFamily="2" charset="0"/>
                </a:rPr>
                <a:t>Soyez</a:t>
              </a:r>
              <a:r>
                <a:rPr kumimoji="0" lang="en-US" sz="2800" b="0" i="0" u="none" strike="noStrike" kern="1200" cap="none" spc="0" normalizeH="0" baseline="0" noProof="0" dirty="0">
                  <a:ln>
                    <a:noFill/>
                  </a:ln>
                  <a:solidFill>
                    <a:prstClr val="black">
                      <a:hueOff val="0"/>
                      <a:satOff val="0"/>
                      <a:lumOff val="0"/>
                      <a:alphaOff val="0"/>
                    </a:prstClr>
                  </a:solidFill>
                  <a:effectLst/>
                  <a:uLnTx/>
                  <a:uFillTx/>
                  <a:latin typeface="Lora" pitchFamily="2" charset="0"/>
                </a:rPr>
                <a:t> à </a:t>
              </a:r>
              <a:r>
                <a:rPr kumimoji="0" lang="en-US" sz="2800" b="0" i="0" u="none" strike="noStrike" kern="1200" cap="none" spc="0" normalizeH="0" baseline="0" noProof="0" dirty="0" err="1">
                  <a:ln>
                    <a:noFill/>
                  </a:ln>
                  <a:solidFill>
                    <a:prstClr val="black">
                      <a:hueOff val="0"/>
                      <a:satOff val="0"/>
                      <a:lumOff val="0"/>
                      <a:alphaOff val="0"/>
                    </a:prstClr>
                  </a:solidFill>
                  <a:effectLst/>
                  <a:uLnTx/>
                  <a:uFillTx/>
                  <a:latin typeface="Lora" pitchFamily="2" charset="0"/>
                </a:rPr>
                <a:t>l’heure</a:t>
              </a:r>
              <a:endParaRPr kumimoji="0" lang="en-US" sz="2800" b="0" i="0" u="none" strike="noStrike" kern="1200" cap="none" spc="0" normalizeH="0" baseline="0" noProof="0" dirty="0">
                <a:ln>
                  <a:noFill/>
                </a:ln>
                <a:solidFill>
                  <a:prstClr val="black">
                    <a:hueOff val="0"/>
                    <a:satOff val="0"/>
                    <a:lumOff val="0"/>
                    <a:alphaOff val="0"/>
                  </a:prstClr>
                </a:solidFill>
                <a:effectLst/>
                <a:uLnTx/>
                <a:uFillTx/>
                <a:latin typeface="Lora" pitchFamily="2" charset="0"/>
              </a:endParaRPr>
            </a:p>
          </p:txBody>
        </p:sp>
        <p:pic>
          <p:nvPicPr>
            <p:cNvPr id="10" name="Graphic 9" descr="Clock with solid fill">
              <a:extLst>
                <a:ext uri="{FF2B5EF4-FFF2-40B4-BE49-F238E27FC236}">
                  <a16:creationId xmlns:a16="http://schemas.microsoft.com/office/drawing/2014/main" id="{48F55ADB-8643-3C74-1972-1EC2019C23B1}"/>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801349" y="1973513"/>
              <a:ext cx="1800000" cy="1800000"/>
            </a:xfrm>
            <a:prstGeom prst="rect">
              <a:avLst/>
            </a:prstGeom>
          </p:spPr>
        </p:pic>
      </p:grpSp>
      <p:grpSp>
        <p:nvGrpSpPr>
          <p:cNvPr id="15" name="Group 14">
            <a:extLst>
              <a:ext uri="{FF2B5EF4-FFF2-40B4-BE49-F238E27FC236}">
                <a16:creationId xmlns:a16="http://schemas.microsoft.com/office/drawing/2014/main" id="{8C1260D1-B3EB-E24D-3624-2EBE6CDEFA51}"/>
              </a:ext>
              <a:ext uri="{C183D7F6-B498-43B3-948B-1728B52AA6E4}">
                <adec:decorative xmlns:adec="http://schemas.microsoft.com/office/drawing/2017/decorative" val="1"/>
              </a:ext>
            </a:extLst>
          </p:cNvPr>
          <p:cNvGrpSpPr/>
          <p:nvPr/>
        </p:nvGrpSpPr>
        <p:grpSpPr>
          <a:xfrm>
            <a:off x="4304521" y="2243356"/>
            <a:ext cx="1818684" cy="2687307"/>
            <a:chOff x="4304521" y="2243356"/>
            <a:chExt cx="1818684" cy="2687307"/>
          </a:xfrm>
        </p:grpSpPr>
        <p:sp>
          <p:nvSpPr>
            <p:cNvPr id="7" name="Freeform: Shape 6">
              <a:extLst>
                <a:ext uri="{FF2B5EF4-FFF2-40B4-BE49-F238E27FC236}">
                  <a16:creationId xmlns:a16="http://schemas.microsoft.com/office/drawing/2014/main" id="{FA549D36-FE8B-B7FC-5D7E-AD5FD099A965}"/>
                </a:ext>
              </a:extLst>
            </p:cNvPr>
            <p:cNvSpPr/>
            <p:nvPr/>
          </p:nvSpPr>
          <p:spPr>
            <a:xfrm>
              <a:off x="4304521" y="4016263"/>
              <a:ext cx="1818684" cy="914400"/>
            </a:xfrm>
            <a:custGeom>
              <a:avLst/>
              <a:gdLst>
                <a:gd name="connsiteX0" fmla="*/ 0 w 1818684"/>
                <a:gd name="connsiteY0" fmla="*/ 0 h 1543486"/>
                <a:gd name="connsiteX1" fmla="*/ 1818684 w 1818684"/>
                <a:gd name="connsiteY1" fmla="*/ 0 h 1543486"/>
                <a:gd name="connsiteX2" fmla="*/ 1818684 w 1818684"/>
                <a:gd name="connsiteY2" fmla="*/ 1543486 h 1543486"/>
                <a:gd name="connsiteX3" fmla="*/ 0 w 1818684"/>
                <a:gd name="connsiteY3" fmla="*/ 1543486 h 1543486"/>
                <a:gd name="connsiteX4" fmla="*/ 0 w 1818684"/>
                <a:gd name="connsiteY4" fmla="*/ 0 h 15434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8684" h="1543486">
                  <a:moveTo>
                    <a:pt x="0" y="0"/>
                  </a:moveTo>
                  <a:lnTo>
                    <a:pt x="1818684" y="0"/>
                  </a:lnTo>
                  <a:lnTo>
                    <a:pt x="1818684" y="1543486"/>
                  </a:lnTo>
                  <a:lnTo>
                    <a:pt x="0" y="15434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marR="0" lvl="0" indent="0" algn="ctr" defTabSz="1066800" rtl="0" eaLnBrk="1" fontAlgn="auto" latinLnBrk="0" hangingPunct="1">
                <a:lnSpc>
                  <a:spcPct val="100000"/>
                </a:lnSpc>
                <a:spcBef>
                  <a:spcPct val="0"/>
                </a:spcBef>
                <a:spcAft>
                  <a:spcPts val="0"/>
                </a:spcAft>
                <a:buClrTx/>
                <a:buSzTx/>
                <a:buFontTx/>
                <a:buNone/>
                <a:tabLst/>
                <a:defRPr/>
              </a:pPr>
              <a:r>
                <a:rPr kumimoji="0" lang="en-CA" sz="2800" b="0" i="0" u="none" strike="noStrike" kern="1200" cap="none" spc="0" normalizeH="0" baseline="0" noProof="0" dirty="0" err="1">
                  <a:ln>
                    <a:noFill/>
                  </a:ln>
                  <a:solidFill>
                    <a:prstClr val="black">
                      <a:hueOff val="0"/>
                      <a:satOff val="0"/>
                      <a:lumOff val="0"/>
                      <a:alphaOff val="0"/>
                    </a:prstClr>
                  </a:solidFill>
                  <a:effectLst/>
                  <a:uLnTx/>
                  <a:uFillTx/>
                  <a:latin typeface="Lora" pitchFamily="2" charset="0"/>
                </a:rPr>
                <a:t>Restez</a:t>
              </a:r>
              <a:r>
                <a:rPr kumimoji="0" lang="en-CA" sz="2800" b="0" i="0" u="none" strike="noStrike" kern="1200" cap="none" spc="0" normalizeH="0" baseline="0" noProof="0" dirty="0">
                  <a:ln>
                    <a:noFill/>
                  </a:ln>
                  <a:solidFill>
                    <a:prstClr val="black">
                      <a:hueOff val="0"/>
                      <a:satOff val="0"/>
                      <a:lumOff val="0"/>
                      <a:alphaOff val="0"/>
                    </a:prstClr>
                  </a:solidFill>
                  <a:effectLst/>
                  <a:uLnTx/>
                  <a:uFillTx/>
                  <a:latin typeface="Lora" pitchFamily="2" charset="0"/>
                </a:rPr>
                <a:t> </a:t>
              </a:r>
              <a:r>
                <a:rPr kumimoji="0" lang="en-CA" sz="2800" b="0" i="0" u="none" strike="noStrike" kern="1200" cap="none" spc="0" normalizeH="0" baseline="0" noProof="0" dirty="0" err="1">
                  <a:ln>
                    <a:noFill/>
                  </a:ln>
                  <a:solidFill>
                    <a:prstClr val="black">
                      <a:hueOff val="0"/>
                      <a:satOff val="0"/>
                      <a:lumOff val="0"/>
                      <a:alphaOff val="0"/>
                    </a:prstClr>
                  </a:solidFill>
                  <a:effectLst/>
                  <a:uLnTx/>
                  <a:uFillTx/>
                  <a:latin typeface="Lora" pitchFamily="2" charset="0"/>
                </a:rPr>
                <a:t>attentif</a:t>
              </a:r>
              <a:r>
                <a:rPr lang="fr-CA" sz="2800" i="0" kern="1200" noProof="0" dirty="0">
                  <a:effectLst/>
                  <a:latin typeface="Lora" pitchFamily="2" charset="0"/>
                  <a:ea typeface="Times New Roman" panose="02020603050405020304" pitchFamily="18" charset="0"/>
                  <a:cs typeface="Calibri" panose="020F0502020204030204" pitchFamily="34" charset="0"/>
                </a:rPr>
                <a:t>·</a:t>
              </a:r>
              <a:r>
                <a:rPr lang="fr-CA" sz="2800" i="0" kern="1200" noProof="0" dirty="0" err="1">
                  <a:effectLst/>
                  <a:latin typeface="Lora" pitchFamily="2" charset="0"/>
                  <a:ea typeface="Times New Roman" panose="02020603050405020304" pitchFamily="18" charset="0"/>
                  <a:cs typeface="Calibri" panose="020F0502020204030204" pitchFamily="34" charset="0"/>
                </a:rPr>
                <a:t>ve</a:t>
              </a:r>
              <a:endParaRPr kumimoji="0" lang="en-CA" sz="2800" b="0" i="0" u="none" strike="noStrike" kern="1200" cap="none" spc="0" normalizeH="0" baseline="0" noProof="0" dirty="0">
                <a:ln>
                  <a:noFill/>
                </a:ln>
                <a:solidFill>
                  <a:prstClr val="black">
                    <a:hueOff val="0"/>
                    <a:satOff val="0"/>
                    <a:lumOff val="0"/>
                    <a:alphaOff val="0"/>
                  </a:prstClr>
                </a:solidFill>
                <a:effectLst/>
                <a:uLnTx/>
                <a:uFillTx/>
                <a:latin typeface="Lora" pitchFamily="2" charset="0"/>
              </a:endParaRPr>
            </a:p>
          </p:txBody>
        </p:sp>
        <p:pic>
          <p:nvPicPr>
            <p:cNvPr id="11" name="Graphic 10" descr="No Phones with solid fill">
              <a:extLst>
                <a:ext uri="{FF2B5EF4-FFF2-40B4-BE49-F238E27FC236}">
                  <a16:creationId xmlns:a16="http://schemas.microsoft.com/office/drawing/2014/main" id="{798D5128-06F0-C6E0-511A-2CBF127B088A}"/>
                </a:ext>
              </a:extLst>
            </p:cNvPr>
            <p:cNvPicPr>
              <a:picLocks noChangeAspect="1"/>
            </p:cNvPicPr>
            <p:nvPr/>
          </p:nvPicPr>
          <p:blipFill>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4646160" y="2243356"/>
              <a:ext cx="1260314" cy="1260314"/>
            </a:xfrm>
            <a:prstGeom prst="rect">
              <a:avLst/>
            </a:prstGeom>
          </p:spPr>
        </p:pic>
      </p:grpSp>
      <p:grpSp>
        <p:nvGrpSpPr>
          <p:cNvPr id="16" name="Group 15">
            <a:extLst>
              <a:ext uri="{FF2B5EF4-FFF2-40B4-BE49-F238E27FC236}">
                <a16:creationId xmlns:a16="http://schemas.microsoft.com/office/drawing/2014/main" id="{6456F4B6-9DDA-8981-20EF-62DBDB44BCBE}"/>
              </a:ext>
              <a:ext uri="{C183D7F6-B498-43B3-948B-1728B52AA6E4}">
                <adec:decorative xmlns:adec="http://schemas.microsoft.com/office/drawing/2017/decorative" val="1"/>
              </a:ext>
            </a:extLst>
          </p:cNvPr>
          <p:cNvGrpSpPr/>
          <p:nvPr/>
        </p:nvGrpSpPr>
        <p:grpSpPr>
          <a:xfrm>
            <a:off x="6625274" y="2183933"/>
            <a:ext cx="1984964" cy="2603973"/>
            <a:chOff x="6625274" y="2183933"/>
            <a:chExt cx="1984964" cy="2603973"/>
          </a:xfrm>
        </p:grpSpPr>
        <p:sp>
          <p:nvSpPr>
            <p:cNvPr id="6" name="Freeform: Shape 5">
              <a:extLst>
                <a:ext uri="{FF2B5EF4-FFF2-40B4-BE49-F238E27FC236}">
                  <a16:creationId xmlns:a16="http://schemas.microsoft.com/office/drawing/2014/main" id="{E64B5A7D-D9FA-A606-984F-837096F2D8EF}"/>
                </a:ext>
              </a:extLst>
            </p:cNvPr>
            <p:cNvSpPr/>
            <p:nvPr/>
          </p:nvSpPr>
          <p:spPr>
            <a:xfrm>
              <a:off x="6625274" y="4022906"/>
              <a:ext cx="1984964" cy="765000"/>
            </a:xfrm>
            <a:custGeom>
              <a:avLst/>
              <a:gdLst>
                <a:gd name="connsiteX0" fmla="*/ 0 w 1800000"/>
                <a:gd name="connsiteY0" fmla="*/ 0 h 765000"/>
                <a:gd name="connsiteX1" fmla="*/ 1800000 w 1800000"/>
                <a:gd name="connsiteY1" fmla="*/ 0 h 765000"/>
                <a:gd name="connsiteX2" fmla="*/ 1800000 w 1800000"/>
                <a:gd name="connsiteY2" fmla="*/ 765000 h 765000"/>
                <a:gd name="connsiteX3" fmla="*/ 0 w 1800000"/>
                <a:gd name="connsiteY3" fmla="*/ 765000 h 765000"/>
                <a:gd name="connsiteX4" fmla="*/ 0 w 1800000"/>
                <a:gd name="connsiteY4" fmla="*/ 0 h 76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0000" h="765000">
                  <a:moveTo>
                    <a:pt x="0" y="0"/>
                  </a:moveTo>
                  <a:lnTo>
                    <a:pt x="1800000" y="0"/>
                  </a:lnTo>
                  <a:lnTo>
                    <a:pt x="1800000" y="765000"/>
                  </a:lnTo>
                  <a:lnTo>
                    <a:pt x="0" y="765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marR="0" lvl="0" indent="0" algn="ctr" defTabSz="1066800" rtl="0" eaLnBrk="1" fontAlgn="auto" latinLnBrk="0" hangingPunct="1">
                <a:lnSpc>
                  <a:spcPct val="100000"/>
                </a:lnSpc>
                <a:spcBef>
                  <a:spcPct val="0"/>
                </a:spcBef>
                <a:spcAft>
                  <a:spcPct val="35000"/>
                </a:spcAft>
                <a:buClrTx/>
                <a:buSzTx/>
                <a:buFontTx/>
                <a:buNone/>
                <a:tabLst/>
                <a:defRPr/>
              </a:pPr>
              <a:r>
                <a:rPr kumimoji="0" lang="en-US" sz="2800" b="0" i="0" u="none" strike="noStrike" kern="1200" cap="none" spc="0" normalizeH="0" baseline="0" noProof="0" dirty="0" err="1">
                  <a:ln>
                    <a:noFill/>
                  </a:ln>
                  <a:solidFill>
                    <a:prstClr val="black">
                      <a:hueOff val="0"/>
                      <a:satOff val="0"/>
                      <a:lumOff val="0"/>
                      <a:alphaOff val="0"/>
                    </a:prstClr>
                  </a:solidFill>
                  <a:effectLst/>
                  <a:uLnTx/>
                  <a:uFillTx/>
                  <a:latin typeface="Lora" pitchFamily="2" charset="0"/>
                </a:rPr>
                <a:t>Parlez</a:t>
              </a:r>
              <a:r>
                <a:rPr kumimoji="0" lang="en-US" sz="2800" b="0" i="0" u="none" strike="noStrike" kern="1200" cap="none" spc="0" normalizeH="0" baseline="0" noProof="0" dirty="0">
                  <a:ln>
                    <a:noFill/>
                  </a:ln>
                  <a:solidFill>
                    <a:prstClr val="black">
                      <a:hueOff val="0"/>
                      <a:satOff val="0"/>
                      <a:lumOff val="0"/>
                      <a:alphaOff val="0"/>
                    </a:prstClr>
                  </a:solidFill>
                  <a:effectLst/>
                  <a:uLnTx/>
                  <a:uFillTx/>
                  <a:latin typeface="Lora" pitchFamily="2" charset="0"/>
                </a:rPr>
                <a:t> </a:t>
              </a:r>
              <a:r>
                <a:rPr kumimoji="0" lang="en-US" sz="2800" b="0" i="0" u="none" strike="noStrike" kern="1200" cap="none" spc="0" normalizeH="0" baseline="0" noProof="0" dirty="0" err="1">
                  <a:ln>
                    <a:noFill/>
                  </a:ln>
                  <a:solidFill>
                    <a:prstClr val="black">
                      <a:hueOff val="0"/>
                      <a:satOff val="0"/>
                      <a:lumOff val="0"/>
                      <a:alphaOff val="0"/>
                    </a:prstClr>
                  </a:solidFill>
                  <a:effectLst/>
                  <a:uLnTx/>
                  <a:uFillTx/>
                  <a:latin typeface="Lora" pitchFamily="2" charset="0"/>
                </a:rPr>
                <a:t>une</a:t>
              </a:r>
              <a:r>
                <a:rPr kumimoji="0" lang="en-US" sz="2800" b="0" i="0" u="none" strike="noStrike" kern="1200" cap="none" spc="0" normalizeH="0" baseline="0" noProof="0" dirty="0">
                  <a:ln>
                    <a:noFill/>
                  </a:ln>
                  <a:solidFill>
                    <a:prstClr val="black">
                      <a:hueOff val="0"/>
                      <a:satOff val="0"/>
                      <a:lumOff val="0"/>
                      <a:alphaOff val="0"/>
                    </a:prstClr>
                  </a:solidFill>
                  <a:effectLst/>
                  <a:uLnTx/>
                  <a:uFillTx/>
                  <a:latin typeface="Lora" pitchFamily="2" charset="0"/>
                </a:rPr>
                <a:t> </a:t>
              </a:r>
              <a:r>
                <a:rPr kumimoji="0" lang="en-US" sz="2800" b="0" i="0" u="none" strike="noStrike" kern="1200" cap="none" spc="0" normalizeH="0" baseline="0" noProof="0" dirty="0" err="1">
                  <a:ln>
                    <a:noFill/>
                  </a:ln>
                  <a:solidFill>
                    <a:prstClr val="black">
                      <a:hueOff val="0"/>
                      <a:satOff val="0"/>
                      <a:lumOff val="0"/>
                      <a:alphaOff val="0"/>
                    </a:prstClr>
                  </a:solidFill>
                  <a:effectLst/>
                  <a:uLnTx/>
                  <a:uFillTx/>
                  <a:latin typeface="Lora" pitchFamily="2" charset="0"/>
                </a:rPr>
                <a:t>personne</a:t>
              </a:r>
              <a:r>
                <a:rPr kumimoji="0" lang="en-US" sz="2800" b="0" i="0" u="none" strike="noStrike" kern="1200" cap="none" spc="0" normalizeH="0" baseline="0" noProof="0" dirty="0">
                  <a:ln>
                    <a:noFill/>
                  </a:ln>
                  <a:solidFill>
                    <a:prstClr val="black">
                      <a:hueOff val="0"/>
                      <a:satOff val="0"/>
                      <a:lumOff val="0"/>
                      <a:alphaOff val="0"/>
                    </a:prstClr>
                  </a:solidFill>
                  <a:effectLst/>
                  <a:uLnTx/>
                  <a:uFillTx/>
                  <a:latin typeface="Lora" pitchFamily="2" charset="0"/>
                </a:rPr>
                <a:t> à la </a:t>
              </a:r>
              <a:r>
                <a:rPr kumimoji="0" lang="en-US" sz="2800" b="0" i="0" u="none" strike="noStrike" kern="1200" cap="none" spc="0" normalizeH="0" baseline="0" noProof="0" dirty="0" err="1">
                  <a:ln>
                    <a:noFill/>
                  </a:ln>
                  <a:solidFill>
                    <a:prstClr val="black">
                      <a:hueOff val="0"/>
                      <a:satOff val="0"/>
                      <a:lumOff val="0"/>
                      <a:alphaOff val="0"/>
                    </a:prstClr>
                  </a:solidFill>
                  <a:effectLst/>
                  <a:uLnTx/>
                  <a:uFillTx/>
                  <a:latin typeface="Lora" pitchFamily="2" charset="0"/>
                </a:rPr>
                <a:t>fois</a:t>
              </a:r>
              <a:endParaRPr kumimoji="0" lang="en-US" sz="2800" b="0" i="0" u="none" strike="noStrike" kern="1200" cap="none" spc="0" normalizeH="0" baseline="0" noProof="0" dirty="0">
                <a:ln>
                  <a:noFill/>
                </a:ln>
                <a:solidFill>
                  <a:prstClr val="black">
                    <a:hueOff val="0"/>
                    <a:satOff val="0"/>
                    <a:lumOff val="0"/>
                    <a:alphaOff val="0"/>
                  </a:prstClr>
                </a:solidFill>
                <a:effectLst/>
                <a:uLnTx/>
                <a:uFillTx/>
                <a:latin typeface="Lora" pitchFamily="2" charset="0"/>
              </a:endParaRPr>
            </a:p>
          </p:txBody>
        </p:sp>
        <p:grpSp>
          <p:nvGrpSpPr>
            <p:cNvPr id="12" name="Group 11">
              <a:extLst>
                <a:ext uri="{FF2B5EF4-FFF2-40B4-BE49-F238E27FC236}">
                  <a16:creationId xmlns:a16="http://schemas.microsoft.com/office/drawing/2014/main" id="{91DE31C2-A97B-3C17-7897-B103F6A98812}"/>
                </a:ext>
              </a:extLst>
            </p:cNvPr>
            <p:cNvGrpSpPr/>
            <p:nvPr/>
          </p:nvGrpSpPr>
          <p:grpSpPr>
            <a:xfrm>
              <a:off x="6867310" y="2183933"/>
              <a:ext cx="1260314" cy="1325564"/>
              <a:chOff x="13694336" y="2727980"/>
              <a:chExt cx="1132007" cy="1144939"/>
            </a:xfrm>
            <a:solidFill>
              <a:schemeClr val="accent1">
                <a:lumMod val="75000"/>
              </a:schemeClr>
            </a:solidFill>
          </p:grpSpPr>
          <p:pic>
            <p:nvPicPr>
              <p:cNvPr id="13" name="Graphic 12" descr="User with solid fill">
                <a:extLst>
                  <a:ext uri="{FF2B5EF4-FFF2-40B4-BE49-F238E27FC236}">
                    <a16:creationId xmlns:a16="http://schemas.microsoft.com/office/drawing/2014/main" id="{75AA63BF-8AC5-8212-4246-CD30F3CF9CDF}"/>
                  </a:ext>
                </a:extLst>
              </p:cNvPr>
              <p:cNvPicPr>
                <a:picLocks noChangeAspect="1"/>
              </p:cNvPicPr>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4151536" y="3198112"/>
                <a:ext cx="674807" cy="674807"/>
              </a:xfrm>
              <a:prstGeom prst="rect">
                <a:avLst/>
              </a:prstGeom>
            </p:spPr>
          </p:pic>
          <p:pic>
            <p:nvPicPr>
              <p:cNvPr id="14" name="Graphic 13" descr="Subtitles with solid fill">
                <a:extLst>
                  <a:ext uri="{FF2B5EF4-FFF2-40B4-BE49-F238E27FC236}">
                    <a16:creationId xmlns:a16="http://schemas.microsoft.com/office/drawing/2014/main" id="{0897A7C3-701F-BA93-CA72-BD3339406A9C}"/>
                  </a:ext>
                </a:extLst>
              </p:cNvPr>
              <p:cNvPicPr>
                <a:picLocks noChangeAspect="1"/>
              </p:cNvPicPr>
              <p:nvPr/>
            </p:nvPicPr>
            <p:blipFill>
              <a:blip r:embed="rId9">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13694336" y="2727980"/>
                <a:ext cx="914400" cy="674808"/>
              </a:xfrm>
              <a:prstGeom prst="rect">
                <a:avLst/>
              </a:prstGeom>
            </p:spPr>
          </p:pic>
        </p:grpSp>
      </p:grpSp>
      <p:sp>
        <p:nvSpPr>
          <p:cNvPr id="17" name="Slide Number Placeholder 3">
            <a:extLst>
              <a:ext uri="{FF2B5EF4-FFF2-40B4-BE49-F238E27FC236}">
                <a16:creationId xmlns:a16="http://schemas.microsoft.com/office/drawing/2014/main" id="{BF11BD38-7334-F88B-32E5-3C14F1787978}"/>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183238C-D44C-504C-A90F-6A09F5109934}" type="slidenum">
              <a:rPr lang="fr-CA" smtClean="0">
                <a:latin typeface="Lora Regular Roman" pitchFamily="2" charset="0"/>
              </a:rPr>
              <a:pPr/>
              <a:t>4</a:t>
            </a:fld>
            <a:endParaRPr lang="fr-CA" dirty="0">
              <a:latin typeface="Lora Regular Roman" pitchFamily="2" charset="0"/>
            </a:endParaRPr>
          </a:p>
        </p:txBody>
      </p:sp>
      <p:grpSp>
        <p:nvGrpSpPr>
          <p:cNvPr id="4" name="Group 3">
            <a:extLst>
              <a:ext uri="{FF2B5EF4-FFF2-40B4-BE49-F238E27FC236}">
                <a16:creationId xmlns:a16="http://schemas.microsoft.com/office/drawing/2014/main" id="{2BA7D79C-C134-83C2-AF4A-0ECDEC19BEA2}"/>
              </a:ext>
              <a:ext uri="{C183D7F6-B498-43B3-948B-1728B52AA6E4}">
                <adec:decorative xmlns:adec="http://schemas.microsoft.com/office/drawing/2017/decorative" val="1"/>
              </a:ext>
            </a:extLst>
          </p:cNvPr>
          <p:cNvGrpSpPr/>
          <p:nvPr/>
        </p:nvGrpSpPr>
        <p:grpSpPr>
          <a:xfrm>
            <a:off x="8828842" y="2264383"/>
            <a:ext cx="1984964" cy="2591580"/>
            <a:chOff x="8828842" y="2264383"/>
            <a:chExt cx="1984964" cy="2591580"/>
          </a:xfrm>
        </p:grpSpPr>
        <p:sp>
          <p:nvSpPr>
            <p:cNvPr id="8" name="Freeform: Shape 7">
              <a:extLst>
                <a:ext uri="{FF2B5EF4-FFF2-40B4-BE49-F238E27FC236}">
                  <a16:creationId xmlns:a16="http://schemas.microsoft.com/office/drawing/2014/main" id="{119B65C8-F1D5-0F96-5E6B-C451789AB9A8}"/>
                </a:ext>
              </a:extLst>
            </p:cNvPr>
            <p:cNvSpPr/>
            <p:nvPr/>
          </p:nvSpPr>
          <p:spPr>
            <a:xfrm>
              <a:off x="8828842" y="4090963"/>
              <a:ext cx="1984964" cy="765000"/>
            </a:xfrm>
            <a:custGeom>
              <a:avLst/>
              <a:gdLst>
                <a:gd name="connsiteX0" fmla="*/ 0 w 1800000"/>
                <a:gd name="connsiteY0" fmla="*/ 0 h 765000"/>
                <a:gd name="connsiteX1" fmla="*/ 1800000 w 1800000"/>
                <a:gd name="connsiteY1" fmla="*/ 0 h 765000"/>
                <a:gd name="connsiteX2" fmla="*/ 1800000 w 1800000"/>
                <a:gd name="connsiteY2" fmla="*/ 765000 h 765000"/>
                <a:gd name="connsiteX3" fmla="*/ 0 w 1800000"/>
                <a:gd name="connsiteY3" fmla="*/ 765000 h 765000"/>
                <a:gd name="connsiteX4" fmla="*/ 0 w 1800000"/>
                <a:gd name="connsiteY4" fmla="*/ 0 h 76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0000" h="765000">
                  <a:moveTo>
                    <a:pt x="0" y="0"/>
                  </a:moveTo>
                  <a:lnTo>
                    <a:pt x="1800000" y="0"/>
                  </a:lnTo>
                  <a:lnTo>
                    <a:pt x="1800000" y="765000"/>
                  </a:lnTo>
                  <a:lnTo>
                    <a:pt x="0" y="765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marR="0" lvl="0" indent="0" algn="ctr" defTabSz="1066800" rtl="0" eaLnBrk="1" fontAlgn="auto" latinLnBrk="0" hangingPunct="1">
                <a:lnSpc>
                  <a:spcPct val="100000"/>
                </a:lnSpc>
                <a:spcBef>
                  <a:spcPct val="0"/>
                </a:spcBef>
                <a:spcAft>
                  <a:spcPct val="35000"/>
                </a:spcAft>
                <a:buClrTx/>
                <a:buSzTx/>
                <a:buFontTx/>
                <a:buNone/>
                <a:tabLst/>
                <a:defRPr/>
              </a:pPr>
              <a:r>
                <a:rPr kumimoji="0" lang="en-US" sz="2800" b="0" i="0" u="none" strike="noStrike" kern="1200" cap="none" spc="0" normalizeH="0" baseline="0" noProof="0" dirty="0" err="1">
                  <a:ln>
                    <a:noFill/>
                  </a:ln>
                  <a:solidFill>
                    <a:prstClr val="black">
                      <a:hueOff val="0"/>
                      <a:satOff val="0"/>
                      <a:lumOff val="0"/>
                      <a:alphaOff val="0"/>
                    </a:prstClr>
                  </a:solidFill>
                  <a:effectLst/>
                  <a:uLnTx/>
                  <a:uFillTx/>
                  <a:latin typeface="Lora" pitchFamily="2" charset="0"/>
                </a:rPr>
                <a:t>Logistiques</a:t>
              </a:r>
              <a:endParaRPr kumimoji="0" lang="en-US" sz="2800" b="0" i="0" u="none" strike="noStrike" kern="1200" cap="none" spc="0" normalizeH="0" baseline="0" noProof="0" dirty="0">
                <a:ln>
                  <a:noFill/>
                </a:ln>
                <a:solidFill>
                  <a:prstClr val="black">
                    <a:hueOff val="0"/>
                    <a:satOff val="0"/>
                    <a:lumOff val="0"/>
                    <a:alphaOff val="0"/>
                  </a:prstClr>
                </a:solidFill>
                <a:effectLst/>
                <a:uLnTx/>
                <a:uFillTx/>
                <a:latin typeface="Lora" pitchFamily="2" charset="0"/>
              </a:endParaRPr>
            </a:p>
          </p:txBody>
        </p:sp>
        <p:pic>
          <p:nvPicPr>
            <p:cNvPr id="18" name="Graphic 17" descr="Signpost with solid fill">
              <a:extLst>
                <a:ext uri="{FF2B5EF4-FFF2-40B4-BE49-F238E27FC236}">
                  <a16:creationId xmlns:a16="http://schemas.microsoft.com/office/drawing/2014/main" id="{4EAC9D92-8090-D6CE-0937-F6E35B504EB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9162376" y="2264383"/>
              <a:ext cx="1260314" cy="1260314"/>
            </a:xfrm>
            <a:prstGeom prst="rect">
              <a:avLst/>
            </a:prstGeom>
          </p:spPr>
        </p:pic>
      </p:grpSp>
    </p:spTree>
    <p:extLst>
      <p:ext uri="{BB962C8B-B14F-4D97-AF65-F5344CB8AC3E}">
        <p14:creationId xmlns:p14="http://schemas.microsoft.com/office/powerpoint/2010/main" val="2698266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6097" y="168829"/>
            <a:ext cx="10515600" cy="1325563"/>
          </a:xfrm>
        </p:spPr>
        <p:txBody>
          <a:bodyPr>
            <a:normAutofit/>
          </a:bodyPr>
          <a:lstStyle/>
          <a:p>
            <a:r>
              <a:rPr lang="fr-CA" dirty="0"/>
              <a:t>Quelles images correspondent le plus à votre humeur?  </a:t>
            </a:r>
          </a:p>
        </p:txBody>
      </p:sp>
      <p:pic>
        <p:nvPicPr>
          <p:cNvPr id="9" name="Picture 1" descr="Route ouverte">
            <a:extLst>
              <a:ext uri="{FF2B5EF4-FFF2-40B4-BE49-F238E27FC236}">
                <a16:creationId xmlns:a16="http://schemas.microsoft.com/office/drawing/2014/main" id="{389C7CEB-12A2-4BBD-ABEA-5CA5EB7BC0EB}"/>
              </a:ext>
            </a:extLst>
          </p:cNvPr>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1025525" y="1866900"/>
            <a:ext cx="2405063" cy="2405063"/>
          </a:xfrm>
          <a:prstGeom prst="roundRect">
            <a:avLst>
              <a:gd name="adj" fmla="val 8594"/>
            </a:avLst>
          </a:prstGeom>
          <a:extLst>
            <a:ext uri="{91240B29-F687-4F45-9708-019B960494DF}">
              <a14:hiddenLine xmlns:a14="http://schemas.microsoft.com/office/drawing/2010/main" w="9525">
                <a:solidFill>
                  <a:srgbClr val="000000"/>
                </a:solidFill>
                <a:miter lim="800000"/>
                <a:headEnd/>
                <a:tailEnd/>
              </a14:hiddenLine>
            </a:ext>
          </a:extLst>
        </p:spPr>
      </p:pic>
      <p:pic>
        <p:nvPicPr>
          <p:cNvPr id="6" name="Picture 5" descr="Canot sur un lac">
            <a:extLst>
              <a:ext uri="{FF2B5EF4-FFF2-40B4-BE49-F238E27FC236}">
                <a16:creationId xmlns:a16="http://schemas.microsoft.com/office/drawing/2014/main" id="{23E399B6-1ADB-4260-A3AC-3CC081CF31FF}"/>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511550" y="1866900"/>
            <a:ext cx="2281238" cy="1438275"/>
          </a:xfrm>
          <a:prstGeom prst="roundRect">
            <a:avLst>
              <a:gd name="adj" fmla="val 16667"/>
            </a:avLst>
          </a:prstGeom>
          <a:scene3d>
            <a:camera prst="orthographicFront"/>
            <a:lightRig rig="contrasting" dir="t">
              <a:rot lat="0" lon="0" rev="4200000"/>
            </a:lightRig>
          </a:scene3d>
        </p:spPr>
      </p:pic>
      <p:pic>
        <p:nvPicPr>
          <p:cNvPr id="8" name="Picture Placeholder 2" descr="Bébé surpris">
            <a:extLst>
              <a:ext uri="{FF2B5EF4-FFF2-40B4-BE49-F238E27FC236}">
                <a16:creationId xmlns:a16="http://schemas.microsoft.com/office/drawing/2014/main" id="{3FF96209-B50E-4344-8FE3-4D13AE2D0659}"/>
              </a:ext>
            </a:extLst>
          </p:cNvPr>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a:xfrm>
            <a:off x="5875338" y="1866900"/>
            <a:ext cx="1438275" cy="1438275"/>
          </a:xfrm>
          <a:prstGeom prst="roundRect">
            <a:avLst>
              <a:gd name="adj" fmla="val 8594"/>
            </a:avLst>
          </a:prstGeom>
        </p:spPr>
      </p:pic>
      <p:pic>
        <p:nvPicPr>
          <p:cNvPr id="10" name="Picture 5" descr="Chien malade">
            <a:extLst>
              <a:ext uri="{FF2B5EF4-FFF2-40B4-BE49-F238E27FC236}">
                <a16:creationId xmlns:a16="http://schemas.microsoft.com/office/drawing/2014/main" id="{E26D4933-661F-43D9-B3EC-6829B59E0976}"/>
              </a:ext>
            </a:extLst>
          </p:cNvPr>
          <p:cNvPicPr>
            <a:picLocks noChangeAspect="1"/>
          </p:cNvPicPr>
          <p:nvPr/>
        </p:nvPicPr>
        <p:blipFill>
          <a:blip r:embed="rId7" cstate="email">
            <a:extLst>
              <a:ext uri="{28A0092B-C50C-407E-A947-70E740481C1C}">
                <a14:useLocalDpi xmlns:a14="http://schemas.microsoft.com/office/drawing/2010/main"/>
              </a:ext>
            </a:extLst>
          </a:blip>
          <a:srcRect/>
          <a:stretch>
            <a:fillRect/>
          </a:stretch>
        </p:blipFill>
        <p:spPr bwMode="auto">
          <a:xfrm>
            <a:off x="7396163" y="1866900"/>
            <a:ext cx="1438275" cy="143827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3" descr="Quelqu’un qui se ronge les ongles">
            <a:extLst>
              <a:ext uri="{FF2B5EF4-FFF2-40B4-BE49-F238E27FC236}">
                <a16:creationId xmlns:a16="http://schemas.microsoft.com/office/drawing/2014/main" id="{A65A9C27-427F-4F0A-A76D-86D604D4497C}"/>
              </a:ext>
            </a:extLst>
          </p:cNvPr>
          <p:cNvPicPr>
            <a:picLocks noChangeAspect="1"/>
          </p:cNvPicPr>
          <p:nvPr/>
        </p:nvPicPr>
        <p:blipFill>
          <a:blip r:embed="rId8" cstate="email">
            <a:extLst>
              <a:ext uri="{28A0092B-C50C-407E-A947-70E740481C1C}">
                <a14:useLocalDpi xmlns:a14="http://schemas.microsoft.com/office/drawing/2010/main"/>
              </a:ext>
            </a:extLst>
          </a:blip>
          <a:srcRect/>
          <a:stretch>
            <a:fillRect/>
          </a:stretch>
        </p:blipFill>
        <p:spPr bwMode="auto">
          <a:xfrm>
            <a:off x="8877301" y="1840398"/>
            <a:ext cx="2281238" cy="1464778"/>
          </a:xfrm>
          <a:prstGeom prst="roundRect">
            <a:avLst>
              <a:gd name="adj" fmla="val 16667"/>
            </a:avLst>
          </a:prstGeom>
          <a:scene3d>
            <a:camera prst="orthographicFront"/>
            <a:lightRig rig="contrasting" dir="t">
              <a:rot lat="0" lon="0" rev="4200000"/>
            </a:lightRig>
          </a:scene3d>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Montagnes russes">
            <a:extLst>
              <a:ext uri="{FF2B5EF4-FFF2-40B4-BE49-F238E27FC236}">
                <a16:creationId xmlns:a16="http://schemas.microsoft.com/office/drawing/2014/main" id="{D96134E4-250F-4E9C-98F3-1DED080DD327}"/>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1025525" y="4354513"/>
            <a:ext cx="2405063" cy="1781175"/>
          </a:xfrm>
          <a:prstGeom prst="roundRect">
            <a:avLst/>
          </a:prstGeom>
          <a:solidFill>
            <a:srgbClr val="FFFFFF">
              <a:shade val="85000"/>
            </a:srgbClr>
          </a:solidFill>
          <a:ln w="88900" cap="sq">
            <a:noFill/>
            <a:miter lim="800000"/>
          </a:ln>
          <a:effectLst/>
          <a:scene3d>
            <a:camera prst="orthographicFront"/>
            <a:lightRig rig="twoPt" dir="t">
              <a:rot lat="0" lon="0" rev="7200000"/>
            </a:lightRig>
          </a:scene3d>
          <a:sp3d>
            <a:bevelT w="25400" h="19050"/>
            <a:contourClr>
              <a:srgbClr val="FFFFFF"/>
            </a:contourClr>
          </a:sp3d>
        </p:spPr>
      </p:pic>
      <p:pic>
        <p:nvPicPr>
          <p:cNvPr id="13" name="Content Placeholder 2" descr="Enfants qui sautent">
            <a:extLst>
              <a:ext uri="{FF2B5EF4-FFF2-40B4-BE49-F238E27FC236}">
                <a16:creationId xmlns:a16="http://schemas.microsoft.com/office/drawing/2014/main" id="{0C036065-438E-40D4-AB42-AA8209BB2930}"/>
              </a:ext>
            </a:extLst>
          </p:cNvPr>
          <p:cNvPicPr>
            <a:picLocks noChangeAspect="1"/>
          </p:cNvPicPr>
          <p:nvPr/>
        </p:nvPicPr>
        <p:blipFill>
          <a:blip r:embed="rId10">
            <a:extLst>
              <a:ext uri="{28A0092B-C50C-407E-A947-70E740481C1C}">
                <a14:useLocalDpi xmlns:a14="http://schemas.microsoft.com/office/drawing/2010/main"/>
              </a:ext>
            </a:extLst>
          </a:blip>
          <a:stretch>
            <a:fillRect/>
          </a:stretch>
        </p:blipFill>
        <p:spPr>
          <a:xfrm>
            <a:off x="3511549" y="3429000"/>
            <a:ext cx="4311650" cy="2747963"/>
          </a:xfrm>
          <a:prstGeom prst="rect">
            <a:avLst/>
          </a:prstGeom>
        </p:spPr>
      </p:pic>
      <p:pic>
        <p:nvPicPr>
          <p:cNvPr id="11" name="Picture 7" descr="Aigle en vol">
            <a:extLst>
              <a:ext uri="{FF2B5EF4-FFF2-40B4-BE49-F238E27FC236}">
                <a16:creationId xmlns:a16="http://schemas.microsoft.com/office/drawing/2014/main" id="{720F61F3-AD26-41F9-862A-141262E8DB47}"/>
              </a:ext>
            </a:extLst>
          </p:cNvPr>
          <p:cNvPicPr>
            <a:picLocks noChangeAspect="1"/>
          </p:cNvPicPr>
          <p:nvPr/>
        </p:nvPicPr>
        <p:blipFill>
          <a:blip r:embed="rId11" cstate="email">
            <a:extLst>
              <a:ext uri="{28A0092B-C50C-407E-A947-70E740481C1C}">
                <a14:useLocalDpi xmlns:a14="http://schemas.microsoft.com/office/drawing/2010/main"/>
              </a:ext>
            </a:extLst>
          </a:blip>
          <a:srcRect/>
          <a:stretch>
            <a:fillRect/>
          </a:stretch>
        </p:blipFill>
        <p:spPr bwMode="auto">
          <a:xfrm>
            <a:off x="7905751" y="3387725"/>
            <a:ext cx="3252788" cy="2747963"/>
          </a:xfrm>
          <a:prstGeom prst="roundRect">
            <a:avLst>
              <a:gd name="adj" fmla="val 8594"/>
            </a:avLst>
          </a:prstGeom>
          <a:extLs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AE54C9EE-C4BB-4400-AE79-A66CBA75D0D6}"/>
              </a:ext>
              <a:ext uri="{C183D7F6-B498-43B3-948B-1728B52AA6E4}">
                <adec:decorative xmlns:adec="http://schemas.microsoft.com/office/drawing/2017/decorative" val="1"/>
              </a:ext>
            </a:extLst>
          </p:cNvPr>
          <p:cNvSpPr txBox="1"/>
          <p:nvPr/>
        </p:nvSpPr>
        <p:spPr>
          <a:xfrm>
            <a:off x="897484" y="1506022"/>
            <a:ext cx="507435" cy="369332"/>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CA" sz="1800" b="0" i="0" u="none" strike="noStrike" kern="1200" cap="none" spc="0" normalizeH="0" baseline="0" dirty="0">
                <a:ln>
                  <a:noFill/>
                </a:ln>
                <a:solidFill>
                  <a:srgbClr val="424242"/>
                </a:solidFill>
                <a:effectLst/>
                <a:uLnTx/>
                <a:uFillTx/>
                <a:latin typeface="Lora Regular Roman" pitchFamily="2" charset="0"/>
              </a:rPr>
              <a:t>1.</a:t>
            </a:r>
          </a:p>
        </p:txBody>
      </p:sp>
      <p:sp>
        <p:nvSpPr>
          <p:cNvPr id="14" name="TextBox 13">
            <a:extLst>
              <a:ext uri="{FF2B5EF4-FFF2-40B4-BE49-F238E27FC236}">
                <a16:creationId xmlns:a16="http://schemas.microsoft.com/office/drawing/2014/main" id="{067C7BCA-944C-47D8-92ED-83360FDFA3E7}"/>
              </a:ext>
              <a:ext uri="{C183D7F6-B498-43B3-948B-1728B52AA6E4}">
                <adec:decorative xmlns:adec="http://schemas.microsoft.com/office/drawing/2017/decorative" val="1"/>
              </a:ext>
            </a:extLst>
          </p:cNvPr>
          <p:cNvSpPr txBox="1"/>
          <p:nvPr/>
        </p:nvSpPr>
        <p:spPr>
          <a:xfrm>
            <a:off x="730533" y="4271963"/>
            <a:ext cx="507435" cy="369332"/>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CA" sz="1800" b="0" i="0" u="none" strike="noStrike" kern="1200" cap="none" spc="0" normalizeH="0" baseline="0" dirty="0">
                <a:ln>
                  <a:noFill/>
                </a:ln>
                <a:solidFill>
                  <a:srgbClr val="424242"/>
                </a:solidFill>
                <a:effectLst/>
                <a:uLnTx/>
                <a:uFillTx/>
                <a:latin typeface="Lora Regular Roman" pitchFamily="2" charset="0"/>
              </a:rPr>
              <a:t>6.</a:t>
            </a:r>
          </a:p>
        </p:txBody>
      </p:sp>
      <p:sp>
        <p:nvSpPr>
          <p:cNvPr id="16" name="TextBox 15">
            <a:extLst>
              <a:ext uri="{FF2B5EF4-FFF2-40B4-BE49-F238E27FC236}">
                <a16:creationId xmlns:a16="http://schemas.microsoft.com/office/drawing/2014/main" id="{64C22FF0-CDB4-4D99-83CC-730F6CA23B6B}"/>
              </a:ext>
              <a:ext uri="{C183D7F6-B498-43B3-948B-1728B52AA6E4}">
                <adec:decorative xmlns:adec="http://schemas.microsoft.com/office/drawing/2017/decorative" val="1"/>
              </a:ext>
            </a:extLst>
          </p:cNvPr>
          <p:cNvSpPr txBox="1"/>
          <p:nvPr/>
        </p:nvSpPr>
        <p:spPr>
          <a:xfrm>
            <a:off x="3391375" y="1495980"/>
            <a:ext cx="507435" cy="369332"/>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CA" sz="1800" b="0" i="0" u="none" strike="noStrike" kern="1200" cap="none" spc="0" normalizeH="0" baseline="0" dirty="0">
                <a:ln>
                  <a:noFill/>
                </a:ln>
                <a:solidFill>
                  <a:srgbClr val="424242"/>
                </a:solidFill>
                <a:effectLst/>
                <a:uLnTx/>
                <a:uFillTx/>
                <a:latin typeface="Lora Regular Roman" pitchFamily="2" charset="0"/>
              </a:rPr>
              <a:t>2.</a:t>
            </a:r>
          </a:p>
        </p:txBody>
      </p:sp>
      <p:sp>
        <p:nvSpPr>
          <p:cNvPr id="17" name="TextBox 16">
            <a:extLst>
              <a:ext uri="{FF2B5EF4-FFF2-40B4-BE49-F238E27FC236}">
                <a16:creationId xmlns:a16="http://schemas.microsoft.com/office/drawing/2014/main" id="{D4533CA4-F626-45F9-A71F-AFED0321225F}"/>
              </a:ext>
              <a:ext uri="{C183D7F6-B498-43B3-948B-1728B52AA6E4}">
                <adec:decorative xmlns:adec="http://schemas.microsoft.com/office/drawing/2017/decorative" val="1"/>
              </a:ext>
            </a:extLst>
          </p:cNvPr>
          <p:cNvSpPr txBox="1"/>
          <p:nvPr/>
        </p:nvSpPr>
        <p:spPr>
          <a:xfrm>
            <a:off x="5727773" y="1495980"/>
            <a:ext cx="507435" cy="369332"/>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CA" sz="1800" b="0" i="0" u="none" strike="noStrike" kern="1200" cap="none" spc="0" normalizeH="0" baseline="0" dirty="0">
                <a:ln>
                  <a:noFill/>
                </a:ln>
                <a:solidFill>
                  <a:srgbClr val="424242"/>
                </a:solidFill>
                <a:effectLst/>
                <a:uLnTx/>
                <a:uFillTx/>
                <a:latin typeface="Lora Regular Roman" pitchFamily="2" charset="0"/>
              </a:rPr>
              <a:t>3.</a:t>
            </a:r>
          </a:p>
        </p:txBody>
      </p:sp>
      <p:sp>
        <p:nvSpPr>
          <p:cNvPr id="18" name="TextBox 17">
            <a:extLst>
              <a:ext uri="{FF2B5EF4-FFF2-40B4-BE49-F238E27FC236}">
                <a16:creationId xmlns:a16="http://schemas.microsoft.com/office/drawing/2014/main" id="{71543683-0915-4EFA-8FF5-B7295847C622}"/>
              </a:ext>
              <a:ext uri="{C183D7F6-B498-43B3-948B-1728B52AA6E4}">
                <adec:decorative xmlns:adec="http://schemas.microsoft.com/office/drawing/2017/decorative" val="1"/>
              </a:ext>
            </a:extLst>
          </p:cNvPr>
          <p:cNvSpPr txBox="1"/>
          <p:nvPr/>
        </p:nvSpPr>
        <p:spPr>
          <a:xfrm>
            <a:off x="7477124" y="1500318"/>
            <a:ext cx="507435" cy="369332"/>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CA" sz="1800" b="0" i="0" u="none" strike="noStrike" kern="1200" cap="none" spc="0" normalizeH="0" baseline="0" dirty="0">
                <a:ln>
                  <a:noFill/>
                </a:ln>
                <a:solidFill>
                  <a:srgbClr val="424242"/>
                </a:solidFill>
                <a:effectLst/>
                <a:uLnTx/>
                <a:uFillTx/>
                <a:latin typeface="Lora Regular Roman" pitchFamily="2" charset="0"/>
              </a:rPr>
              <a:t>4.</a:t>
            </a:r>
          </a:p>
        </p:txBody>
      </p:sp>
      <p:sp>
        <p:nvSpPr>
          <p:cNvPr id="19" name="TextBox 18">
            <a:extLst>
              <a:ext uri="{FF2B5EF4-FFF2-40B4-BE49-F238E27FC236}">
                <a16:creationId xmlns:a16="http://schemas.microsoft.com/office/drawing/2014/main" id="{643FD4AA-7176-4EE1-93DD-F0EDF896F878}"/>
              </a:ext>
              <a:ext uri="{C183D7F6-B498-43B3-948B-1728B52AA6E4}">
                <adec:decorative xmlns:adec="http://schemas.microsoft.com/office/drawing/2017/decorative" val="1"/>
              </a:ext>
            </a:extLst>
          </p:cNvPr>
          <p:cNvSpPr txBox="1"/>
          <p:nvPr/>
        </p:nvSpPr>
        <p:spPr>
          <a:xfrm>
            <a:off x="8916988" y="1495980"/>
            <a:ext cx="507435" cy="369332"/>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CA" sz="1800" b="0" i="0" u="none" strike="noStrike" kern="1200" cap="none" spc="0" normalizeH="0" baseline="0" dirty="0">
                <a:ln>
                  <a:noFill/>
                </a:ln>
                <a:solidFill>
                  <a:srgbClr val="424242"/>
                </a:solidFill>
                <a:effectLst/>
                <a:uLnTx/>
                <a:uFillTx/>
                <a:latin typeface="Lora Regular Roman" pitchFamily="2" charset="0"/>
              </a:rPr>
              <a:t>5.</a:t>
            </a:r>
          </a:p>
        </p:txBody>
      </p:sp>
      <p:sp>
        <p:nvSpPr>
          <p:cNvPr id="20" name="TextBox 19">
            <a:extLst>
              <a:ext uri="{FF2B5EF4-FFF2-40B4-BE49-F238E27FC236}">
                <a16:creationId xmlns:a16="http://schemas.microsoft.com/office/drawing/2014/main" id="{B6508A93-4F62-4B97-9C4D-EC3359064A20}"/>
              </a:ext>
              <a:ext uri="{C183D7F6-B498-43B3-948B-1728B52AA6E4}">
                <adec:decorative xmlns:adec="http://schemas.microsoft.com/office/drawing/2017/decorative" val="1"/>
              </a:ext>
            </a:extLst>
          </p:cNvPr>
          <p:cNvSpPr txBox="1"/>
          <p:nvPr/>
        </p:nvSpPr>
        <p:spPr>
          <a:xfrm>
            <a:off x="3511550" y="3429000"/>
            <a:ext cx="507435" cy="369332"/>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CA" sz="1800" b="0" i="0" u="none" strike="noStrike" kern="1200" cap="none" spc="0" normalizeH="0" baseline="0" dirty="0">
                <a:ln>
                  <a:noFill/>
                </a:ln>
                <a:solidFill>
                  <a:srgbClr val="424242"/>
                </a:solidFill>
                <a:effectLst/>
                <a:uLnTx/>
                <a:uFillTx/>
                <a:latin typeface="Lora Regular Roman" pitchFamily="2" charset="0"/>
              </a:rPr>
              <a:t>7.</a:t>
            </a:r>
          </a:p>
        </p:txBody>
      </p:sp>
      <p:sp>
        <p:nvSpPr>
          <p:cNvPr id="21" name="TextBox 20">
            <a:extLst>
              <a:ext uri="{FF2B5EF4-FFF2-40B4-BE49-F238E27FC236}">
                <a16:creationId xmlns:a16="http://schemas.microsoft.com/office/drawing/2014/main" id="{DA5E5EEB-C134-431C-BB98-29FFD325E499}"/>
              </a:ext>
              <a:ext uri="{C183D7F6-B498-43B3-948B-1728B52AA6E4}">
                <adec:decorative xmlns:adec="http://schemas.microsoft.com/office/drawing/2017/decorative" val="1"/>
              </a:ext>
            </a:extLst>
          </p:cNvPr>
          <p:cNvSpPr txBox="1"/>
          <p:nvPr/>
        </p:nvSpPr>
        <p:spPr>
          <a:xfrm>
            <a:off x="7569482" y="3368160"/>
            <a:ext cx="507435" cy="369332"/>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CA" sz="1800" b="0" i="0" u="none" strike="noStrike" kern="1200" cap="none" spc="0" normalizeH="0" baseline="0" dirty="0">
                <a:ln>
                  <a:noFill/>
                </a:ln>
                <a:solidFill>
                  <a:srgbClr val="424242"/>
                </a:solidFill>
                <a:effectLst/>
                <a:uLnTx/>
                <a:uFillTx/>
                <a:latin typeface="Lora Regular Roman" pitchFamily="2" charset="0"/>
              </a:rPr>
              <a:t>8.</a:t>
            </a:r>
          </a:p>
        </p:txBody>
      </p:sp>
      <p:sp>
        <p:nvSpPr>
          <p:cNvPr id="5" name="Slide Number Placeholder 3">
            <a:extLst>
              <a:ext uri="{FF2B5EF4-FFF2-40B4-BE49-F238E27FC236}">
                <a16:creationId xmlns:a16="http://schemas.microsoft.com/office/drawing/2014/main" id="{DB0CEB0A-0E1B-82D1-7D61-1CBBC6655B7B}"/>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183238C-D44C-504C-A90F-6A09F5109934}" type="slidenum">
              <a:rPr lang="fr-CA" smtClean="0">
                <a:latin typeface="Lora Regular Roman" pitchFamily="2" charset="0"/>
              </a:rPr>
              <a:pPr/>
              <a:t>5</a:t>
            </a:fld>
            <a:endParaRPr lang="fr-CA" dirty="0">
              <a:latin typeface="Lora Regular Roman" pitchFamily="2" charset="0"/>
            </a:endParaRPr>
          </a:p>
        </p:txBody>
      </p:sp>
    </p:spTree>
    <p:custDataLst>
      <p:tags r:id="rId1"/>
    </p:custDataLst>
    <p:extLst>
      <p:ext uri="{BB962C8B-B14F-4D97-AF65-F5344CB8AC3E}">
        <p14:creationId xmlns:p14="http://schemas.microsoft.com/office/powerpoint/2010/main" val="667432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C183D7F6-B498-43B3-948B-1728B52AA6E4}">
                <adec:decorative xmlns:adec="http://schemas.microsoft.com/office/drawing/2017/decorative" val="1"/>
              </a:ext>
            </a:extLst>
          </p:cNvPr>
          <p:cNvGrpSpPr/>
          <p:nvPr/>
        </p:nvGrpSpPr>
        <p:grpSpPr>
          <a:xfrm>
            <a:off x="948249" y="4940597"/>
            <a:ext cx="1190470" cy="1187296"/>
            <a:chOff x="2070101" y="4259263"/>
            <a:chExt cx="1190625" cy="1187450"/>
          </a:xfrm>
        </p:grpSpPr>
        <p:sp>
          <p:nvSpPr>
            <p:cNvPr id="7" name="Freeform 5"/>
            <p:cNvSpPr>
              <a:spLocks noEditPoints="1"/>
            </p:cNvSpPr>
            <p:nvPr/>
          </p:nvSpPr>
          <p:spPr bwMode="auto">
            <a:xfrm>
              <a:off x="2070101" y="4259263"/>
              <a:ext cx="1190625" cy="1187450"/>
            </a:xfrm>
            <a:custGeom>
              <a:avLst/>
              <a:gdLst>
                <a:gd name="T0" fmla="*/ 283 w 317"/>
                <a:gd name="T1" fmla="*/ 151 h 316"/>
                <a:gd name="T2" fmla="*/ 317 w 317"/>
                <a:gd name="T3" fmla="*/ 131 h 316"/>
                <a:gd name="T4" fmla="*/ 309 w 317"/>
                <a:gd name="T5" fmla="*/ 102 h 316"/>
                <a:gd name="T6" fmla="*/ 269 w 317"/>
                <a:gd name="T7" fmla="*/ 102 h 316"/>
                <a:gd name="T8" fmla="*/ 242 w 317"/>
                <a:gd name="T9" fmla="*/ 66 h 316"/>
                <a:gd name="T10" fmla="*/ 252 w 317"/>
                <a:gd name="T11" fmla="*/ 27 h 316"/>
                <a:gd name="T12" fmla="*/ 225 w 317"/>
                <a:gd name="T13" fmla="*/ 12 h 316"/>
                <a:gd name="T14" fmla="*/ 197 w 317"/>
                <a:gd name="T15" fmla="*/ 40 h 316"/>
                <a:gd name="T16" fmla="*/ 152 w 317"/>
                <a:gd name="T17" fmla="*/ 34 h 316"/>
                <a:gd name="T18" fmla="*/ 132 w 317"/>
                <a:gd name="T19" fmla="*/ 0 h 316"/>
                <a:gd name="T20" fmla="*/ 103 w 317"/>
                <a:gd name="T21" fmla="*/ 7 h 316"/>
                <a:gd name="T22" fmla="*/ 102 w 317"/>
                <a:gd name="T23" fmla="*/ 47 h 316"/>
                <a:gd name="T24" fmla="*/ 66 w 317"/>
                <a:gd name="T25" fmla="*/ 75 h 316"/>
                <a:gd name="T26" fmla="*/ 28 w 317"/>
                <a:gd name="T27" fmla="*/ 65 h 316"/>
                <a:gd name="T28" fmla="*/ 13 w 317"/>
                <a:gd name="T29" fmla="*/ 91 h 316"/>
                <a:gd name="T30" fmla="*/ 40 w 317"/>
                <a:gd name="T31" fmla="*/ 119 h 316"/>
                <a:gd name="T32" fmla="*/ 34 w 317"/>
                <a:gd name="T33" fmla="*/ 164 h 316"/>
                <a:gd name="T34" fmla="*/ 0 w 317"/>
                <a:gd name="T35" fmla="*/ 185 h 316"/>
                <a:gd name="T36" fmla="*/ 8 w 317"/>
                <a:gd name="T37" fmla="*/ 214 h 316"/>
                <a:gd name="T38" fmla="*/ 48 w 317"/>
                <a:gd name="T39" fmla="*/ 214 h 316"/>
                <a:gd name="T40" fmla="*/ 75 w 317"/>
                <a:gd name="T41" fmla="*/ 250 h 316"/>
                <a:gd name="T42" fmla="*/ 65 w 317"/>
                <a:gd name="T43" fmla="*/ 289 h 316"/>
                <a:gd name="T44" fmla="*/ 92 w 317"/>
                <a:gd name="T45" fmla="*/ 304 h 316"/>
                <a:gd name="T46" fmla="*/ 120 w 317"/>
                <a:gd name="T47" fmla="*/ 276 h 316"/>
                <a:gd name="T48" fmla="*/ 165 w 317"/>
                <a:gd name="T49" fmla="*/ 282 h 316"/>
                <a:gd name="T50" fmla="*/ 185 w 317"/>
                <a:gd name="T51" fmla="*/ 316 h 316"/>
                <a:gd name="T52" fmla="*/ 214 w 317"/>
                <a:gd name="T53" fmla="*/ 308 h 316"/>
                <a:gd name="T54" fmla="*/ 215 w 317"/>
                <a:gd name="T55" fmla="*/ 269 h 316"/>
                <a:gd name="T56" fmla="*/ 251 w 317"/>
                <a:gd name="T57" fmla="*/ 241 h 316"/>
                <a:gd name="T58" fmla="*/ 289 w 317"/>
                <a:gd name="T59" fmla="*/ 251 h 316"/>
                <a:gd name="T60" fmla="*/ 304 w 317"/>
                <a:gd name="T61" fmla="*/ 225 h 316"/>
                <a:gd name="T62" fmla="*/ 277 w 317"/>
                <a:gd name="T63" fmla="*/ 196 h 316"/>
                <a:gd name="T64" fmla="*/ 283 w 317"/>
                <a:gd name="T65" fmla="*/ 151 h 316"/>
                <a:gd name="T66" fmla="*/ 165 w 317"/>
                <a:gd name="T67" fmla="*/ 245 h 316"/>
                <a:gd name="T68" fmla="*/ 72 w 317"/>
                <a:gd name="T69" fmla="*/ 165 h 316"/>
                <a:gd name="T70" fmla="*/ 151 w 317"/>
                <a:gd name="T71" fmla="*/ 71 h 316"/>
                <a:gd name="T72" fmla="*/ 245 w 317"/>
                <a:gd name="T73" fmla="*/ 151 h 316"/>
                <a:gd name="T74" fmla="*/ 165 w 317"/>
                <a:gd name="T75" fmla="*/ 245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17" h="316">
                  <a:moveTo>
                    <a:pt x="283" y="151"/>
                  </a:moveTo>
                  <a:cubicBezTo>
                    <a:pt x="317" y="131"/>
                    <a:pt x="317" y="131"/>
                    <a:pt x="317" y="131"/>
                  </a:cubicBezTo>
                  <a:cubicBezTo>
                    <a:pt x="309" y="102"/>
                    <a:pt x="309" y="102"/>
                    <a:pt x="309" y="102"/>
                  </a:cubicBezTo>
                  <a:cubicBezTo>
                    <a:pt x="269" y="102"/>
                    <a:pt x="269" y="102"/>
                    <a:pt x="269" y="102"/>
                  </a:cubicBezTo>
                  <a:cubicBezTo>
                    <a:pt x="262" y="88"/>
                    <a:pt x="253" y="76"/>
                    <a:pt x="242" y="66"/>
                  </a:cubicBezTo>
                  <a:cubicBezTo>
                    <a:pt x="252" y="27"/>
                    <a:pt x="252" y="27"/>
                    <a:pt x="252" y="27"/>
                  </a:cubicBezTo>
                  <a:cubicBezTo>
                    <a:pt x="225" y="12"/>
                    <a:pt x="225" y="12"/>
                    <a:pt x="225" y="12"/>
                  </a:cubicBezTo>
                  <a:cubicBezTo>
                    <a:pt x="197" y="40"/>
                    <a:pt x="197" y="40"/>
                    <a:pt x="197" y="40"/>
                  </a:cubicBezTo>
                  <a:cubicBezTo>
                    <a:pt x="183" y="35"/>
                    <a:pt x="168" y="33"/>
                    <a:pt x="152" y="34"/>
                  </a:cubicBezTo>
                  <a:cubicBezTo>
                    <a:pt x="132" y="0"/>
                    <a:pt x="132" y="0"/>
                    <a:pt x="132" y="0"/>
                  </a:cubicBezTo>
                  <a:cubicBezTo>
                    <a:pt x="103" y="7"/>
                    <a:pt x="103" y="7"/>
                    <a:pt x="103" y="7"/>
                  </a:cubicBezTo>
                  <a:cubicBezTo>
                    <a:pt x="102" y="47"/>
                    <a:pt x="102" y="47"/>
                    <a:pt x="102" y="47"/>
                  </a:cubicBezTo>
                  <a:cubicBezTo>
                    <a:pt x="88" y="54"/>
                    <a:pt x="76" y="63"/>
                    <a:pt x="66" y="75"/>
                  </a:cubicBezTo>
                  <a:cubicBezTo>
                    <a:pt x="28" y="65"/>
                    <a:pt x="28" y="65"/>
                    <a:pt x="28" y="65"/>
                  </a:cubicBezTo>
                  <a:cubicBezTo>
                    <a:pt x="13" y="91"/>
                    <a:pt x="13" y="91"/>
                    <a:pt x="13" y="91"/>
                  </a:cubicBezTo>
                  <a:cubicBezTo>
                    <a:pt x="40" y="119"/>
                    <a:pt x="40" y="119"/>
                    <a:pt x="40" y="119"/>
                  </a:cubicBezTo>
                  <a:cubicBezTo>
                    <a:pt x="36" y="133"/>
                    <a:pt x="34" y="149"/>
                    <a:pt x="34" y="164"/>
                  </a:cubicBezTo>
                  <a:cubicBezTo>
                    <a:pt x="0" y="185"/>
                    <a:pt x="0" y="185"/>
                    <a:pt x="0" y="185"/>
                  </a:cubicBezTo>
                  <a:cubicBezTo>
                    <a:pt x="8" y="214"/>
                    <a:pt x="8" y="214"/>
                    <a:pt x="8" y="214"/>
                  </a:cubicBezTo>
                  <a:cubicBezTo>
                    <a:pt x="48" y="214"/>
                    <a:pt x="48" y="214"/>
                    <a:pt x="48" y="214"/>
                  </a:cubicBezTo>
                  <a:cubicBezTo>
                    <a:pt x="55" y="228"/>
                    <a:pt x="64" y="240"/>
                    <a:pt x="75" y="250"/>
                  </a:cubicBezTo>
                  <a:cubicBezTo>
                    <a:pt x="65" y="289"/>
                    <a:pt x="65" y="289"/>
                    <a:pt x="65" y="289"/>
                  </a:cubicBezTo>
                  <a:cubicBezTo>
                    <a:pt x="92" y="304"/>
                    <a:pt x="92" y="304"/>
                    <a:pt x="92" y="304"/>
                  </a:cubicBezTo>
                  <a:cubicBezTo>
                    <a:pt x="120" y="276"/>
                    <a:pt x="120" y="276"/>
                    <a:pt x="120" y="276"/>
                  </a:cubicBezTo>
                  <a:cubicBezTo>
                    <a:pt x="134" y="281"/>
                    <a:pt x="149" y="283"/>
                    <a:pt x="165" y="282"/>
                  </a:cubicBezTo>
                  <a:cubicBezTo>
                    <a:pt x="185" y="316"/>
                    <a:pt x="185" y="316"/>
                    <a:pt x="185" y="316"/>
                  </a:cubicBezTo>
                  <a:cubicBezTo>
                    <a:pt x="214" y="308"/>
                    <a:pt x="214" y="308"/>
                    <a:pt x="214" y="308"/>
                  </a:cubicBezTo>
                  <a:cubicBezTo>
                    <a:pt x="215" y="269"/>
                    <a:pt x="215" y="269"/>
                    <a:pt x="215" y="269"/>
                  </a:cubicBezTo>
                  <a:cubicBezTo>
                    <a:pt x="229" y="262"/>
                    <a:pt x="241" y="252"/>
                    <a:pt x="251" y="241"/>
                  </a:cubicBezTo>
                  <a:cubicBezTo>
                    <a:pt x="289" y="251"/>
                    <a:pt x="289" y="251"/>
                    <a:pt x="289" y="251"/>
                  </a:cubicBezTo>
                  <a:cubicBezTo>
                    <a:pt x="304" y="225"/>
                    <a:pt x="304" y="225"/>
                    <a:pt x="304" y="225"/>
                  </a:cubicBezTo>
                  <a:cubicBezTo>
                    <a:pt x="277" y="196"/>
                    <a:pt x="277" y="196"/>
                    <a:pt x="277" y="196"/>
                  </a:cubicBezTo>
                  <a:cubicBezTo>
                    <a:pt x="281" y="182"/>
                    <a:pt x="283" y="167"/>
                    <a:pt x="283" y="151"/>
                  </a:cubicBezTo>
                  <a:close/>
                  <a:moveTo>
                    <a:pt x="165" y="245"/>
                  </a:moveTo>
                  <a:cubicBezTo>
                    <a:pt x="118" y="249"/>
                    <a:pt x="76" y="213"/>
                    <a:pt x="72" y="165"/>
                  </a:cubicBezTo>
                  <a:cubicBezTo>
                    <a:pt x="68" y="117"/>
                    <a:pt x="103" y="75"/>
                    <a:pt x="151" y="71"/>
                  </a:cubicBezTo>
                  <a:cubicBezTo>
                    <a:pt x="199" y="67"/>
                    <a:pt x="241" y="103"/>
                    <a:pt x="245" y="151"/>
                  </a:cubicBezTo>
                  <a:cubicBezTo>
                    <a:pt x="249" y="199"/>
                    <a:pt x="213" y="241"/>
                    <a:pt x="165" y="245"/>
                  </a:cubicBezTo>
                  <a:close/>
                </a:path>
              </a:pathLst>
            </a:custGeom>
            <a:noFill/>
            <a:ln w="28575" cap="flat">
              <a:solidFill>
                <a:schemeClr val="accent4">
                  <a:lumMod val="5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172144"/>
                </a:solidFill>
                <a:effectLst/>
                <a:uLnTx/>
                <a:uFillTx/>
                <a:latin typeface="Open Sans Light"/>
                <a:ea typeface="+mn-ea"/>
                <a:cs typeface="+mn-cs"/>
              </a:endParaRPr>
            </a:p>
          </p:txBody>
        </p:sp>
        <p:sp>
          <p:nvSpPr>
            <p:cNvPr id="8" name="Freeform 6"/>
            <p:cNvSpPr>
              <a:spLocks noEditPoints="1"/>
            </p:cNvSpPr>
            <p:nvPr/>
          </p:nvSpPr>
          <p:spPr bwMode="auto">
            <a:xfrm>
              <a:off x="2482851" y="4672013"/>
              <a:ext cx="360363" cy="361950"/>
            </a:xfrm>
            <a:custGeom>
              <a:avLst/>
              <a:gdLst>
                <a:gd name="T0" fmla="*/ 48 w 96"/>
                <a:gd name="T1" fmla="*/ 0 h 96"/>
                <a:gd name="T2" fmla="*/ 0 w 96"/>
                <a:gd name="T3" fmla="*/ 48 h 96"/>
                <a:gd name="T4" fmla="*/ 48 w 96"/>
                <a:gd name="T5" fmla="*/ 96 h 96"/>
                <a:gd name="T6" fmla="*/ 96 w 96"/>
                <a:gd name="T7" fmla="*/ 48 h 96"/>
                <a:gd name="T8" fmla="*/ 48 w 96"/>
                <a:gd name="T9" fmla="*/ 0 h 96"/>
                <a:gd name="T10" fmla="*/ 48 w 96"/>
                <a:gd name="T11" fmla="*/ 68 h 96"/>
                <a:gd name="T12" fmla="*/ 28 w 96"/>
                <a:gd name="T13" fmla="*/ 48 h 96"/>
                <a:gd name="T14" fmla="*/ 48 w 96"/>
                <a:gd name="T15" fmla="*/ 28 h 96"/>
                <a:gd name="T16" fmla="*/ 68 w 96"/>
                <a:gd name="T17" fmla="*/ 48 h 96"/>
                <a:gd name="T18" fmla="*/ 48 w 96"/>
                <a:gd name="T19" fmla="*/ 6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6" h="96">
                  <a:moveTo>
                    <a:pt x="48" y="0"/>
                  </a:moveTo>
                  <a:cubicBezTo>
                    <a:pt x="22" y="0"/>
                    <a:pt x="0" y="22"/>
                    <a:pt x="0" y="48"/>
                  </a:cubicBezTo>
                  <a:cubicBezTo>
                    <a:pt x="0" y="75"/>
                    <a:pt x="22" y="96"/>
                    <a:pt x="48" y="96"/>
                  </a:cubicBezTo>
                  <a:cubicBezTo>
                    <a:pt x="74" y="96"/>
                    <a:pt x="96" y="75"/>
                    <a:pt x="96" y="48"/>
                  </a:cubicBezTo>
                  <a:cubicBezTo>
                    <a:pt x="96" y="22"/>
                    <a:pt x="74" y="0"/>
                    <a:pt x="48" y="0"/>
                  </a:cubicBezTo>
                  <a:close/>
                  <a:moveTo>
                    <a:pt x="48" y="68"/>
                  </a:moveTo>
                  <a:cubicBezTo>
                    <a:pt x="37" y="68"/>
                    <a:pt x="28" y="59"/>
                    <a:pt x="28" y="48"/>
                  </a:cubicBezTo>
                  <a:cubicBezTo>
                    <a:pt x="28" y="37"/>
                    <a:pt x="37" y="28"/>
                    <a:pt x="48" y="28"/>
                  </a:cubicBezTo>
                  <a:cubicBezTo>
                    <a:pt x="59" y="28"/>
                    <a:pt x="68" y="37"/>
                    <a:pt x="68" y="48"/>
                  </a:cubicBezTo>
                  <a:cubicBezTo>
                    <a:pt x="68" y="59"/>
                    <a:pt x="59" y="68"/>
                    <a:pt x="48" y="68"/>
                  </a:cubicBezTo>
                  <a:close/>
                </a:path>
              </a:pathLst>
            </a:custGeom>
            <a:noFill/>
            <a:ln w="28575" cap="flat">
              <a:solidFill>
                <a:schemeClr val="accent4">
                  <a:lumMod val="5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172144"/>
                </a:solidFill>
                <a:effectLst/>
                <a:uLnTx/>
                <a:uFillTx/>
                <a:latin typeface="Open Sans Light"/>
                <a:ea typeface="+mn-ea"/>
                <a:cs typeface="+mn-cs"/>
              </a:endParaRPr>
            </a:p>
          </p:txBody>
        </p:sp>
      </p:grpSp>
      <p:grpSp>
        <p:nvGrpSpPr>
          <p:cNvPr id="11" name="Group 10">
            <a:extLst>
              <a:ext uri="{C183D7F6-B498-43B3-948B-1728B52AA6E4}">
                <adec:decorative xmlns:adec="http://schemas.microsoft.com/office/drawing/2017/decorative" val="1"/>
              </a:ext>
            </a:extLst>
          </p:cNvPr>
          <p:cNvGrpSpPr/>
          <p:nvPr/>
        </p:nvGrpSpPr>
        <p:grpSpPr>
          <a:xfrm>
            <a:off x="5724408" y="1980299"/>
            <a:ext cx="774599" cy="771425"/>
            <a:chOff x="6846889" y="1298575"/>
            <a:chExt cx="774700" cy="771525"/>
          </a:xfrm>
          <a:solidFill>
            <a:schemeClr val="accent1"/>
          </a:solidFill>
        </p:grpSpPr>
        <p:sp>
          <p:nvSpPr>
            <p:cNvPr id="12" name="Freeform 9"/>
            <p:cNvSpPr>
              <a:spLocks/>
            </p:cNvSpPr>
            <p:nvPr/>
          </p:nvSpPr>
          <p:spPr bwMode="auto">
            <a:xfrm>
              <a:off x="7124701" y="1584325"/>
              <a:ext cx="214313" cy="200025"/>
            </a:xfrm>
            <a:custGeom>
              <a:avLst/>
              <a:gdLst>
                <a:gd name="T0" fmla="*/ 36 w 57"/>
                <a:gd name="T1" fmla="*/ 1 h 53"/>
                <a:gd name="T2" fmla="*/ 29 w 57"/>
                <a:gd name="T3" fmla="*/ 0 h 53"/>
                <a:gd name="T4" fmla="*/ 4 w 57"/>
                <a:gd name="T5" fmla="*/ 20 h 53"/>
                <a:gd name="T6" fmla="*/ 23 w 57"/>
                <a:gd name="T7" fmla="*/ 52 h 53"/>
                <a:gd name="T8" fmla="*/ 29 w 57"/>
                <a:gd name="T9" fmla="*/ 53 h 53"/>
                <a:gd name="T10" fmla="*/ 55 w 57"/>
                <a:gd name="T11" fmla="*/ 33 h 53"/>
                <a:gd name="T12" fmla="*/ 52 w 57"/>
                <a:gd name="T13" fmla="*/ 13 h 53"/>
                <a:gd name="T14" fmla="*/ 36 w 57"/>
                <a:gd name="T15" fmla="*/ 1 h 5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7" h="53">
                  <a:moveTo>
                    <a:pt x="36" y="1"/>
                  </a:moveTo>
                  <a:cubicBezTo>
                    <a:pt x="34" y="0"/>
                    <a:pt x="31" y="0"/>
                    <a:pt x="29" y="0"/>
                  </a:cubicBezTo>
                  <a:cubicBezTo>
                    <a:pt x="17" y="0"/>
                    <a:pt x="7" y="8"/>
                    <a:pt x="4" y="20"/>
                  </a:cubicBezTo>
                  <a:cubicBezTo>
                    <a:pt x="0" y="34"/>
                    <a:pt x="9" y="48"/>
                    <a:pt x="23" y="52"/>
                  </a:cubicBezTo>
                  <a:cubicBezTo>
                    <a:pt x="25" y="52"/>
                    <a:pt x="27" y="53"/>
                    <a:pt x="29" y="53"/>
                  </a:cubicBezTo>
                  <a:cubicBezTo>
                    <a:pt x="41" y="53"/>
                    <a:pt x="52" y="44"/>
                    <a:pt x="55" y="33"/>
                  </a:cubicBezTo>
                  <a:cubicBezTo>
                    <a:pt x="57" y="26"/>
                    <a:pt x="55" y="19"/>
                    <a:pt x="52" y="13"/>
                  </a:cubicBezTo>
                  <a:cubicBezTo>
                    <a:pt x="48" y="7"/>
                    <a:pt x="42" y="2"/>
                    <a:pt x="36"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172144"/>
                </a:solidFill>
                <a:effectLst/>
                <a:uLnTx/>
                <a:uFillTx/>
                <a:latin typeface="Open Sans Light"/>
                <a:ea typeface="+mn-ea"/>
                <a:cs typeface="+mn-cs"/>
              </a:endParaRPr>
            </a:p>
          </p:txBody>
        </p:sp>
        <p:sp>
          <p:nvSpPr>
            <p:cNvPr id="13" name="Freeform 10"/>
            <p:cNvSpPr>
              <a:spLocks noEditPoints="1"/>
            </p:cNvSpPr>
            <p:nvPr/>
          </p:nvSpPr>
          <p:spPr bwMode="auto">
            <a:xfrm>
              <a:off x="6846889" y="1298575"/>
              <a:ext cx="774700" cy="771525"/>
            </a:xfrm>
            <a:custGeom>
              <a:avLst/>
              <a:gdLst>
                <a:gd name="T0" fmla="*/ 204 w 206"/>
                <a:gd name="T1" fmla="*/ 124 h 205"/>
                <a:gd name="T2" fmla="*/ 206 w 206"/>
                <a:gd name="T3" fmla="*/ 99 h 205"/>
                <a:gd name="T4" fmla="*/ 181 w 206"/>
                <a:gd name="T5" fmla="*/ 88 h 205"/>
                <a:gd name="T6" fmla="*/ 174 w 206"/>
                <a:gd name="T7" fmla="*/ 69 h 205"/>
                <a:gd name="T8" fmla="*/ 189 w 206"/>
                <a:gd name="T9" fmla="*/ 46 h 205"/>
                <a:gd name="T10" fmla="*/ 174 w 206"/>
                <a:gd name="T11" fmla="*/ 27 h 205"/>
                <a:gd name="T12" fmla="*/ 148 w 206"/>
                <a:gd name="T13" fmla="*/ 38 h 205"/>
                <a:gd name="T14" fmla="*/ 131 w 206"/>
                <a:gd name="T15" fmla="*/ 29 h 205"/>
                <a:gd name="T16" fmla="*/ 125 w 206"/>
                <a:gd name="T17" fmla="*/ 2 h 205"/>
                <a:gd name="T18" fmla="*/ 101 w 206"/>
                <a:gd name="T19" fmla="*/ 0 h 205"/>
                <a:gd name="T20" fmla="*/ 90 w 206"/>
                <a:gd name="T21" fmla="*/ 25 h 205"/>
                <a:gd name="T22" fmla="*/ 71 w 206"/>
                <a:gd name="T23" fmla="*/ 31 h 205"/>
                <a:gd name="T24" fmla="*/ 47 w 206"/>
                <a:gd name="T25" fmla="*/ 16 h 205"/>
                <a:gd name="T26" fmla="*/ 29 w 206"/>
                <a:gd name="T27" fmla="*/ 32 h 205"/>
                <a:gd name="T28" fmla="*/ 39 w 206"/>
                <a:gd name="T29" fmla="*/ 57 h 205"/>
                <a:gd name="T30" fmla="*/ 30 w 206"/>
                <a:gd name="T31" fmla="*/ 75 h 205"/>
                <a:gd name="T32" fmla="*/ 2 w 206"/>
                <a:gd name="T33" fmla="*/ 81 h 205"/>
                <a:gd name="T34" fmla="*/ 0 w 206"/>
                <a:gd name="T35" fmla="*/ 105 h 205"/>
                <a:gd name="T36" fmla="*/ 26 w 206"/>
                <a:gd name="T37" fmla="*/ 116 h 205"/>
                <a:gd name="T38" fmla="*/ 32 w 206"/>
                <a:gd name="T39" fmla="*/ 135 h 205"/>
                <a:gd name="T40" fmla="*/ 17 w 206"/>
                <a:gd name="T41" fmla="*/ 158 h 205"/>
                <a:gd name="T42" fmla="*/ 32 w 206"/>
                <a:gd name="T43" fmla="*/ 177 h 205"/>
                <a:gd name="T44" fmla="*/ 58 w 206"/>
                <a:gd name="T45" fmla="*/ 167 h 205"/>
                <a:gd name="T46" fmla="*/ 75 w 206"/>
                <a:gd name="T47" fmla="*/ 176 h 205"/>
                <a:gd name="T48" fmla="*/ 81 w 206"/>
                <a:gd name="T49" fmla="*/ 203 h 205"/>
                <a:gd name="T50" fmla="*/ 106 w 206"/>
                <a:gd name="T51" fmla="*/ 205 h 205"/>
                <a:gd name="T52" fmla="*/ 117 w 206"/>
                <a:gd name="T53" fmla="*/ 180 h 205"/>
                <a:gd name="T54" fmla="*/ 135 w 206"/>
                <a:gd name="T55" fmla="*/ 174 h 205"/>
                <a:gd name="T56" fmla="*/ 159 w 206"/>
                <a:gd name="T57" fmla="*/ 189 h 205"/>
                <a:gd name="T58" fmla="*/ 178 w 206"/>
                <a:gd name="T59" fmla="*/ 173 h 205"/>
                <a:gd name="T60" fmla="*/ 167 w 206"/>
                <a:gd name="T61" fmla="*/ 148 h 205"/>
                <a:gd name="T62" fmla="*/ 177 w 206"/>
                <a:gd name="T63" fmla="*/ 129 h 205"/>
                <a:gd name="T64" fmla="*/ 204 w 206"/>
                <a:gd name="T65" fmla="*/ 124 h 205"/>
                <a:gd name="T66" fmla="*/ 141 w 206"/>
                <a:gd name="T67" fmla="*/ 112 h 205"/>
                <a:gd name="T68" fmla="*/ 103 w 206"/>
                <a:gd name="T69" fmla="*/ 141 h 205"/>
                <a:gd name="T70" fmla="*/ 94 w 206"/>
                <a:gd name="T71" fmla="*/ 140 h 205"/>
                <a:gd name="T72" fmla="*/ 66 w 206"/>
                <a:gd name="T73" fmla="*/ 93 h 205"/>
                <a:gd name="T74" fmla="*/ 103 w 206"/>
                <a:gd name="T75" fmla="*/ 64 h 205"/>
                <a:gd name="T76" fmla="*/ 113 w 206"/>
                <a:gd name="T77" fmla="*/ 65 h 205"/>
                <a:gd name="T78" fmla="*/ 136 w 206"/>
                <a:gd name="T79" fmla="*/ 82 h 205"/>
                <a:gd name="T80" fmla="*/ 141 w 206"/>
                <a:gd name="T81" fmla="*/ 112 h 2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06" h="205">
                  <a:moveTo>
                    <a:pt x="204" y="124"/>
                  </a:moveTo>
                  <a:cubicBezTo>
                    <a:pt x="206" y="99"/>
                    <a:pt x="206" y="99"/>
                    <a:pt x="206" y="99"/>
                  </a:cubicBezTo>
                  <a:cubicBezTo>
                    <a:pt x="181" y="88"/>
                    <a:pt x="181" y="88"/>
                    <a:pt x="181" y="88"/>
                  </a:cubicBezTo>
                  <a:cubicBezTo>
                    <a:pt x="179" y="82"/>
                    <a:pt x="177" y="75"/>
                    <a:pt x="174" y="69"/>
                  </a:cubicBezTo>
                  <a:cubicBezTo>
                    <a:pt x="189" y="46"/>
                    <a:pt x="189" y="46"/>
                    <a:pt x="189" y="46"/>
                  </a:cubicBezTo>
                  <a:cubicBezTo>
                    <a:pt x="174" y="27"/>
                    <a:pt x="174" y="27"/>
                    <a:pt x="174" y="27"/>
                  </a:cubicBezTo>
                  <a:cubicBezTo>
                    <a:pt x="148" y="38"/>
                    <a:pt x="148" y="38"/>
                    <a:pt x="148" y="38"/>
                  </a:cubicBezTo>
                  <a:cubicBezTo>
                    <a:pt x="143" y="34"/>
                    <a:pt x="137" y="31"/>
                    <a:pt x="131" y="29"/>
                  </a:cubicBezTo>
                  <a:cubicBezTo>
                    <a:pt x="125" y="2"/>
                    <a:pt x="125" y="2"/>
                    <a:pt x="125" y="2"/>
                  </a:cubicBezTo>
                  <a:cubicBezTo>
                    <a:pt x="101" y="0"/>
                    <a:pt x="101" y="0"/>
                    <a:pt x="101" y="0"/>
                  </a:cubicBezTo>
                  <a:cubicBezTo>
                    <a:pt x="90" y="25"/>
                    <a:pt x="90" y="25"/>
                    <a:pt x="90" y="25"/>
                  </a:cubicBezTo>
                  <a:cubicBezTo>
                    <a:pt x="83" y="26"/>
                    <a:pt x="77" y="28"/>
                    <a:pt x="71" y="31"/>
                  </a:cubicBezTo>
                  <a:cubicBezTo>
                    <a:pt x="47" y="16"/>
                    <a:pt x="47" y="16"/>
                    <a:pt x="47" y="16"/>
                  </a:cubicBezTo>
                  <a:cubicBezTo>
                    <a:pt x="29" y="32"/>
                    <a:pt x="29" y="32"/>
                    <a:pt x="29" y="32"/>
                  </a:cubicBezTo>
                  <a:cubicBezTo>
                    <a:pt x="39" y="57"/>
                    <a:pt x="39" y="57"/>
                    <a:pt x="39" y="57"/>
                  </a:cubicBezTo>
                  <a:cubicBezTo>
                    <a:pt x="35" y="62"/>
                    <a:pt x="32" y="68"/>
                    <a:pt x="30" y="75"/>
                  </a:cubicBezTo>
                  <a:cubicBezTo>
                    <a:pt x="2" y="81"/>
                    <a:pt x="2" y="81"/>
                    <a:pt x="2" y="81"/>
                  </a:cubicBezTo>
                  <a:cubicBezTo>
                    <a:pt x="0" y="105"/>
                    <a:pt x="0" y="105"/>
                    <a:pt x="0" y="105"/>
                  </a:cubicBezTo>
                  <a:cubicBezTo>
                    <a:pt x="26" y="116"/>
                    <a:pt x="26" y="116"/>
                    <a:pt x="26" y="116"/>
                  </a:cubicBezTo>
                  <a:cubicBezTo>
                    <a:pt x="27" y="123"/>
                    <a:pt x="29" y="129"/>
                    <a:pt x="32" y="135"/>
                  </a:cubicBezTo>
                  <a:cubicBezTo>
                    <a:pt x="17" y="158"/>
                    <a:pt x="17" y="158"/>
                    <a:pt x="17" y="158"/>
                  </a:cubicBezTo>
                  <a:cubicBezTo>
                    <a:pt x="32" y="177"/>
                    <a:pt x="32" y="177"/>
                    <a:pt x="32" y="177"/>
                  </a:cubicBezTo>
                  <a:cubicBezTo>
                    <a:pt x="58" y="167"/>
                    <a:pt x="58" y="167"/>
                    <a:pt x="58" y="167"/>
                  </a:cubicBezTo>
                  <a:cubicBezTo>
                    <a:pt x="64" y="170"/>
                    <a:pt x="69" y="173"/>
                    <a:pt x="75" y="176"/>
                  </a:cubicBezTo>
                  <a:cubicBezTo>
                    <a:pt x="81" y="203"/>
                    <a:pt x="81" y="203"/>
                    <a:pt x="81" y="203"/>
                  </a:cubicBezTo>
                  <a:cubicBezTo>
                    <a:pt x="106" y="205"/>
                    <a:pt x="106" y="205"/>
                    <a:pt x="106" y="205"/>
                  </a:cubicBezTo>
                  <a:cubicBezTo>
                    <a:pt x="117" y="180"/>
                    <a:pt x="117" y="180"/>
                    <a:pt x="117" y="180"/>
                  </a:cubicBezTo>
                  <a:cubicBezTo>
                    <a:pt x="123" y="179"/>
                    <a:pt x="129" y="177"/>
                    <a:pt x="135" y="174"/>
                  </a:cubicBezTo>
                  <a:cubicBezTo>
                    <a:pt x="159" y="189"/>
                    <a:pt x="159" y="189"/>
                    <a:pt x="159" y="189"/>
                  </a:cubicBezTo>
                  <a:cubicBezTo>
                    <a:pt x="178" y="173"/>
                    <a:pt x="178" y="173"/>
                    <a:pt x="178" y="173"/>
                  </a:cubicBezTo>
                  <a:cubicBezTo>
                    <a:pt x="167" y="148"/>
                    <a:pt x="167" y="148"/>
                    <a:pt x="167" y="148"/>
                  </a:cubicBezTo>
                  <a:cubicBezTo>
                    <a:pt x="171" y="142"/>
                    <a:pt x="175" y="136"/>
                    <a:pt x="177" y="129"/>
                  </a:cubicBezTo>
                  <a:lnTo>
                    <a:pt x="204" y="124"/>
                  </a:lnTo>
                  <a:close/>
                  <a:moveTo>
                    <a:pt x="141" y="112"/>
                  </a:moveTo>
                  <a:cubicBezTo>
                    <a:pt x="136" y="129"/>
                    <a:pt x="121" y="141"/>
                    <a:pt x="103" y="141"/>
                  </a:cubicBezTo>
                  <a:cubicBezTo>
                    <a:pt x="100" y="141"/>
                    <a:pt x="97" y="141"/>
                    <a:pt x="94" y="140"/>
                  </a:cubicBezTo>
                  <a:cubicBezTo>
                    <a:pt x="73" y="135"/>
                    <a:pt x="61" y="114"/>
                    <a:pt x="66" y="93"/>
                  </a:cubicBezTo>
                  <a:cubicBezTo>
                    <a:pt x="70" y="76"/>
                    <a:pt x="85" y="64"/>
                    <a:pt x="103" y="64"/>
                  </a:cubicBezTo>
                  <a:cubicBezTo>
                    <a:pt x="106" y="64"/>
                    <a:pt x="110" y="64"/>
                    <a:pt x="113" y="65"/>
                  </a:cubicBezTo>
                  <a:cubicBezTo>
                    <a:pt x="123" y="67"/>
                    <a:pt x="131" y="74"/>
                    <a:pt x="136" y="82"/>
                  </a:cubicBezTo>
                  <a:cubicBezTo>
                    <a:pt x="142" y="91"/>
                    <a:pt x="143" y="102"/>
                    <a:pt x="141" y="1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172144"/>
                </a:solidFill>
                <a:effectLst/>
                <a:uLnTx/>
                <a:uFillTx/>
                <a:latin typeface="Open Sans Light"/>
                <a:ea typeface="+mn-ea"/>
                <a:cs typeface="+mn-cs"/>
              </a:endParaRPr>
            </a:p>
          </p:txBody>
        </p:sp>
      </p:grpSp>
      <p:grpSp>
        <p:nvGrpSpPr>
          <p:cNvPr id="27" name="Group 26">
            <a:extLst>
              <a:ext uri="{FF2B5EF4-FFF2-40B4-BE49-F238E27FC236}">
                <a16:creationId xmlns:a16="http://schemas.microsoft.com/office/drawing/2014/main" id="{777F2252-15AB-BF0F-AFD8-C06C1AF40CBC}"/>
              </a:ext>
              <a:ext uri="{C183D7F6-B498-43B3-948B-1728B52AA6E4}">
                <adec:decorative xmlns:adec="http://schemas.microsoft.com/office/drawing/2017/decorative" val="1"/>
              </a:ext>
            </a:extLst>
          </p:cNvPr>
          <p:cNvGrpSpPr/>
          <p:nvPr/>
        </p:nvGrpSpPr>
        <p:grpSpPr>
          <a:xfrm>
            <a:off x="1649827" y="3034254"/>
            <a:ext cx="2674591" cy="2680939"/>
            <a:chOff x="1727318" y="2675716"/>
            <a:chExt cx="2674591" cy="2680939"/>
          </a:xfrm>
        </p:grpSpPr>
        <p:sp>
          <p:nvSpPr>
            <p:cNvPr id="9" name="Freeform 7"/>
            <p:cNvSpPr>
              <a:spLocks noEditPoints="1"/>
            </p:cNvSpPr>
            <p:nvPr/>
          </p:nvSpPr>
          <p:spPr bwMode="auto">
            <a:xfrm>
              <a:off x="1727318" y="2675716"/>
              <a:ext cx="2674591" cy="2680939"/>
            </a:xfrm>
            <a:custGeom>
              <a:avLst/>
              <a:gdLst>
                <a:gd name="T0" fmla="*/ 712 w 712"/>
                <a:gd name="T1" fmla="*/ 373 h 713"/>
                <a:gd name="T2" fmla="*/ 651 w 712"/>
                <a:gd name="T3" fmla="*/ 313 h 713"/>
                <a:gd name="T4" fmla="*/ 693 w 712"/>
                <a:gd name="T5" fmla="*/ 238 h 713"/>
                <a:gd name="T6" fmla="*/ 611 w 712"/>
                <a:gd name="T7" fmla="*/ 202 h 713"/>
                <a:gd name="T8" fmla="*/ 620 w 712"/>
                <a:gd name="T9" fmla="*/ 116 h 713"/>
                <a:gd name="T10" fmla="*/ 534 w 712"/>
                <a:gd name="T11" fmla="*/ 117 h 713"/>
                <a:gd name="T12" fmla="*/ 510 w 712"/>
                <a:gd name="T13" fmla="*/ 35 h 713"/>
                <a:gd name="T14" fmla="*/ 427 w 712"/>
                <a:gd name="T15" fmla="*/ 67 h 713"/>
                <a:gd name="T16" fmla="*/ 373 w 712"/>
                <a:gd name="T17" fmla="*/ 0 h 713"/>
                <a:gd name="T18" fmla="*/ 313 w 712"/>
                <a:gd name="T19" fmla="*/ 61 h 713"/>
                <a:gd name="T20" fmla="*/ 237 w 712"/>
                <a:gd name="T21" fmla="*/ 19 h 713"/>
                <a:gd name="T22" fmla="*/ 201 w 712"/>
                <a:gd name="T23" fmla="*/ 101 h 713"/>
                <a:gd name="T24" fmla="*/ 116 w 712"/>
                <a:gd name="T25" fmla="*/ 92 h 713"/>
                <a:gd name="T26" fmla="*/ 117 w 712"/>
                <a:gd name="T27" fmla="*/ 178 h 713"/>
                <a:gd name="T28" fmla="*/ 34 w 712"/>
                <a:gd name="T29" fmla="*/ 202 h 713"/>
                <a:gd name="T30" fmla="*/ 66 w 712"/>
                <a:gd name="T31" fmla="*/ 285 h 713"/>
                <a:gd name="T32" fmla="*/ 0 w 712"/>
                <a:gd name="T33" fmla="*/ 339 h 713"/>
                <a:gd name="T34" fmla="*/ 61 w 712"/>
                <a:gd name="T35" fmla="*/ 400 h 713"/>
                <a:gd name="T36" fmla="*/ 18 w 712"/>
                <a:gd name="T37" fmla="*/ 475 h 713"/>
                <a:gd name="T38" fmla="*/ 101 w 712"/>
                <a:gd name="T39" fmla="*/ 511 h 713"/>
                <a:gd name="T40" fmla="*/ 92 w 712"/>
                <a:gd name="T41" fmla="*/ 596 h 713"/>
                <a:gd name="T42" fmla="*/ 178 w 712"/>
                <a:gd name="T43" fmla="*/ 595 h 713"/>
                <a:gd name="T44" fmla="*/ 202 w 712"/>
                <a:gd name="T45" fmla="*/ 678 h 713"/>
                <a:gd name="T46" fmla="*/ 285 w 712"/>
                <a:gd name="T47" fmla="*/ 646 h 713"/>
                <a:gd name="T48" fmla="*/ 339 w 712"/>
                <a:gd name="T49" fmla="*/ 713 h 713"/>
                <a:gd name="T50" fmla="*/ 399 w 712"/>
                <a:gd name="T51" fmla="*/ 651 h 713"/>
                <a:gd name="T52" fmla="*/ 475 w 712"/>
                <a:gd name="T53" fmla="*/ 693 h 713"/>
                <a:gd name="T54" fmla="*/ 510 w 712"/>
                <a:gd name="T55" fmla="*/ 611 h 713"/>
                <a:gd name="T56" fmla="*/ 596 w 712"/>
                <a:gd name="T57" fmla="*/ 620 h 713"/>
                <a:gd name="T58" fmla="*/ 595 w 712"/>
                <a:gd name="T59" fmla="*/ 534 h 713"/>
                <a:gd name="T60" fmla="*/ 678 w 712"/>
                <a:gd name="T61" fmla="*/ 510 h 713"/>
                <a:gd name="T62" fmla="*/ 645 w 712"/>
                <a:gd name="T63" fmla="*/ 427 h 713"/>
                <a:gd name="T64" fmla="*/ 294 w 712"/>
                <a:gd name="T65" fmla="*/ 136 h 713"/>
                <a:gd name="T66" fmla="*/ 418 w 712"/>
                <a:gd name="T67" fmla="*/ 577 h 713"/>
                <a:gd name="T68" fmla="*/ 294 w 712"/>
                <a:gd name="T69" fmla="*/ 136 h 7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712" h="713">
                  <a:moveTo>
                    <a:pt x="707" y="418"/>
                  </a:moveTo>
                  <a:cubicBezTo>
                    <a:pt x="712" y="373"/>
                    <a:pt x="712" y="373"/>
                    <a:pt x="712" y="373"/>
                  </a:cubicBezTo>
                  <a:cubicBezTo>
                    <a:pt x="654" y="351"/>
                    <a:pt x="654" y="351"/>
                    <a:pt x="654" y="351"/>
                  </a:cubicBezTo>
                  <a:cubicBezTo>
                    <a:pt x="654" y="338"/>
                    <a:pt x="653" y="326"/>
                    <a:pt x="651" y="313"/>
                  </a:cubicBezTo>
                  <a:cubicBezTo>
                    <a:pt x="705" y="281"/>
                    <a:pt x="705" y="281"/>
                    <a:pt x="705" y="281"/>
                  </a:cubicBezTo>
                  <a:cubicBezTo>
                    <a:pt x="693" y="238"/>
                    <a:pt x="693" y="238"/>
                    <a:pt x="693" y="238"/>
                  </a:cubicBezTo>
                  <a:cubicBezTo>
                    <a:pt x="630" y="239"/>
                    <a:pt x="630" y="239"/>
                    <a:pt x="630" y="239"/>
                  </a:cubicBezTo>
                  <a:cubicBezTo>
                    <a:pt x="624" y="226"/>
                    <a:pt x="618" y="214"/>
                    <a:pt x="611" y="202"/>
                  </a:cubicBezTo>
                  <a:cubicBezTo>
                    <a:pt x="648" y="152"/>
                    <a:pt x="648" y="152"/>
                    <a:pt x="648" y="152"/>
                  </a:cubicBezTo>
                  <a:cubicBezTo>
                    <a:pt x="620" y="116"/>
                    <a:pt x="620" y="116"/>
                    <a:pt x="620" y="116"/>
                  </a:cubicBezTo>
                  <a:cubicBezTo>
                    <a:pt x="563" y="142"/>
                    <a:pt x="563" y="142"/>
                    <a:pt x="563" y="142"/>
                  </a:cubicBezTo>
                  <a:cubicBezTo>
                    <a:pt x="554" y="133"/>
                    <a:pt x="544" y="125"/>
                    <a:pt x="534" y="117"/>
                  </a:cubicBezTo>
                  <a:cubicBezTo>
                    <a:pt x="550" y="57"/>
                    <a:pt x="550" y="57"/>
                    <a:pt x="550" y="57"/>
                  </a:cubicBezTo>
                  <a:cubicBezTo>
                    <a:pt x="510" y="35"/>
                    <a:pt x="510" y="35"/>
                    <a:pt x="510" y="35"/>
                  </a:cubicBezTo>
                  <a:cubicBezTo>
                    <a:pt x="467" y="80"/>
                    <a:pt x="467" y="80"/>
                    <a:pt x="467" y="80"/>
                  </a:cubicBezTo>
                  <a:cubicBezTo>
                    <a:pt x="454" y="74"/>
                    <a:pt x="440" y="70"/>
                    <a:pt x="427" y="67"/>
                  </a:cubicBezTo>
                  <a:cubicBezTo>
                    <a:pt x="418" y="5"/>
                    <a:pt x="418" y="5"/>
                    <a:pt x="418" y="5"/>
                  </a:cubicBezTo>
                  <a:cubicBezTo>
                    <a:pt x="373" y="0"/>
                    <a:pt x="373" y="0"/>
                    <a:pt x="373" y="0"/>
                  </a:cubicBezTo>
                  <a:cubicBezTo>
                    <a:pt x="350" y="58"/>
                    <a:pt x="350" y="58"/>
                    <a:pt x="350" y="58"/>
                  </a:cubicBezTo>
                  <a:cubicBezTo>
                    <a:pt x="338" y="58"/>
                    <a:pt x="325" y="60"/>
                    <a:pt x="313" y="61"/>
                  </a:cubicBezTo>
                  <a:cubicBezTo>
                    <a:pt x="281" y="6"/>
                    <a:pt x="281" y="6"/>
                    <a:pt x="281" y="6"/>
                  </a:cubicBezTo>
                  <a:cubicBezTo>
                    <a:pt x="237" y="19"/>
                    <a:pt x="237" y="19"/>
                    <a:pt x="237" y="19"/>
                  </a:cubicBezTo>
                  <a:cubicBezTo>
                    <a:pt x="239" y="82"/>
                    <a:pt x="239" y="82"/>
                    <a:pt x="239" y="82"/>
                  </a:cubicBezTo>
                  <a:cubicBezTo>
                    <a:pt x="226" y="88"/>
                    <a:pt x="213" y="94"/>
                    <a:pt x="201" y="101"/>
                  </a:cubicBezTo>
                  <a:cubicBezTo>
                    <a:pt x="151" y="64"/>
                    <a:pt x="151" y="64"/>
                    <a:pt x="151" y="64"/>
                  </a:cubicBezTo>
                  <a:cubicBezTo>
                    <a:pt x="116" y="92"/>
                    <a:pt x="116" y="92"/>
                    <a:pt x="116" y="92"/>
                  </a:cubicBezTo>
                  <a:cubicBezTo>
                    <a:pt x="141" y="149"/>
                    <a:pt x="141" y="149"/>
                    <a:pt x="141" y="149"/>
                  </a:cubicBezTo>
                  <a:cubicBezTo>
                    <a:pt x="132" y="159"/>
                    <a:pt x="124" y="168"/>
                    <a:pt x="117" y="178"/>
                  </a:cubicBezTo>
                  <a:cubicBezTo>
                    <a:pt x="56" y="163"/>
                    <a:pt x="56" y="163"/>
                    <a:pt x="56" y="163"/>
                  </a:cubicBezTo>
                  <a:cubicBezTo>
                    <a:pt x="34" y="202"/>
                    <a:pt x="34" y="202"/>
                    <a:pt x="34" y="202"/>
                  </a:cubicBezTo>
                  <a:cubicBezTo>
                    <a:pt x="79" y="245"/>
                    <a:pt x="79" y="245"/>
                    <a:pt x="79" y="245"/>
                  </a:cubicBezTo>
                  <a:cubicBezTo>
                    <a:pt x="74" y="258"/>
                    <a:pt x="70" y="272"/>
                    <a:pt x="66" y="285"/>
                  </a:cubicBezTo>
                  <a:cubicBezTo>
                    <a:pt x="5" y="294"/>
                    <a:pt x="5" y="294"/>
                    <a:pt x="5" y="294"/>
                  </a:cubicBezTo>
                  <a:cubicBezTo>
                    <a:pt x="0" y="339"/>
                    <a:pt x="0" y="339"/>
                    <a:pt x="0" y="339"/>
                  </a:cubicBezTo>
                  <a:cubicBezTo>
                    <a:pt x="58" y="362"/>
                    <a:pt x="58" y="362"/>
                    <a:pt x="58" y="362"/>
                  </a:cubicBezTo>
                  <a:cubicBezTo>
                    <a:pt x="58" y="374"/>
                    <a:pt x="59" y="387"/>
                    <a:pt x="61" y="400"/>
                  </a:cubicBezTo>
                  <a:cubicBezTo>
                    <a:pt x="6" y="431"/>
                    <a:pt x="6" y="431"/>
                    <a:pt x="6" y="431"/>
                  </a:cubicBezTo>
                  <a:cubicBezTo>
                    <a:pt x="18" y="475"/>
                    <a:pt x="18" y="475"/>
                    <a:pt x="18" y="475"/>
                  </a:cubicBezTo>
                  <a:cubicBezTo>
                    <a:pt x="82" y="474"/>
                    <a:pt x="82" y="474"/>
                    <a:pt x="82" y="474"/>
                  </a:cubicBezTo>
                  <a:cubicBezTo>
                    <a:pt x="87" y="487"/>
                    <a:pt x="94" y="499"/>
                    <a:pt x="101" y="511"/>
                  </a:cubicBezTo>
                  <a:cubicBezTo>
                    <a:pt x="64" y="561"/>
                    <a:pt x="64" y="561"/>
                    <a:pt x="64" y="561"/>
                  </a:cubicBezTo>
                  <a:cubicBezTo>
                    <a:pt x="92" y="596"/>
                    <a:pt x="92" y="596"/>
                    <a:pt x="92" y="596"/>
                  </a:cubicBezTo>
                  <a:cubicBezTo>
                    <a:pt x="149" y="571"/>
                    <a:pt x="149" y="571"/>
                    <a:pt x="149" y="571"/>
                  </a:cubicBezTo>
                  <a:cubicBezTo>
                    <a:pt x="158" y="580"/>
                    <a:pt x="168" y="588"/>
                    <a:pt x="178" y="595"/>
                  </a:cubicBezTo>
                  <a:cubicBezTo>
                    <a:pt x="162" y="656"/>
                    <a:pt x="162" y="656"/>
                    <a:pt x="162" y="656"/>
                  </a:cubicBezTo>
                  <a:cubicBezTo>
                    <a:pt x="202" y="678"/>
                    <a:pt x="202" y="678"/>
                    <a:pt x="202" y="678"/>
                  </a:cubicBezTo>
                  <a:cubicBezTo>
                    <a:pt x="245" y="633"/>
                    <a:pt x="245" y="633"/>
                    <a:pt x="245" y="633"/>
                  </a:cubicBezTo>
                  <a:cubicBezTo>
                    <a:pt x="258" y="638"/>
                    <a:pt x="271" y="642"/>
                    <a:pt x="285" y="646"/>
                  </a:cubicBezTo>
                  <a:cubicBezTo>
                    <a:pt x="294" y="708"/>
                    <a:pt x="294" y="708"/>
                    <a:pt x="294" y="708"/>
                  </a:cubicBezTo>
                  <a:cubicBezTo>
                    <a:pt x="339" y="713"/>
                    <a:pt x="339" y="713"/>
                    <a:pt x="339" y="713"/>
                  </a:cubicBezTo>
                  <a:cubicBezTo>
                    <a:pt x="361" y="654"/>
                    <a:pt x="361" y="654"/>
                    <a:pt x="361" y="654"/>
                  </a:cubicBezTo>
                  <a:cubicBezTo>
                    <a:pt x="374" y="654"/>
                    <a:pt x="387" y="653"/>
                    <a:pt x="399" y="651"/>
                  </a:cubicBezTo>
                  <a:cubicBezTo>
                    <a:pt x="431" y="706"/>
                    <a:pt x="431" y="706"/>
                    <a:pt x="431" y="706"/>
                  </a:cubicBezTo>
                  <a:cubicBezTo>
                    <a:pt x="475" y="693"/>
                    <a:pt x="475" y="693"/>
                    <a:pt x="475" y="693"/>
                  </a:cubicBezTo>
                  <a:cubicBezTo>
                    <a:pt x="473" y="630"/>
                    <a:pt x="473" y="630"/>
                    <a:pt x="473" y="630"/>
                  </a:cubicBezTo>
                  <a:cubicBezTo>
                    <a:pt x="486" y="625"/>
                    <a:pt x="499" y="618"/>
                    <a:pt x="510" y="611"/>
                  </a:cubicBezTo>
                  <a:cubicBezTo>
                    <a:pt x="560" y="649"/>
                    <a:pt x="560" y="649"/>
                    <a:pt x="560" y="649"/>
                  </a:cubicBezTo>
                  <a:cubicBezTo>
                    <a:pt x="596" y="620"/>
                    <a:pt x="596" y="620"/>
                    <a:pt x="596" y="620"/>
                  </a:cubicBezTo>
                  <a:cubicBezTo>
                    <a:pt x="570" y="563"/>
                    <a:pt x="570" y="563"/>
                    <a:pt x="570" y="563"/>
                  </a:cubicBezTo>
                  <a:cubicBezTo>
                    <a:pt x="579" y="554"/>
                    <a:pt x="587" y="544"/>
                    <a:pt x="595" y="534"/>
                  </a:cubicBezTo>
                  <a:cubicBezTo>
                    <a:pt x="655" y="550"/>
                    <a:pt x="655" y="550"/>
                    <a:pt x="655" y="550"/>
                  </a:cubicBezTo>
                  <a:cubicBezTo>
                    <a:pt x="678" y="510"/>
                    <a:pt x="678" y="510"/>
                    <a:pt x="678" y="510"/>
                  </a:cubicBezTo>
                  <a:cubicBezTo>
                    <a:pt x="633" y="467"/>
                    <a:pt x="633" y="467"/>
                    <a:pt x="633" y="467"/>
                  </a:cubicBezTo>
                  <a:cubicBezTo>
                    <a:pt x="638" y="454"/>
                    <a:pt x="642" y="441"/>
                    <a:pt x="645" y="427"/>
                  </a:cubicBezTo>
                  <a:lnTo>
                    <a:pt x="707" y="418"/>
                  </a:lnTo>
                  <a:close/>
                  <a:moveTo>
                    <a:pt x="294" y="136"/>
                  </a:moveTo>
                  <a:cubicBezTo>
                    <a:pt x="415" y="101"/>
                    <a:pt x="542" y="172"/>
                    <a:pt x="577" y="294"/>
                  </a:cubicBezTo>
                  <a:cubicBezTo>
                    <a:pt x="611" y="416"/>
                    <a:pt x="540" y="543"/>
                    <a:pt x="418" y="577"/>
                  </a:cubicBezTo>
                  <a:cubicBezTo>
                    <a:pt x="296" y="611"/>
                    <a:pt x="170" y="540"/>
                    <a:pt x="135" y="419"/>
                  </a:cubicBezTo>
                  <a:cubicBezTo>
                    <a:pt x="101" y="297"/>
                    <a:pt x="172" y="170"/>
                    <a:pt x="294" y="136"/>
                  </a:cubicBezTo>
                  <a:close/>
                </a:path>
              </a:pathLst>
            </a:custGeom>
            <a:solidFill>
              <a:schemeClr val="accent1"/>
            </a:solidFill>
            <a:ln>
              <a:noFill/>
            </a:ln>
          </p:spPr>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172144"/>
                </a:solidFill>
                <a:effectLst/>
                <a:uLnTx/>
                <a:uFillTx/>
                <a:latin typeface="Open Sans Light"/>
                <a:ea typeface="+mn-ea"/>
                <a:cs typeface="+mn-cs"/>
              </a:endParaRPr>
            </a:p>
          </p:txBody>
        </p:sp>
        <p:sp>
          <p:nvSpPr>
            <p:cNvPr id="23" name="Rectangle 22"/>
            <p:cNvSpPr/>
            <p:nvPr/>
          </p:nvSpPr>
          <p:spPr>
            <a:xfrm>
              <a:off x="2045649" y="3825366"/>
              <a:ext cx="1959343" cy="381635"/>
            </a:xfrm>
            <a:prstGeom prst="rect">
              <a:avLst/>
            </a:prstGeom>
          </p:spPr>
          <p:txBody>
            <a:bodyPr wrap="square" lIns="243808" rIns="243808" bIns="60952" anchor="ctr">
              <a:spAutoFit/>
            </a:bodyPr>
            <a:lstStyle/>
            <a:p>
              <a:pPr marL="0" marR="0" lvl="0" indent="0" algn="ctr" defTabSz="228554" rtl="0" eaLnBrk="1" fontAlgn="auto" latinLnBrk="0" hangingPunct="1">
                <a:lnSpc>
                  <a:spcPct val="89000"/>
                </a:lnSpc>
                <a:spcBef>
                  <a:spcPts val="0"/>
                </a:spcBef>
                <a:spcAft>
                  <a:spcPts val="0"/>
                </a:spcAft>
                <a:buClrTx/>
                <a:buSzTx/>
                <a:buFontTx/>
                <a:buNone/>
                <a:tabLst/>
                <a:defRPr/>
              </a:pPr>
              <a:r>
                <a:rPr kumimoji="0" lang="fr-CA" sz="2000" b="1" i="0" u="none" strike="noStrike" kern="1200" cap="none" spc="0" normalizeH="0" baseline="0" dirty="0">
                  <a:ln>
                    <a:noFill/>
                  </a:ln>
                  <a:solidFill>
                    <a:srgbClr val="172144"/>
                  </a:solidFill>
                  <a:effectLst/>
                  <a:uLnTx/>
                  <a:uFillTx/>
                  <a:latin typeface="Lora" pitchFamily="2" charset="0"/>
                  <a:ea typeface="Red Hat Display" panose="02010303040201060303" pitchFamily="2" charset="0"/>
                  <a:cs typeface="Red Hat Display" panose="02010303040201060303" pitchFamily="2" charset="0"/>
                </a:rPr>
                <a:t>Sensibiliser</a:t>
              </a:r>
              <a:endParaRPr kumimoji="0" lang="fr-CA" sz="1400" b="1" i="0" u="none" strike="noStrike" kern="1200" cap="none" spc="0" normalizeH="0" baseline="0" dirty="0">
                <a:ln>
                  <a:noFill/>
                </a:ln>
                <a:solidFill>
                  <a:srgbClr val="172144"/>
                </a:solidFill>
                <a:effectLst/>
                <a:uLnTx/>
                <a:uFillTx/>
                <a:latin typeface="Lora" pitchFamily="2" charset="0"/>
                <a:ea typeface="Red Hat Display" panose="02010303040201060303" pitchFamily="2" charset="0"/>
                <a:cs typeface="Red Hat Display" panose="02010303040201060303" pitchFamily="2" charset="0"/>
              </a:endParaRPr>
            </a:p>
          </p:txBody>
        </p:sp>
      </p:grpSp>
      <p:grpSp>
        <p:nvGrpSpPr>
          <p:cNvPr id="26" name="Group 25">
            <a:extLst>
              <a:ext uri="{FF2B5EF4-FFF2-40B4-BE49-F238E27FC236}">
                <a16:creationId xmlns:a16="http://schemas.microsoft.com/office/drawing/2014/main" id="{4331C3E0-F302-C25B-7392-301A692029A0}"/>
              </a:ext>
              <a:ext uri="{C183D7F6-B498-43B3-948B-1728B52AA6E4}">
                <adec:decorative xmlns:adec="http://schemas.microsoft.com/office/drawing/2017/decorative" val="1"/>
              </a:ext>
            </a:extLst>
          </p:cNvPr>
          <p:cNvGrpSpPr/>
          <p:nvPr/>
        </p:nvGrpSpPr>
        <p:grpSpPr>
          <a:xfrm>
            <a:off x="3895849" y="2213625"/>
            <a:ext cx="2215862" cy="2222211"/>
            <a:chOff x="3973340" y="1855087"/>
            <a:chExt cx="2215862" cy="2222211"/>
          </a:xfrm>
        </p:grpSpPr>
        <p:sp>
          <p:nvSpPr>
            <p:cNvPr id="14" name="Freeform 11"/>
            <p:cNvSpPr>
              <a:spLocks/>
            </p:cNvSpPr>
            <p:nvPr/>
          </p:nvSpPr>
          <p:spPr bwMode="auto">
            <a:xfrm>
              <a:off x="3973340" y="1855087"/>
              <a:ext cx="2215862" cy="2222211"/>
            </a:xfrm>
            <a:custGeom>
              <a:avLst/>
              <a:gdLst>
                <a:gd name="T0" fmla="*/ 590 w 590"/>
                <a:gd name="T1" fmla="*/ 294 h 591"/>
                <a:gd name="T2" fmla="*/ 537 w 590"/>
                <a:gd name="T3" fmla="*/ 247 h 591"/>
                <a:gd name="T4" fmla="*/ 568 w 590"/>
                <a:gd name="T5" fmla="*/ 183 h 591"/>
                <a:gd name="T6" fmla="*/ 501 w 590"/>
                <a:gd name="T7" fmla="*/ 159 h 591"/>
                <a:gd name="T8" fmla="*/ 502 w 590"/>
                <a:gd name="T9" fmla="*/ 86 h 591"/>
                <a:gd name="T10" fmla="*/ 431 w 590"/>
                <a:gd name="T11" fmla="*/ 90 h 591"/>
                <a:gd name="T12" fmla="*/ 408 w 590"/>
                <a:gd name="T13" fmla="*/ 23 h 591"/>
                <a:gd name="T14" fmla="*/ 344 w 590"/>
                <a:gd name="T15" fmla="*/ 54 h 591"/>
                <a:gd name="T16" fmla="*/ 293 w 590"/>
                <a:gd name="T17" fmla="*/ 0 h 591"/>
                <a:gd name="T18" fmla="*/ 246 w 590"/>
                <a:gd name="T19" fmla="*/ 54 h 591"/>
                <a:gd name="T20" fmla="*/ 182 w 590"/>
                <a:gd name="T21" fmla="*/ 22 h 591"/>
                <a:gd name="T22" fmla="*/ 159 w 590"/>
                <a:gd name="T23" fmla="*/ 90 h 591"/>
                <a:gd name="T24" fmla="*/ 85 w 590"/>
                <a:gd name="T25" fmla="*/ 88 h 591"/>
                <a:gd name="T26" fmla="*/ 90 w 590"/>
                <a:gd name="T27" fmla="*/ 159 h 591"/>
                <a:gd name="T28" fmla="*/ 22 w 590"/>
                <a:gd name="T29" fmla="*/ 183 h 591"/>
                <a:gd name="T30" fmla="*/ 53 w 590"/>
                <a:gd name="T31" fmla="*/ 247 h 591"/>
                <a:gd name="T32" fmla="*/ 0 w 590"/>
                <a:gd name="T33" fmla="*/ 297 h 591"/>
                <a:gd name="T34" fmla="*/ 53 w 590"/>
                <a:gd name="T35" fmla="*/ 344 h 591"/>
                <a:gd name="T36" fmla="*/ 22 w 590"/>
                <a:gd name="T37" fmla="*/ 409 h 591"/>
                <a:gd name="T38" fmla="*/ 89 w 590"/>
                <a:gd name="T39" fmla="*/ 432 h 591"/>
                <a:gd name="T40" fmla="*/ 87 w 590"/>
                <a:gd name="T41" fmla="*/ 506 h 591"/>
                <a:gd name="T42" fmla="*/ 158 w 590"/>
                <a:gd name="T43" fmla="*/ 501 h 591"/>
                <a:gd name="T44" fmla="*/ 182 w 590"/>
                <a:gd name="T45" fmla="*/ 568 h 591"/>
                <a:gd name="T46" fmla="*/ 246 w 590"/>
                <a:gd name="T47" fmla="*/ 537 h 591"/>
                <a:gd name="T48" fmla="*/ 297 w 590"/>
                <a:gd name="T49" fmla="*/ 591 h 591"/>
                <a:gd name="T50" fmla="*/ 344 w 590"/>
                <a:gd name="T51" fmla="*/ 538 h 591"/>
                <a:gd name="T52" fmla="*/ 408 w 590"/>
                <a:gd name="T53" fmla="*/ 569 h 591"/>
                <a:gd name="T54" fmla="*/ 431 w 590"/>
                <a:gd name="T55" fmla="*/ 501 h 591"/>
                <a:gd name="T56" fmla="*/ 505 w 590"/>
                <a:gd name="T57" fmla="*/ 503 h 591"/>
                <a:gd name="T58" fmla="*/ 500 w 590"/>
                <a:gd name="T59" fmla="*/ 432 h 591"/>
                <a:gd name="T60" fmla="*/ 568 w 590"/>
                <a:gd name="T61" fmla="*/ 409 h 591"/>
                <a:gd name="T62" fmla="*/ 537 w 590"/>
                <a:gd name="T63" fmla="*/ 345 h 5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90" h="591">
                  <a:moveTo>
                    <a:pt x="541" y="310"/>
                  </a:moveTo>
                  <a:cubicBezTo>
                    <a:pt x="590" y="294"/>
                    <a:pt x="590" y="294"/>
                    <a:pt x="590" y="294"/>
                  </a:cubicBezTo>
                  <a:cubicBezTo>
                    <a:pt x="588" y="256"/>
                    <a:pt x="588" y="256"/>
                    <a:pt x="588" y="256"/>
                  </a:cubicBezTo>
                  <a:cubicBezTo>
                    <a:pt x="537" y="247"/>
                    <a:pt x="537" y="247"/>
                    <a:pt x="537" y="247"/>
                  </a:cubicBezTo>
                  <a:cubicBezTo>
                    <a:pt x="535" y="237"/>
                    <a:pt x="532" y="227"/>
                    <a:pt x="529" y="217"/>
                  </a:cubicBezTo>
                  <a:cubicBezTo>
                    <a:pt x="568" y="183"/>
                    <a:pt x="568" y="183"/>
                    <a:pt x="568" y="183"/>
                  </a:cubicBezTo>
                  <a:cubicBezTo>
                    <a:pt x="552" y="149"/>
                    <a:pt x="552" y="149"/>
                    <a:pt x="552" y="149"/>
                  </a:cubicBezTo>
                  <a:cubicBezTo>
                    <a:pt x="501" y="159"/>
                    <a:pt x="501" y="159"/>
                    <a:pt x="501" y="159"/>
                  </a:cubicBezTo>
                  <a:cubicBezTo>
                    <a:pt x="494" y="150"/>
                    <a:pt x="487" y="141"/>
                    <a:pt x="479" y="132"/>
                  </a:cubicBezTo>
                  <a:cubicBezTo>
                    <a:pt x="502" y="86"/>
                    <a:pt x="502" y="86"/>
                    <a:pt x="502" y="86"/>
                  </a:cubicBezTo>
                  <a:cubicBezTo>
                    <a:pt x="474" y="61"/>
                    <a:pt x="474" y="61"/>
                    <a:pt x="474" y="61"/>
                  </a:cubicBezTo>
                  <a:cubicBezTo>
                    <a:pt x="431" y="90"/>
                    <a:pt x="431" y="90"/>
                    <a:pt x="431" y="90"/>
                  </a:cubicBezTo>
                  <a:cubicBezTo>
                    <a:pt x="423" y="84"/>
                    <a:pt x="414" y="79"/>
                    <a:pt x="404" y="75"/>
                  </a:cubicBezTo>
                  <a:cubicBezTo>
                    <a:pt x="408" y="23"/>
                    <a:pt x="408" y="23"/>
                    <a:pt x="408" y="23"/>
                  </a:cubicBezTo>
                  <a:cubicBezTo>
                    <a:pt x="373" y="11"/>
                    <a:pt x="373" y="11"/>
                    <a:pt x="373" y="11"/>
                  </a:cubicBezTo>
                  <a:cubicBezTo>
                    <a:pt x="344" y="54"/>
                    <a:pt x="344" y="54"/>
                    <a:pt x="344" y="54"/>
                  </a:cubicBezTo>
                  <a:cubicBezTo>
                    <a:pt x="333" y="52"/>
                    <a:pt x="321" y="50"/>
                    <a:pt x="310" y="49"/>
                  </a:cubicBezTo>
                  <a:cubicBezTo>
                    <a:pt x="293" y="0"/>
                    <a:pt x="293" y="0"/>
                    <a:pt x="293" y="0"/>
                  </a:cubicBezTo>
                  <a:cubicBezTo>
                    <a:pt x="256" y="3"/>
                    <a:pt x="256" y="3"/>
                    <a:pt x="256" y="3"/>
                  </a:cubicBezTo>
                  <a:cubicBezTo>
                    <a:pt x="246" y="54"/>
                    <a:pt x="246" y="54"/>
                    <a:pt x="246" y="54"/>
                  </a:cubicBezTo>
                  <a:cubicBezTo>
                    <a:pt x="236" y="56"/>
                    <a:pt x="226" y="59"/>
                    <a:pt x="216" y="62"/>
                  </a:cubicBezTo>
                  <a:cubicBezTo>
                    <a:pt x="182" y="22"/>
                    <a:pt x="182" y="22"/>
                    <a:pt x="182" y="22"/>
                  </a:cubicBezTo>
                  <a:cubicBezTo>
                    <a:pt x="148" y="39"/>
                    <a:pt x="148" y="39"/>
                    <a:pt x="148" y="39"/>
                  </a:cubicBezTo>
                  <a:cubicBezTo>
                    <a:pt x="159" y="90"/>
                    <a:pt x="159" y="90"/>
                    <a:pt x="159" y="90"/>
                  </a:cubicBezTo>
                  <a:cubicBezTo>
                    <a:pt x="149" y="97"/>
                    <a:pt x="140" y="104"/>
                    <a:pt x="131" y="111"/>
                  </a:cubicBezTo>
                  <a:cubicBezTo>
                    <a:pt x="85" y="88"/>
                    <a:pt x="85" y="88"/>
                    <a:pt x="85" y="88"/>
                  </a:cubicBezTo>
                  <a:cubicBezTo>
                    <a:pt x="60" y="116"/>
                    <a:pt x="60" y="116"/>
                    <a:pt x="60" y="116"/>
                  </a:cubicBezTo>
                  <a:cubicBezTo>
                    <a:pt x="90" y="159"/>
                    <a:pt x="90" y="159"/>
                    <a:pt x="90" y="159"/>
                  </a:cubicBezTo>
                  <a:cubicBezTo>
                    <a:pt x="84" y="168"/>
                    <a:pt x="78" y="177"/>
                    <a:pt x="74" y="186"/>
                  </a:cubicBezTo>
                  <a:cubicBezTo>
                    <a:pt x="22" y="183"/>
                    <a:pt x="22" y="183"/>
                    <a:pt x="22" y="183"/>
                  </a:cubicBezTo>
                  <a:cubicBezTo>
                    <a:pt x="10" y="218"/>
                    <a:pt x="10" y="218"/>
                    <a:pt x="10" y="218"/>
                  </a:cubicBezTo>
                  <a:cubicBezTo>
                    <a:pt x="53" y="247"/>
                    <a:pt x="53" y="247"/>
                    <a:pt x="53" y="247"/>
                  </a:cubicBezTo>
                  <a:cubicBezTo>
                    <a:pt x="51" y="258"/>
                    <a:pt x="49" y="269"/>
                    <a:pt x="49" y="281"/>
                  </a:cubicBezTo>
                  <a:cubicBezTo>
                    <a:pt x="0" y="297"/>
                    <a:pt x="0" y="297"/>
                    <a:pt x="0" y="297"/>
                  </a:cubicBezTo>
                  <a:cubicBezTo>
                    <a:pt x="2" y="335"/>
                    <a:pt x="2" y="335"/>
                    <a:pt x="2" y="335"/>
                  </a:cubicBezTo>
                  <a:cubicBezTo>
                    <a:pt x="53" y="344"/>
                    <a:pt x="53" y="344"/>
                    <a:pt x="53" y="344"/>
                  </a:cubicBezTo>
                  <a:cubicBezTo>
                    <a:pt x="55" y="355"/>
                    <a:pt x="58" y="365"/>
                    <a:pt x="61" y="375"/>
                  </a:cubicBezTo>
                  <a:cubicBezTo>
                    <a:pt x="22" y="409"/>
                    <a:pt x="22" y="409"/>
                    <a:pt x="22" y="409"/>
                  </a:cubicBezTo>
                  <a:cubicBezTo>
                    <a:pt x="38" y="442"/>
                    <a:pt x="38" y="442"/>
                    <a:pt x="38" y="442"/>
                  </a:cubicBezTo>
                  <a:cubicBezTo>
                    <a:pt x="89" y="432"/>
                    <a:pt x="89" y="432"/>
                    <a:pt x="89" y="432"/>
                  </a:cubicBezTo>
                  <a:cubicBezTo>
                    <a:pt x="96" y="442"/>
                    <a:pt x="103" y="451"/>
                    <a:pt x="110" y="459"/>
                  </a:cubicBezTo>
                  <a:cubicBezTo>
                    <a:pt x="87" y="506"/>
                    <a:pt x="87" y="506"/>
                    <a:pt x="87" y="506"/>
                  </a:cubicBezTo>
                  <a:cubicBezTo>
                    <a:pt x="116" y="530"/>
                    <a:pt x="116" y="530"/>
                    <a:pt x="116" y="530"/>
                  </a:cubicBezTo>
                  <a:cubicBezTo>
                    <a:pt x="158" y="501"/>
                    <a:pt x="158" y="501"/>
                    <a:pt x="158" y="501"/>
                  </a:cubicBezTo>
                  <a:cubicBezTo>
                    <a:pt x="167" y="507"/>
                    <a:pt x="176" y="512"/>
                    <a:pt x="186" y="517"/>
                  </a:cubicBezTo>
                  <a:cubicBezTo>
                    <a:pt x="182" y="568"/>
                    <a:pt x="182" y="568"/>
                    <a:pt x="182" y="568"/>
                  </a:cubicBezTo>
                  <a:cubicBezTo>
                    <a:pt x="217" y="580"/>
                    <a:pt x="217" y="580"/>
                    <a:pt x="217" y="580"/>
                  </a:cubicBezTo>
                  <a:cubicBezTo>
                    <a:pt x="246" y="537"/>
                    <a:pt x="246" y="537"/>
                    <a:pt x="246" y="537"/>
                  </a:cubicBezTo>
                  <a:cubicBezTo>
                    <a:pt x="257" y="540"/>
                    <a:pt x="269" y="541"/>
                    <a:pt x="280" y="542"/>
                  </a:cubicBezTo>
                  <a:cubicBezTo>
                    <a:pt x="297" y="591"/>
                    <a:pt x="297" y="591"/>
                    <a:pt x="297" y="591"/>
                  </a:cubicBezTo>
                  <a:cubicBezTo>
                    <a:pt x="334" y="588"/>
                    <a:pt x="334" y="588"/>
                    <a:pt x="334" y="588"/>
                  </a:cubicBezTo>
                  <a:cubicBezTo>
                    <a:pt x="344" y="538"/>
                    <a:pt x="344" y="538"/>
                    <a:pt x="344" y="538"/>
                  </a:cubicBezTo>
                  <a:cubicBezTo>
                    <a:pt x="354" y="535"/>
                    <a:pt x="364" y="533"/>
                    <a:pt x="374" y="529"/>
                  </a:cubicBezTo>
                  <a:cubicBezTo>
                    <a:pt x="408" y="569"/>
                    <a:pt x="408" y="569"/>
                    <a:pt x="408" y="569"/>
                  </a:cubicBezTo>
                  <a:cubicBezTo>
                    <a:pt x="442" y="552"/>
                    <a:pt x="442" y="552"/>
                    <a:pt x="442" y="552"/>
                  </a:cubicBezTo>
                  <a:cubicBezTo>
                    <a:pt x="431" y="501"/>
                    <a:pt x="431" y="501"/>
                    <a:pt x="431" y="501"/>
                  </a:cubicBezTo>
                  <a:cubicBezTo>
                    <a:pt x="441" y="495"/>
                    <a:pt x="450" y="488"/>
                    <a:pt x="459" y="480"/>
                  </a:cubicBezTo>
                  <a:cubicBezTo>
                    <a:pt x="505" y="503"/>
                    <a:pt x="505" y="503"/>
                    <a:pt x="505" y="503"/>
                  </a:cubicBezTo>
                  <a:cubicBezTo>
                    <a:pt x="530" y="475"/>
                    <a:pt x="530" y="475"/>
                    <a:pt x="530" y="475"/>
                  </a:cubicBezTo>
                  <a:cubicBezTo>
                    <a:pt x="500" y="432"/>
                    <a:pt x="500" y="432"/>
                    <a:pt x="500" y="432"/>
                  </a:cubicBezTo>
                  <a:cubicBezTo>
                    <a:pt x="506" y="423"/>
                    <a:pt x="511" y="414"/>
                    <a:pt x="516" y="405"/>
                  </a:cubicBezTo>
                  <a:cubicBezTo>
                    <a:pt x="568" y="409"/>
                    <a:pt x="568" y="409"/>
                    <a:pt x="568" y="409"/>
                  </a:cubicBezTo>
                  <a:cubicBezTo>
                    <a:pt x="580" y="373"/>
                    <a:pt x="580" y="373"/>
                    <a:pt x="580" y="373"/>
                  </a:cubicBezTo>
                  <a:cubicBezTo>
                    <a:pt x="537" y="345"/>
                    <a:pt x="537" y="345"/>
                    <a:pt x="537" y="345"/>
                  </a:cubicBezTo>
                  <a:cubicBezTo>
                    <a:pt x="539" y="333"/>
                    <a:pt x="540" y="322"/>
                    <a:pt x="541" y="310"/>
                  </a:cubicBezTo>
                  <a:close/>
                </a:path>
              </a:pathLst>
            </a:custGeom>
            <a:solidFill>
              <a:srgbClr val="0070C0"/>
            </a:solidFill>
            <a:ln>
              <a:noFill/>
            </a:ln>
          </p:spPr>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172144"/>
                </a:solidFill>
                <a:effectLst/>
                <a:uLnTx/>
                <a:uFillTx/>
                <a:latin typeface="Open Sans Light"/>
                <a:ea typeface="+mn-ea"/>
                <a:cs typeface="+mn-cs"/>
              </a:endParaRPr>
            </a:p>
          </p:txBody>
        </p:sp>
        <p:sp>
          <p:nvSpPr>
            <p:cNvPr id="24" name="Rectangle 23"/>
            <p:cNvSpPr/>
            <p:nvPr/>
          </p:nvSpPr>
          <p:spPr>
            <a:xfrm>
              <a:off x="4051995" y="2369342"/>
              <a:ext cx="2121495" cy="1342667"/>
            </a:xfrm>
            <a:prstGeom prst="rect">
              <a:avLst/>
            </a:prstGeom>
          </p:spPr>
          <p:txBody>
            <a:bodyPr wrap="square" lIns="243808" rIns="243808" bIns="60952" anchor="ctr">
              <a:spAutoFit/>
            </a:bodyPr>
            <a:lstStyle/>
            <a:p>
              <a:pPr marL="0" marR="0" lvl="0" indent="0" algn="ctr" defTabSz="228554" rtl="0" eaLnBrk="1" fontAlgn="auto" latinLnBrk="0" hangingPunct="1">
                <a:lnSpc>
                  <a:spcPct val="89000"/>
                </a:lnSpc>
                <a:spcBef>
                  <a:spcPts val="0"/>
                </a:spcBef>
                <a:spcAft>
                  <a:spcPts val="0"/>
                </a:spcAft>
                <a:buClrTx/>
                <a:buSzTx/>
                <a:buFontTx/>
                <a:buNone/>
                <a:tabLst/>
                <a:defRPr/>
              </a:pPr>
              <a:r>
                <a:rPr kumimoji="0" lang="fr-CA" b="1" i="0" u="none" strike="noStrike" kern="1200" cap="none" spc="0" normalizeH="0" baseline="0" dirty="0">
                  <a:ln>
                    <a:noFill/>
                  </a:ln>
                  <a:solidFill>
                    <a:srgbClr val="FBFBFB"/>
                  </a:solidFill>
                  <a:effectLst/>
                  <a:uLnTx/>
                  <a:uFillTx/>
                  <a:latin typeface="Lora" pitchFamily="2" charset="0"/>
                  <a:ea typeface="Red Hat Display" panose="02010303040201060303" pitchFamily="2" charset="0"/>
                  <a:cs typeface="Red Hat Display" panose="02010303040201060303" pitchFamily="2" charset="0"/>
                </a:rPr>
                <a:t>Réduire la stigmatisation et autres obstacles aux soins</a:t>
              </a:r>
            </a:p>
          </p:txBody>
        </p:sp>
      </p:grpSp>
      <p:grpSp>
        <p:nvGrpSpPr>
          <p:cNvPr id="20" name="Group 19">
            <a:extLst>
              <a:ext uri="{FF2B5EF4-FFF2-40B4-BE49-F238E27FC236}">
                <a16:creationId xmlns:a16="http://schemas.microsoft.com/office/drawing/2014/main" id="{B32FCDA9-63C8-FA1D-3F80-1D59A7A0E8CD}"/>
              </a:ext>
              <a:ext uri="{C183D7F6-B498-43B3-948B-1728B52AA6E4}">
                <adec:decorative xmlns:adec="http://schemas.microsoft.com/office/drawing/2017/decorative" val="1"/>
              </a:ext>
            </a:extLst>
          </p:cNvPr>
          <p:cNvGrpSpPr/>
          <p:nvPr/>
        </p:nvGrpSpPr>
        <p:grpSpPr>
          <a:xfrm>
            <a:off x="5641876" y="2951717"/>
            <a:ext cx="3368236" cy="3371412"/>
            <a:chOff x="5719367" y="2593179"/>
            <a:chExt cx="3368236" cy="3371412"/>
          </a:xfrm>
        </p:grpSpPr>
        <p:sp>
          <p:nvSpPr>
            <p:cNvPr id="10" name="Freeform 8"/>
            <p:cNvSpPr>
              <a:spLocks noEditPoints="1"/>
            </p:cNvSpPr>
            <p:nvPr/>
          </p:nvSpPr>
          <p:spPr bwMode="auto">
            <a:xfrm>
              <a:off x="5719367" y="2593179"/>
              <a:ext cx="3368236" cy="3371412"/>
            </a:xfrm>
            <a:custGeom>
              <a:avLst/>
              <a:gdLst>
                <a:gd name="T0" fmla="*/ 897 w 897"/>
                <a:gd name="T1" fmla="*/ 470 h 897"/>
                <a:gd name="T2" fmla="*/ 820 w 897"/>
                <a:gd name="T3" fmla="*/ 394 h 897"/>
                <a:gd name="T4" fmla="*/ 873 w 897"/>
                <a:gd name="T5" fmla="*/ 299 h 897"/>
                <a:gd name="T6" fmla="*/ 769 w 897"/>
                <a:gd name="T7" fmla="*/ 254 h 897"/>
                <a:gd name="T8" fmla="*/ 781 w 897"/>
                <a:gd name="T9" fmla="*/ 146 h 897"/>
                <a:gd name="T10" fmla="*/ 672 w 897"/>
                <a:gd name="T11" fmla="*/ 148 h 897"/>
                <a:gd name="T12" fmla="*/ 643 w 897"/>
                <a:gd name="T13" fmla="*/ 43 h 897"/>
                <a:gd name="T14" fmla="*/ 538 w 897"/>
                <a:gd name="T15" fmla="*/ 84 h 897"/>
                <a:gd name="T16" fmla="*/ 470 w 897"/>
                <a:gd name="T17" fmla="*/ 0 h 897"/>
                <a:gd name="T18" fmla="*/ 394 w 897"/>
                <a:gd name="T19" fmla="*/ 77 h 897"/>
                <a:gd name="T20" fmla="*/ 299 w 897"/>
                <a:gd name="T21" fmla="*/ 24 h 897"/>
                <a:gd name="T22" fmla="*/ 254 w 897"/>
                <a:gd name="T23" fmla="*/ 128 h 897"/>
                <a:gd name="T24" fmla="*/ 146 w 897"/>
                <a:gd name="T25" fmla="*/ 116 h 897"/>
                <a:gd name="T26" fmla="*/ 147 w 897"/>
                <a:gd name="T27" fmla="*/ 225 h 897"/>
                <a:gd name="T28" fmla="*/ 43 w 897"/>
                <a:gd name="T29" fmla="*/ 255 h 897"/>
                <a:gd name="T30" fmla="*/ 84 w 897"/>
                <a:gd name="T31" fmla="*/ 359 h 897"/>
                <a:gd name="T32" fmla="*/ 0 w 897"/>
                <a:gd name="T33" fmla="*/ 427 h 897"/>
                <a:gd name="T34" fmla="*/ 77 w 897"/>
                <a:gd name="T35" fmla="*/ 503 h 897"/>
                <a:gd name="T36" fmla="*/ 23 w 897"/>
                <a:gd name="T37" fmla="*/ 598 h 897"/>
                <a:gd name="T38" fmla="*/ 127 w 897"/>
                <a:gd name="T39" fmla="*/ 643 h 897"/>
                <a:gd name="T40" fmla="*/ 116 w 897"/>
                <a:gd name="T41" fmla="*/ 751 h 897"/>
                <a:gd name="T42" fmla="*/ 224 w 897"/>
                <a:gd name="T43" fmla="*/ 750 h 897"/>
                <a:gd name="T44" fmla="*/ 254 w 897"/>
                <a:gd name="T45" fmla="*/ 854 h 897"/>
                <a:gd name="T46" fmla="*/ 359 w 897"/>
                <a:gd name="T47" fmla="*/ 813 h 897"/>
                <a:gd name="T48" fmla="*/ 427 w 897"/>
                <a:gd name="T49" fmla="*/ 897 h 897"/>
                <a:gd name="T50" fmla="*/ 503 w 897"/>
                <a:gd name="T51" fmla="*/ 820 h 897"/>
                <a:gd name="T52" fmla="*/ 598 w 897"/>
                <a:gd name="T53" fmla="*/ 873 h 897"/>
                <a:gd name="T54" fmla="*/ 643 w 897"/>
                <a:gd name="T55" fmla="*/ 770 h 897"/>
                <a:gd name="T56" fmla="*/ 751 w 897"/>
                <a:gd name="T57" fmla="*/ 781 h 897"/>
                <a:gd name="T58" fmla="*/ 750 w 897"/>
                <a:gd name="T59" fmla="*/ 673 h 897"/>
                <a:gd name="T60" fmla="*/ 854 w 897"/>
                <a:gd name="T61" fmla="*/ 643 h 897"/>
                <a:gd name="T62" fmla="*/ 813 w 897"/>
                <a:gd name="T63" fmla="*/ 538 h 897"/>
                <a:gd name="T64" fmla="*/ 370 w 897"/>
                <a:gd name="T65" fmla="*/ 171 h 897"/>
                <a:gd name="T66" fmla="*/ 527 w 897"/>
                <a:gd name="T67" fmla="*/ 727 h 897"/>
                <a:gd name="T68" fmla="*/ 370 w 897"/>
                <a:gd name="T69" fmla="*/ 171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897" h="897">
                  <a:moveTo>
                    <a:pt x="891" y="527"/>
                  </a:moveTo>
                  <a:cubicBezTo>
                    <a:pt x="897" y="470"/>
                    <a:pt x="897" y="470"/>
                    <a:pt x="897" y="470"/>
                  </a:cubicBezTo>
                  <a:cubicBezTo>
                    <a:pt x="824" y="442"/>
                    <a:pt x="824" y="442"/>
                    <a:pt x="824" y="442"/>
                  </a:cubicBezTo>
                  <a:cubicBezTo>
                    <a:pt x="824" y="426"/>
                    <a:pt x="822" y="410"/>
                    <a:pt x="820" y="394"/>
                  </a:cubicBezTo>
                  <a:cubicBezTo>
                    <a:pt x="889" y="354"/>
                    <a:pt x="889" y="354"/>
                    <a:pt x="889" y="354"/>
                  </a:cubicBezTo>
                  <a:cubicBezTo>
                    <a:pt x="873" y="299"/>
                    <a:pt x="873" y="299"/>
                    <a:pt x="873" y="299"/>
                  </a:cubicBezTo>
                  <a:cubicBezTo>
                    <a:pt x="794" y="301"/>
                    <a:pt x="794" y="301"/>
                    <a:pt x="794" y="301"/>
                  </a:cubicBezTo>
                  <a:cubicBezTo>
                    <a:pt x="787" y="285"/>
                    <a:pt x="778" y="269"/>
                    <a:pt x="769" y="254"/>
                  </a:cubicBezTo>
                  <a:cubicBezTo>
                    <a:pt x="816" y="191"/>
                    <a:pt x="816" y="191"/>
                    <a:pt x="816" y="191"/>
                  </a:cubicBezTo>
                  <a:cubicBezTo>
                    <a:pt x="781" y="146"/>
                    <a:pt x="781" y="146"/>
                    <a:pt x="781" y="146"/>
                  </a:cubicBezTo>
                  <a:cubicBezTo>
                    <a:pt x="709" y="178"/>
                    <a:pt x="709" y="178"/>
                    <a:pt x="709" y="178"/>
                  </a:cubicBezTo>
                  <a:cubicBezTo>
                    <a:pt x="697" y="167"/>
                    <a:pt x="685" y="157"/>
                    <a:pt x="672" y="148"/>
                  </a:cubicBezTo>
                  <a:cubicBezTo>
                    <a:pt x="692" y="71"/>
                    <a:pt x="692" y="71"/>
                    <a:pt x="692" y="71"/>
                  </a:cubicBezTo>
                  <a:cubicBezTo>
                    <a:pt x="643" y="43"/>
                    <a:pt x="643" y="43"/>
                    <a:pt x="643" y="43"/>
                  </a:cubicBezTo>
                  <a:cubicBezTo>
                    <a:pt x="588" y="100"/>
                    <a:pt x="588" y="100"/>
                    <a:pt x="588" y="100"/>
                  </a:cubicBezTo>
                  <a:cubicBezTo>
                    <a:pt x="572" y="94"/>
                    <a:pt x="555" y="88"/>
                    <a:pt x="538" y="84"/>
                  </a:cubicBezTo>
                  <a:cubicBezTo>
                    <a:pt x="527" y="6"/>
                    <a:pt x="527" y="6"/>
                    <a:pt x="527" y="6"/>
                  </a:cubicBezTo>
                  <a:cubicBezTo>
                    <a:pt x="470" y="0"/>
                    <a:pt x="470" y="0"/>
                    <a:pt x="470" y="0"/>
                  </a:cubicBezTo>
                  <a:cubicBezTo>
                    <a:pt x="442" y="73"/>
                    <a:pt x="442" y="73"/>
                    <a:pt x="442" y="73"/>
                  </a:cubicBezTo>
                  <a:cubicBezTo>
                    <a:pt x="426" y="74"/>
                    <a:pt x="410" y="75"/>
                    <a:pt x="394" y="77"/>
                  </a:cubicBezTo>
                  <a:cubicBezTo>
                    <a:pt x="354" y="8"/>
                    <a:pt x="354" y="8"/>
                    <a:pt x="354" y="8"/>
                  </a:cubicBezTo>
                  <a:cubicBezTo>
                    <a:pt x="299" y="24"/>
                    <a:pt x="299" y="24"/>
                    <a:pt x="299" y="24"/>
                  </a:cubicBezTo>
                  <a:cubicBezTo>
                    <a:pt x="301" y="104"/>
                    <a:pt x="301" y="104"/>
                    <a:pt x="301" y="104"/>
                  </a:cubicBezTo>
                  <a:cubicBezTo>
                    <a:pt x="284" y="111"/>
                    <a:pt x="269" y="119"/>
                    <a:pt x="254" y="128"/>
                  </a:cubicBezTo>
                  <a:cubicBezTo>
                    <a:pt x="191" y="81"/>
                    <a:pt x="191" y="81"/>
                    <a:pt x="191" y="81"/>
                  </a:cubicBezTo>
                  <a:cubicBezTo>
                    <a:pt x="146" y="116"/>
                    <a:pt x="146" y="116"/>
                    <a:pt x="146" y="116"/>
                  </a:cubicBezTo>
                  <a:cubicBezTo>
                    <a:pt x="178" y="188"/>
                    <a:pt x="178" y="188"/>
                    <a:pt x="178" y="188"/>
                  </a:cubicBezTo>
                  <a:cubicBezTo>
                    <a:pt x="167" y="200"/>
                    <a:pt x="157" y="212"/>
                    <a:pt x="147" y="225"/>
                  </a:cubicBezTo>
                  <a:cubicBezTo>
                    <a:pt x="71" y="205"/>
                    <a:pt x="71" y="205"/>
                    <a:pt x="71" y="205"/>
                  </a:cubicBezTo>
                  <a:cubicBezTo>
                    <a:pt x="43" y="255"/>
                    <a:pt x="43" y="255"/>
                    <a:pt x="43" y="255"/>
                  </a:cubicBezTo>
                  <a:cubicBezTo>
                    <a:pt x="100" y="309"/>
                    <a:pt x="100" y="309"/>
                    <a:pt x="100" y="309"/>
                  </a:cubicBezTo>
                  <a:cubicBezTo>
                    <a:pt x="93" y="325"/>
                    <a:pt x="88" y="342"/>
                    <a:pt x="84" y="359"/>
                  </a:cubicBezTo>
                  <a:cubicBezTo>
                    <a:pt x="6" y="371"/>
                    <a:pt x="6" y="371"/>
                    <a:pt x="6" y="371"/>
                  </a:cubicBezTo>
                  <a:cubicBezTo>
                    <a:pt x="0" y="427"/>
                    <a:pt x="0" y="427"/>
                    <a:pt x="0" y="427"/>
                  </a:cubicBezTo>
                  <a:cubicBezTo>
                    <a:pt x="73" y="455"/>
                    <a:pt x="73" y="455"/>
                    <a:pt x="73" y="455"/>
                  </a:cubicBezTo>
                  <a:cubicBezTo>
                    <a:pt x="73" y="471"/>
                    <a:pt x="75" y="487"/>
                    <a:pt x="77" y="503"/>
                  </a:cubicBezTo>
                  <a:cubicBezTo>
                    <a:pt x="8" y="543"/>
                    <a:pt x="8" y="543"/>
                    <a:pt x="8" y="543"/>
                  </a:cubicBezTo>
                  <a:cubicBezTo>
                    <a:pt x="23" y="598"/>
                    <a:pt x="23" y="598"/>
                    <a:pt x="23" y="598"/>
                  </a:cubicBezTo>
                  <a:cubicBezTo>
                    <a:pt x="103" y="596"/>
                    <a:pt x="103" y="596"/>
                    <a:pt x="103" y="596"/>
                  </a:cubicBezTo>
                  <a:cubicBezTo>
                    <a:pt x="110" y="613"/>
                    <a:pt x="118" y="628"/>
                    <a:pt x="127" y="643"/>
                  </a:cubicBezTo>
                  <a:cubicBezTo>
                    <a:pt x="80" y="706"/>
                    <a:pt x="80" y="706"/>
                    <a:pt x="80" y="706"/>
                  </a:cubicBezTo>
                  <a:cubicBezTo>
                    <a:pt x="116" y="751"/>
                    <a:pt x="116" y="751"/>
                    <a:pt x="116" y="751"/>
                  </a:cubicBezTo>
                  <a:cubicBezTo>
                    <a:pt x="188" y="719"/>
                    <a:pt x="188" y="719"/>
                    <a:pt x="188" y="719"/>
                  </a:cubicBezTo>
                  <a:cubicBezTo>
                    <a:pt x="199" y="730"/>
                    <a:pt x="212" y="740"/>
                    <a:pt x="224" y="750"/>
                  </a:cubicBezTo>
                  <a:cubicBezTo>
                    <a:pt x="205" y="826"/>
                    <a:pt x="205" y="826"/>
                    <a:pt x="205" y="826"/>
                  </a:cubicBezTo>
                  <a:cubicBezTo>
                    <a:pt x="254" y="854"/>
                    <a:pt x="254" y="854"/>
                    <a:pt x="254" y="854"/>
                  </a:cubicBezTo>
                  <a:cubicBezTo>
                    <a:pt x="309" y="797"/>
                    <a:pt x="309" y="797"/>
                    <a:pt x="309" y="797"/>
                  </a:cubicBezTo>
                  <a:cubicBezTo>
                    <a:pt x="325" y="804"/>
                    <a:pt x="342" y="809"/>
                    <a:pt x="359" y="813"/>
                  </a:cubicBezTo>
                  <a:cubicBezTo>
                    <a:pt x="370" y="891"/>
                    <a:pt x="370" y="891"/>
                    <a:pt x="370" y="891"/>
                  </a:cubicBezTo>
                  <a:cubicBezTo>
                    <a:pt x="427" y="897"/>
                    <a:pt x="427" y="897"/>
                    <a:pt x="427" y="897"/>
                  </a:cubicBezTo>
                  <a:cubicBezTo>
                    <a:pt x="455" y="824"/>
                    <a:pt x="455" y="824"/>
                    <a:pt x="455" y="824"/>
                  </a:cubicBezTo>
                  <a:cubicBezTo>
                    <a:pt x="471" y="824"/>
                    <a:pt x="487" y="822"/>
                    <a:pt x="503" y="820"/>
                  </a:cubicBezTo>
                  <a:cubicBezTo>
                    <a:pt x="543" y="889"/>
                    <a:pt x="543" y="889"/>
                    <a:pt x="543" y="889"/>
                  </a:cubicBezTo>
                  <a:cubicBezTo>
                    <a:pt x="598" y="873"/>
                    <a:pt x="598" y="873"/>
                    <a:pt x="598" y="873"/>
                  </a:cubicBezTo>
                  <a:cubicBezTo>
                    <a:pt x="596" y="794"/>
                    <a:pt x="596" y="794"/>
                    <a:pt x="596" y="794"/>
                  </a:cubicBezTo>
                  <a:cubicBezTo>
                    <a:pt x="612" y="787"/>
                    <a:pt x="628" y="779"/>
                    <a:pt x="643" y="770"/>
                  </a:cubicBezTo>
                  <a:cubicBezTo>
                    <a:pt x="706" y="817"/>
                    <a:pt x="706" y="817"/>
                    <a:pt x="706" y="817"/>
                  </a:cubicBezTo>
                  <a:cubicBezTo>
                    <a:pt x="751" y="781"/>
                    <a:pt x="751" y="781"/>
                    <a:pt x="751" y="781"/>
                  </a:cubicBezTo>
                  <a:cubicBezTo>
                    <a:pt x="719" y="709"/>
                    <a:pt x="719" y="709"/>
                    <a:pt x="719" y="709"/>
                  </a:cubicBezTo>
                  <a:cubicBezTo>
                    <a:pt x="730" y="698"/>
                    <a:pt x="740" y="685"/>
                    <a:pt x="750" y="673"/>
                  </a:cubicBezTo>
                  <a:cubicBezTo>
                    <a:pt x="826" y="693"/>
                    <a:pt x="826" y="693"/>
                    <a:pt x="826" y="693"/>
                  </a:cubicBezTo>
                  <a:cubicBezTo>
                    <a:pt x="854" y="643"/>
                    <a:pt x="854" y="643"/>
                    <a:pt x="854" y="643"/>
                  </a:cubicBezTo>
                  <a:cubicBezTo>
                    <a:pt x="797" y="588"/>
                    <a:pt x="797" y="588"/>
                    <a:pt x="797" y="588"/>
                  </a:cubicBezTo>
                  <a:cubicBezTo>
                    <a:pt x="803" y="572"/>
                    <a:pt x="809" y="555"/>
                    <a:pt x="813" y="538"/>
                  </a:cubicBezTo>
                  <a:lnTo>
                    <a:pt x="891" y="527"/>
                  </a:lnTo>
                  <a:close/>
                  <a:moveTo>
                    <a:pt x="370" y="171"/>
                  </a:moveTo>
                  <a:cubicBezTo>
                    <a:pt x="523" y="127"/>
                    <a:pt x="683" y="217"/>
                    <a:pt x="726" y="370"/>
                  </a:cubicBezTo>
                  <a:cubicBezTo>
                    <a:pt x="770" y="524"/>
                    <a:pt x="680" y="683"/>
                    <a:pt x="527" y="727"/>
                  </a:cubicBezTo>
                  <a:cubicBezTo>
                    <a:pt x="373" y="770"/>
                    <a:pt x="214" y="681"/>
                    <a:pt x="171" y="527"/>
                  </a:cubicBezTo>
                  <a:cubicBezTo>
                    <a:pt x="127" y="374"/>
                    <a:pt x="217" y="214"/>
                    <a:pt x="370" y="171"/>
                  </a:cubicBezTo>
                  <a:close/>
                </a:path>
              </a:pathLst>
            </a:custGeom>
            <a:solidFill>
              <a:srgbClr val="92D050"/>
            </a:solidFill>
            <a:ln>
              <a:noFill/>
            </a:ln>
          </p:spPr>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172144"/>
                </a:solidFill>
                <a:effectLst/>
                <a:uLnTx/>
                <a:uFillTx/>
                <a:latin typeface="Open Sans Light"/>
                <a:ea typeface="+mn-ea"/>
                <a:cs typeface="+mn-cs"/>
              </a:endParaRPr>
            </a:p>
          </p:txBody>
        </p:sp>
        <p:sp>
          <p:nvSpPr>
            <p:cNvPr id="25" name="Rectangle 24"/>
            <p:cNvSpPr/>
            <p:nvPr/>
          </p:nvSpPr>
          <p:spPr>
            <a:xfrm>
              <a:off x="6293960" y="3604051"/>
              <a:ext cx="2215863" cy="1479821"/>
            </a:xfrm>
            <a:prstGeom prst="rect">
              <a:avLst/>
            </a:prstGeom>
          </p:spPr>
          <p:txBody>
            <a:bodyPr wrap="square" lIns="243808" rIns="243808" bIns="60952" anchor="ctr">
              <a:spAutoFit/>
            </a:bodyPr>
            <a:lstStyle/>
            <a:p>
              <a:pPr algn="ctr" defTabSz="228554">
                <a:lnSpc>
                  <a:spcPct val="89000"/>
                </a:lnSpc>
                <a:defRPr/>
              </a:pPr>
              <a:r>
                <a:rPr lang="fr-CA" sz="2000" b="1" dirty="0">
                  <a:solidFill>
                    <a:srgbClr val="172144"/>
                  </a:solidFill>
                  <a:latin typeface="Lora" pitchFamily="2" charset="0"/>
                  <a:ea typeface="Red Hat Display" panose="02010303040201060303" pitchFamily="2" charset="0"/>
                  <a:cs typeface="Red Hat Display" panose="02010303040201060303" pitchFamily="2" charset="0"/>
                </a:rPr>
                <a:t>Encourager les conversations sur la santé mentale</a:t>
              </a:r>
            </a:p>
          </p:txBody>
        </p:sp>
      </p:grpSp>
      <p:grpSp>
        <p:nvGrpSpPr>
          <p:cNvPr id="19" name="Group 18">
            <a:extLst>
              <a:ext uri="{FF2B5EF4-FFF2-40B4-BE49-F238E27FC236}">
                <a16:creationId xmlns:a16="http://schemas.microsoft.com/office/drawing/2014/main" id="{67E93DF1-9E83-31E6-7BD4-73D5CF9CAD88}"/>
              </a:ext>
              <a:ext uri="{C183D7F6-B498-43B3-948B-1728B52AA6E4}">
                <adec:decorative xmlns:adec="http://schemas.microsoft.com/office/drawing/2017/decorative" val="1"/>
              </a:ext>
            </a:extLst>
          </p:cNvPr>
          <p:cNvGrpSpPr/>
          <p:nvPr/>
        </p:nvGrpSpPr>
        <p:grpSpPr>
          <a:xfrm>
            <a:off x="8118057" y="1242201"/>
            <a:ext cx="2674591" cy="2680939"/>
            <a:chOff x="8195548" y="883663"/>
            <a:chExt cx="2674591" cy="2680939"/>
          </a:xfrm>
        </p:grpSpPr>
        <p:sp>
          <p:nvSpPr>
            <p:cNvPr id="21" name="Freeform 7"/>
            <p:cNvSpPr>
              <a:spLocks noEditPoints="1"/>
            </p:cNvSpPr>
            <p:nvPr/>
          </p:nvSpPr>
          <p:spPr bwMode="auto">
            <a:xfrm>
              <a:off x="8195548" y="883663"/>
              <a:ext cx="2674591" cy="2680939"/>
            </a:xfrm>
            <a:custGeom>
              <a:avLst/>
              <a:gdLst>
                <a:gd name="T0" fmla="*/ 712 w 712"/>
                <a:gd name="T1" fmla="*/ 373 h 713"/>
                <a:gd name="T2" fmla="*/ 651 w 712"/>
                <a:gd name="T3" fmla="*/ 313 h 713"/>
                <a:gd name="T4" fmla="*/ 693 w 712"/>
                <a:gd name="T5" fmla="*/ 238 h 713"/>
                <a:gd name="T6" fmla="*/ 611 w 712"/>
                <a:gd name="T7" fmla="*/ 202 h 713"/>
                <a:gd name="T8" fmla="*/ 620 w 712"/>
                <a:gd name="T9" fmla="*/ 116 h 713"/>
                <a:gd name="T10" fmla="*/ 534 w 712"/>
                <a:gd name="T11" fmla="*/ 117 h 713"/>
                <a:gd name="T12" fmla="*/ 510 w 712"/>
                <a:gd name="T13" fmla="*/ 35 h 713"/>
                <a:gd name="T14" fmla="*/ 427 w 712"/>
                <a:gd name="T15" fmla="*/ 67 h 713"/>
                <a:gd name="T16" fmla="*/ 373 w 712"/>
                <a:gd name="T17" fmla="*/ 0 h 713"/>
                <a:gd name="T18" fmla="*/ 313 w 712"/>
                <a:gd name="T19" fmla="*/ 61 h 713"/>
                <a:gd name="T20" fmla="*/ 237 w 712"/>
                <a:gd name="T21" fmla="*/ 19 h 713"/>
                <a:gd name="T22" fmla="*/ 201 w 712"/>
                <a:gd name="T23" fmla="*/ 101 h 713"/>
                <a:gd name="T24" fmla="*/ 116 w 712"/>
                <a:gd name="T25" fmla="*/ 92 h 713"/>
                <a:gd name="T26" fmla="*/ 117 w 712"/>
                <a:gd name="T27" fmla="*/ 178 h 713"/>
                <a:gd name="T28" fmla="*/ 34 w 712"/>
                <a:gd name="T29" fmla="*/ 202 h 713"/>
                <a:gd name="T30" fmla="*/ 66 w 712"/>
                <a:gd name="T31" fmla="*/ 285 h 713"/>
                <a:gd name="T32" fmla="*/ 0 w 712"/>
                <a:gd name="T33" fmla="*/ 339 h 713"/>
                <a:gd name="T34" fmla="*/ 61 w 712"/>
                <a:gd name="T35" fmla="*/ 400 h 713"/>
                <a:gd name="T36" fmla="*/ 18 w 712"/>
                <a:gd name="T37" fmla="*/ 475 h 713"/>
                <a:gd name="T38" fmla="*/ 101 w 712"/>
                <a:gd name="T39" fmla="*/ 511 h 713"/>
                <a:gd name="T40" fmla="*/ 92 w 712"/>
                <a:gd name="T41" fmla="*/ 596 h 713"/>
                <a:gd name="T42" fmla="*/ 178 w 712"/>
                <a:gd name="T43" fmla="*/ 595 h 713"/>
                <a:gd name="T44" fmla="*/ 202 w 712"/>
                <a:gd name="T45" fmla="*/ 678 h 713"/>
                <a:gd name="T46" fmla="*/ 285 w 712"/>
                <a:gd name="T47" fmla="*/ 646 h 713"/>
                <a:gd name="T48" fmla="*/ 339 w 712"/>
                <a:gd name="T49" fmla="*/ 713 h 713"/>
                <a:gd name="T50" fmla="*/ 399 w 712"/>
                <a:gd name="T51" fmla="*/ 651 h 713"/>
                <a:gd name="T52" fmla="*/ 475 w 712"/>
                <a:gd name="T53" fmla="*/ 693 h 713"/>
                <a:gd name="T54" fmla="*/ 510 w 712"/>
                <a:gd name="T55" fmla="*/ 611 h 713"/>
                <a:gd name="T56" fmla="*/ 596 w 712"/>
                <a:gd name="T57" fmla="*/ 620 h 713"/>
                <a:gd name="T58" fmla="*/ 595 w 712"/>
                <a:gd name="T59" fmla="*/ 534 h 713"/>
                <a:gd name="T60" fmla="*/ 678 w 712"/>
                <a:gd name="T61" fmla="*/ 510 h 713"/>
                <a:gd name="T62" fmla="*/ 645 w 712"/>
                <a:gd name="T63" fmla="*/ 427 h 713"/>
                <a:gd name="T64" fmla="*/ 294 w 712"/>
                <a:gd name="T65" fmla="*/ 136 h 713"/>
                <a:gd name="T66" fmla="*/ 418 w 712"/>
                <a:gd name="T67" fmla="*/ 577 h 713"/>
                <a:gd name="T68" fmla="*/ 294 w 712"/>
                <a:gd name="T69" fmla="*/ 136 h 7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712" h="713">
                  <a:moveTo>
                    <a:pt x="707" y="418"/>
                  </a:moveTo>
                  <a:cubicBezTo>
                    <a:pt x="712" y="373"/>
                    <a:pt x="712" y="373"/>
                    <a:pt x="712" y="373"/>
                  </a:cubicBezTo>
                  <a:cubicBezTo>
                    <a:pt x="654" y="351"/>
                    <a:pt x="654" y="351"/>
                    <a:pt x="654" y="351"/>
                  </a:cubicBezTo>
                  <a:cubicBezTo>
                    <a:pt x="654" y="338"/>
                    <a:pt x="653" y="326"/>
                    <a:pt x="651" y="313"/>
                  </a:cubicBezTo>
                  <a:cubicBezTo>
                    <a:pt x="705" y="281"/>
                    <a:pt x="705" y="281"/>
                    <a:pt x="705" y="281"/>
                  </a:cubicBezTo>
                  <a:cubicBezTo>
                    <a:pt x="693" y="238"/>
                    <a:pt x="693" y="238"/>
                    <a:pt x="693" y="238"/>
                  </a:cubicBezTo>
                  <a:cubicBezTo>
                    <a:pt x="630" y="239"/>
                    <a:pt x="630" y="239"/>
                    <a:pt x="630" y="239"/>
                  </a:cubicBezTo>
                  <a:cubicBezTo>
                    <a:pt x="624" y="226"/>
                    <a:pt x="618" y="214"/>
                    <a:pt x="611" y="202"/>
                  </a:cubicBezTo>
                  <a:cubicBezTo>
                    <a:pt x="648" y="152"/>
                    <a:pt x="648" y="152"/>
                    <a:pt x="648" y="152"/>
                  </a:cubicBezTo>
                  <a:cubicBezTo>
                    <a:pt x="620" y="116"/>
                    <a:pt x="620" y="116"/>
                    <a:pt x="620" y="116"/>
                  </a:cubicBezTo>
                  <a:cubicBezTo>
                    <a:pt x="563" y="142"/>
                    <a:pt x="563" y="142"/>
                    <a:pt x="563" y="142"/>
                  </a:cubicBezTo>
                  <a:cubicBezTo>
                    <a:pt x="554" y="133"/>
                    <a:pt x="544" y="125"/>
                    <a:pt x="534" y="117"/>
                  </a:cubicBezTo>
                  <a:cubicBezTo>
                    <a:pt x="550" y="57"/>
                    <a:pt x="550" y="57"/>
                    <a:pt x="550" y="57"/>
                  </a:cubicBezTo>
                  <a:cubicBezTo>
                    <a:pt x="510" y="35"/>
                    <a:pt x="510" y="35"/>
                    <a:pt x="510" y="35"/>
                  </a:cubicBezTo>
                  <a:cubicBezTo>
                    <a:pt x="467" y="80"/>
                    <a:pt x="467" y="80"/>
                    <a:pt x="467" y="80"/>
                  </a:cubicBezTo>
                  <a:cubicBezTo>
                    <a:pt x="454" y="74"/>
                    <a:pt x="440" y="70"/>
                    <a:pt x="427" y="67"/>
                  </a:cubicBezTo>
                  <a:cubicBezTo>
                    <a:pt x="418" y="5"/>
                    <a:pt x="418" y="5"/>
                    <a:pt x="418" y="5"/>
                  </a:cubicBezTo>
                  <a:cubicBezTo>
                    <a:pt x="373" y="0"/>
                    <a:pt x="373" y="0"/>
                    <a:pt x="373" y="0"/>
                  </a:cubicBezTo>
                  <a:cubicBezTo>
                    <a:pt x="350" y="58"/>
                    <a:pt x="350" y="58"/>
                    <a:pt x="350" y="58"/>
                  </a:cubicBezTo>
                  <a:cubicBezTo>
                    <a:pt x="338" y="58"/>
                    <a:pt x="325" y="60"/>
                    <a:pt x="313" y="61"/>
                  </a:cubicBezTo>
                  <a:cubicBezTo>
                    <a:pt x="281" y="6"/>
                    <a:pt x="281" y="6"/>
                    <a:pt x="281" y="6"/>
                  </a:cubicBezTo>
                  <a:cubicBezTo>
                    <a:pt x="237" y="19"/>
                    <a:pt x="237" y="19"/>
                    <a:pt x="237" y="19"/>
                  </a:cubicBezTo>
                  <a:cubicBezTo>
                    <a:pt x="239" y="82"/>
                    <a:pt x="239" y="82"/>
                    <a:pt x="239" y="82"/>
                  </a:cubicBezTo>
                  <a:cubicBezTo>
                    <a:pt x="226" y="88"/>
                    <a:pt x="213" y="94"/>
                    <a:pt x="201" y="101"/>
                  </a:cubicBezTo>
                  <a:cubicBezTo>
                    <a:pt x="151" y="64"/>
                    <a:pt x="151" y="64"/>
                    <a:pt x="151" y="64"/>
                  </a:cubicBezTo>
                  <a:cubicBezTo>
                    <a:pt x="116" y="92"/>
                    <a:pt x="116" y="92"/>
                    <a:pt x="116" y="92"/>
                  </a:cubicBezTo>
                  <a:cubicBezTo>
                    <a:pt x="141" y="149"/>
                    <a:pt x="141" y="149"/>
                    <a:pt x="141" y="149"/>
                  </a:cubicBezTo>
                  <a:cubicBezTo>
                    <a:pt x="132" y="159"/>
                    <a:pt x="124" y="168"/>
                    <a:pt x="117" y="178"/>
                  </a:cubicBezTo>
                  <a:cubicBezTo>
                    <a:pt x="56" y="163"/>
                    <a:pt x="56" y="163"/>
                    <a:pt x="56" y="163"/>
                  </a:cubicBezTo>
                  <a:cubicBezTo>
                    <a:pt x="34" y="202"/>
                    <a:pt x="34" y="202"/>
                    <a:pt x="34" y="202"/>
                  </a:cubicBezTo>
                  <a:cubicBezTo>
                    <a:pt x="79" y="245"/>
                    <a:pt x="79" y="245"/>
                    <a:pt x="79" y="245"/>
                  </a:cubicBezTo>
                  <a:cubicBezTo>
                    <a:pt x="74" y="258"/>
                    <a:pt x="70" y="272"/>
                    <a:pt x="66" y="285"/>
                  </a:cubicBezTo>
                  <a:cubicBezTo>
                    <a:pt x="5" y="294"/>
                    <a:pt x="5" y="294"/>
                    <a:pt x="5" y="294"/>
                  </a:cubicBezTo>
                  <a:cubicBezTo>
                    <a:pt x="0" y="339"/>
                    <a:pt x="0" y="339"/>
                    <a:pt x="0" y="339"/>
                  </a:cubicBezTo>
                  <a:cubicBezTo>
                    <a:pt x="58" y="362"/>
                    <a:pt x="58" y="362"/>
                    <a:pt x="58" y="362"/>
                  </a:cubicBezTo>
                  <a:cubicBezTo>
                    <a:pt x="58" y="374"/>
                    <a:pt x="59" y="387"/>
                    <a:pt x="61" y="400"/>
                  </a:cubicBezTo>
                  <a:cubicBezTo>
                    <a:pt x="6" y="431"/>
                    <a:pt x="6" y="431"/>
                    <a:pt x="6" y="431"/>
                  </a:cubicBezTo>
                  <a:cubicBezTo>
                    <a:pt x="18" y="475"/>
                    <a:pt x="18" y="475"/>
                    <a:pt x="18" y="475"/>
                  </a:cubicBezTo>
                  <a:cubicBezTo>
                    <a:pt x="82" y="474"/>
                    <a:pt x="82" y="474"/>
                    <a:pt x="82" y="474"/>
                  </a:cubicBezTo>
                  <a:cubicBezTo>
                    <a:pt x="87" y="487"/>
                    <a:pt x="94" y="499"/>
                    <a:pt x="101" y="511"/>
                  </a:cubicBezTo>
                  <a:cubicBezTo>
                    <a:pt x="64" y="561"/>
                    <a:pt x="64" y="561"/>
                    <a:pt x="64" y="561"/>
                  </a:cubicBezTo>
                  <a:cubicBezTo>
                    <a:pt x="92" y="596"/>
                    <a:pt x="92" y="596"/>
                    <a:pt x="92" y="596"/>
                  </a:cubicBezTo>
                  <a:cubicBezTo>
                    <a:pt x="149" y="571"/>
                    <a:pt x="149" y="571"/>
                    <a:pt x="149" y="571"/>
                  </a:cubicBezTo>
                  <a:cubicBezTo>
                    <a:pt x="158" y="580"/>
                    <a:pt x="168" y="588"/>
                    <a:pt x="178" y="595"/>
                  </a:cubicBezTo>
                  <a:cubicBezTo>
                    <a:pt x="162" y="656"/>
                    <a:pt x="162" y="656"/>
                    <a:pt x="162" y="656"/>
                  </a:cubicBezTo>
                  <a:cubicBezTo>
                    <a:pt x="202" y="678"/>
                    <a:pt x="202" y="678"/>
                    <a:pt x="202" y="678"/>
                  </a:cubicBezTo>
                  <a:cubicBezTo>
                    <a:pt x="245" y="633"/>
                    <a:pt x="245" y="633"/>
                    <a:pt x="245" y="633"/>
                  </a:cubicBezTo>
                  <a:cubicBezTo>
                    <a:pt x="258" y="638"/>
                    <a:pt x="271" y="642"/>
                    <a:pt x="285" y="646"/>
                  </a:cubicBezTo>
                  <a:cubicBezTo>
                    <a:pt x="294" y="708"/>
                    <a:pt x="294" y="708"/>
                    <a:pt x="294" y="708"/>
                  </a:cubicBezTo>
                  <a:cubicBezTo>
                    <a:pt x="339" y="713"/>
                    <a:pt x="339" y="713"/>
                    <a:pt x="339" y="713"/>
                  </a:cubicBezTo>
                  <a:cubicBezTo>
                    <a:pt x="361" y="654"/>
                    <a:pt x="361" y="654"/>
                    <a:pt x="361" y="654"/>
                  </a:cubicBezTo>
                  <a:cubicBezTo>
                    <a:pt x="374" y="654"/>
                    <a:pt x="387" y="653"/>
                    <a:pt x="399" y="651"/>
                  </a:cubicBezTo>
                  <a:cubicBezTo>
                    <a:pt x="431" y="706"/>
                    <a:pt x="431" y="706"/>
                    <a:pt x="431" y="706"/>
                  </a:cubicBezTo>
                  <a:cubicBezTo>
                    <a:pt x="475" y="693"/>
                    <a:pt x="475" y="693"/>
                    <a:pt x="475" y="693"/>
                  </a:cubicBezTo>
                  <a:cubicBezTo>
                    <a:pt x="473" y="630"/>
                    <a:pt x="473" y="630"/>
                    <a:pt x="473" y="630"/>
                  </a:cubicBezTo>
                  <a:cubicBezTo>
                    <a:pt x="486" y="625"/>
                    <a:pt x="499" y="618"/>
                    <a:pt x="510" y="611"/>
                  </a:cubicBezTo>
                  <a:cubicBezTo>
                    <a:pt x="560" y="649"/>
                    <a:pt x="560" y="649"/>
                    <a:pt x="560" y="649"/>
                  </a:cubicBezTo>
                  <a:cubicBezTo>
                    <a:pt x="596" y="620"/>
                    <a:pt x="596" y="620"/>
                    <a:pt x="596" y="620"/>
                  </a:cubicBezTo>
                  <a:cubicBezTo>
                    <a:pt x="570" y="563"/>
                    <a:pt x="570" y="563"/>
                    <a:pt x="570" y="563"/>
                  </a:cubicBezTo>
                  <a:cubicBezTo>
                    <a:pt x="579" y="554"/>
                    <a:pt x="587" y="544"/>
                    <a:pt x="595" y="534"/>
                  </a:cubicBezTo>
                  <a:cubicBezTo>
                    <a:pt x="655" y="550"/>
                    <a:pt x="655" y="550"/>
                    <a:pt x="655" y="550"/>
                  </a:cubicBezTo>
                  <a:cubicBezTo>
                    <a:pt x="678" y="510"/>
                    <a:pt x="678" y="510"/>
                    <a:pt x="678" y="510"/>
                  </a:cubicBezTo>
                  <a:cubicBezTo>
                    <a:pt x="633" y="467"/>
                    <a:pt x="633" y="467"/>
                    <a:pt x="633" y="467"/>
                  </a:cubicBezTo>
                  <a:cubicBezTo>
                    <a:pt x="638" y="454"/>
                    <a:pt x="642" y="441"/>
                    <a:pt x="645" y="427"/>
                  </a:cubicBezTo>
                  <a:lnTo>
                    <a:pt x="707" y="418"/>
                  </a:lnTo>
                  <a:close/>
                  <a:moveTo>
                    <a:pt x="294" y="136"/>
                  </a:moveTo>
                  <a:cubicBezTo>
                    <a:pt x="415" y="101"/>
                    <a:pt x="542" y="172"/>
                    <a:pt x="577" y="294"/>
                  </a:cubicBezTo>
                  <a:cubicBezTo>
                    <a:pt x="611" y="416"/>
                    <a:pt x="540" y="543"/>
                    <a:pt x="418" y="577"/>
                  </a:cubicBezTo>
                  <a:cubicBezTo>
                    <a:pt x="296" y="611"/>
                    <a:pt x="170" y="540"/>
                    <a:pt x="135" y="419"/>
                  </a:cubicBezTo>
                  <a:cubicBezTo>
                    <a:pt x="101" y="297"/>
                    <a:pt x="172" y="170"/>
                    <a:pt x="294" y="136"/>
                  </a:cubicBezTo>
                  <a:close/>
                </a:path>
              </a:pathLst>
            </a:custGeom>
            <a:solidFill>
              <a:schemeClr val="accent2">
                <a:lumMod val="40000"/>
                <a:lumOff val="60000"/>
              </a:schemeClr>
            </a:solidFill>
            <a:ln>
              <a:noFill/>
            </a:ln>
          </p:spPr>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172144"/>
                </a:solidFill>
                <a:effectLst/>
                <a:uLnTx/>
                <a:uFillTx/>
                <a:latin typeface="Open Sans Light"/>
                <a:ea typeface="+mn-ea"/>
                <a:cs typeface="+mn-cs"/>
              </a:endParaRPr>
            </a:p>
          </p:txBody>
        </p:sp>
        <p:sp>
          <p:nvSpPr>
            <p:cNvPr id="28" name="Rectangle 27"/>
            <p:cNvSpPr/>
            <p:nvPr/>
          </p:nvSpPr>
          <p:spPr>
            <a:xfrm>
              <a:off x="8636904" y="1798162"/>
              <a:ext cx="1883345" cy="931978"/>
            </a:xfrm>
            <a:prstGeom prst="rect">
              <a:avLst/>
            </a:prstGeom>
          </p:spPr>
          <p:txBody>
            <a:bodyPr wrap="square" lIns="243808" rIns="243808" bIns="60952" anchor="ctr">
              <a:spAutoFit/>
            </a:bodyPr>
            <a:lstStyle/>
            <a:p>
              <a:pPr marR="0" lvl="0" indent="0" algn="ctr" defTabSz="228554" fontAlgn="auto">
                <a:lnSpc>
                  <a:spcPct val="89000"/>
                </a:lnSpc>
                <a:spcBef>
                  <a:spcPts val="0"/>
                </a:spcBef>
                <a:spcAft>
                  <a:spcPts val="0"/>
                </a:spcAft>
                <a:buClrTx/>
                <a:buSzTx/>
                <a:buFontTx/>
                <a:buNone/>
                <a:tabLst/>
                <a:defRPr/>
              </a:pPr>
              <a:r>
                <a:rPr lang="fr-CA" sz="2000" b="1" dirty="0">
                  <a:solidFill>
                    <a:srgbClr val="172144"/>
                  </a:solidFill>
                  <a:latin typeface="Lora" pitchFamily="2" charset="0"/>
                  <a:ea typeface="Red Hat Display" panose="02010303040201060303" pitchFamily="2" charset="0"/>
                  <a:cs typeface="Red Hat Display" panose="02010303040201060303" pitchFamily="2" charset="0"/>
                </a:rPr>
                <a:t>Renforcer la résilience</a:t>
              </a:r>
            </a:p>
          </p:txBody>
        </p:sp>
      </p:grpSp>
      <p:sp>
        <p:nvSpPr>
          <p:cNvPr id="29" name="Title 28">
            <a:extLst>
              <a:ext uri="{FF2B5EF4-FFF2-40B4-BE49-F238E27FC236}">
                <a16:creationId xmlns:a16="http://schemas.microsoft.com/office/drawing/2014/main" id="{D42C5902-1CC5-CEB7-C47F-3BA292BE7764}"/>
              </a:ext>
            </a:extLst>
          </p:cNvPr>
          <p:cNvSpPr>
            <a:spLocks noGrp="1"/>
          </p:cNvSpPr>
          <p:nvPr>
            <p:ph type="title"/>
          </p:nvPr>
        </p:nvSpPr>
        <p:spPr>
          <a:xfrm>
            <a:off x="391591" y="124481"/>
            <a:ext cx="10962209" cy="1325563"/>
          </a:xfrm>
        </p:spPr>
        <p:txBody>
          <a:bodyPr>
            <a:normAutofit/>
          </a:bodyPr>
          <a:lstStyle/>
          <a:p>
            <a:r>
              <a:rPr lang="fr-CA" dirty="0"/>
              <a:t>Survol du cours : ce cours est basé sur des données probantes et est conçu pour : </a:t>
            </a:r>
          </a:p>
        </p:txBody>
      </p:sp>
      <p:sp>
        <p:nvSpPr>
          <p:cNvPr id="3" name="Slide Number Placeholder 3">
            <a:extLst>
              <a:ext uri="{FF2B5EF4-FFF2-40B4-BE49-F238E27FC236}">
                <a16:creationId xmlns:a16="http://schemas.microsoft.com/office/drawing/2014/main" id="{756730BF-3403-674F-1BD6-D5FEE51E2D7A}"/>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183238C-D44C-504C-A90F-6A09F5109934}" type="slidenum">
              <a:rPr lang="fr-CA" smtClean="0">
                <a:latin typeface="Lora Regular Roman" pitchFamily="2" charset="0"/>
              </a:rPr>
              <a:pPr/>
              <a:t>6</a:t>
            </a:fld>
            <a:endParaRPr lang="fr-CA" dirty="0">
              <a:latin typeface="Lora Regular Roman" pitchFamily="2" charset="0"/>
            </a:endParaRPr>
          </a:p>
        </p:txBody>
      </p:sp>
    </p:spTree>
    <p:custDataLst>
      <p:tags r:id="rId1"/>
    </p:custDataLst>
    <p:extLst>
      <p:ext uri="{BB962C8B-B14F-4D97-AF65-F5344CB8AC3E}">
        <p14:creationId xmlns:p14="http://schemas.microsoft.com/office/powerpoint/2010/main" val="526290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accel="52000" decel="48000" fill="hold" nodeType="withEffect">
                                  <p:stCondLst>
                                    <p:cond delay="0"/>
                                  </p:stCondLst>
                                  <p:childTnLst>
                                    <p:animRot by="21600000">
                                      <p:cBhvr>
                                        <p:cTn id="6" dur="5000" fill="hold"/>
                                        <p:tgtEl>
                                          <p:spTgt spid="6"/>
                                        </p:tgtEl>
                                        <p:attrNameLst>
                                          <p:attrName>r</p:attrName>
                                        </p:attrNameLst>
                                      </p:cBhvr>
                                    </p:animRot>
                                  </p:childTnLst>
                                </p:cTn>
                              </p:par>
                              <p:par>
                                <p:cTn id="7" presetID="8" presetClass="emph" presetSubtype="0" accel="52000" decel="48000" fill="hold" nodeType="withEffect">
                                  <p:stCondLst>
                                    <p:cond delay="0"/>
                                  </p:stCondLst>
                                  <p:childTnLst>
                                    <p:animRot by="-21600000">
                                      <p:cBhvr>
                                        <p:cTn id="8" dur="5000" fill="hold"/>
                                        <p:tgtEl>
                                          <p:spTgt spid="11"/>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7E10E-48A2-4E34-BA3D-FB508A5FA88C}"/>
              </a:ext>
            </a:extLst>
          </p:cNvPr>
          <p:cNvSpPr>
            <a:spLocks noGrp="1"/>
          </p:cNvSpPr>
          <p:nvPr>
            <p:ph type="title"/>
          </p:nvPr>
        </p:nvSpPr>
        <p:spPr>
          <a:xfrm>
            <a:off x="206188" y="-125189"/>
            <a:ext cx="11844298" cy="1325563"/>
          </a:xfrm>
        </p:spPr>
        <p:txBody>
          <a:bodyPr/>
          <a:lstStyle/>
          <a:p>
            <a:r>
              <a:rPr lang="fr-CA" dirty="0"/>
              <a:t>Modules du cours et objectifs d’apprentissage </a:t>
            </a:r>
            <a:endParaRPr lang="fr-CA" dirty="0">
              <a:latin typeface="+mn-lt"/>
            </a:endParaRPr>
          </a:p>
        </p:txBody>
      </p:sp>
      <p:sp>
        <p:nvSpPr>
          <p:cNvPr id="12" name="Freeform: Shape 11">
            <a:extLst>
              <a:ext uri="{FF2B5EF4-FFF2-40B4-BE49-F238E27FC236}">
                <a16:creationId xmlns:a16="http://schemas.microsoft.com/office/drawing/2014/main" id="{7F382F74-C62D-B49E-9F87-3A83C54CFF04}"/>
              </a:ext>
            </a:extLst>
          </p:cNvPr>
          <p:cNvSpPr/>
          <p:nvPr/>
        </p:nvSpPr>
        <p:spPr>
          <a:xfrm>
            <a:off x="429720" y="1112808"/>
            <a:ext cx="2723545" cy="1064784"/>
          </a:xfrm>
          <a:custGeom>
            <a:avLst/>
            <a:gdLst>
              <a:gd name="connsiteX0" fmla="*/ 0 w 2567864"/>
              <a:gd name="connsiteY0" fmla="*/ 0 h 956637"/>
              <a:gd name="connsiteX1" fmla="*/ 2567864 w 2567864"/>
              <a:gd name="connsiteY1" fmla="*/ 0 h 956637"/>
              <a:gd name="connsiteX2" fmla="*/ 2567864 w 2567864"/>
              <a:gd name="connsiteY2" fmla="*/ 956637 h 956637"/>
              <a:gd name="connsiteX3" fmla="*/ 0 w 2567864"/>
              <a:gd name="connsiteY3" fmla="*/ 956637 h 956637"/>
              <a:gd name="connsiteX4" fmla="*/ 0 w 2567864"/>
              <a:gd name="connsiteY4" fmla="*/ 0 h 956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7864" h="956637">
                <a:moveTo>
                  <a:pt x="0" y="0"/>
                </a:moveTo>
                <a:lnTo>
                  <a:pt x="2567864" y="0"/>
                </a:lnTo>
                <a:lnTo>
                  <a:pt x="2567864" y="956637"/>
                </a:lnTo>
                <a:lnTo>
                  <a:pt x="0" y="956637"/>
                </a:lnTo>
                <a:lnTo>
                  <a:pt x="0" y="0"/>
                </a:lnTo>
                <a:close/>
              </a:path>
            </a:pathLst>
          </a:custGeom>
          <a:solidFill>
            <a:srgbClr val="006498"/>
          </a:solidFill>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fr-CA" sz="1400" b="1" kern="1200" dirty="0">
                <a:latin typeface="Lora" pitchFamily="2" charset="0"/>
                <a:ea typeface="Red Hat Display" panose="02010303040201060303" pitchFamily="2" charset="0"/>
                <a:cs typeface="Red Hat Display" panose="02010303040201060303" pitchFamily="2" charset="0"/>
              </a:rPr>
              <a:t>MODULE 1</a:t>
            </a:r>
          </a:p>
          <a:p>
            <a:pPr marL="0" lvl="0" indent="0" algn="ctr" defTabSz="622300">
              <a:lnSpc>
                <a:spcPct val="90000"/>
              </a:lnSpc>
              <a:spcBef>
                <a:spcPct val="0"/>
              </a:spcBef>
              <a:spcAft>
                <a:spcPct val="35000"/>
              </a:spcAft>
              <a:buNone/>
            </a:pPr>
            <a:r>
              <a:rPr lang="fr-CA" sz="1400" b="1" kern="1200" dirty="0">
                <a:latin typeface="Lora" pitchFamily="2" charset="0"/>
                <a:ea typeface="Red Hat Display" panose="02010303040201060303" pitchFamily="2" charset="0"/>
                <a:cs typeface="Red Hat Display" panose="02010303040201060303" pitchFamily="2" charset="0"/>
              </a:rPr>
              <a:t>La santé mentale et la stigmatisation</a:t>
            </a:r>
          </a:p>
        </p:txBody>
      </p:sp>
      <p:sp>
        <p:nvSpPr>
          <p:cNvPr id="13" name="Freeform: Shape 12">
            <a:extLst>
              <a:ext uri="{FF2B5EF4-FFF2-40B4-BE49-F238E27FC236}">
                <a16:creationId xmlns:a16="http://schemas.microsoft.com/office/drawing/2014/main" id="{2D2CC820-FB1E-A3E4-F89A-CE3ACB54F5AA}"/>
              </a:ext>
            </a:extLst>
          </p:cNvPr>
          <p:cNvSpPr/>
          <p:nvPr/>
        </p:nvSpPr>
        <p:spPr>
          <a:xfrm>
            <a:off x="426639" y="2177592"/>
            <a:ext cx="2723545" cy="4127469"/>
          </a:xfrm>
          <a:custGeom>
            <a:avLst/>
            <a:gdLst>
              <a:gd name="connsiteX0" fmla="*/ 0 w 2567864"/>
              <a:gd name="connsiteY0" fmla="*/ 0 h 3940938"/>
              <a:gd name="connsiteX1" fmla="*/ 2567864 w 2567864"/>
              <a:gd name="connsiteY1" fmla="*/ 0 h 3940938"/>
              <a:gd name="connsiteX2" fmla="*/ 2567864 w 2567864"/>
              <a:gd name="connsiteY2" fmla="*/ 3940938 h 3940938"/>
              <a:gd name="connsiteX3" fmla="*/ 0 w 2567864"/>
              <a:gd name="connsiteY3" fmla="*/ 3940938 h 3940938"/>
              <a:gd name="connsiteX4" fmla="*/ 0 w 2567864"/>
              <a:gd name="connsiteY4" fmla="*/ 0 h 39409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7864" h="3940938">
                <a:moveTo>
                  <a:pt x="0" y="0"/>
                </a:moveTo>
                <a:lnTo>
                  <a:pt x="2567864" y="0"/>
                </a:lnTo>
                <a:lnTo>
                  <a:pt x="2567864" y="3940938"/>
                </a:lnTo>
                <a:lnTo>
                  <a:pt x="0" y="3940938"/>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64008" tIns="64008" rIns="85344" bIns="96012" numCol="1" spcCol="1270" anchor="t" anchorCtr="0">
            <a:noAutofit/>
          </a:bodyPr>
          <a:lstStyle/>
          <a:p>
            <a:pPr marL="285750" indent="-285750">
              <a:buFont typeface="Arial" panose="020B0604020202020204" pitchFamily="34" charset="0"/>
              <a:buChar char="•"/>
            </a:pPr>
            <a:r>
              <a:rPr lang="fr-CA" sz="1400" dirty="0">
                <a:solidFill>
                  <a:srgbClr val="1D1C1D"/>
                </a:solidFill>
                <a:latin typeface="Lora" pitchFamily="2" charset="0"/>
              </a:rPr>
              <a:t>Vous sensibiliser davantage et vous aider à reconnaître les signes d’une bonne santé mentale, </a:t>
            </a:r>
            <a:r>
              <a:rPr lang="fr-FR" sz="1400" dirty="0">
                <a:solidFill>
                  <a:srgbClr val="1D1C1D"/>
                </a:solidFill>
                <a:latin typeface="Lora" pitchFamily="2" charset="0"/>
              </a:rPr>
              <a:t>d'un déclin et d’un trouble de santé mentale</a:t>
            </a:r>
            <a:r>
              <a:rPr lang="fr-CA" sz="1400" dirty="0">
                <a:solidFill>
                  <a:srgbClr val="1D1C1D"/>
                </a:solidFill>
                <a:latin typeface="Lora" pitchFamily="2" charset="0"/>
              </a:rPr>
              <a:t>.</a:t>
            </a:r>
          </a:p>
          <a:p>
            <a:endParaRPr lang="en-US" sz="1400" dirty="0">
              <a:solidFill>
                <a:srgbClr val="1D1C1D"/>
              </a:solidFill>
              <a:latin typeface="Lora" pitchFamily="2" charset="0"/>
            </a:endParaRPr>
          </a:p>
          <a:p>
            <a:pPr marL="285750" indent="-285750">
              <a:buFont typeface="Arial" panose="020B0604020202020204" pitchFamily="34" charset="0"/>
              <a:buChar char="•"/>
            </a:pPr>
            <a:r>
              <a:rPr lang="fr-CA" sz="1400" dirty="0">
                <a:solidFill>
                  <a:srgbClr val="1D1C1D"/>
                </a:solidFill>
                <a:latin typeface="Lora" pitchFamily="2" charset="0"/>
              </a:rPr>
              <a:t>Reconnaître les répercussions de la stigmatisation qui entoure la santé mentale et réduire la stigmatisation et les autres barrières à l’accès aux soins en milieu de travail. </a:t>
            </a:r>
            <a:endParaRPr lang="en-US" sz="1400" dirty="0">
              <a:solidFill>
                <a:srgbClr val="1D1C1D"/>
              </a:solidFill>
              <a:latin typeface="Lora" pitchFamily="2" charset="0"/>
            </a:endParaRPr>
          </a:p>
        </p:txBody>
      </p:sp>
      <p:sp>
        <p:nvSpPr>
          <p:cNvPr id="14" name="Freeform: Shape 13">
            <a:extLst>
              <a:ext uri="{FF2B5EF4-FFF2-40B4-BE49-F238E27FC236}">
                <a16:creationId xmlns:a16="http://schemas.microsoft.com/office/drawing/2014/main" id="{290410E5-97A1-79F7-851D-4DBEAA60B886}"/>
              </a:ext>
            </a:extLst>
          </p:cNvPr>
          <p:cNvSpPr/>
          <p:nvPr/>
        </p:nvSpPr>
        <p:spPr>
          <a:xfrm>
            <a:off x="3267357" y="1112807"/>
            <a:ext cx="2817705" cy="1061715"/>
          </a:xfrm>
          <a:custGeom>
            <a:avLst/>
            <a:gdLst>
              <a:gd name="connsiteX0" fmla="*/ 0 w 2567864"/>
              <a:gd name="connsiteY0" fmla="*/ 0 h 809544"/>
              <a:gd name="connsiteX1" fmla="*/ 2567864 w 2567864"/>
              <a:gd name="connsiteY1" fmla="*/ 0 h 809544"/>
              <a:gd name="connsiteX2" fmla="*/ 2567864 w 2567864"/>
              <a:gd name="connsiteY2" fmla="*/ 809544 h 809544"/>
              <a:gd name="connsiteX3" fmla="*/ 0 w 2567864"/>
              <a:gd name="connsiteY3" fmla="*/ 809544 h 809544"/>
              <a:gd name="connsiteX4" fmla="*/ 0 w 2567864"/>
              <a:gd name="connsiteY4" fmla="*/ 0 h 809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7864" h="809544">
                <a:moveTo>
                  <a:pt x="0" y="0"/>
                </a:moveTo>
                <a:lnTo>
                  <a:pt x="2567864" y="0"/>
                </a:lnTo>
                <a:lnTo>
                  <a:pt x="2567864" y="809544"/>
                </a:lnTo>
                <a:lnTo>
                  <a:pt x="0" y="809544"/>
                </a:lnTo>
                <a:lnTo>
                  <a:pt x="0" y="0"/>
                </a:lnTo>
                <a:close/>
              </a:path>
            </a:pathLst>
          </a:custGeom>
          <a:solidFill>
            <a:srgbClr val="006498"/>
          </a:solidFill>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9568" tIns="56896" rIns="99568" bIns="56896" numCol="1" spcCol="1270" anchor="ctr" anchorCtr="0">
            <a:noAutofit/>
          </a:bodyPr>
          <a:lstStyle/>
          <a:p>
            <a:pPr marL="0" lvl="0" indent="0" algn="ctr" defTabSz="355600">
              <a:lnSpc>
                <a:spcPct val="90000"/>
              </a:lnSpc>
              <a:spcBef>
                <a:spcPct val="0"/>
              </a:spcBef>
              <a:spcAft>
                <a:spcPct val="35000"/>
              </a:spcAft>
              <a:buNone/>
            </a:pPr>
            <a:r>
              <a:rPr lang="fr-CA" sz="1400" b="1" kern="1200" dirty="0">
                <a:solidFill>
                  <a:srgbClr val="FFFFFF"/>
                </a:solidFill>
                <a:latin typeface="Lora" pitchFamily="2" charset="0"/>
                <a:ea typeface="Red Hat Display" panose="02010303040201060303" pitchFamily="2" charset="0"/>
                <a:cs typeface="Red Hat Display" panose="02010303040201060303" pitchFamily="2" charset="0"/>
              </a:rPr>
              <a:t>MODULE 2</a:t>
            </a:r>
          </a:p>
          <a:p>
            <a:pPr marL="0" lvl="0" indent="0" algn="ctr" defTabSz="355600">
              <a:lnSpc>
                <a:spcPct val="90000"/>
              </a:lnSpc>
              <a:spcBef>
                <a:spcPct val="0"/>
              </a:spcBef>
              <a:spcAft>
                <a:spcPct val="35000"/>
              </a:spcAft>
              <a:buNone/>
            </a:pPr>
            <a:r>
              <a:rPr lang="fr-CA" sz="1400" b="1" kern="1200" dirty="0">
                <a:latin typeface="Lora" pitchFamily="2" charset="0"/>
                <a:ea typeface="Red Hat Display" panose="02010303040201060303" pitchFamily="2" charset="0"/>
                <a:cs typeface="Red Hat Display" panose="02010303040201060303" pitchFamily="2" charset="0"/>
              </a:rPr>
              <a:t>La santé mentale</a:t>
            </a:r>
            <a:br>
              <a:rPr lang="fr-CA" sz="1400" b="1" kern="1200" dirty="0">
                <a:latin typeface="Lora" pitchFamily="2" charset="0"/>
                <a:ea typeface="Red Hat Display" panose="02010303040201060303" pitchFamily="2" charset="0"/>
                <a:cs typeface="Red Hat Display" panose="02010303040201060303" pitchFamily="2" charset="0"/>
              </a:rPr>
            </a:br>
            <a:r>
              <a:rPr lang="fr-CA" sz="1400" b="1" kern="1200" dirty="0">
                <a:solidFill>
                  <a:srgbClr val="FFFFFF"/>
                </a:solidFill>
                <a:latin typeface="Lora" pitchFamily="2" charset="0"/>
                <a:ea typeface="Red Hat Display" panose="02010303040201060303" pitchFamily="2" charset="0"/>
                <a:cs typeface="Red Hat Display" panose="02010303040201060303" pitchFamily="2" charset="0"/>
              </a:rPr>
              <a:t>au travail</a:t>
            </a:r>
          </a:p>
        </p:txBody>
      </p:sp>
      <p:sp>
        <p:nvSpPr>
          <p:cNvPr id="15" name="Freeform: Shape 14">
            <a:extLst>
              <a:ext uri="{FF2B5EF4-FFF2-40B4-BE49-F238E27FC236}">
                <a16:creationId xmlns:a16="http://schemas.microsoft.com/office/drawing/2014/main" id="{AA27008E-B48D-0FB4-CB30-11A8E57BED6B}"/>
              </a:ext>
            </a:extLst>
          </p:cNvPr>
          <p:cNvSpPr/>
          <p:nvPr/>
        </p:nvSpPr>
        <p:spPr>
          <a:xfrm>
            <a:off x="3270438" y="2177591"/>
            <a:ext cx="2817706" cy="4127470"/>
          </a:xfrm>
          <a:custGeom>
            <a:avLst/>
            <a:gdLst>
              <a:gd name="connsiteX0" fmla="*/ 0 w 2567864"/>
              <a:gd name="connsiteY0" fmla="*/ 0 h 4097897"/>
              <a:gd name="connsiteX1" fmla="*/ 2567864 w 2567864"/>
              <a:gd name="connsiteY1" fmla="*/ 0 h 4097897"/>
              <a:gd name="connsiteX2" fmla="*/ 2567864 w 2567864"/>
              <a:gd name="connsiteY2" fmla="*/ 4097897 h 4097897"/>
              <a:gd name="connsiteX3" fmla="*/ 0 w 2567864"/>
              <a:gd name="connsiteY3" fmla="*/ 4097897 h 4097897"/>
              <a:gd name="connsiteX4" fmla="*/ 0 w 2567864"/>
              <a:gd name="connsiteY4" fmla="*/ 0 h 4097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7864" h="4097897">
                <a:moveTo>
                  <a:pt x="0" y="0"/>
                </a:moveTo>
                <a:lnTo>
                  <a:pt x="2567864" y="0"/>
                </a:lnTo>
                <a:lnTo>
                  <a:pt x="2567864" y="4097897"/>
                </a:lnTo>
                <a:lnTo>
                  <a:pt x="0" y="4097897"/>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64008" tIns="64008" rIns="85344" bIns="96012" numCol="1" spcCol="1270" anchor="t" anchorCtr="0">
            <a:noAutofit/>
          </a:bodyPr>
          <a:lstStyle/>
          <a:p>
            <a:pPr marL="285750" indent="-285750">
              <a:buFont typeface="Arial" panose="020B0604020202020204" pitchFamily="34" charset="0"/>
              <a:buChar char="•"/>
            </a:pPr>
            <a:r>
              <a:rPr lang="fr-CA" sz="1400" dirty="0">
                <a:solidFill>
                  <a:srgbClr val="1D1C1D"/>
                </a:solidFill>
                <a:latin typeface="Lora" pitchFamily="2" charset="0"/>
              </a:rPr>
              <a:t>Reconnaître les facteurs et les avantages d’un milieu de travail psychologiquement sain et sécuritaire.</a:t>
            </a:r>
          </a:p>
          <a:p>
            <a:endParaRPr lang="en-US" sz="1400" dirty="0">
              <a:solidFill>
                <a:srgbClr val="1D1C1D"/>
              </a:solidFill>
              <a:latin typeface="Lora" pitchFamily="2" charset="0"/>
            </a:endParaRPr>
          </a:p>
          <a:p>
            <a:pPr marL="285750" indent="-285750">
              <a:buFont typeface="Arial" panose="020B0604020202020204" pitchFamily="34" charset="0"/>
              <a:buChar char="•"/>
            </a:pPr>
            <a:r>
              <a:rPr lang="fr-CA" sz="1400" dirty="0">
                <a:solidFill>
                  <a:srgbClr val="1D1C1D"/>
                </a:solidFill>
                <a:latin typeface="Lora" pitchFamily="2" charset="0"/>
              </a:rPr>
              <a:t>Utiliser l’outil de continuum de santé mentale pour percevoir les changements dans votre santé mentale et votre bien-être et savoir quand prendre les mesures appropriées.</a:t>
            </a:r>
          </a:p>
          <a:p>
            <a:endParaRPr lang="en-US" sz="1400" dirty="0">
              <a:solidFill>
                <a:srgbClr val="1D1C1D"/>
              </a:solidFill>
              <a:latin typeface="Lora" pitchFamily="2" charset="0"/>
            </a:endParaRPr>
          </a:p>
          <a:p>
            <a:pPr marL="285750" indent="-285750">
              <a:buFont typeface="Arial" panose="020B0604020202020204" pitchFamily="34" charset="0"/>
              <a:buChar char="•"/>
            </a:pPr>
            <a:r>
              <a:rPr lang="fr-CA" sz="1400" dirty="0">
                <a:solidFill>
                  <a:srgbClr val="1D1C1D"/>
                </a:solidFill>
                <a:latin typeface="Lora" pitchFamily="2" charset="0"/>
              </a:rPr>
              <a:t>Avoir des conversations au sujet de la santé mentale et du suicide avec vos collègues, vos </a:t>
            </a:r>
            <a:r>
              <a:rPr lang="fr-CA" sz="1400" dirty="0" err="1">
                <a:solidFill>
                  <a:srgbClr val="1D1C1D"/>
                </a:solidFill>
                <a:latin typeface="Lora" pitchFamily="2" charset="0"/>
              </a:rPr>
              <a:t>ami·e·s</a:t>
            </a:r>
            <a:r>
              <a:rPr lang="fr-CA" sz="1400" dirty="0">
                <a:solidFill>
                  <a:srgbClr val="1D1C1D"/>
                </a:solidFill>
                <a:latin typeface="Lora" pitchFamily="2" charset="0"/>
              </a:rPr>
              <a:t> et les membres de votre famille.</a:t>
            </a:r>
            <a:endParaRPr lang="en-US" sz="1400" dirty="0">
              <a:solidFill>
                <a:srgbClr val="1D1C1D"/>
              </a:solidFill>
              <a:latin typeface="Lora" pitchFamily="2" charset="0"/>
            </a:endParaRPr>
          </a:p>
        </p:txBody>
      </p:sp>
      <p:sp>
        <p:nvSpPr>
          <p:cNvPr id="16" name="Freeform: Shape 15">
            <a:extLst>
              <a:ext uri="{FF2B5EF4-FFF2-40B4-BE49-F238E27FC236}">
                <a16:creationId xmlns:a16="http://schemas.microsoft.com/office/drawing/2014/main" id="{92B49DC3-6FC9-3183-C70B-632EEEE130F5}"/>
              </a:ext>
            </a:extLst>
          </p:cNvPr>
          <p:cNvSpPr/>
          <p:nvPr/>
        </p:nvSpPr>
        <p:spPr>
          <a:xfrm>
            <a:off x="6208398" y="1112807"/>
            <a:ext cx="2808460" cy="1061715"/>
          </a:xfrm>
          <a:custGeom>
            <a:avLst/>
            <a:gdLst>
              <a:gd name="connsiteX0" fmla="*/ 0 w 2567864"/>
              <a:gd name="connsiteY0" fmla="*/ 0 h 924205"/>
              <a:gd name="connsiteX1" fmla="*/ 2567864 w 2567864"/>
              <a:gd name="connsiteY1" fmla="*/ 0 h 924205"/>
              <a:gd name="connsiteX2" fmla="*/ 2567864 w 2567864"/>
              <a:gd name="connsiteY2" fmla="*/ 924205 h 924205"/>
              <a:gd name="connsiteX3" fmla="*/ 0 w 2567864"/>
              <a:gd name="connsiteY3" fmla="*/ 924205 h 924205"/>
              <a:gd name="connsiteX4" fmla="*/ 0 w 2567864"/>
              <a:gd name="connsiteY4" fmla="*/ 0 h 924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7864" h="924205">
                <a:moveTo>
                  <a:pt x="0" y="0"/>
                </a:moveTo>
                <a:lnTo>
                  <a:pt x="2567864" y="0"/>
                </a:lnTo>
                <a:lnTo>
                  <a:pt x="2567864" y="924205"/>
                </a:lnTo>
                <a:lnTo>
                  <a:pt x="0" y="924205"/>
                </a:lnTo>
                <a:lnTo>
                  <a:pt x="0" y="0"/>
                </a:lnTo>
                <a:close/>
              </a:path>
            </a:pathLst>
          </a:custGeom>
          <a:solidFill>
            <a:srgbClr val="006498"/>
          </a:solidFill>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9568" tIns="56896" rIns="99568" bIns="56896" numCol="1" spcCol="1270" anchor="ctr" anchorCtr="0">
            <a:noAutofit/>
          </a:bodyPr>
          <a:lstStyle/>
          <a:p>
            <a:pPr marL="0" lvl="0" indent="0" algn="ctr" defTabSz="355600">
              <a:lnSpc>
                <a:spcPct val="90000"/>
              </a:lnSpc>
              <a:spcBef>
                <a:spcPct val="0"/>
              </a:spcBef>
              <a:spcAft>
                <a:spcPct val="35000"/>
              </a:spcAft>
              <a:buNone/>
            </a:pPr>
            <a:r>
              <a:rPr lang="fr-CA" sz="1400" b="1" kern="1200" dirty="0">
                <a:solidFill>
                  <a:srgbClr val="FFFFFF"/>
                </a:solidFill>
                <a:latin typeface="Lora" pitchFamily="2" charset="0"/>
                <a:ea typeface="Red Hat Display" panose="02010303040201060303" pitchFamily="2" charset="0"/>
                <a:cs typeface="Red Hat Display" panose="02010303040201060303" pitchFamily="2" charset="0"/>
              </a:rPr>
              <a:t>MODULE 3</a:t>
            </a:r>
          </a:p>
          <a:p>
            <a:pPr marL="0" lvl="0" indent="0" algn="ctr" defTabSz="355600">
              <a:lnSpc>
                <a:spcPct val="90000"/>
              </a:lnSpc>
              <a:spcBef>
                <a:spcPct val="0"/>
              </a:spcBef>
              <a:spcAft>
                <a:spcPct val="35000"/>
              </a:spcAft>
              <a:buNone/>
            </a:pPr>
            <a:r>
              <a:rPr lang="fr-CA" sz="1400" b="1" kern="1200" dirty="0">
                <a:solidFill>
                  <a:srgbClr val="FFFFFF"/>
                </a:solidFill>
                <a:latin typeface="Lora" pitchFamily="2" charset="0"/>
                <a:ea typeface="Red Hat Display" panose="02010303040201060303" pitchFamily="2" charset="0"/>
                <a:cs typeface="Red Hat Display" panose="02010303040201060303" pitchFamily="2" charset="0"/>
              </a:rPr>
              <a:t>Le stress  et</a:t>
            </a:r>
            <a:br>
              <a:rPr lang="fr-CA" sz="1400" b="1" kern="1200" dirty="0">
                <a:solidFill>
                  <a:srgbClr val="FFFFFF"/>
                </a:solidFill>
                <a:latin typeface="Lora" pitchFamily="2" charset="0"/>
                <a:ea typeface="Red Hat Display" panose="02010303040201060303" pitchFamily="2" charset="0"/>
                <a:cs typeface="Red Hat Display" panose="02010303040201060303" pitchFamily="2" charset="0"/>
              </a:rPr>
            </a:br>
            <a:r>
              <a:rPr lang="fr-CA" sz="1400" b="1" kern="1200" dirty="0">
                <a:solidFill>
                  <a:srgbClr val="FFFFFF"/>
                </a:solidFill>
                <a:latin typeface="Lora" pitchFamily="2" charset="0"/>
                <a:ea typeface="Red Hat Display" panose="02010303040201060303" pitchFamily="2" charset="0"/>
                <a:cs typeface="Red Hat Display" panose="02010303040201060303" pitchFamily="2" charset="0"/>
              </a:rPr>
              <a:t>la résilience</a:t>
            </a:r>
          </a:p>
        </p:txBody>
      </p:sp>
      <p:sp>
        <p:nvSpPr>
          <p:cNvPr id="17" name="Freeform: Shape 16">
            <a:extLst>
              <a:ext uri="{FF2B5EF4-FFF2-40B4-BE49-F238E27FC236}">
                <a16:creationId xmlns:a16="http://schemas.microsoft.com/office/drawing/2014/main" id="{399F4DD3-5BDF-1D94-6BFD-F7FB2BE46281}"/>
              </a:ext>
            </a:extLst>
          </p:cNvPr>
          <p:cNvSpPr/>
          <p:nvPr/>
        </p:nvSpPr>
        <p:spPr>
          <a:xfrm>
            <a:off x="6199154" y="2174521"/>
            <a:ext cx="2817704" cy="4127469"/>
          </a:xfrm>
          <a:custGeom>
            <a:avLst/>
            <a:gdLst>
              <a:gd name="connsiteX0" fmla="*/ 0 w 2567864"/>
              <a:gd name="connsiteY0" fmla="*/ 0 h 2810880"/>
              <a:gd name="connsiteX1" fmla="*/ 2567864 w 2567864"/>
              <a:gd name="connsiteY1" fmla="*/ 0 h 2810880"/>
              <a:gd name="connsiteX2" fmla="*/ 2567864 w 2567864"/>
              <a:gd name="connsiteY2" fmla="*/ 2810880 h 2810880"/>
              <a:gd name="connsiteX3" fmla="*/ 0 w 2567864"/>
              <a:gd name="connsiteY3" fmla="*/ 2810880 h 2810880"/>
              <a:gd name="connsiteX4" fmla="*/ 0 w 2567864"/>
              <a:gd name="connsiteY4" fmla="*/ 0 h 2810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7864" h="2810880">
                <a:moveTo>
                  <a:pt x="0" y="0"/>
                </a:moveTo>
                <a:lnTo>
                  <a:pt x="2567864" y="0"/>
                </a:lnTo>
                <a:lnTo>
                  <a:pt x="2567864" y="2810880"/>
                </a:lnTo>
                <a:lnTo>
                  <a:pt x="0" y="2810880"/>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64008" tIns="64008" rIns="85344" bIns="96012" numCol="1" spcCol="1270" anchor="t" anchorCtr="0">
            <a:noAutofit/>
          </a:bodyPr>
          <a:lstStyle/>
          <a:p>
            <a:pPr marL="285750" indent="-285750">
              <a:buFont typeface="Arial" panose="020B0604020202020204" pitchFamily="34" charset="0"/>
              <a:buChar char="•"/>
            </a:pPr>
            <a:r>
              <a:rPr lang="fr-CA" sz="1400" dirty="0">
                <a:solidFill>
                  <a:srgbClr val="1D1C1D"/>
                </a:solidFill>
                <a:latin typeface="Lora" pitchFamily="2" charset="0"/>
              </a:rPr>
              <a:t>Reconnaître les facteurs de stress dans votre vie.</a:t>
            </a:r>
            <a:endParaRPr lang="en-US" sz="1400" dirty="0">
              <a:solidFill>
                <a:srgbClr val="1D1C1D"/>
              </a:solidFill>
              <a:latin typeface="Lora" pitchFamily="2" charset="0"/>
            </a:endParaRPr>
          </a:p>
          <a:p>
            <a:endParaRPr lang="fr-CA" sz="1400" dirty="0">
              <a:solidFill>
                <a:srgbClr val="1D1C1D"/>
              </a:solidFill>
              <a:latin typeface="Lora" pitchFamily="2" charset="0"/>
            </a:endParaRPr>
          </a:p>
          <a:p>
            <a:pPr marL="285750" indent="-285750">
              <a:buFont typeface="Arial" panose="020B0604020202020204" pitchFamily="34" charset="0"/>
              <a:buChar char="•"/>
            </a:pPr>
            <a:r>
              <a:rPr lang="fr-CA" sz="1400" dirty="0">
                <a:solidFill>
                  <a:srgbClr val="1D1C1D"/>
                </a:solidFill>
                <a:latin typeface="Lora" pitchFamily="2" charset="0"/>
              </a:rPr>
              <a:t>Utiliser des stratégies d'accommodements et prendre soin de soi pour gérer le stress et renforcer votre résilience. </a:t>
            </a:r>
          </a:p>
          <a:p>
            <a:endParaRPr lang="en-US" sz="1400" dirty="0">
              <a:highlight>
                <a:srgbClr val="FFFF00"/>
              </a:highlight>
              <a:latin typeface="Lora" pitchFamily="2" charset="0"/>
            </a:endParaRPr>
          </a:p>
          <a:p>
            <a:pPr marL="285750" indent="-285750">
              <a:buFont typeface="Arial" panose="020B0604020202020204" pitchFamily="34" charset="0"/>
              <a:buChar char="•"/>
            </a:pPr>
            <a:r>
              <a:rPr lang="fr-CA" sz="1400" dirty="0">
                <a:solidFill>
                  <a:srgbClr val="1D1C1D"/>
                </a:solidFill>
                <a:latin typeface="Lora" pitchFamily="2" charset="0"/>
              </a:rPr>
              <a:t>Trouver les soutiens qui existent pour vous aider.</a:t>
            </a:r>
            <a:endParaRPr lang="en-US" sz="1400" dirty="0">
              <a:solidFill>
                <a:srgbClr val="1D1C1D"/>
              </a:solidFill>
              <a:latin typeface="Lora" pitchFamily="2" charset="0"/>
            </a:endParaRPr>
          </a:p>
        </p:txBody>
      </p:sp>
      <p:sp>
        <p:nvSpPr>
          <p:cNvPr id="18" name="Freeform: Shape 17">
            <a:extLst>
              <a:ext uri="{FF2B5EF4-FFF2-40B4-BE49-F238E27FC236}">
                <a16:creationId xmlns:a16="http://schemas.microsoft.com/office/drawing/2014/main" id="{ED488CA8-43FF-48A4-48D7-BECC4BD79BF6}"/>
              </a:ext>
            </a:extLst>
          </p:cNvPr>
          <p:cNvSpPr/>
          <p:nvPr/>
        </p:nvSpPr>
        <p:spPr>
          <a:xfrm>
            <a:off x="9146230" y="1112807"/>
            <a:ext cx="2616047" cy="1061714"/>
          </a:xfrm>
          <a:custGeom>
            <a:avLst/>
            <a:gdLst>
              <a:gd name="connsiteX0" fmla="*/ 0 w 2567864"/>
              <a:gd name="connsiteY0" fmla="*/ 0 h 1027145"/>
              <a:gd name="connsiteX1" fmla="*/ 2567864 w 2567864"/>
              <a:gd name="connsiteY1" fmla="*/ 0 h 1027145"/>
              <a:gd name="connsiteX2" fmla="*/ 2567864 w 2567864"/>
              <a:gd name="connsiteY2" fmla="*/ 1027145 h 1027145"/>
              <a:gd name="connsiteX3" fmla="*/ 0 w 2567864"/>
              <a:gd name="connsiteY3" fmla="*/ 1027145 h 1027145"/>
              <a:gd name="connsiteX4" fmla="*/ 0 w 2567864"/>
              <a:gd name="connsiteY4" fmla="*/ 0 h 10271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7864" h="1027145">
                <a:moveTo>
                  <a:pt x="0" y="0"/>
                </a:moveTo>
                <a:lnTo>
                  <a:pt x="2567864" y="0"/>
                </a:lnTo>
                <a:lnTo>
                  <a:pt x="2567864" y="1027145"/>
                </a:lnTo>
                <a:lnTo>
                  <a:pt x="0" y="1027145"/>
                </a:lnTo>
                <a:lnTo>
                  <a:pt x="0" y="0"/>
                </a:lnTo>
                <a:close/>
              </a:path>
            </a:pathLst>
          </a:custGeom>
          <a:solidFill>
            <a:srgbClr val="006498"/>
          </a:solidFill>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9568" tIns="56896" rIns="99568" bIns="56896" numCol="1" spcCol="1270" anchor="ctr" anchorCtr="0">
            <a:noAutofit/>
          </a:bodyPr>
          <a:lstStyle/>
          <a:p>
            <a:pPr marL="0" lvl="0" indent="0" algn="ctr" defTabSz="355600">
              <a:lnSpc>
                <a:spcPct val="90000"/>
              </a:lnSpc>
              <a:spcBef>
                <a:spcPct val="0"/>
              </a:spcBef>
              <a:spcAft>
                <a:spcPct val="35000"/>
              </a:spcAft>
              <a:buNone/>
            </a:pPr>
            <a:r>
              <a:rPr lang="fr-CA" sz="1400" b="1" kern="1200" dirty="0">
                <a:solidFill>
                  <a:srgbClr val="FFFFFF"/>
                </a:solidFill>
                <a:latin typeface="Lora" pitchFamily="2" charset="0"/>
                <a:ea typeface="Red Hat Display" panose="02010303040201060303" pitchFamily="2" charset="0"/>
                <a:cs typeface="Red Hat Display" panose="02010303040201060303" pitchFamily="2" charset="0"/>
              </a:rPr>
              <a:t>MODULE 4</a:t>
            </a:r>
          </a:p>
          <a:p>
            <a:pPr marL="0" lvl="0" algn="ctr" defTabSz="355600">
              <a:lnSpc>
                <a:spcPct val="90000"/>
              </a:lnSpc>
              <a:spcBef>
                <a:spcPct val="0"/>
              </a:spcBef>
              <a:spcAft>
                <a:spcPct val="35000"/>
              </a:spcAft>
              <a:buNone/>
            </a:pPr>
            <a:r>
              <a:rPr lang="fr-CA" sz="1400" b="1" kern="1200" dirty="0">
                <a:solidFill>
                  <a:srgbClr val="FFFFFF"/>
                </a:solidFill>
                <a:latin typeface="Lora" pitchFamily="2" charset="0"/>
                <a:ea typeface="Red Hat Display" panose="02010303040201060303" pitchFamily="2" charset="0"/>
                <a:cs typeface="Red Hat Display" panose="02010303040201060303" pitchFamily="2" charset="0"/>
              </a:rPr>
              <a:t>Soutenir son équipe </a:t>
            </a:r>
            <a:br>
              <a:rPr lang="fr-CA" sz="1400" b="1" kern="1200" dirty="0">
                <a:solidFill>
                  <a:srgbClr val="FFFFFF"/>
                </a:solidFill>
                <a:latin typeface="Lora" pitchFamily="2" charset="0"/>
                <a:ea typeface="Red Hat Display" panose="02010303040201060303" pitchFamily="2" charset="0"/>
                <a:cs typeface="Red Hat Display" panose="02010303040201060303" pitchFamily="2" charset="0"/>
              </a:rPr>
            </a:br>
            <a:r>
              <a:rPr lang="fr-CA" sz="1400" b="1" kern="1200" dirty="0">
                <a:solidFill>
                  <a:srgbClr val="FFFFFF"/>
                </a:solidFill>
                <a:latin typeface="Lora" pitchFamily="2" charset="0"/>
                <a:ea typeface="Red Hat Display" panose="02010303040201060303" pitchFamily="2" charset="0"/>
                <a:cs typeface="Red Hat Display" panose="02010303040201060303" pitchFamily="2" charset="0"/>
              </a:rPr>
              <a:t>(gestionnaires)</a:t>
            </a:r>
          </a:p>
        </p:txBody>
      </p:sp>
      <p:sp>
        <p:nvSpPr>
          <p:cNvPr id="19" name="Freeform: Shape 18">
            <a:extLst>
              <a:ext uri="{FF2B5EF4-FFF2-40B4-BE49-F238E27FC236}">
                <a16:creationId xmlns:a16="http://schemas.microsoft.com/office/drawing/2014/main" id="{1B473B49-3E29-69BE-A590-1A7B7E2CEFEF}"/>
              </a:ext>
            </a:extLst>
          </p:cNvPr>
          <p:cNvSpPr/>
          <p:nvPr/>
        </p:nvSpPr>
        <p:spPr>
          <a:xfrm>
            <a:off x="9146230" y="2174521"/>
            <a:ext cx="2616046" cy="4127469"/>
          </a:xfrm>
          <a:custGeom>
            <a:avLst/>
            <a:gdLst>
              <a:gd name="connsiteX0" fmla="*/ 0 w 2567864"/>
              <a:gd name="connsiteY0" fmla="*/ 0 h 2810880"/>
              <a:gd name="connsiteX1" fmla="*/ 2567864 w 2567864"/>
              <a:gd name="connsiteY1" fmla="*/ 0 h 2810880"/>
              <a:gd name="connsiteX2" fmla="*/ 2567864 w 2567864"/>
              <a:gd name="connsiteY2" fmla="*/ 2810880 h 2810880"/>
              <a:gd name="connsiteX3" fmla="*/ 0 w 2567864"/>
              <a:gd name="connsiteY3" fmla="*/ 2810880 h 2810880"/>
              <a:gd name="connsiteX4" fmla="*/ 0 w 2567864"/>
              <a:gd name="connsiteY4" fmla="*/ 0 h 2810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7864" h="2810880">
                <a:moveTo>
                  <a:pt x="0" y="0"/>
                </a:moveTo>
                <a:lnTo>
                  <a:pt x="2567864" y="0"/>
                </a:lnTo>
                <a:lnTo>
                  <a:pt x="2567864" y="2810880"/>
                </a:lnTo>
                <a:lnTo>
                  <a:pt x="0" y="2810880"/>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64008" tIns="64008" rIns="85344" bIns="96012" numCol="1" spcCol="1270" anchor="t" anchorCtr="0">
            <a:noAutofit/>
          </a:bodyPr>
          <a:lstStyle/>
          <a:p>
            <a:pPr marL="285750" indent="-285750">
              <a:buFont typeface="Arial" panose="020B0604020202020204" pitchFamily="34" charset="0"/>
              <a:buChar char="•"/>
            </a:pPr>
            <a:r>
              <a:rPr lang="fr-CA" sz="1400" dirty="0">
                <a:solidFill>
                  <a:srgbClr val="1D1C1D"/>
                </a:solidFill>
                <a:latin typeface="Lora" pitchFamily="2" charset="0"/>
              </a:rPr>
              <a:t>Prendre soin de votre propre santé mentale en tant que gestionnaire.</a:t>
            </a:r>
          </a:p>
          <a:p>
            <a:endParaRPr lang="en-US" sz="1400" dirty="0">
              <a:solidFill>
                <a:srgbClr val="1D1C1D"/>
              </a:solidFill>
              <a:latin typeface="Lora" pitchFamily="2" charset="0"/>
            </a:endParaRPr>
          </a:p>
          <a:p>
            <a:pPr marL="285750" indent="-285750">
              <a:buFont typeface="Arial" panose="020B0604020202020204" pitchFamily="34" charset="0"/>
              <a:buChar char="•"/>
            </a:pPr>
            <a:r>
              <a:rPr lang="fr-CA" sz="1400" dirty="0">
                <a:solidFill>
                  <a:srgbClr val="1D1C1D"/>
                </a:solidFill>
                <a:latin typeface="Lora" pitchFamily="2" charset="0"/>
              </a:rPr>
              <a:t>Soutenir la santé mentale de votre équipe à l’aide des outils et soutiens disponibles.</a:t>
            </a:r>
            <a:endParaRPr lang="en-US" sz="1400" dirty="0">
              <a:solidFill>
                <a:srgbClr val="1D1C1D"/>
              </a:solidFill>
              <a:latin typeface="Lora" pitchFamily="2" charset="0"/>
            </a:endParaRPr>
          </a:p>
        </p:txBody>
      </p:sp>
      <p:sp>
        <p:nvSpPr>
          <p:cNvPr id="3" name="Slide Number Placeholder 2">
            <a:extLst>
              <a:ext uri="{FF2B5EF4-FFF2-40B4-BE49-F238E27FC236}">
                <a16:creationId xmlns:a16="http://schemas.microsoft.com/office/drawing/2014/main" id="{B3C477AA-1B67-314D-79A7-F1AAC04F2C2A}"/>
              </a:ext>
            </a:extLst>
          </p:cNvPr>
          <p:cNvSpPr>
            <a:spLocks noGrp="1"/>
          </p:cNvSpPr>
          <p:nvPr>
            <p:ph type="sldNum" sz="quarter" idx="10"/>
          </p:nvPr>
        </p:nvSpPr>
        <p:spPr>
          <a:xfrm>
            <a:off x="9019078" y="6436047"/>
            <a:ext cx="2743200" cy="365125"/>
          </a:xfrm>
        </p:spPr>
        <p:txBody>
          <a:bodyPr/>
          <a:lstStyle/>
          <a:p>
            <a:pPr algn="r"/>
            <a:fld id="{AE92B280-F4F3-A240-8E20-7F5A5C7AE3BB}" type="slidenum">
              <a:rPr lang="fr-CA" smtClean="0"/>
              <a:pPr algn="r"/>
              <a:t>7</a:t>
            </a:fld>
            <a:endParaRPr lang="fr-CA" dirty="0"/>
          </a:p>
        </p:txBody>
      </p:sp>
    </p:spTree>
    <p:custDataLst>
      <p:tags r:id="rId1"/>
    </p:custDataLst>
    <p:extLst>
      <p:ext uri="{BB962C8B-B14F-4D97-AF65-F5344CB8AC3E}">
        <p14:creationId xmlns:p14="http://schemas.microsoft.com/office/powerpoint/2010/main" val="3082991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animBg="1"/>
      <p:bldP spid="17" grpId="0" animBg="1"/>
      <p:bldP spid="1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fr-CA" dirty="0"/>
              <a:t>Module 1 : </a:t>
            </a:r>
            <a:br>
              <a:rPr lang="fr-CA" dirty="0"/>
            </a:br>
            <a:r>
              <a:rPr lang="fr-CA" dirty="0"/>
              <a:t>La santé mentale et la stigmatisation </a:t>
            </a:r>
          </a:p>
        </p:txBody>
      </p:sp>
      <p:sp>
        <p:nvSpPr>
          <p:cNvPr id="3" name="Content Placeholder 2"/>
          <p:cNvSpPr>
            <a:spLocks noGrp="1"/>
          </p:cNvSpPr>
          <p:nvPr>
            <p:ph type="body" sz="quarter" idx="10"/>
          </p:nvPr>
        </p:nvSpPr>
        <p:spPr>
          <a:solidFill>
            <a:srgbClr val="006498"/>
          </a:solidFill>
        </p:spPr>
        <p:txBody>
          <a:bodyPr anchor="ctr">
            <a:noAutofit/>
          </a:bodyPr>
          <a:lstStyle/>
          <a:p>
            <a:pPr lvl="0">
              <a:spcBef>
                <a:spcPts val="1770"/>
              </a:spcBef>
              <a:spcAft>
                <a:spcPts val="0"/>
              </a:spcAft>
              <a:buClr>
                <a:srgbClr val="FFFFFF"/>
              </a:buClr>
              <a:buSzPts val="1800"/>
              <a:tabLst>
                <a:tab pos="372110" algn="l"/>
              </a:tabLst>
            </a:pPr>
            <a:r>
              <a:rPr lang="fr-CA" sz="1800" b="1" spc="0" dirty="0">
                <a:solidFill>
                  <a:srgbClr val="FFFFFF"/>
                </a:solidFill>
                <a:effectLst/>
                <a:latin typeface="Lora" pitchFamily="2" charset="77"/>
                <a:ea typeface="Red Hat Display" panose="02010303040201060303" pitchFamily="2" charset="0"/>
                <a:cs typeface="Red Hat Display" panose="02010303040201060303" pitchFamily="2" charset="0"/>
              </a:rPr>
              <a:t>Dans ce module, vous apprendrez à : </a:t>
            </a:r>
            <a:endParaRPr lang="fr-CA" sz="1800" b="1" spc="0" dirty="0">
              <a:effectLst/>
              <a:latin typeface="Lora" pitchFamily="2" charset="77"/>
              <a:ea typeface="Red Hat Display" panose="02010303040201060303" pitchFamily="2" charset="0"/>
              <a:cs typeface="Red Hat Display" panose="02010303040201060303" pitchFamily="2" charset="0"/>
            </a:endParaRPr>
          </a:p>
          <a:p>
            <a:pPr marL="342900" lvl="0" indent="-342900">
              <a:spcBef>
                <a:spcPts val="1770"/>
              </a:spcBef>
              <a:spcAft>
                <a:spcPts val="0"/>
              </a:spcAft>
              <a:buClr>
                <a:srgbClr val="FFFFFF"/>
              </a:buClr>
              <a:buSzPts val="1800"/>
              <a:buFont typeface="Wingdings" pitchFamily="2" charset="2"/>
              <a:buChar char=""/>
              <a:tabLst>
                <a:tab pos="372110" algn="l"/>
              </a:tabLst>
            </a:pPr>
            <a:r>
              <a:rPr lang="fr-FR" sz="1800" dirty="0">
                <a:solidFill>
                  <a:srgbClr val="FFFFFF"/>
                </a:solidFill>
                <a:latin typeface="Lora" pitchFamily="2" charset="77"/>
                <a:ea typeface="Wingdings" pitchFamily="2" charset="2"/>
                <a:cs typeface="Wingdings" pitchFamily="2" charset="2"/>
              </a:rPr>
              <a:t>A</a:t>
            </a:r>
            <a:r>
              <a:rPr lang="fr-FR" sz="1800" spc="0" dirty="0">
                <a:solidFill>
                  <a:srgbClr val="FFFFFF"/>
                </a:solidFill>
                <a:effectLst/>
                <a:latin typeface="Lora" pitchFamily="2" charset="77"/>
                <a:ea typeface="Wingdings" pitchFamily="2" charset="2"/>
                <a:cs typeface="Wingdings" pitchFamily="2" charset="2"/>
              </a:rPr>
              <a:t>ugmenter votre connaissance et reconnaissance des signes d’une bonne santé mentale, d'un déclin et d’un trouble de santé mentale. </a:t>
            </a:r>
          </a:p>
          <a:p>
            <a:pPr marL="342900" lvl="0" indent="-342900">
              <a:spcBef>
                <a:spcPts val="1770"/>
              </a:spcBef>
              <a:spcAft>
                <a:spcPts val="0"/>
              </a:spcAft>
              <a:buClr>
                <a:srgbClr val="FFFFFF"/>
              </a:buClr>
              <a:buSzPts val="1800"/>
              <a:buFont typeface="Wingdings" pitchFamily="2" charset="2"/>
              <a:buChar char=""/>
              <a:tabLst>
                <a:tab pos="372110" algn="l"/>
              </a:tabLst>
            </a:pPr>
            <a:r>
              <a:rPr lang="fr-FR" sz="1800" dirty="0">
                <a:solidFill>
                  <a:srgbClr val="FFFFFF"/>
                </a:solidFill>
                <a:latin typeface="Lora" pitchFamily="2" charset="77"/>
                <a:ea typeface="Wingdings" pitchFamily="2" charset="2"/>
                <a:cs typeface="Wingdings" pitchFamily="2" charset="2"/>
              </a:rPr>
              <a:t>R</a:t>
            </a:r>
            <a:r>
              <a:rPr lang="fr-FR" sz="1800" spc="0" dirty="0">
                <a:solidFill>
                  <a:srgbClr val="FFFFFF"/>
                </a:solidFill>
                <a:effectLst/>
                <a:latin typeface="Lora" pitchFamily="2" charset="77"/>
                <a:ea typeface="Wingdings" pitchFamily="2" charset="2"/>
                <a:cs typeface="Wingdings" pitchFamily="2" charset="2"/>
              </a:rPr>
              <a:t>econnaître les répercussions de la stigmatisation entourant la santé mentale.</a:t>
            </a:r>
          </a:p>
          <a:p>
            <a:pPr marL="342900" lvl="0" indent="-342900">
              <a:spcBef>
                <a:spcPts val="1770"/>
              </a:spcBef>
              <a:spcAft>
                <a:spcPts val="0"/>
              </a:spcAft>
              <a:buClr>
                <a:srgbClr val="FFFFFF"/>
              </a:buClr>
              <a:buSzPts val="1800"/>
              <a:buFont typeface="Wingdings" pitchFamily="2" charset="2"/>
              <a:buChar char=""/>
              <a:tabLst>
                <a:tab pos="372110" algn="l"/>
              </a:tabLst>
            </a:pPr>
            <a:r>
              <a:rPr lang="fr-FR" sz="1800" dirty="0">
                <a:solidFill>
                  <a:srgbClr val="FFFFFF"/>
                </a:solidFill>
                <a:latin typeface="Lora" pitchFamily="2" charset="77"/>
                <a:ea typeface="Wingdings" pitchFamily="2" charset="2"/>
                <a:cs typeface="Wingdings" pitchFamily="2" charset="2"/>
              </a:rPr>
              <a:t>R</a:t>
            </a:r>
            <a:r>
              <a:rPr lang="fr-FR" sz="1800" spc="0" dirty="0">
                <a:solidFill>
                  <a:srgbClr val="FFFFFF"/>
                </a:solidFill>
                <a:effectLst/>
                <a:latin typeface="Lora" pitchFamily="2" charset="77"/>
                <a:ea typeface="Wingdings" pitchFamily="2" charset="2"/>
                <a:cs typeface="Wingdings" pitchFamily="2" charset="2"/>
              </a:rPr>
              <a:t>éduire la stigmatisation et les autres barrières à l’accès aux soins dans le lieu de travail.</a:t>
            </a:r>
          </a:p>
        </p:txBody>
      </p:sp>
      <p:grpSp>
        <p:nvGrpSpPr>
          <p:cNvPr id="5" name="TWM icon">
            <a:extLst>
              <a:ext uri="{FF2B5EF4-FFF2-40B4-BE49-F238E27FC236}">
                <a16:creationId xmlns:a16="http://schemas.microsoft.com/office/drawing/2014/main" id="{6173E81D-7EBC-5860-755F-3F20B6C060C1}"/>
              </a:ext>
              <a:ext uri="{C183D7F6-B498-43B3-948B-1728B52AA6E4}">
                <adec:decorative xmlns:adec="http://schemas.microsoft.com/office/drawing/2017/decorative" val="1"/>
              </a:ext>
            </a:extLst>
          </p:cNvPr>
          <p:cNvGrpSpPr/>
          <p:nvPr/>
        </p:nvGrpSpPr>
        <p:grpSpPr>
          <a:xfrm>
            <a:off x="9930247" y="4544079"/>
            <a:ext cx="2075929" cy="2313921"/>
            <a:chOff x="6881284" y="687592"/>
            <a:chExt cx="3215928" cy="3584612"/>
          </a:xfrm>
        </p:grpSpPr>
        <p:sp>
          <p:nvSpPr>
            <p:cNvPr id="6" name="Freeform 10">
              <a:extLst>
                <a:ext uri="{FF2B5EF4-FFF2-40B4-BE49-F238E27FC236}">
                  <a16:creationId xmlns:a16="http://schemas.microsoft.com/office/drawing/2014/main" id="{CAE21901-BAC2-F439-D6BC-C6AF830866C0}"/>
                </a:ext>
              </a:extLst>
            </p:cNvPr>
            <p:cNvSpPr/>
            <p:nvPr/>
          </p:nvSpPr>
          <p:spPr>
            <a:xfrm>
              <a:off x="6881284" y="687592"/>
              <a:ext cx="3215928" cy="3584612"/>
            </a:xfrm>
            <a:custGeom>
              <a:avLst/>
              <a:gdLst>
                <a:gd name="connsiteX0" fmla="*/ 2993314 w 3215928"/>
                <a:gd name="connsiteY0" fmla="*/ 3582136 h 3584612"/>
                <a:gd name="connsiteX1" fmla="*/ 2803855 w 3215928"/>
                <a:gd name="connsiteY1" fmla="*/ 2844520 h 3584612"/>
                <a:gd name="connsiteX2" fmla="*/ 3114423 w 3215928"/>
                <a:gd name="connsiteY2" fmla="*/ 1892496 h 3584612"/>
                <a:gd name="connsiteX3" fmla="*/ 3095791 w 3215928"/>
                <a:gd name="connsiteY3" fmla="*/ 759878 h 3584612"/>
                <a:gd name="connsiteX4" fmla="*/ 1928047 w 3215928"/>
                <a:gd name="connsiteY4" fmla="*/ 545 h 3584612"/>
                <a:gd name="connsiteX5" fmla="*/ 549171 w 3215928"/>
                <a:gd name="connsiteY5" fmla="*/ 541946 h 3584612"/>
                <a:gd name="connsiteX6" fmla="*/ 207613 w 3215928"/>
                <a:gd name="connsiteY6" fmla="*/ 1257655 h 3584612"/>
                <a:gd name="connsiteX7" fmla="*/ 269783 w 3215928"/>
                <a:gd name="connsiteY7" fmla="*/ 1568741 h 3584612"/>
                <a:gd name="connsiteX8" fmla="*/ 269783 w 3215928"/>
                <a:gd name="connsiteY8" fmla="*/ 1730476 h 3584612"/>
                <a:gd name="connsiteX9" fmla="*/ 182802 w 3215928"/>
                <a:gd name="connsiteY9" fmla="*/ 1886114 h 3584612"/>
                <a:gd name="connsiteX10" fmla="*/ 58650 w 3215928"/>
                <a:gd name="connsiteY10" fmla="*/ 2166149 h 3584612"/>
                <a:gd name="connsiteX11" fmla="*/ 39923 w 3215928"/>
                <a:gd name="connsiteY11" fmla="*/ 2396369 h 3584612"/>
                <a:gd name="connsiteX12" fmla="*/ 207518 w 3215928"/>
                <a:gd name="connsiteY12" fmla="*/ 2502191 h 3584612"/>
                <a:gd name="connsiteX13" fmla="*/ 182706 w 3215928"/>
                <a:gd name="connsiteY13" fmla="*/ 2564390 h 3584612"/>
                <a:gd name="connsiteX14" fmla="*/ 201339 w 3215928"/>
                <a:gd name="connsiteY14" fmla="*/ 2682595 h 3584612"/>
                <a:gd name="connsiteX15" fmla="*/ 188790 w 3215928"/>
                <a:gd name="connsiteY15" fmla="*/ 2707455 h 3584612"/>
                <a:gd name="connsiteX16" fmla="*/ 232424 w 3215928"/>
                <a:gd name="connsiteY16" fmla="*/ 2800895 h 3584612"/>
                <a:gd name="connsiteX17" fmla="*/ 238603 w 3215928"/>
                <a:gd name="connsiteY17" fmla="*/ 2894145 h 3584612"/>
                <a:gd name="connsiteX18" fmla="*/ 182611 w 3215928"/>
                <a:gd name="connsiteY18" fmla="*/ 3062261 h 3584612"/>
                <a:gd name="connsiteX19" fmla="*/ 337943 w 3215928"/>
                <a:gd name="connsiteY19" fmla="*/ 3199136 h 3584612"/>
                <a:gd name="connsiteX20" fmla="*/ 704407 w 3215928"/>
                <a:gd name="connsiteY20" fmla="*/ 3230187 h 3584612"/>
                <a:gd name="connsiteX21" fmla="*/ 1120589 w 3215928"/>
                <a:gd name="connsiteY21" fmla="*/ 3304768 h 3584612"/>
                <a:gd name="connsiteX22" fmla="*/ 1293983 w 3215928"/>
                <a:gd name="connsiteY22" fmla="*/ 3584612 h 3584612"/>
                <a:gd name="connsiteX23" fmla="*/ 2993123 w 3215928"/>
                <a:gd name="connsiteY23" fmla="*/ 3581850 h 3584612"/>
                <a:gd name="connsiteX24" fmla="*/ 2993123 w 3215928"/>
                <a:gd name="connsiteY24" fmla="*/ 3581850 h 358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215928" h="3584612">
                  <a:moveTo>
                    <a:pt x="2993314" y="3582136"/>
                  </a:moveTo>
                  <a:cubicBezTo>
                    <a:pt x="2924964" y="3488791"/>
                    <a:pt x="2791402" y="3037496"/>
                    <a:pt x="2803855" y="2844520"/>
                  </a:cubicBezTo>
                  <a:cubicBezTo>
                    <a:pt x="2816308" y="2651734"/>
                    <a:pt x="3064705" y="2060517"/>
                    <a:pt x="3114423" y="1892496"/>
                  </a:cubicBezTo>
                  <a:cubicBezTo>
                    <a:pt x="3164045" y="1724475"/>
                    <a:pt x="3325556" y="1288802"/>
                    <a:pt x="3095791" y="759878"/>
                  </a:cubicBezTo>
                  <a:cubicBezTo>
                    <a:pt x="2865930" y="230764"/>
                    <a:pt x="2431211" y="13023"/>
                    <a:pt x="1928047" y="545"/>
                  </a:cubicBezTo>
                  <a:cubicBezTo>
                    <a:pt x="1424978" y="-11837"/>
                    <a:pt x="859739" y="187235"/>
                    <a:pt x="549171" y="541946"/>
                  </a:cubicBezTo>
                  <a:cubicBezTo>
                    <a:pt x="238793" y="896657"/>
                    <a:pt x="220066" y="1182979"/>
                    <a:pt x="207613" y="1257655"/>
                  </a:cubicBezTo>
                  <a:cubicBezTo>
                    <a:pt x="195255" y="1332331"/>
                    <a:pt x="244972" y="1500352"/>
                    <a:pt x="269783" y="1568741"/>
                  </a:cubicBezTo>
                  <a:cubicBezTo>
                    <a:pt x="294595" y="1637226"/>
                    <a:pt x="275962" y="1662086"/>
                    <a:pt x="269783" y="1730476"/>
                  </a:cubicBezTo>
                  <a:cubicBezTo>
                    <a:pt x="263509" y="1798961"/>
                    <a:pt x="207613" y="1842585"/>
                    <a:pt x="182802" y="1886114"/>
                  </a:cubicBezTo>
                  <a:cubicBezTo>
                    <a:pt x="157990" y="1929739"/>
                    <a:pt x="108273" y="2060327"/>
                    <a:pt x="58650" y="2166149"/>
                  </a:cubicBezTo>
                  <a:cubicBezTo>
                    <a:pt x="8933" y="2271972"/>
                    <a:pt x="-34511" y="2327979"/>
                    <a:pt x="39923" y="2396369"/>
                  </a:cubicBezTo>
                  <a:cubicBezTo>
                    <a:pt x="114452" y="2464853"/>
                    <a:pt x="188981" y="2464853"/>
                    <a:pt x="207518" y="2502191"/>
                  </a:cubicBezTo>
                  <a:cubicBezTo>
                    <a:pt x="226150" y="2539529"/>
                    <a:pt x="195160" y="2545721"/>
                    <a:pt x="182706" y="2564390"/>
                  </a:cubicBezTo>
                  <a:cubicBezTo>
                    <a:pt x="170253" y="2583154"/>
                    <a:pt x="145442" y="2620396"/>
                    <a:pt x="201339" y="2682595"/>
                  </a:cubicBezTo>
                  <a:lnTo>
                    <a:pt x="188790" y="2707455"/>
                  </a:lnTo>
                  <a:cubicBezTo>
                    <a:pt x="176337" y="2732411"/>
                    <a:pt x="201339" y="2775940"/>
                    <a:pt x="232424" y="2800895"/>
                  </a:cubicBezTo>
                  <a:cubicBezTo>
                    <a:pt x="263414" y="2825756"/>
                    <a:pt x="257235" y="2838138"/>
                    <a:pt x="238603" y="2894145"/>
                  </a:cubicBezTo>
                  <a:cubicBezTo>
                    <a:pt x="219971" y="2950247"/>
                    <a:pt x="195065" y="2968821"/>
                    <a:pt x="182611" y="3062261"/>
                  </a:cubicBezTo>
                  <a:cubicBezTo>
                    <a:pt x="170158" y="3155511"/>
                    <a:pt x="244782" y="3155511"/>
                    <a:pt x="337943" y="3199136"/>
                  </a:cubicBezTo>
                  <a:cubicBezTo>
                    <a:pt x="431104" y="3242665"/>
                    <a:pt x="586435" y="3223996"/>
                    <a:pt x="704407" y="3230187"/>
                  </a:cubicBezTo>
                  <a:cubicBezTo>
                    <a:pt x="822380" y="3236378"/>
                    <a:pt x="1033608" y="3280003"/>
                    <a:pt x="1120589" y="3304768"/>
                  </a:cubicBezTo>
                  <a:cubicBezTo>
                    <a:pt x="1207381" y="3329723"/>
                    <a:pt x="1238086" y="3491362"/>
                    <a:pt x="1293983" y="3584612"/>
                  </a:cubicBezTo>
                  <a:lnTo>
                    <a:pt x="2993123" y="3581850"/>
                  </a:lnTo>
                  <a:lnTo>
                    <a:pt x="2993123" y="3581850"/>
                  </a:lnTo>
                  <a:close/>
                </a:path>
              </a:pathLst>
            </a:custGeom>
            <a:solidFill>
              <a:schemeClr val="bg1"/>
            </a:solidFill>
            <a:ln w="0" cap="flat">
              <a:noFill/>
              <a:prstDash val="solid"/>
              <a:miter/>
            </a:ln>
          </p:spPr>
          <p:txBody>
            <a:bodyPr rtlCol="0" anchor="ctr"/>
            <a:lstStyle/>
            <a:p>
              <a:endParaRPr lang="fr-CA"/>
            </a:p>
          </p:txBody>
        </p:sp>
        <p:sp>
          <p:nvSpPr>
            <p:cNvPr id="7" name="Freeform 11">
              <a:extLst>
                <a:ext uri="{FF2B5EF4-FFF2-40B4-BE49-F238E27FC236}">
                  <a16:creationId xmlns:a16="http://schemas.microsoft.com/office/drawing/2014/main" id="{AAC57319-B3E7-908E-2D71-D97D3A0C3C1F}"/>
                </a:ext>
              </a:extLst>
            </p:cNvPr>
            <p:cNvSpPr/>
            <p:nvPr/>
          </p:nvSpPr>
          <p:spPr>
            <a:xfrm>
              <a:off x="8255251" y="2084657"/>
              <a:ext cx="1122360" cy="1124591"/>
            </a:xfrm>
            <a:custGeom>
              <a:avLst/>
              <a:gdLst>
                <a:gd name="connsiteX0" fmla="*/ 903016 w 1122360"/>
                <a:gd name="connsiteY0" fmla="*/ 603634 h 1124591"/>
                <a:gd name="connsiteX1" fmla="*/ 861189 w 1122360"/>
                <a:gd name="connsiteY1" fmla="*/ 731555 h 1124591"/>
                <a:gd name="connsiteX2" fmla="*/ 773637 w 1122360"/>
                <a:gd name="connsiteY2" fmla="*/ 833758 h 1124591"/>
                <a:gd name="connsiteX3" fmla="*/ 653763 w 1122360"/>
                <a:gd name="connsiteY3" fmla="*/ 894528 h 1124591"/>
                <a:gd name="connsiteX4" fmla="*/ 519821 w 1122360"/>
                <a:gd name="connsiteY4" fmla="*/ 904720 h 1124591"/>
                <a:gd name="connsiteX5" fmla="*/ 392057 w 1122360"/>
                <a:gd name="connsiteY5" fmla="*/ 862905 h 1124591"/>
                <a:gd name="connsiteX6" fmla="*/ 290341 w 1122360"/>
                <a:gd name="connsiteY6" fmla="*/ 775084 h 1124591"/>
                <a:gd name="connsiteX7" fmla="*/ 229501 w 1122360"/>
                <a:gd name="connsiteY7" fmla="*/ 655069 h 1124591"/>
                <a:gd name="connsiteX8" fmla="*/ 219329 w 1122360"/>
                <a:gd name="connsiteY8" fmla="*/ 520862 h 1124591"/>
                <a:gd name="connsiteX9" fmla="*/ 261062 w 1122360"/>
                <a:gd name="connsiteY9" fmla="*/ 392941 h 1124591"/>
                <a:gd name="connsiteX10" fmla="*/ 348709 w 1122360"/>
                <a:gd name="connsiteY10" fmla="*/ 290738 h 1124591"/>
                <a:gd name="connsiteX11" fmla="*/ 468582 w 1122360"/>
                <a:gd name="connsiteY11" fmla="*/ 229873 h 1124591"/>
                <a:gd name="connsiteX12" fmla="*/ 602525 w 1122360"/>
                <a:gd name="connsiteY12" fmla="*/ 219777 h 1124591"/>
                <a:gd name="connsiteX13" fmla="*/ 730098 w 1122360"/>
                <a:gd name="connsiteY13" fmla="*/ 261687 h 1124591"/>
                <a:gd name="connsiteX14" fmla="*/ 832100 w 1122360"/>
                <a:gd name="connsiteY14" fmla="*/ 349317 h 1124591"/>
                <a:gd name="connsiteX15" fmla="*/ 892749 w 1122360"/>
                <a:gd name="connsiteY15" fmla="*/ 469427 h 1124591"/>
                <a:gd name="connsiteX16" fmla="*/ 902921 w 1122360"/>
                <a:gd name="connsiteY16" fmla="*/ 603634 h 1124591"/>
                <a:gd name="connsiteX17" fmla="*/ 902921 w 1122360"/>
                <a:gd name="connsiteY17" fmla="*/ 603634 h 1124591"/>
                <a:gd name="connsiteX18" fmla="*/ 1057302 w 1122360"/>
                <a:gd name="connsiteY18" fmla="*/ 584584 h 1124591"/>
                <a:gd name="connsiteX19" fmla="*/ 1122325 w 1122360"/>
                <a:gd name="connsiteY19" fmla="*/ 563344 h 1124591"/>
                <a:gd name="connsiteX20" fmla="*/ 1115765 w 1122360"/>
                <a:gd name="connsiteY20" fmla="*/ 475904 h 1124591"/>
                <a:gd name="connsiteX21" fmla="*/ 1047891 w 1122360"/>
                <a:gd name="connsiteY21" fmla="*/ 464950 h 1124591"/>
                <a:gd name="connsiteX22" fmla="*/ 1039620 w 1122360"/>
                <a:gd name="connsiteY22" fmla="*/ 428470 h 1124591"/>
                <a:gd name="connsiteX23" fmla="*/ 1027928 w 1122360"/>
                <a:gd name="connsiteY23" fmla="*/ 392941 h 1124591"/>
                <a:gd name="connsiteX24" fmla="*/ 1080307 w 1122360"/>
                <a:gd name="connsiteY24" fmla="*/ 348460 h 1124591"/>
                <a:gd name="connsiteX25" fmla="*/ 1040571 w 1122360"/>
                <a:gd name="connsiteY25" fmla="*/ 270069 h 1124591"/>
                <a:gd name="connsiteX26" fmla="*/ 974028 w 1122360"/>
                <a:gd name="connsiteY26" fmla="*/ 285690 h 1124591"/>
                <a:gd name="connsiteX27" fmla="*/ 952068 w 1122360"/>
                <a:gd name="connsiteY27" fmla="*/ 255210 h 1124591"/>
                <a:gd name="connsiteX28" fmla="*/ 927732 w 1122360"/>
                <a:gd name="connsiteY28" fmla="*/ 226825 h 1124591"/>
                <a:gd name="connsiteX29" fmla="*/ 958818 w 1122360"/>
                <a:gd name="connsiteY29" fmla="*/ 165484 h 1124591"/>
                <a:gd name="connsiteX30" fmla="*/ 892369 w 1122360"/>
                <a:gd name="connsiteY30" fmla="*/ 108430 h 1124591"/>
                <a:gd name="connsiteX31" fmla="*/ 836758 w 1122360"/>
                <a:gd name="connsiteY31" fmla="*/ 148625 h 1124591"/>
                <a:gd name="connsiteX32" fmla="*/ 804912 w 1122360"/>
                <a:gd name="connsiteY32" fmla="*/ 128718 h 1124591"/>
                <a:gd name="connsiteX33" fmla="*/ 771640 w 1122360"/>
                <a:gd name="connsiteY33" fmla="*/ 111763 h 1124591"/>
                <a:gd name="connsiteX34" fmla="*/ 777059 w 1122360"/>
                <a:gd name="connsiteY34" fmla="*/ 43374 h 1124591"/>
                <a:gd name="connsiteX35" fmla="*/ 693974 w 1122360"/>
                <a:gd name="connsiteY35" fmla="*/ 15847 h 1124591"/>
                <a:gd name="connsiteX36" fmla="*/ 657851 w 1122360"/>
                <a:gd name="connsiteY36" fmla="*/ 74330 h 1124591"/>
                <a:gd name="connsiteX37" fmla="*/ 620777 w 1122360"/>
                <a:gd name="connsiteY37" fmla="*/ 68139 h 1124591"/>
                <a:gd name="connsiteX38" fmla="*/ 583417 w 1122360"/>
                <a:gd name="connsiteY38" fmla="*/ 65186 h 1124591"/>
                <a:gd name="connsiteX39" fmla="*/ 562218 w 1122360"/>
                <a:gd name="connsiteY39" fmla="*/ 35 h 1124591"/>
                <a:gd name="connsiteX40" fmla="*/ 474856 w 1122360"/>
                <a:gd name="connsiteY40" fmla="*/ 6607 h 1124591"/>
                <a:gd name="connsiteX41" fmla="*/ 463924 w 1122360"/>
                <a:gd name="connsiteY41" fmla="*/ 74521 h 1124591"/>
                <a:gd name="connsiteX42" fmla="*/ 427420 w 1122360"/>
                <a:gd name="connsiteY42" fmla="*/ 82807 h 1124591"/>
                <a:gd name="connsiteX43" fmla="*/ 392057 w 1122360"/>
                <a:gd name="connsiteY43" fmla="*/ 94618 h 1124591"/>
                <a:gd name="connsiteX44" fmla="*/ 347568 w 1122360"/>
                <a:gd name="connsiteY44" fmla="*/ 42136 h 1124591"/>
                <a:gd name="connsiteX45" fmla="*/ 269427 w 1122360"/>
                <a:gd name="connsiteY45" fmla="*/ 81855 h 1124591"/>
                <a:gd name="connsiteX46" fmla="*/ 285017 w 1122360"/>
                <a:gd name="connsiteY46" fmla="*/ 148530 h 1124591"/>
                <a:gd name="connsiteX47" fmla="*/ 254597 w 1122360"/>
                <a:gd name="connsiteY47" fmla="*/ 170437 h 1124591"/>
                <a:gd name="connsiteX48" fmla="*/ 226269 w 1122360"/>
                <a:gd name="connsiteY48" fmla="*/ 194917 h 1124591"/>
                <a:gd name="connsiteX49" fmla="*/ 160105 w 1122360"/>
                <a:gd name="connsiteY49" fmla="*/ 169390 h 1124591"/>
                <a:gd name="connsiteX50" fmla="*/ 113050 w 1122360"/>
                <a:gd name="connsiteY50" fmla="*/ 224444 h 1124591"/>
                <a:gd name="connsiteX51" fmla="*/ 148223 w 1122360"/>
                <a:gd name="connsiteY51" fmla="*/ 285880 h 1124591"/>
                <a:gd name="connsiteX52" fmla="*/ 128450 w 1122360"/>
                <a:gd name="connsiteY52" fmla="*/ 317694 h 1124591"/>
                <a:gd name="connsiteX53" fmla="*/ 111529 w 1122360"/>
                <a:gd name="connsiteY53" fmla="*/ 351222 h 1124591"/>
                <a:gd name="connsiteX54" fmla="*/ 43179 w 1122360"/>
                <a:gd name="connsiteY54" fmla="*/ 345697 h 1124591"/>
                <a:gd name="connsiteX55" fmla="*/ 15801 w 1122360"/>
                <a:gd name="connsiteY55" fmla="*/ 429041 h 1124591"/>
                <a:gd name="connsiteX56" fmla="*/ 74264 w 1122360"/>
                <a:gd name="connsiteY56" fmla="*/ 465236 h 1124591"/>
                <a:gd name="connsiteX57" fmla="*/ 67990 w 1122360"/>
                <a:gd name="connsiteY57" fmla="*/ 502193 h 1124591"/>
                <a:gd name="connsiteX58" fmla="*/ 65043 w 1122360"/>
                <a:gd name="connsiteY58" fmla="*/ 539626 h 1124591"/>
                <a:gd name="connsiteX59" fmla="*/ 21 w 1122360"/>
                <a:gd name="connsiteY59" fmla="*/ 560867 h 1124591"/>
                <a:gd name="connsiteX60" fmla="*/ 6675 w 1122360"/>
                <a:gd name="connsiteY60" fmla="*/ 648497 h 1124591"/>
                <a:gd name="connsiteX61" fmla="*/ 74455 w 1122360"/>
                <a:gd name="connsiteY61" fmla="*/ 659356 h 1124591"/>
                <a:gd name="connsiteX62" fmla="*/ 82725 w 1122360"/>
                <a:gd name="connsiteY62" fmla="*/ 695932 h 1124591"/>
                <a:gd name="connsiteX63" fmla="*/ 94608 w 1122360"/>
                <a:gd name="connsiteY63" fmla="*/ 731460 h 1124591"/>
                <a:gd name="connsiteX64" fmla="*/ 42133 w 1122360"/>
                <a:gd name="connsiteY64" fmla="*/ 776037 h 1124591"/>
                <a:gd name="connsiteX65" fmla="*/ 81774 w 1122360"/>
                <a:gd name="connsiteY65" fmla="*/ 854332 h 1124591"/>
                <a:gd name="connsiteX66" fmla="*/ 148318 w 1122360"/>
                <a:gd name="connsiteY66" fmla="*/ 838807 h 1124591"/>
                <a:gd name="connsiteX67" fmla="*/ 170182 w 1122360"/>
                <a:gd name="connsiteY67" fmla="*/ 869287 h 1124591"/>
                <a:gd name="connsiteX68" fmla="*/ 194708 w 1122360"/>
                <a:gd name="connsiteY68" fmla="*/ 897766 h 1124591"/>
                <a:gd name="connsiteX69" fmla="*/ 163433 w 1122360"/>
                <a:gd name="connsiteY69" fmla="*/ 959107 h 1124591"/>
                <a:gd name="connsiteX70" fmla="*/ 229881 w 1122360"/>
                <a:gd name="connsiteY70" fmla="*/ 1016162 h 1124591"/>
                <a:gd name="connsiteX71" fmla="*/ 285587 w 1122360"/>
                <a:gd name="connsiteY71" fmla="*/ 976062 h 1124591"/>
                <a:gd name="connsiteX72" fmla="*/ 317243 w 1122360"/>
                <a:gd name="connsiteY72" fmla="*/ 995874 h 1124591"/>
                <a:gd name="connsiteX73" fmla="*/ 350610 w 1122360"/>
                <a:gd name="connsiteY73" fmla="*/ 1012733 h 1124591"/>
                <a:gd name="connsiteX74" fmla="*/ 345191 w 1122360"/>
                <a:gd name="connsiteY74" fmla="*/ 1081218 h 1124591"/>
                <a:gd name="connsiteX75" fmla="*/ 428276 w 1122360"/>
                <a:gd name="connsiteY75" fmla="*/ 1108555 h 1124591"/>
                <a:gd name="connsiteX76" fmla="*/ 464494 w 1122360"/>
                <a:gd name="connsiteY76" fmla="*/ 1050166 h 1124591"/>
                <a:gd name="connsiteX77" fmla="*/ 501474 w 1122360"/>
                <a:gd name="connsiteY77" fmla="*/ 1056358 h 1124591"/>
                <a:gd name="connsiteX78" fmla="*/ 538833 w 1122360"/>
                <a:gd name="connsiteY78" fmla="*/ 1059406 h 1124591"/>
                <a:gd name="connsiteX79" fmla="*/ 560032 w 1122360"/>
                <a:gd name="connsiteY79" fmla="*/ 1124557 h 1124591"/>
                <a:gd name="connsiteX80" fmla="*/ 647394 w 1122360"/>
                <a:gd name="connsiteY80" fmla="*/ 1117984 h 1124591"/>
                <a:gd name="connsiteX81" fmla="*/ 658231 w 1122360"/>
                <a:gd name="connsiteY81" fmla="*/ 1050071 h 1124591"/>
                <a:gd name="connsiteX82" fmla="*/ 694735 w 1122360"/>
                <a:gd name="connsiteY82" fmla="*/ 1041784 h 1124591"/>
                <a:gd name="connsiteX83" fmla="*/ 730098 w 1122360"/>
                <a:gd name="connsiteY83" fmla="*/ 1029973 h 1124591"/>
                <a:gd name="connsiteX84" fmla="*/ 774682 w 1122360"/>
                <a:gd name="connsiteY84" fmla="*/ 1082456 h 1124591"/>
                <a:gd name="connsiteX85" fmla="*/ 852823 w 1122360"/>
                <a:gd name="connsiteY85" fmla="*/ 1042737 h 1124591"/>
                <a:gd name="connsiteX86" fmla="*/ 837328 w 1122360"/>
                <a:gd name="connsiteY86" fmla="*/ 975967 h 1124591"/>
                <a:gd name="connsiteX87" fmla="*/ 867653 w 1122360"/>
                <a:gd name="connsiteY87" fmla="*/ 954059 h 1124591"/>
                <a:gd name="connsiteX88" fmla="*/ 895981 w 1122360"/>
                <a:gd name="connsiteY88" fmla="*/ 929580 h 1124591"/>
                <a:gd name="connsiteX89" fmla="*/ 957297 w 1122360"/>
                <a:gd name="connsiteY89" fmla="*/ 960822 h 1124591"/>
                <a:gd name="connsiteX90" fmla="*/ 1014144 w 1122360"/>
                <a:gd name="connsiteY90" fmla="*/ 894147 h 1124591"/>
                <a:gd name="connsiteX91" fmla="*/ 974218 w 1122360"/>
                <a:gd name="connsiteY91" fmla="*/ 838426 h 1124591"/>
                <a:gd name="connsiteX92" fmla="*/ 993800 w 1122360"/>
                <a:gd name="connsiteY92" fmla="*/ 806612 h 1124591"/>
                <a:gd name="connsiteX93" fmla="*/ 1010721 w 1122360"/>
                <a:gd name="connsiteY93" fmla="*/ 773179 h 1124591"/>
                <a:gd name="connsiteX94" fmla="*/ 1079071 w 1122360"/>
                <a:gd name="connsiteY94" fmla="*/ 778609 h 1124591"/>
                <a:gd name="connsiteX95" fmla="*/ 1106544 w 1122360"/>
                <a:gd name="connsiteY95" fmla="*/ 695360 h 1124591"/>
                <a:gd name="connsiteX96" fmla="*/ 1048176 w 1122360"/>
                <a:gd name="connsiteY96" fmla="*/ 659070 h 1124591"/>
                <a:gd name="connsiteX97" fmla="*/ 1054450 w 1122360"/>
                <a:gd name="connsiteY97" fmla="*/ 622018 h 1124591"/>
                <a:gd name="connsiteX98" fmla="*/ 1057302 w 1122360"/>
                <a:gd name="connsiteY98" fmla="*/ 584584 h 1124591"/>
                <a:gd name="connsiteX99" fmla="*/ 1057302 w 1122360"/>
                <a:gd name="connsiteY99" fmla="*/ 584584 h 11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60" h="1124591">
                  <a:moveTo>
                    <a:pt x="903016" y="603634"/>
                  </a:moveTo>
                  <a:cubicBezTo>
                    <a:pt x="897693" y="648402"/>
                    <a:pt x="883243" y="692122"/>
                    <a:pt x="861189" y="731555"/>
                  </a:cubicBezTo>
                  <a:cubicBezTo>
                    <a:pt x="839039" y="771084"/>
                    <a:pt x="809095" y="805945"/>
                    <a:pt x="773637" y="833758"/>
                  </a:cubicBezTo>
                  <a:cubicBezTo>
                    <a:pt x="738178" y="861667"/>
                    <a:pt x="697397" y="882241"/>
                    <a:pt x="653763" y="894528"/>
                  </a:cubicBezTo>
                  <a:cubicBezTo>
                    <a:pt x="610035" y="906625"/>
                    <a:pt x="564500" y="910244"/>
                    <a:pt x="519821" y="904720"/>
                  </a:cubicBezTo>
                  <a:cubicBezTo>
                    <a:pt x="475237" y="899386"/>
                    <a:pt x="431508" y="885003"/>
                    <a:pt x="392057" y="862905"/>
                  </a:cubicBezTo>
                  <a:cubicBezTo>
                    <a:pt x="352701" y="840616"/>
                    <a:pt x="318004" y="810613"/>
                    <a:pt x="290341" y="775084"/>
                  </a:cubicBezTo>
                  <a:cubicBezTo>
                    <a:pt x="262487" y="739556"/>
                    <a:pt x="241859" y="698694"/>
                    <a:pt x="229501" y="655069"/>
                  </a:cubicBezTo>
                  <a:cubicBezTo>
                    <a:pt x="217428" y="611254"/>
                    <a:pt x="213911" y="565630"/>
                    <a:pt x="219329" y="520862"/>
                  </a:cubicBezTo>
                  <a:cubicBezTo>
                    <a:pt x="224748" y="476095"/>
                    <a:pt x="239007" y="432280"/>
                    <a:pt x="261062" y="392941"/>
                  </a:cubicBezTo>
                  <a:cubicBezTo>
                    <a:pt x="283401" y="353508"/>
                    <a:pt x="313251" y="318551"/>
                    <a:pt x="348709" y="290738"/>
                  </a:cubicBezTo>
                  <a:cubicBezTo>
                    <a:pt x="384072" y="262830"/>
                    <a:pt x="424854" y="242256"/>
                    <a:pt x="468582" y="229873"/>
                  </a:cubicBezTo>
                  <a:cubicBezTo>
                    <a:pt x="512216" y="217777"/>
                    <a:pt x="557750" y="214252"/>
                    <a:pt x="602525" y="219777"/>
                  </a:cubicBezTo>
                  <a:cubicBezTo>
                    <a:pt x="647109" y="225206"/>
                    <a:pt x="690837" y="239494"/>
                    <a:pt x="730098" y="261687"/>
                  </a:cubicBezTo>
                  <a:cubicBezTo>
                    <a:pt x="769359" y="283880"/>
                    <a:pt x="804342" y="313884"/>
                    <a:pt x="832100" y="349317"/>
                  </a:cubicBezTo>
                  <a:cubicBezTo>
                    <a:pt x="859953" y="384845"/>
                    <a:pt x="880391" y="425707"/>
                    <a:pt x="892749" y="469427"/>
                  </a:cubicBezTo>
                  <a:cubicBezTo>
                    <a:pt x="904822" y="513147"/>
                    <a:pt x="908340" y="558772"/>
                    <a:pt x="902921" y="603634"/>
                  </a:cubicBezTo>
                  <a:lnTo>
                    <a:pt x="902921" y="603634"/>
                  </a:lnTo>
                  <a:close/>
                  <a:moveTo>
                    <a:pt x="1057302" y="584584"/>
                  </a:moveTo>
                  <a:cubicBezTo>
                    <a:pt x="1079641" y="578488"/>
                    <a:pt x="1100936" y="571440"/>
                    <a:pt x="1122325" y="563344"/>
                  </a:cubicBezTo>
                  <a:cubicBezTo>
                    <a:pt x="1122705" y="534007"/>
                    <a:pt x="1120043" y="504860"/>
                    <a:pt x="1115765" y="475904"/>
                  </a:cubicBezTo>
                  <a:cubicBezTo>
                    <a:pt x="1093711" y="471142"/>
                    <a:pt x="1070706" y="467713"/>
                    <a:pt x="1047891" y="464950"/>
                  </a:cubicBezTo>
                  <a:lnTo>
                    <a:pt x="1039620" y="428470"/>
                  </a:lnTo>
                  <a:lnTo>
                    <a:pt x="1027928" y="392941"/>
                  </a:lnTo>
                  <a:cubicBezTo>
                    <a:pt x="1045894" y="378844"/>
                    <a:pt x="1063671" y="363890"/>
                    <a:pt x="1080307" y="348460"/>
                  </a:cubicBezTo>
                  <a:cubicBezTo>
                    <a:pt x="1068900" y="321504"/>
                    <a:pt x="1056161" y="295120"/>
                    <a:pt x="1040571" y="270069"/>
                  </a:cubicBezTo>
                  <a:cubicBezTo>
                    <a:pt x="1018136" y="274355"/>
                    <a:pt x="996272" y="279403"/>
                    <a:pt x="974028" y="285690"/>
                  </a:cubicBezTo>
                  <a:lnTo>
                    <a:pt x="952068" y="255210"/>
                  </a:lnTo>
                  <a:cubicBezTo>
                    <a:pt x="944463" y="245399"/>
                    <a:pt x="935813" y="236255"/>
                    <a:pt x="927732" y="226825"/>
                  </a:cubicBezTo>
                  <a:cubicBezTo>
                    <a:pt x="938854" y="206918"/>
                    <a:pt x="949596" y="186058"/>
                    <a:pt x="958818" y="165484"/>
                  </a:cubicBezTo>
                  <a:cubicBezTo>
                    <a:pt x="938094" y="144815"/>
                    <a:pt x="916040" y="125575"/>
                    <a:pt x="892369" y="108430"/>
                  </a:cubicBezTo>
                  <a:cubicBezTo>
                    <a:pt x="873262" y="120907"/>
                    <a:pt x="854820" y="134242"/>
                    <a:pt x="836758" y="148625"/>
                  </a:cubicBezTo>
                  <a:lnTo>
                    <a:pt x="804912" y="128718"/>
                  </a:lnTo>
                  <a:lnTo>
                    <a:pt x="771640" y="111763"/>
                  </a:lnTo>
                  <a:cubicBezTo>
                    <a:pt x="774492" y="88808"/>
                    <a:pt x="776203" y="66043"/>
                    <a:pt x="777059" y="43374"/>
                  </a:cubicBezTo>
                  <a:cubicBezTo>
                    <a:pt x="750156" y="31944"/>
                    <a:pt x="722398" y="22990"/>
                    <a:pt x="693974" y="15847"/>
                  </a:cubicBezTo>
                  <a:cubicBezTo>
                    <a:pt x="681046" y="34420"/>
                    <a:pt x="668973" y="54518"/>
                    <a:pt x="657851" y="74330"/>
                  </a:cubicBezTo>
                  <a:cubicBezTo>
                    <a:pt x="645398" y="72235"/>
                    <a:pt x="633135" y="69663"/>
                    <a:pt x="620777" y="68139"/>
                  </a:cubicBezTo>
                  <a:lnTo>
                    <a:pt x="583417" y="65186"/>
                  </a:lnTo>
                  <a:cubicBezTo>
                    <a:pt x="577333" y="42802"/>
                    <a:pt x="570299" y="21562"/>
                    <a:pt x="562218" y="35"/>
                  </a:cubicBezTo>
                  <a:cubicBezTo>
                    <a:pt x="532844" y="-346"/>
                    <a:pt x="503755" y="2416"/>
                    <a:pt x="474856" y="6607"/>
                  </a:cubicBezTo>
                  <a:cubicBezTo>
                    <a:pt x="470103" y="28705"/>
                    <a:pt x="466586" y="51851"/>
                    <a:pt x="463924" y="74521"/>
                  </a:cubicBezTo>
                  <a:lnTo>
                    <a:pt x="427420" y="82807"/>
                  </a:lnTo>
                  <a:lnTo>
                    <a:pt x="392057" y="94618"/>
                  </a:lnTo>
                  <a:cubicBezTo>
                    <a:pt x="377988" y="76616"/>
                    <a:pt x="363063" y="58709"/>
                    <a:pt x="347568" y="42136"/>
                  </a:cubicBezTo>
                  <a:cubicBezTo>
                    <a:pt x="320570" y="53566"/>
                    <a:pt x="294238" y="66329"/>
                    <a:pt x="269427" y="81855"/>
                  </a:cubicBezTo>
                  <a:cubicBezTo>
                    <a:pt x="273705" y="104334"/>
                    <a:pt x="278743" y="126241"/>
                    <a:pt x="285017" y="148530"/>
                  </a:cubicBezTo>
                  <a:lnTo>
                    <a:pt x="254597" y="170437"/>
                  </a:lnTo>
                  <a:cubicBezTo>
                    <a:pt x="244806" y="178057"/>
                    <a:pt x="235585" y="186725"/>
                    <a:pt x="226269" y="194917"/>
                  </a:cubicBezTo>
                  <a:cubicBezTo>
                    <a:pt x="206306" y="183772"/>
                    <a:pt x="182065" y="176057"/>
                    <a:pt x="160105" y="169390"/>
                  </a:cubicBezTo>
                  <a:cubicBezTo>
                    <a:pt x="139667" y="190345"/>
                    <a:pt x="130161" y="200727"/>
                    <a:pt x="113050" y="224444"/>
                  </a:cubicBezTo>
                  <a:cubicBezTo>
                    <a:pt x="125123" y="250828"/>
                    <a:pt x="133868" y="267878"/>
                    <a:pt x="148223" y="285880"/>
                  </a:cubicBezTo>
                  <a:lnTo>
                    <a:pt x="128450" y="317694"/>
                  </a:lnTo>
                  <a:lnTo>
                    <a:pt x="111529" y="351222"/>
                  </a:lnTo>
                  <a:cubicBezTo>
                    <a:pt x="88619" y="348269"/>
                    <a:pt x="65899" y="346459"/>
                    <a:pt x="43179" y="345697"/>
                  </a:cubicBezTo>
                  <a:cubicBezTo>
                    <a:pt x="31772" y="372653"/>
                    <a:pt x="23026" y="400466"/>
                    <a:pt x="15801" y="429041"/>
                  </a:cubicBezTo>
                  <a:cubicBezTo>
                    <a:pt x="34433" y="441805"/>
                    <a:pt x="54301" y="454092"/>
                    <a:pt x="74264" y="465236"/>
                  </a:cubicBezTo>
                  <a:cubicBezTo>
                    <a:pt x="72173" y="477619"/>
                    <a:pt x="69511" y="489811"/>
                    <a:pt x="67990" y="502193"/>
                  </a:cubicBezTo>
                  <a:lnTo>
                    <a:pt x="65043" y="539626"/>
                  </a:lnTo>
                  <a:cubicBezTo>
                    <a:pt x="42799" y="545818"/>
                    <a:pt x="21410" y="552866"/>
                    <a:pt x="21" y="560867"/>
                  </a:cubicBezTo>
                  <a:cubicBezTo>
                    <a:pt x="-264" y="590299"/>
                    <a:pt x="2397" y="619446"/>
                    <a:pt x="6675" y="648497"/>
                  </a:cubicBezTo>
                  <a:cubicBezTo>
                    <a:pt x="28730" y="653164"/>
                    <a:pt x="51830" y="656689"/>
                    <a:pt x="74455" y="659356"/>
                  </a:cubicBezTo>
                  <a:lnTo>
                    <a:pt x="82725" y="695932"/>
                  </a:lnTo>
                  <a:lnTo>
                    <a:pt x="94608" y="731460"/>
                  </a:lnTo>
                  <a:cubicBezTo>
                    <a:pt x="76546" y="745557"/>
                    <a:pt x="58674" y="760511"/>
                    <a:pt x="42133" y="776037"/>
                  </a:cubicBezTo>
                  <a:cubicBezTo>
                    <a:pt x="53446" y="802993"/>
                    <a:pt x="66279" y="829377"/>
                    <a:pt x="81774" y="854332"/>
                  </a:cubicBezTo>
                  <a:cubicBezTo>
                    <a:pt x="104304" y="850046"/>
                    <a:pt x="126073" y="845093"/>
                    <a:pt x="148318" y="838807"/>
                  </a:cubicBezTo>
                  <a:lnTo>
                    <a:pt x="170182" y="869287"/>
                  </a:lnTo>
                  <a:cubicBezTo>
                    <a:pt x="177882" y="879097"/>
                    <a:pt x="186438" y="888337"/>
                    <a:pt x="194708" y="897766"/>
                  </a:cubicBezTo>
                  <a:cubicBezTo>
                    <a:pt x="183491" y="917674"/>
                    <a:pt x="172654" y="938533"/>
                    <a:pt x="163433" y="959107"/>
                  </a:cubicBezTo>
                  <a:cubicBezTo>
                    <a:pt x="184156" y="979777"/>
                    <a:pt x="206211" y="999017"/>
                    <a:pt x="229881" y="1016162"/>
                  </a:cubicBezTo>
                  <a:cubicBezTo>
                    <a:pt x="248989" y="1003684"/>
                    <a:pt x="267431" y="990349"/>
                    <a:pt x="285587" y="976062"/>
                  </a:cubicBezTo>
                  <a:lnTo>
                    <a:pt x="317243" y="995874"/>
                  </a:lnTo>
                  <a:lnTo>
                    <a:pt x="350610" y="1012733"/>
                  </a:lnTo>
                  <a:cubicBezTo>
                    <a:pt x="347758" y="1035593"/>
                    <a:pt x="345952" y="1058453"/>
                    <a:pt x="345191" y="1081218"/>
                  </a:cubicBezTo>
                  <a:cubicBezTo>
                    <a:pt x="371999" y="1092648"/>
                    <a:pt x="399852" y="1101506"/>
                    <a:pt x="428276" y="1108555"/>
                  </a:cubicBezTo>
                  <a:cubicBezTo>
                    <a:pt x="441109" y="1089981"/>
                    <a:pt x="453087" y="1069978"/>
                    <a:pt x="464494" y="1050166"/>
                  </a:cubicBezTo>
                  <a:cubicBezTo>
                    <a:pt x="476662" y="1052262"/>
                    <a:pt x="488925" y="1054834"/>
                    <a:pt x="501474" y="1056358"/>
                  </a:cubicBezTo>
                  <a:lnTo>
                    <a:pt x="538833" y="1059406"/>
                  </a:lnTo>
                  <a:cubicBezTo>
                    <a:pt x="544917" y="1081694"/>
                    <a:pt x="551952" y="1103030"/>
                    <a:pt x="560032" y="1124557"/>
                  </a:cubicBezTo>
                  <a:cubicBezTo>
                    <a:pt x="589311" y="1124938"/>
                    <a:pt x="618495" y="1122175"/>
                    <a:pt x="647394" y="1117984"/>
                  </a:cubicBezTo>
                  <a:cubicBezTo>
                    <a:pt x="652052" y="1095887"/>
                    <a:pt x="655569" y="1072741"/>
                    <a:pt x="658231" y="1050071"/>
                  </a:cubicBezTo>
                  <a:lnTo>
                    <a:pt x="694735" y="1041784"/>
                  </a:lnTo>
                  <a:lnTo>
                    <a:pt x="730098" y="1029973"/>
                  </a:lnTo>
                  <a:cubicBezTo>
                    <a:pt x="744357" y="1047976"/>
                    <a:pt x="759282" y="1065978"/>
                    <a:pt x="774682" y="1082456"/>
                  </a:cubicBezTo>
                  <a:cubicBezTo>
                    <a:pt x="801680" y="1071026"/>
                    <a:pt x="827917" y="1058263"/>
                    <a:pt x="852823" y="1042737"/>
                  </a:cubicBezTo>
                  <a:cubicBezTo>
                    <a:pt x="848641" y="1020258"/>
                    <a:pt x="843602" y="998350"/>
                    <a:pt x="837328" y="975967"/>
                  </a:cubicBezTo>
                  <a:lnTo>
                    <a:pt x="867653" y="954059"/>
                  </a:lnTo>
                  <a:cubicBezTo>
                    <a:pt x="877444" y="946344"/>
                    <a:pt x="886665" y="937771"/>
                    <a:pt x="895981" y="929580"/>
                  </a:cubicBezTo>
                  <a:cubicBezTo>
                    <a:pt x="915849" y="940724"/>
                    <a:pt x="936668" y="951487"/>
                    <a:pt x="957297" y="960822"/>
                  </a:cubicBezTo>
                  <a:cubicBezTo>
                    <a:pt x="977830" y="940057"/>
                    <a:pt x="997033" y="917959"/>
                    <a:pt x="1014144" y="894147"/>
                  </a:cubicBezTo>
                  <a:cubicBezTo>
                    <a:pt x="1001786" y="875097"/>
                    <a:pt x="988477" y="856523"/>
                    <a:pt x="974218" y="838426"/>
                  </a:cubicBezTo>
                  <a:lnTo>
                    <a:pt x="993800" y="806612"/>
                  </a:lnTo>
                  <a:lnTo>
                    <a:pt x="1010721" y="773179"/>
                  </a:lnTo>
                  <a:cubicBezTo>
                    <a:pt x="1033631" y="776132"/>
                    <a:pt x="1056256" y="777847"/>
                    <a:pt x="1079071" y="778609"/>
                  </a:cubicBezTo>
                  <a:cubicBezTo>
                    <a:pt x="1090574" y="751653"/>
                    <a:pt x="1099509" y="723745"/>
                    <a:pt x="1106544" y="695360"/>
                  </a:cubicBezTo>
                  <a:cubicBezTo>
                    <a:pt x="1088007" y="682501"/>
                    <a:pt x="1068044" y="670309"/>
                    <a:pt x="1048176" y="659070"/>
                  </a:cubicBezTo>
                  <a:cubicBezTo>
                    <a:pt x="1050267" y="646783"/>
                    <a:pt x="1052834" y="634495"/>
                    <a:pt x="1054450" y="622018"/>
                  </a:cubicBezTo>
                  <a:lnTo>
                    <a:pt x="1057302" y="584584"/>
                  </a:lnTo>
                  <a:lnTo>
                    <a:pt x="1057302" y="584584"/>
                  </a:lnTo>
                  <a:close/>
                </a:path>
              </a:pathLst>
            </a:custGeom>
            <a:solidFill>
              <a:srgbClr val="72BF44"/>
            </a:solidFill>
            <a:ln w="0" cap="flat">
              <a:noFill/>
              <a:prstDash val="solid"/>
              <a:miter/>
            </a:ln>
          </p:spPr>
          <p:txBody>
            <a:bodyPr rtlCol="0" anchor="ctr"/>
            <a:lstStyle/>
            <a:p>
              <a:endParaRPr lang="fr-CA"/>
            </a:p>
          </p:txBody>
        </p:sp>
        <p:sp>
          <p:nvSpPr>
            <p:cNvPr id="8" name="Freeform 12">
              <a:extLst>
                <a:ext uri="{FF2B5EF4-FFF2-40B4-BE49-F238E27FC236}">
                  <a16:creationId xmlns:a16="http://schemas.microsoft.com/office/drawing/2014/main" id="{9E6EE5AB-AE56-5F24-3988-A5E4C56D5214}"/>
                </a:ext>
              </a:extLst>
            </p:cNvPr>
            <p:cNvSpPr/>
            <p:nvPr/>
          </p:nvSpPr>
          <p:spPr>
            <a:xfrm>
              <a:off x="8489249" y="2318942"/>
              <a:ext cx="654422" cy="655752"/>
            </a:xfrm>
            <a:custGeom>
              <a:avLst/>
              <a:gdLst>
                <a:gd name="connsiteX0" fmla="*/ 614167 w 654422"/>
                <a:gd name="connsiteY0" fmla="*/ 362682 h 655752"/>
                <a:gd name="connsiteX1" fmla="*/ 579089 w 654422"/>
                <a:gd name="connsiteY1" fmla="*/ 470124 h 655752"/>
                <a:gd name="connsiteX2" fmla="*/ 505511 w 654422"/>
                <a:gd name="connsiteY2" fmla="*/ 555849 h 655752"/>
                <a:gd name="connsiteX3" fmla="*/ 404935 w 654422"/>
                <a:gd name="connsiteY3" fmla="*/ 606808 h 655752"/>
                <a:gd name="connsiteX4" fmla="*/ 292666 w 654422"/>
                <a:gd name="connsiteY4" fmla="*/ 615380 h 655752"/>
                <a:gd name="connsiteX5" fmla="*/ 185341 w 654422"/>
                <a:gd name="connsiteY5" fmla="*/ 580233 h 655752"/>
                <a:gd name="connsiteX6" fmla="*/ 99785 w 654422"/>
                <a:gd name="connsiteY6" fmla="*/ 506510 h 655752"/>
                <a:gd name="connsiteX7" fmla="*/ 48927 w 654422"/>
                <a:gd name="connsiteY7" fmla="*/ 405735 h 655752"/>
                <a:gd name="connsiteX8" fmla="*/ 40372 w 654422"/>
                <a:gd name="connsiteY8" fmla="*/ 293054 h 655752"/>
                <a:gd name="connsiteX9" fmla="*/ 75545 w 654422"/>
                <a:gd name="connsiteY9" fmla="*/ 185612 h 655752"/>
                <a:gd name="connsiteX10" fmla="*/ 149123 w 654422"/>
                <a:gd name="connsiteY10" fmla="*/ 99792 h 655752"/>
                <a:gd name="connsiteX11" fmla="*/ 249698 w 654422"/>
                <a:gd name="connsiteY11" fmla="*/ 48833 h 655752"/>
                <a:gd name="connsiteX12" fmla="*/ 362062 w 654422"/>
                <a:gd name="connsiteY12" fmla="*/ 40166 h 655752"/>
                <a:gd name="connsiteX13" fmla="*/ 469292 w 654422"/>
                <a:gd name="connsiteY13" fmla="*/ 75408 h 655752"/>
                <a:gd name="connsiteX14" fmla="*/ 554848 w 654422"/>
                <a:gd name="connsiteY14" fmla="*/ 149132 h 655752"/>
                <a:gd name="connsiteX15" fmla="*/ 605801 w 654422"/>
                <a:gd name="connsiteY15" fmla="*/ 249906 h 655752"/>
                <a:gd name="connsiteX16" fmla="*/ 614357 w 654422"/>
                <a:gd name="connsiteY16" fmla="*/ 362587 h 655752"/>
                <a:gd name="connsiteX17" fmla="*/ 614357 w 654422"/>
                <a:gd name="connsiteY17" fmla="*/ 362587 h 655752"/>
                <a:gd name="connsiteX18" fmla="*/ 487924 w 654422"/>
                <a:gd name="connsiteY18" fmla="*/ 42166 h 655752"/>
                <a:gd name="connsiteX19" fmla="*/ 366435 w 654422"/>
                <a:gd name="connsiteY19" fmla="*/ 2351 h 655752"/>
                <a:gd name="connsiteX20" fmla="*/ 239242 w 654422"/>
                <a:gd name="connsiteY20" fmla="*/ 11972 h 655752"/>
                <a:gd name="connsiteX21" fmla="*/ 125262 w 654422"/>
                <a:gd name="connsiteY21" fmla="*/ 69788 h 655752"/>
                <a:gd name="connsiteX22" fmla="*/ 42083 w 654422"/>
                <a:gd name="connsiteY22" fmla="*/ 166753 h 655752"/>
                <a:gd name="connsiteX23" fmla="*/ 2347 w 654422"/>
                <a:gd name="connsiteY23" fmla="*/ 288387 h 655752"/>
                <a:gd name="connsiteX24" fmla="*/ 11948 w 654422"/>
                <a:gd name="connsiteY24" fmla="*/ 416022 h 655752"/>
                <a:gd name="connsiteX25" fmla="*/ 69651 w 654422"/>
                <a:gd name="connsiteY25" fmla="*/ 530132 h 655752"/>
                <a:gd name="connsiteX26" fmla="*/ 166519 w 654422"/>
                <a:gd name="connsiteY26" fmla="*/ 613571 h 655752"/>
                <a:gd name="connsiteX27" fmla="*/ 288008 w 654422"/>
                <a:gd name="connsiteY27" fmla="*/ 653385 h 655752"/>
                <a:gd name="connsiteX28" fmla="*/ 415202 w 654422"/>
                <a:gd name="connsiteY28" fmla="*/ 643670 h 655752"/>
                <a:gd name="connsiteX29" fmla="*/ 529086 w 654422"/>
                <a:gd name="connsiteY29" fmla="*/ 585853 h 655752"/>
                <a:gd name="connsiteX30" fmla="*/ 612360 w 654422"/>
                <a:gd name="connsiteY30" fmla="*/ 488793 h 655752"/>
                <a:gd name="connsiteX31" fmla="*/ 652096 w 654422"/>
                <a:gd name="connsiteY31" fmla="*/ 367159 h 655752"/>
                <a:gd name="connsiteX32" fmla="*/ 642400 w 654422"/>
                <a:gd name="connsiteY32" fmla="*/ 239619 h 655752"/>
                <a:gd name="connsiteX33" fmla="*/ 584602 w 654422"/>
                <a:gd name="connsiteY33" fmla="*/ 125414 h 655752"/>
                <a:gd name="connsiteX34" fmla="*/ 487829 w 654422"/>
                <a:gd name="connsiteY34" fmla="*/ 41975 h 655752"/>
                <a:gd name="connsiteX35" fmla="*/ 487829 w 654422"/>
                <a:gd name="connsiteY35" fmla="*/ 41975 h 655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422" h="655752">
                  <a:moveTo>
                    <a:pt x="614167" y="362682"/>
                  </a:moveTo>
                  <a:cubicBezTo>
                    <a:pt x="609604" y="400211"/>
                    <a:pt x="597626" y="436882"/>
                    <a:pt x="579089" y="470124"/>
                  </a:cubicBezTo>
                  <a:cubicBezTo>
                    <a:pt x="560456" y="503176"/>
                    <a:pt x="535170" y="532513"/>
                    <a:pt x="505511" y="555849"/>
                  </a:cubicBezTo>
                  <a:cubicBezTo>
                    <a:pt x="475851" y="579090"/>
                    <a:pt x="441629" y="596426"/>
                    <a:pt x="404935" y="606808"/>
                  </a:cubicBezTo>
                  <a:cubicBezTo>
                    <a:pt x="368241" y="617000"/>
                    <a:pt x="330026" y="619952"/>
                    <a:pt x="292666" y="615380"/>
                  </a:cubicBezTo>
                  <a:cubicBezTo>
                    <a:pt x="255117" y="610808"/>
                    <a:pt x="218613" y="598807"/>
                    <a:pt x="185341" y="580233"/>
                  </a:cubicBezTo>
                  <a:cubicBezTo>
                    <a:pt x="152355" y="561564"/>
                    <a:pt x="123076" y="536323"/>
                    <a:pt x="99785" y="506510"/>
                  </a:cubicBezTo>
                  <a:cubicBezTo>
                    <a:pt x="76495" y="476792"/>
                    <a:pt x="59289" y="442502"/>
                    <a:pt x="48927" y="405735"/>
                  </a:cubicBezTo>
                  <a:cubicBezTo>
                    <a:pt x="38756" y="368873"/>
                    <a:pt x="35904" y="330678"/>
                    <a:pt x="40372" y="293054"/>
                  </a:cubicBezTo>
                  <a:cubicBezTo>
                    <a:pt x="44935" y="255526"/>
                    <a:pt x="56912" y="218759"/>
                    <a:pt x="75545" y="185612"/>
                  </a:cubicBezTo>
                  <a:cubicBezTo>
                    <a:pt x="94177" y="152465"/>
                    <a:pt x="119368" y="123128"/>
                    <a:pt x="149123" y="99792"/>
                  </a:cubicBezTo>
                  <a:cubicBezTo>
                    <a:pt x="178782" y="76456"/>
                    <a:pt x="212909" y="59216"/>
                    <a:pt x="249698" y="48833"/>
                  </a:cubicBezTo>
                  <a:cubicBezTo>
                    <a:pt x="286392" y="38642"/>
                    <a:pt x="324607" y="35689"/>
                    <a:pt x="362062" y="40166"/>
                  </a:cubicBezTo>
                  <a:cubicBezTo>
                    <a:pt x="399516" y="44738"/>
                    <a:pt x="436115" y="56834"/>
                    <a:pt x="469292" y="75408"/>
                  </a:cubicBezTo>
                  <a:cubicBezTo>
                    <a:pt x="502374" y="94077"/>
                    <a:pt x="531653" y="119318"/>
                    <a:pt x="554848" y="149132"/>
                  </a:cubicBezTo>
                  <a:cubicBezTo>
                    <a:pt x="578138" y="178850"/>
                    <a:pt x="595439" y="213044"/>
                    <a:pt x="605801" y="249906"/>
                  </a:cubicBezTo>
                  <a:cubicBezTo>
                    <a:pt x="615878" y="286768"/>
                    <a:pt x="618825" y="324963"/>
                    <a:pt x="614357" y="362587"/>
                  </a:cubicBezTo>
                  <a:lnTo>
                    <a:pt x="614357" y="362587"/>
                  </a:lnTo>
                  <a:close/>
                  <a:moveTo>
                    <a:pt x="487924" y="42166"/>
                  </a:moveTo>
                  <a:cubicBezTo>
                    <a:pt x="450375" y="21116"/>
                    <a:pt x="408928" y="7495"/>
                    <a:pt x="366435" y="2351"/>
                  </a:cubicBezTo>
                  <a:cubicBezTo>
                    <a:pt x="324037" y="-2792"/>
                    <a:pt x="280784" y="542"/>
                    <a:pt x="239242" y="11972"/>
                  </a:cubicBezTo>
                  <a:cubicBezTo>
                    <a:pt x="197699" y="23783"/>
                    <a:pt x="159009" y="43309"/>
                    <a:pt x="125262" y="69788"/>
                  </a:cubicBezTo>
                  <a:cubicBezTo>
                    <a:pt x="91610" y="96173"/>
                    <a:pt x="63186" y="129320"/>
                    <a:pt x="42083" y="166753"/>
                  </a:cubicBezTo>
                  <a:cubicBezTo>
                    <a:pt x="20979" y="204281"/>
                    <a:pt x="7480" y="245906"/>
                    <a:pt x="2347" y="288387"/>
                  </a:cubicBezTo>
                  <a:cubicBezTo>
                    <a:pt x="-2787" y="330964"/>
                    <a:pt x="541" y="374303"/>
                    <a:pt x="11948" y="416022"/>
                  </a:cubicBezTo>
                  <a:cubicBezTo>
                    <a:pt x="23736" y="457551"/>
                    <a:pt x="43223" y="496318"/>
                    <a:pt x="69651" y="530132"/>
                  </a:cubicBezTo>
                  <a:cubicBezTo>
                    <a:pt x="95983" y="563850"/>
                    <a:pt x="129160" y="592330"/>
                    <a:pt x="166519" y="613571"/>
                  </a:cubicBezTo>
                  <a:cubicBezTo>
                    <a:pt x="204069" y="634621"/>
                    <a:pt x="245421" y="648242"/>
                    <a:pt x="288008" y="653385"/>
                  </a:cubicBezTo>
                  <a:cubicBezTo>
                    <a:pt x="330406" y="658529"/>
                    <a:pt x="373659" y="655290"/>
                    <a:pt x="415202" y="643670"/>
                  </a:cubicBezTo>
                  <a:cubicBezTo>
                    <a:pt x="456744" y="631954"/>
                    <a:pt x="495529" y="612332"/>
                    <a:pt x="529086" y="585853"/>
                  </a:cubicBezTo>
                  <a:cubicBezTo>
                    <a:pt x="562833" y="559469"/>
                    <a:pt x="591257" y="526226"/>
                    <a:pt x="612360" y="488793"/>
                  </a:cubicBezTo>
                  <a:cubicBezTo>
                    <a:pt x="633369" y="451265"/>
                    <a:pt x="646963" y="409640"/>
                    <a:pt x="652096" y="367159"/>
                  </a:cubicBezTo>
                  <a:cubicBezTo>
                    <a:pt x="657230" y="324582"/>
                    <a:pt x="653808" y="281243"/>
                    <a:pt x="642400" y="239619"/>
                  </a:cubicBezTo>
                  <a:cubicBezTo>
                    <a:pt x="630708" y="197995"/>
                    <a:pt x="611125" y="159133"/>
                    <a:pt x="584602" y="125414"/>
                  </a:cubicBezTo>
                  <a:cubicBezTo>
                    <a:pt x="558365" y="91696"/>
                    <a:pt x="525188" y="63216"/>
                    <a:pt x="487829" y="41975"/>
                  </a:cubicBezTo>
                  <a:lnTo>
                    <a:pt x="487829" y="41975"/>
                  </a:lnTo>
                  <a:close/>
                </a:path>
              </a:pathLst>
            </a:custGeom>
            <a:solidFill>
              <a:srgbClr val="72BF44"/>
            </a:solidFill>
            <a:ln w="0" cap="flat">
              <a:noFill/>
              <a:prstDash val="solid"/>
              <a:miter/>
            </a:ln>
          </p:spPr>
          <p:txBody>
            <a:bodyPr rtlCol="0" anchor="ctr"/>
            <a:lstStyle/>
            <a:p>
              <a:endParaRPr lang="fr-CA"/>
            </a:p>
          </p:txBody>
        </p:sp>
        <p:sp>
          <p:nvSpPr>
            <p:cNvPr id="9" name="Freeform 13">
              <a:extLst>
                <a:ext uri="{FF2B5EF4-FFF2-40B4-BE49-F238E27FC236}">
                  <a16:creationId xmlns:a16="http://schemas.microsoft.com/office/drawing/2014/main" id="{228DF5E5-CA6B-6746-CF1F-79D44C448847}"/>
                </a:ext>
              </a:extLst>
            </p:cNvPr>
            <p:cNvSpPr/>
            <p:nvPr/>
          </p:nvSpPr>
          <p:spPr>
            <a:xfrm>
              <a:off x="7436121" y="1383081"/>
              <a:ext cx="1121638" cy="1124045"/>
            </a:xfrm>
            <a:custGeom>
              <a:avLst/>
              <a:gdLst>
                <a:gd name="connsiteX0" fmla="*/ 888261 w 1121638"/>
                <a:gd name="connsiteY0" fmla="*/ 667988 h 1124045"/>
                <a:gd name="connsiteX1" fmla="*/ 822858 w 1121638"/>
                <a:gd name="connsiteY1" fmla="*/ 785527 h 1124045"/>
                <a:gd name="connsiteX2" fmla="*/ 717434 w 1121638"/>
                <a:gd name="connsiteY2" fmla="*/ 868966 h 1124045"/>
                <a:gd name="connsiteX3" fmla="*/ 588245 w 1121638"/>
                <a:gd name="connsiteY3" fmla="*/ 905732 h 1124045"/>
                <a:gd name="connsiteX4" fmla="*/ 454777 w 1121638"/>
                <a:gd name="connsiteY4" fmla="*/ 890016 h 1124045"/>
                <a:gd name="connsiteX5" fmla="*/ 337376 w 1121638"/>
                <a:gd name="connsiteY5" fmla="*/ 824389 h 1124045"/>
                <a:gd name="connsiteX6" fmla="*/ 254101 w 1121638"/>
                <a:gd name="connsiteY6" fmla="*/ 718661 h 1124045"/>
                <a:gd name="connsiteX7" fmla="*/ 217407 w 1121638"/>
                <a:gd name="connsiteY7" fmla="*/ 589217 h 1124045"/>
                <a:gd name="connsiteX8" fmla="*/ 233092 w 1121638"/>
                <a:gd name="connsiteY8" fmla="*/ 455486 h 1124045"/>
                <a:gd name="connsiteX9" fmla="*/ 298590 w 1121638"/>
                <a:gd name="connsiteY9" fmla="*/ 337947 h 1124045"/>
                <a:gd name="connsiteX10" fmla="*/ 404014 w 1121638"/>
                <a:gd name="connsiteY10" fmla="*/ 254508 h 1124045"/>
                <a:gd name="connsiteX11" fmla="*/ 533299 w 1121638"/>
                <a:gd name="connsiteY11" fmla="*/ 217742 h 1124045"/>
                <a:gd name="connsiteX12" fmla="*/ 666671 w 1121638"/>
                <a:gd name="connsiteY12" fmla="*/ 233458 h 1124045"/>
                <a:gd name="connsiteX13" fmla="*/ 783977 w 1121638"/>
                <a:gd name="connsiteY13" fmla="*/ 299085 h 1124045"/>
                <a:gd name="connsiteX14" fmla="*/ 867252 w 1121638"/>
                <a:gd name="connsiteY14" fmla="*/ 404622 h 1124045"/>
                <a:gd name="connsiteX15" fmla="*/ 903946 w 1121638"/>
                <a:gd name="connsiteY15" fmla="*/ 534162 h 1124045"/>
                <a:gd name="connsiteX16" fmla="*/ 888261 w 1121638"/>
                <a:gd name="connsiteY16" fmla="*/ 667798 h 1124045"/>
                <a:gd name="connsiteX17" fmla="*/ 888261 w 1121638"/>
                <a:gd name="connsiteY17" fmla="*/ 667798 h 1124045"/>
                <a:gd name="connsiteX18" fmla="*/ 1055855 w 1121638"/>
                <a:gd name="connsiteY18" fmla="*/ 522161 h 1124045"/>
                <a:gd name="connsiteX19" fmla="*/ 1051007 w 1121638"/>
                <a:gd name="connsiteY19" fmla="*/ 485013 h 1124045"/>
                <a:gd name="connsiteX20" fmla="*/ 1110991 w 1121638"/>
                <a:gd name="connsiteY20" fmla="*/ 451390 h 1124045"/>
                <a:gd name="connsiteX21" fmla="*/ 1086940 w 1121638"/>
                <a:gd name="connsiteY21" fmla="*/ 366903 h 1124045"/>
                <a:gd name="connsiteX22" fmla="*/ 1018591 w 1121638"/>
                <a:gd name="connsiteY22" fmla="*/ 369475 h 1124045"/>
                <a:gd name="connsiteX23" fmla="*/ 1003001 w 1121638"/>
                <a:gd name="connsiteY23" fmla="*/ 335375 h 1124045"/>
                <a:gd name="connsiteX24" fmla="*/ 984463 w 1121638"/>
                <a:gd name="connsiteY24" fmla="*/ 302800 h 1124045"/>
                <a:gd name="connsiteX25" fmla="*/ 1026766 w 1121638"/>
                <a:gd name="connsiteY25" fmla="*/ 248603 h 1124045"/>
                <a:gd name="connsiteX26" fmla="*/ 972486 w 1121638"/>
                <a:gd name="connsiteY26" fmla="*/ 179832 h 1124045"/>
                <a:gd name="connsiteX27" fmla="*/ 910315 w 1121638"/>
                <a:gd name="connsiteY27" fmla="*/ 208598 h 1124045"/>
                <a:gd name="connsiteX28" fmla="*/ 882842 w 1121638"/>
                <a:gd name="connsiteY28" fmla="*/ 182975 h 1124045"/>
                <a:gd name="connsiteX29" fmla="*/ 853373 w 1121638"/>
                <a:gd name="connsiteY29" fmla="*/ 160020 h 1124045"/>
                <a:gd name="connsiteX30" fmla="*/ 871815 w 1121638"/>
                <a:gd name="connsiteY30" fmla="*/ 93917 h 1124045"/>
                <a:gd name="connsiteX31" fmla="*/ 795480 w 1121638"/>
                <a:gd name="connsiteY31" fmla="*/ 51054 h 1124045"/>
                <a:gd name="connsiteX32" fmla="*/ 748709 w 1121638"/>
                <a:gd name="connsiteY32" fmla="*/ 101537 h 1124045"/>
                <a:gd name="connsiteX33" fmla="*/ 713631 w 1121638"/>
                <a:gd name="connsiteY33" fmla="*/ 88392 h 1124045"/>
                <a:gd name="connsiteX34" fmla="*/ 677508 w 1121638"/>
                <a:gd name="connsiteY34" fmla="*/ 78296 h 1124045"/>
                <a:gd name="connsiteX35" fmla="*/ 669237 w 1121638"/>
                <a:gd name="connsiteY35" fmla="*/ 10192 h 1124045"/>
                <a:gd name="connsiteX36" fmla="*/ 582161 w 1121638"/>
                <a:gd name="connsiteY36" fmla="*/ 0 h 1124045"/>
                <a:gd name="connsiteX37" fmla="*/ 558490 w 1121638"/>
                <a:gd name="connsiteY37" fmla="*/ 64580 h 1124045"/>
                <a:gd name="connsiteX38" fmla="*/ 521226 w 1121638"/>
                <a:gd name="connsiteY38" fmla="*/ 65723 h 1124045"/>
                <a:gd name="connsiteX39" fmla="*/ 484151 w 1121638"/>
                <a:gd name="connsiteY39" fmla="*/ 70485 h 1124045"/>
                <a:gd name="connsiteX40" fmla="*/ 450499 w 1121638"/>
                <a:gd name="connsiteY40" fmla="*/ 10478 h 1124045"/>
                <a:gd name="connsiteX41" fmla="*/ 366274 w 1121638"/>
                <a:gd name="connsiteY41" fmla="*/ 34481 h 1124045"/>
                <a:gd name="connsiteX42" fmla="*/ 368746 w 1121638"/>
                <a:gd name="connsiteY42" fmla="*/ 103061 h 1124045"/>
                <a:gd name="connsiteX43" fmla="*/ 334714 w 1121638"/>
                <a:gd name="connsiteY43" fmla="*/ 118777 h 1124045"/>
                <a:gd name="connsiteX44" fmla="*/ 302203 w 1121638"/>
                <a:gd name="connsiteY44" fmla="*/ 137351 h 1124045"/>
                <a:gd name="connsiteX45" fmla="*/ 248207 w 1121638"/>
                <a:gd name="connsiteY45" fmla="*/ 94964 h 1124045"/>
                <a:gd name="connsiteX46" fmla="*/ 179572 w 1121638"/>
                <a:gd name="connsiteY46" fmla="*/ 149447 h 1124045"/>
                <a:gd name="connsiteX47" fmla="*/ 208281 w 1121638"/>
                <a:gd name="connsiteY47" fmla="*/ 211836 h 1124045"/>
                <a:gd name="connsiteX48" fmla="*/ 182804 w 1121638"/>
                <a:gd name="connsiteY48" fmla="*/ 239173 h 1124045"/>
                <a:gd name="connsiteX49" fmla="*/ 159799 w 1121638"/>
                <a:gd name="connsiteY49" fmla="*/ 268796 h 1124045"/>
                <a:gd name="connsiteX50" fmla="*/ 93731 w 1121638"/>
                <a:gd name="connsiteY50" fmla="*/ 250317 h 1124045"/>
                <a:gd name="connsiteX51" fmla="*/ 50953 w 1121638"/>
                <a:gd name="connsiteY51" fmla="*/ 326803 h 1124045"/>
                <a:gd name="connsiteX52" fmla="*/ 101336 w 1121638"/>
                <a:gd name="connsiteY52" fmla="*/ 373571 h 1124045"/>
                <a:gd name="connsiteX53" fmla="*/ 88123 w 1121638"/>
                <a:gd name="connsiteY53" fmla="*/ 408718 h 1124045"/>
                <a:gd name="connsiteX54" fmla="*/ 78046 w 1121638"/>
                <a:gd name="connsiteY54" fmla="*/ 444913 h 1124045"/>
                <a:gd name="connsiteX55" fmla="*/ 10172 w 1121638"/>
                <a:gd name="connsiteY55" fmla="*/ 453295 h 1124045"/>
                <a:gd name="connsiteX56" fmla="*/ 0 w 1121638"/>
                <a:gd name="connsiteY56" fmla="*/ 540544 h 1124045"/>
                <a:gd name="connsiteX57" fmla="*/ 64452 w 1121638"/>
                <a:gd name="connsiteY57" fmla="*/ 564261 h 1124045"/>
                <a:gd name="connsiteX58" fmla="*/ 65498 w 1121638"/>
                <a:gd name="connsiteY58" fmla="*/ 601694 h 1124045"/>
                <a:gd name="connsiteX59" fmla="*/ 70441 w 1121638"/>
                <a:gd name="connsiteY59" fmla="*/ 638842 h 1124045"/>
                <a:gd name="connsiteX60" fmla="*/ 10457 w 1121638"/>
                <a:gd name="connsiteY60" fmla="*/ 672465 h 1124045"/>
                <a:gd name="connsiteX61" fmla="*/ 34413 w 1121638"/>
                <a:gd name="connsiteY61" fmla="*/ 756952 h 1124045"/>
                <a:gd name="connsiteX62" fmla="*/ 102762 w 1121638"/>
                <a:gd name="connsiteY62" fmla="*/ 754475 h 1124045"/>
                <a:gd name="connsiteX63" fmla="*/ 118352 w 1121638"/>
                <a:gd name="connsiteY63" fmla="*/ 788575 h 1124045"/>
                <a:gd name="connsiteX64" fmla="*/ 136889 w 1121638"/>
                <a:gd name="connsiteY64" fmla="*/ 821150 h 1124045"/>
                <a:gd name="connsiteX65" fmla="*/ 94492 w 1121638"/>
                <a:gd name="connsiteY65" fmla="*/ 875348 h 1124045"/>
                <a:gd name="connsiteX66" fmla="*/ 148772 w 1121638"/>
                <a:gd name="connsiteY66" fmla="*/ 944023 h 1124045"/>
                <a:gd name="connsiteX67" fmla="*/ 211038 w 1121638"/>
                <a:gd name="connsiteY67" fmla="*/ 915353 h 1124045"/>
                <a:gd name="connsiteX68" fmla="*/ 238511 w 1121638"/>
                <a:gd name="connsiteY68" fmla="*/ 940975 h 1124045"/>
                <a:gd name="connsiteX69" fmla="*/ 268075 w 1121638"/>
                <a:gd name="connsiteY69" fmla="*/ 963930 h 1124045"/>
                <a:gd name="connsiteX70" fmla="*/ 249633 w 1121638"/>
                <a:gd name="connsiteY70" fmla="*/ 1030034 h 1124045"/>
                <a:gd name="connsiteX71" fmla="*/ 325873 w 1121638"/>
                <a:gd name="connsiteY71" fmla="*/ 1072896 h 1124045"/>
                <a:gd name="connsiteX72" fmla="*/ 372548 w 1121638"/>
                <a:gd name="connsiteY72" fmla="*/ 1022509 h 1124045"/>
                <a:gd name="connsiteX73" fmla="*/ 407626 w 1121638"/>
                <a:gd name="connsiteY73" fmla="*/ 1035558 h 1124045"/>
                <a:gd name="connsiteX74" fmla="*/ 443750 w 1121638"/>
                <a:gd name="connsiteY74" fmla="*/ 1045750 h 1124045"/>
                <a:gd name="connsiteX75" fmla="*/ 452116 w 1121638"/>
                <a:gd name="connsiteY75" fmla="*/ 1113758 h 1124045"/>
                <a:gd name="connsiteX76" fmla="*/ 539192 w 1121638"/>
                <a:gd name="connsiteY76" fmla="*/ 1124045 h 1124045"/>
                <a:gd name="connsiteX77" fmla="*/ 562768 w 1121638"/>
                <a:gd name="connsiteY77" fmla="*/ 1059466 h 1124045"/>
                <a:gd name="connsiteX78" fmla="*/ 600317 w 1121638"/>
                <a:gd name="connsiteY78" fmla="*/ 1058228 h 1124045"/>
                <a:gd name="connsiteX79" fmla="*/ 637297 w 1121638"/>
                <a:gd name="connsiteY79" fmla="*/ 1053465 h 1124045"/>
                <a:gd name="connsiteX80" fmla="*/ 670949 w 1121638"/>
                <a:gd name="connsiteY80" fmla="*/ 1113473 h 1124045"/>
                <a:gd name="connsiteX81" fmla="*/ 755269 w 1121638"/>
                <a:gd name="connsiteY81" fmla="*/ 1089470 h 1124045"/>
                <a:gd name="connsiteX82" fmla="*/ 752702 w 1121638"/>
                <a:gd name="connsiteY82" fmla="*/ 1020985 h 1124045"/>
                <a:gd name="connsiteX83" fmla="*/ 786734 w 1121638"/>
                <a:gd name="connsiteY83" fmla="*/ 1005269 h 1124045"/>
                <a:gd name="connsiteX84" fmla="*/ 819341 w 1121638"/>
                <a:gd name="connsiteY84" fmla="*/ 986695 h 1124045"/>
                <a:gd name="connsiteX85" fmla="*/ 873431 w 1121638"/>
                <a:gd name="connsiteY85" fmla="*/ 1029081 h 1124045"/>
                <a:gd name="connsiteX86" fmla="*/ 942066 w 1121638"/>
                <a:gd name="connsiteY86" fmla="*/ 974598 h 1124045"/>
                <a:gd name="connsiteX87" fmla="*/ 913357 w 1121638"/>
                <a:gd name="connsiteY87" fmla="*/ 912209 h 1124045"/>
                <a:gd name="connsiteX88" fmla="*/ 938834 w 1121638"/>
                <a:gd name="connsiteY88" fmla="*/ 884873 h 1124045"/>
                <a:gd name="connsiteX89" fmla="*/ 961839 w 1121638"/>
                <a:gd name="connsiteY89" fmla="*/ 855250 h 1124045"/>
                <a:gd name="connsiteX90" fmla="*/ 1027812 w 1121638"/>
                <a:gd name="connsiteY90" fmla="*/ 873728 h 1124045"/>
                <a:gd name="connsiteX91" fmla="*/ 1070590 w 1121638"/>
                <a:gd name="connsiteY91" fmla="*/ 797243 h 1124045"/>
                <a:gd name="connsiteX92" fmla="*/ 1020302 w 1121638"/>
                <a:gd name="connsiteY92" fmla="*/ 750475 h 1124045"/>
                <a:gd name="connsiteX93" fmla="*/ 1033420 w 1121638"/>
                <a:gd name="connsiteY93" fmla="*/ 715328 h 1124045"/>
                <a:gd name="connsiteX94" fmla="*/ 1043402 w 1121638"/>
                <a:gd name="connsiteY94" fmla="*/ 679133 h 1124045"/>
                <a:gd name="connsiteX95" fmla="*/ 1111276 w 1121638"/>
                <a:gd name="connsiteY95" fmla="*/ 670751 h 1124045"/>
                <a:gd name="connsiteX96" fmla="*/ 1121638 w 1121638"/>
                <a:gd name="connsiteY96" fmla="*/ 583502 h 1124045"/>
                <a:gd name="connsiteX97" fmla="*/ 1057186 w 1121638"/>
                <a:gd name="connsiteY97" fmla="*/ 559784 h 1124045"/>
                <a:gd name="connsiteX98" fmla="*/ 1056045 w 1121638"/>
                <a:gd name="connsiteY98" fmla="*/ 522351 h 1124045"/>
                <a:gd name="connsiteX99" fmla="*/ 1056045 w 1121638"/>
                <a:gd name="connsiteY99" fmla="*/ 522351 h 112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1638" h="1124045">
                  <a:moveTo>
                    <a:pt x="888261" y="667988"/>
                  </a:moveTo>
                  <a:cubicBezTo>
                    <a:pt x="874477" y="710851"/>
                    <a:pt x="852042" y="751142"/>
                    <a:pt x="822858" y="785527"/>
                  </a:cubicBezTo>
                  <a:cubicBezTo>
                    <a:pt x="793579" y="819912"/>
                    <a:pt x="757550" y="848487"/>
                    <a:pt x="717434" y="868966"/>
                  </a:cubicBezTo>
                  <a:cubicBezTo>
                    <a:pt x="677223" y="889540"/>
                    <a:pt x="633304" y="901922"/>
                    <a:pt x="588245" y="905732"/>
                  </a:cubicBezTo>
                  <a:cubicBezTo>
                    <a:pt x="542900" y="909257"/>
                    <a:pt x="497555" y="904018"/>
                    <a:pt x="454777" y="890016"/>
                  </a:cubicBezTo>
                  <a:cubicBezTo>
                    <a:pt x="411904" y="876205"/>
                    <a:pt x="371788" y="853726"/>
                    <a:pt x="337376" y="824389"/>
                  </a:cubicBezTo>
                  <a:cubicBezTo>
                    <a:pt x="302963" y="795052"/>
                    <a:pt x="274539" y="758857"/>
                    <a:pt x="254101" y="718661"/>
                  </a:cubicBezTo>
                  <a:cubicBezTo>
                    <a:pt x="233568" y="678466"/>
                    <a:pt x="221210" y="634365"/>
                    <a:pt x="217407" y="589217"/>
                  </a:cubicBezTo>
                  <a:cubicBezTo>
                    <a:pt x="214080" y="543878"/>
                    <a:pt x="219118" y="498443"/>
                    <a:pt x="233092" y="455486"/>
                  </a:cubicBezTo>
                  <a:cubicBezTo>
                    <a:pt x="246876" y="412623"/>
                    <a:pt x="269311" y="372332"/>
                    <a:pt x="298590" y="337947"/>
                  </a:cubicBezTo>
                  <a:cubicBezTo>
                    <a:pt x="327869" y="303562"/>
                    <a:pt x="363898" y="274987"/>
                    <a:pt x="404014" y="254508"/>
                  </a:cubicBezTo>
                  <a:cubicBezTo>
                    <a:pt x="444130" y="233934"/>
                    <a:pt x="488049" y="221552"/>
                    <a:pt x="533299" y="217742"/>
                  </a:cubicBezTo>
                  <a:cubicBezTo>
                    <a:pt x="578453" y="214217"/>
                    <a:pt x="623893" y="219551"/>
                    <a:pt x="666671" y="233458"/>
                  </a:cubicBezTo>
                  <a:cubicBezTo>
                    <a:pt x="709449" y="247269"/>
                    <a:pt x="749565" y="269748"/>
                    <a:pt x="783977" y="299085"/>
                  </a:cubicBezTo>
                  <a:cubicBezTo>
                    <a:pt x="818295" y="328327"/>
                    <a:pt x="846909" y="364522"/>
                    <a:pt x="867252" y="404622"/>
                  </a:cubicBezTo>
                  <a:cubicBezTo>
                    <a:pt x="887785" y="444818"/>
                    <a:pt x="900143" y="488918"/>
                    <a:pt x="903946" y="534162"/>
                  </a:cubicBezTo>
                  <a:cubicBezTo>
                    <a:pt x="907368" y="579406"/>
                    <a:pt x="902140" y="624935"/>
                    <a:pt x="888261" y="667798"/>
                  </a:cubicBezTo>
                  <a:lnTo>
                    <a:pt x="888261" y="667798"/>
                  </a:lnTo>
                  <a:close/>
                  <a:moveTo>
                    <a:pt x="1055855" y="522161"/>
                  </a:moveTo>
                  <a:lnTo>
                    <a:pt x="1051007" y="485013"/>
                  </a:lnTo>
                  <a:cubicBezTo>
                    <a:pt x="1071350" y="474726"/>
                    <a:pt x="1091789" y="463391"/>
                    <a:pt x="1110991" y="451390"/>
                  </a:cubicBezTo>
                  <a:cubicBezTo>
                    <a:pt x="1105002" y="422720"/>
                    <a:pt x="1097492" y="394335"/>
                    <a:pt x="1086940" y="366903"/>
                  </a:cubicBezTo>
                  <a:cubicBezTo>
                    <a:pt x="1064126" y="366808"/>
                    <a:pt x="1041786" y="367475"/>
                    <a:pt x="1018591" y="369475"/>
                  </a:cubicBezTo>
                  <a:lnTo>
                    <a:pt x="1003001" y="335375"/>
                  </a:lnTo>
                  <a:cubicBezTo>
                    <a:pt x="997297" y="324326"/>
                    <a:pt x="990642" y="313658"/>
                    <a:pt x="984463" y="302800"/>
                  </a:cubicBezTo>
                  <a:cubicBezTo>
                    <a:pt x="999198" y="285369"/>
                    <a:pt x="1013743" y="266986"/>
                    <a:pt x="1026766" y="248603"/>
                  </a:cubicBezTo>
                  <a:cubicBezTo>
                    <a:pt x="1010320" y="224314"/>
                    <a:pt x="992449" y="201263"/>
                    <a:pt x="972486" y="179832"/>
                  </a:cubicBezTo>
                  <a:cubicBezTo>
                    <a:pt x="951382" y="188405"/>
                    <a:pt x="930658" y="198025"/>
                    <a:pt x="910315" y="208598"/>
                  </a:cubicBezTo>
                  <a:lnTo>
                    <a:pt x="882842" y="182975"/>
                  </a:lnTo>
                  <a:lnTo>
                    <a:pt x="853373" y="160020"/>
                  </a:lnTo>
                  <a:cubicBezTo>
                    <a:pt x="860598" y="138113"/>
                    <a:pt x="866681" y="116110"/>
                    <a:pt x="871815" y="93917"/>
                  </a:cubicBezTo>
                  <a:cubicBezTo>
                    <a:pt x="847479" y="77534"/>
                    <a:pt x="821907" y="63437"/>
                    <a:pt x="795480" y="51054"/>
                  </a:cubicBezTo>
                  <a:cubicBezTo>
                    <a:pt x="779414" y="66866"/>
                    <a:pt x="763539" y="84201"/>
                    <a:pt x="748709" y="101537"/>
                  </a:cubicBezTo>
                  <a:cubicBezTo>
                    <a:pt x="737112" y="97060"/>
                    <a:pt x="725514" y="92297"/>
                    <a:pt x="713631" y="88392"/>
                  </a:cubicBezTo>
                  <a:lnTo>
                    <a:pt x="677508" y="78296"/>
                  </a:lnTo>
                  <a:cubicBezTo>
                    <a:pt x="675892" y="55150"/>
                    <a:pt x="672945" y="32957"/>
                    <a:pt x="669237" y="10192"/>
                  </a:cubicBezTo>
                  <a:cubicBezTo>
                    <a:pt x="640434" y="4191"/>
                    <a:pt x="611345" y="1334"/>
                    <a:pt x="582161" y="0"/>
                  </a:cubicBezTo>
                  <a:cubicBezTo>
                    <a:pt x="573225" y="20765"/>
                    <a:pt x="565525" y="42767"/>
                    <a:pt x="558490" y="64580"/>
                  </a:cubicBezTo>
                  <a:lnTo>
                    <a:pt x="521226" y="65723"/>
                  </a:lnTo>
                  <a:lnTo>
                    <a:pt x="484151" y="70485"/>
                  </a:lnTo>
                  <a:cubicBezTo>
                    <a:pt x="473790" y="50102"/>
                    <a:pt x="462572" y="29623"/>
                    <a:pt x="450499" y="10478"/>
                  </a:cubicBezTo>
                  <a:cubicBezTo>
                    <a:pt x="421791" y="16478"/>
                    <a:pt x="393557" y="24003"/>
                    <a:pt x="366274" y="34481"/>
                  </a:cubicBezTo>
                  <a:cubicBezTo>
                    <a:pt x="366084" y="57436"/>
                    <a:pt x="366845" y="79915"/>
                    <a:pt x="368746" y="103061"/>
                  </a:cubicBezTo>
                  <a:lnTo>
                    <a:pt x="334714" y="118777"/>
                  </a:lnTo>
                  <a:cubicBezTo>
                    <a:pt x="323687" y="124492"/>
                    <a:pt x="312945" y="131064"/>
                    <a:pt x="302203" y="137351"/>
                  </a:cubicBezTo>
                  <a:cubicBezTo>
                    <a:pt x="284901" y="122587"/>
                    <a:pt x="266459" y="108014"/>
                    <a:pt x="248207" y="94964"/>
                  </a:cubicBezTo>
                  <a:cubicBezTo>
                    <a:pt x="223966" y="111443"/>
                    <a:pt x="200961" y="129445"/>
                    <a:pt x="179572" y="149447"/>
                  </a:cubicBezTo>
                  <a:cubicBezTo>
                    <a:pt x="188128" y="170593"/>
                    <a:pt x="197729" y="191357"/>
                    <a:pt x="208281" y="211836"/>
                  </a:cubicBezTo>
                  <a:lnTo>
                    <a:pt x="182804" y="239173"/>
                  </a:lnTo>
                  <a:lnTo>
                    <a:pt x="159799" y="268796"/>
                  </a:lnTo>
                  <a:cubicBezTo>
                    <a:pt x="137840" y="261652"/>
                    <a:pt x="115976" y="255461"/>
                    <a:pt x="93731" y="250317"/>
                  </a:cubicBezTo>
                  <a:cubicBezTo>
                    <a:pt x="77381" y="274606"/>
                    <a:pt x="63311" y="300228"/>
                    <a:pt x="50953" y="326803"/>
                  </a:cubicBezTo>
                  <a:cubicBezTo>
                    <a:pt x="66734" y="342900"/>
                    <a:pt x="83940" y="358712"/>
                    <a:pt x="101336" y="373571"/>
                  </a:cubicBezTo>
                  <a:cubicBezTo>
                    <a:pt x="96868" y="385286"/>
                    <a:pt x="91925" y="396907"/>
                    <a:pt x="88123" y="408718"/>
                  </a:cubicBezTo>
                  <a:lnTo>
                    <a:pt x="78046" y="444913"/>
                  </a:lnTo>
                  <a:cubicBezTo>
                    <a:pt x="54946" y="446627"/>
                    <a:pt x="32796" y="449485"/>
                    <a:pt x="10172" y="453295"/>
                  </a:cubicBezTo>
                  <a:cubicBezTo>
                    <a:pt x="4278" y="482060"/>
                    <a:pt x="1426" y="511207"/>
                    <a:pt x="0" y="540544"/>
                  </a:cubicBezTo>
                  <a:cubicBezTo>
                    <a:pt x="20819" y="549402"/>
                    <a:pt x="42778" y="557213"/>
                    <a:pt x="64452" y="564261"/>
                  </a:cubicBezTo>
                  <a:lnTo>
                    <a:pt x="65498" y="601694"/>
                  </a:lnTo>
                  <a:lnTo>
                    <a:pt x="70441" y="638842"/>
                  </a:lnTo>
                  <a:cubicBezTo>
                    <a:pt x="50003" y="649224"/>
                    <a:pt x="29564" y="660464"/>
                    <a:pt x="10457" y="672465"/>
                  </a:cubicBezTo>
                  <a:cubicBezTo>
                    <a:pt x="16351" y="701231"/>
                    <a:pt x="23861" y="729520"/>
                    <a:pt x="34413" y="756952"/>
                  </a:cubicBezTo>
                  <a:cubicBezTo>
                    <a:pt x="57322" y="757047"/>
                    <a:pt x="79757" y="756380"/>
                    <a:pt x="102762" y="754475"/>
                  </a:cubicBezTo>
                  <a:lnTo>
                    <a:pt x="118352" y="788575"/>
                  </a:lnTo>
                  <a:cubicBezTo>
                    <a:pt x="123961" y="799624"/>
                    <a:pt x="130710" y="810292"/>
                    <a:pt x="136889" y="821150"/>
                  </a:cubicBezTo>
                  <a:cubicBezTo>
                    <a:pt x="122155" y="838486"/>
                    <a:pt x="107610" y="856869"/>
                    <a:pt x="94492" y="875348"/>
                  </a:cubicBezTo>
                  <a:cubicBezTo>
                    <a:pt x="111033" y="899636"/>
                    <a:pt x="128904" y="922687"/>
                    <a:pt x="148772" y="944023"/>
                  </a:cubicBezTo>
                  <a:cubicBezTo>
                    <a:pt x="169971" y="935450"/>
                    <a:pt x="190695" y="925925"/>
                    <a:pt x="211038" y="915353"/>
                  </a:cubicBezTo>
                  <a:lnTo>
                    <a:pt x="238511" y="940975"/>
                  </a:lnTo>
                  <a:lnTo>
                    <a:pt x="268075" y="963930"/>
                  </a:lnTo>
                  <a:cubicBezTo>
                    <a:pt x="260850" y="985838"/>
                    <a:pt x="254671" y="1007840"/>
                    <a:pt x="249633" y="1030034"/>
                  </a:cubicBezTo>
                  <a:cubicBezTo>
                    <a:pt x="273779" y="1046417"/>
                    <a:pt x="299446" y="1060514"/>
                    <a:pt x="325873" y="1072896"/>
                  </a:cubicBezTo>
                  <a:cubicBezTo>
                    <a:pt x="341939" y="1057180"/>
                    <a:pt x="357719" y="1039749"/>
                    <a:pt x="372548" y="1022509"/>
                  </a:cubicBezTo>
                  <a:cubicBezTo>
                    <a:pt x="384146" y="1026986"/>
                    <a:pt x="395839" y="1031748"/>
                    <a:pt x="407626" y="1035558"/>
                  </a:cubicBezTo>
                  <a:lnTo>
                    <a:pt x="443750" y="1045750"/>
                  </a:lnTo>
                  <a:cubicBezTo>
                    <a:pt x="445556" y="1068800"/>
                    <a:pt x="448408" y="1091089"/>
                    <a:pt x="452116" y="1113758"/>
                  </a:cubicBezTo>
                  <a:cubicBezTo>
                    <a:pt x="480919" y="1119759"/>
                    <a:pt x="509913" y="1122617"/>
                    <a:pt x="539192" y="1124045"/>
                  </a:cubicBezTo>
                  <a:cubicBezTo>
                    <a:pt x="548033" y="1103186"/>
                    <a:pt x="555923" y="1081183"/>
                    <a:pt x="562768" y="1059466"/>
                  </a:cubicBezTo>
                  <a:lnTo>
                    <a:pt x="600317" y="1058228"/>
                  </a:lnTo>
                  <a:lnTo>
                    <a:pt x="637297" y="1053465"/>
                  </a:lnTo>
                  <a:cubicBezTo>
                    <a:pt x="647658" y="1073849"/>
                    <a:pt x="658876" y="1094327"/>
                    <a:pt x="670949" y="1113473"/>
                  </a:cubicBezTo>
                  <a:cubicBezTo>
                    <a:pt x="699657" y="1107472"/>
                    <a:pt x="727891" y="1099947"/>
                    <a:pt x="755269" y="1089470"/>
                  </a:cubicBezTo>
                  <a:cubicBezTo>
                    <a:pt x="755269" y="1066514"/>
                    <a:pt x="754603" y="1044035"/>
                    <a:pt x="752702" y="1020985"/>
                  </a:cubicBezTo>
                  <a:lnTo>
                    <a:pt x="786734" y="1005269"/>
                  </a:lnTo>
                  <a:cubicBezTo>
                    <a:pt x="797856" y="999554"/>
                    <a:pt x="808504" y="992981"/>
                    <a:pt x="819341" y="986695"/>
                  </a:cubicBezTo>
                  <a:cubicBezTo>
                    <a:pt x="836642" y="1001459"/>
                    <a:pt x="854989" y="1016032"/>
                    <a:pt x="873431" y="1029081"/>
                  </a:cubicBezTo>
                  <a:cubicBezTo>
                    <a:pt x="897672" y="1012603"/>
                    <a:pt x="920677" y="994696"/>
                    <a:pt x="942066" y="974598"/>
                  </a:cubicBezTo>
                  <a:cubicBezTo>
                    <a:pt x="933510" y="953453"/>
                    <a:pt x="923909" y="932783"/>
                    <a:pt x="913357" y="912209"/>
                  </a:cubicBezTo>
                  <a:lnTo>
                    <a:pt x="938834" y="884873"/>
                  </a:lnTo>
                  <a:lnTo>
                    <a:pt x="961839" y="855250"/>
                  </a:lnTo>
                  <a:cubicBezTo>
                    <a:pt x="983608" y="862489"/>
                    <a:pt x="1005567" y="868585"/>
                    <a:pt x="1027812" y="873728"/>
                  </a:cubicBezTo>
                  <a:cubicBezTo>
                    <a:pt x="1044257" y="849440"/>
                    <a:pt x="1058137" y="823722"/>
                    <a:pt x="1070590" y="797243"/>
                  </a:cubicBezTo>
                  <a:cubicBezTo>
                    <a:pt x="1054809" y="781050"/>
                    <a:pt x="1037603" y="765239"/>
                    <a:pt x="1020302" y="750475"/>
                  </a:cubicBezTo>
                  <a:cubicBezTo>
                    <a:pt x="1024675" y="738759"/>
                    <a:pt x="1029523" y="727234"/>
                    <a:pt x="1033420" y="715328"/>
                  </a:cubicBezTo>
                  <a:lnTo>
                    <a:pt x="1043402" y="679133"/>
                  </a:lnTo>
                  <a:cubicBezTo>
                    <a:pt x="1066597" y="677418"/>
                    <a:pt x="1088842" y="674465"/>
                    <a:pt x="1111276" y="670751"/>
                  </a:cubicBezTo>
                  <a:cubicBezTo>
                    <a:pt x="1117265" y="641985"/>
                    <a:pt x="1120117" y="612839"/>
                    <a:pt x="1121638" y="583502"/>
                  </a:cubicBezTo>
                  <a:cubicBezTo>
                    <a:pt x="1100820" y="574643"/>
                    <a:pt x="1078860" y="566833"/>
                    <a:pt x="1057186" y="559784"/>
                  </a:cubicBezTo>
                  <a:lnTo>
                    <a:pt x="1056045" y="522351"/>
                  </a:lnTo>
                  <a:lnTo>
                    <a:pt x="1056045" y="522351"/>
                  </a:lnTo>
                  <a:close/>
                </a:path>
              </a:pathLst>
            </a:custGeom>
            <a:solidFill>
              <a:srgbClr val="72BF44"/>
            </a:solidFill>
            <a:ln w="0" cap="flat">
              <a:noFill/>
              <a:prstDash val="solid"/>
              <a:miter/>
            </a:ln>
          </p:spPr>
          <p:txBody>
            <a:bodyPr rtlCol="0" anchor="ctr"/>
            <a:lstStyle/>
            <a:p>
              <a:endParaRPr lang="fr-CA"/>
            </a:p>
          </p:txBody>
        </p:sp>
        <p:sp>
          <p:nvSpPr>
            <p:cNvPr id="10" name="Freeform 14">
              <a:extLst>
                <a:ext uri="{FF2B5EF4-FFF2-40B4-BE49-F238E27FC236}">
                  <a16:creationId xmlns:a16="http://schemas.microsoft.com/office/drawing/2014/main" id="{B9D6B460-D596-B496-2885-D731B82A4069}"/>
                </a:ext>
              </a:extLst>
            </p:cNvPr>
            <p:cNvSpPr/>
            <p:nvPr/>
          </p:nvSpPr>
          <p:spPr>
            <a:xfrm>
              <a:off x="7669501" y="1616913"/>
              <a:ext cx="654544" cy="655810"/>
            </a:xfrm>
            <a:custGeom>
              <a:avLst/>
              <a:gdLst>
                <a:gd name="connsiteX0" fmla="*/ 602312 w 654544"/>
                <a:gd name="connsiteY0" fmla="*/ 417012 h 655810"/>
                <a:gd name="connsiteX1" fmla="*/ 547271 w 654544"/>
                <a:gd name="connsiteY1" fmla="*/ 515786 h 655810"/>
                <a:gd name="connsiteX2" fmla="*/ 458673 w 654544"/>
                <a:gd name="connsiteY2" fmla="*/ 585890 h 655810"/>
                <a:gd name="connsiteX3" fmla="*/ 350397 w 654544"/>
                <a:gd name="connsiteY3" fmla="*/ 616656 h 655810"/>
                <a:gd name="connsiteX4" fmla="*/ 238319 w 654544"/>
                <a:gd name="connsiteY4" fmla="*/ 603606 h 655810"/>
                <a:gd name="connsiteX5" fmla="*/ 139835 w 654544"/>
                <a:gd name="connsiteY5" fmla="*/ 548456 h 655810"/>
                <a:gd name="connsiteX6" fmla="*/ 69869 w 654544"/>
                <a:gd name="connsiteY6" fmla="*/ 459684 h 655810"/>
                <a:gd name="connsiteX7" fmla="*/ 39164 w 654544"/>
                <a:gd name="connsiteY7" fmla="*/ 351098 h 655810"/>
                <a:gd name="connsiteX8" fmla="*/ 52187 w 654544"/>
                <a:gd name="connsiteY8" fmla="*/ 238989 h 655810"/>
                <a:gd name="connsiteX9" fmla="*/ 107228 w 654544"/>
                <a:gd name="connsiteY9" fmla="*/ 140215 h 655810"/>
                <a:gd name="connsiteX10" fmla="*/ 195731 w 654544"/>
                <a:gd name="connsiteY10" fmla="*/ 70111 h 655810"/>
                <a:gd name="connsiteX11" fmla="*/ 304292 w 654544"/>
                <a:gd name="connsiteY11" fmla="*/ 39345 h 655810"/>
                <a:gd name="connsiteX12" fmla="*/ 416180 w 654544"/>
                <a:gd name="connsiteY12" fmla="*/ 52490 h 655810"/>
                <a:gd name="connsiteX13" fmla="*/ 514760 w 654544"/>
                <a:gd name="connsiteY13" fmla="*/ 107544 h 655810"/>
                <a:gd name="connsiteX14" fmla="*/ 584820 w 654544"/>
                <a:gd name="connsiteY14" fmla="*/ 196317 h 655810"/>
                <a:gd name="connsiteX15" fmla="*/ 615526 w 654544"/>
                <a:gd name="connsiteY15" fmla="*/ 304902 h 655810"/>
                <a:gd name="connsiteX16" fmla="*/ 602407 w 654544"/>
                <a:gd name="connsiteY16" fmla="*/ 417012 h 655810"/>
                <a:gd name="connsiteX17" fmla="*/ 602407 w 654544"/>
                <a:gd name="connsiteY17" fmla="*/ 417012 h 655810"/>
                <a:gd name="connsiteX18" fmla="*/ 539476 w 654544"/>
                <a:gd name="connsiteY18" fmla="*/ 78303 h 655810"/>
                <a:gd name="connsiteX19" fmla="*/ 427968 w 654544"/>
                <a:gd name="connsiteY19" fmla="*/ 15914 h 655810"/>
                <a:gd name="connsiteX20" fmla="*/ 301250 w 654544"/>
                <a:gd name="connsiteY20" fmla="*/ 960 h 655810"/>
                <a:gd name="connsiteX21" fmla="*/ 178430 w 654544"/>
                <a:gd name="connsiteY21" fmla="*/ 35916 h 655810"/>
                <a:gd name="connsiteX22" fmla="*/ 78139 w 654544"/>
                <a:gd name="connsiteY22" fmla="*/ 115260 h 655810"/>
                <a:gd name="connsiteX23" fmla="*/ 15874 w 654544"/>
                <a:gd name="connsiteY23" fmla="*/ 226988 h 655810"/>
                <a:gd name="connsiteX24" fmla="*/ 949 w 654544"/>
                <a:gd name="connsiteY24" fmla="*/ 354051 h 655810"/>
                <a:gd name="connsiteX25" fmla="*/ 35932 w 654544"/>
                <a:gd name="connsiteY25" fmla="*/ 477114 h 655810"/>
                <a:gd name="connsiteX26" fmla="*/ 115023 w 654544"/>
                <a:gd name="connsiteY26" fmla="*/ 577508 h 655810"/>
                <a:gd name="connsiteX27" fmla="*/ 226626 w 654544"/>
                <a:gd name="connsiteY27" fmla="*/ 639897 h 655810"/>
                <a:gd name="connsiteX28" fmla="*/ 353439 w 654544"/>
                <a:gd name="connsiteY28" fmla="*/ 654851 h 655810"/>
                <a:gd name="connsiteX29" fmla="*/ 476164 w 654544"/>
                <a:gd name="connsiteY29" fmla="*/ 619894 h 655810"/>
                <a:gd name="connsiteX30" fmla="*/ 576455 w 654544"/>
                <a:gd name="connsiteY30" fmla="*/ 540551 h 655810"/>
                <a:gd name="connsiteX31" fmla="*/ 638626 w 654544"/>
                <a:gd name="connsiteY31" fmla="*/ 428823 h 655810"/>
                <a:gd name="connsiteX32" fmla="*/ 653550 w 654544"/>
                <a:gd name="connsiteY32" fmla="*/ 301759 h 655810"/>
                <a:gd name="connsiteX33" fmla="*/ 618758 w 654544"/>
                <a:gd name="connsiteY33" fmla="*/ 178696 h 655810"/>
                <a:gd name="connsiteX34" fmla="*/ 539476 w 654544"/>
                <a:gd name="connsiteY34" fmla="*/ 78207 h 655810"/>
                <a:gd name="connsiteX35" fmla="*/ 539476 w 654544"/>
                <a:gd name="connsiteY35" fmla="*/ 78207 h 65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544" h="655810">
                  <a:moveTo>
                    <a:pt x="602312" y="417012"/>
                  </a:moveTo>
                  <a:cubicBezTo>
                    <a:pt x="590619" y="453016"/>
                    <a:pt x="571892" y="486830"/>
                    <a:pt x="547271" y="515786"/>
                  </a:cubicBezTo>
                  <a:cubicBezTo>
                    <a:pt x="522555" y="544742"/>
                    <a:pt x="492230" y="568745"/>
                    <a:pt x="458673" y="585890"/>
                  </a:cubicBezTo>
                  <a:cubicBezTo>
                    <a:pt x="425116" y="603035"/>
                    <a:pt x="388327" y="613417"/>
                    <a:pt x="350397" y="616656"/>
                  </a:cubicBezTo>
                  <a:cubicBezTo>
                    <a:pt x="312277" y="619608"/>
                    <a:pt x="274252" y="615131"/>
                    <a:pt x="238319" y="603606"/>
                  </a:cubicBezTo>
                  <a:cubicBezTo>
                    <a:pt x="202481" y="591986"/>
                    <a:pt x="168733" y="573126"/>
                    <a:pt x="139835" y="548456"/>
                  </a:cubicBezTo>
                  <a:cubicBezTo>
                    <a:pt x="111031" y="523787"/>
                    <a:pt x="87075" y="493402"/>
                    <a:pt x="69869" y="459684"/>
                  </a:cubicBezTo>
                  <a:cubicBezTo>
                    <a:pt x="52663" y="426060"/>
                    <a:pt x="42396" y="389198"/>
                    <a:pt x="39164" y="351098"/>
                  </a:cubicBezTo>
                  <a:cubicBezTo>
                    <a:pt x="36217" y="312903"/>
                    <a:pt x="40685" y="274803"/>
                    <a:pt x="52187" y="238989"/>
                  </a:cubicBezTo>
                  <a:cubicBezTo>
                    <a:pt x="63785" y="202985"/>
                    <a:pt x="82702" y="169171"/>
                    <a:pt x="107228" y="140215"/>
                  </a:cubicBezTo>
                  <a:cubicBezTo>
                    <a:pt x="131944" y="111354"/>
                    <a:pt x="162269" y="87351"/>
                    <a:pt x="195731" y="70111"/>
                  </a:cubicBezTo>
                  <a:cubicBezTo>
                    <a:pt x="229383" y="52871"/>
                    <a:pt x="266267" y="42489"/>
                    <a:pt x="304292" y="39345"/>
                  </a:cubicBezTo>
                  <a:cubicBezTo>
                    <a:pt x="342317" y="36393"/>
                    <a:pt x="380437" y="40869"/>
                    <a:pt x="416180" y="52490"/>
                  </a:cubicBezTo>
                  <a:cubicBezTo>
                    <a:pt x="452114" y="64110"/>
                    <a:pt x="485766" y="82970"/>
                    <a:pt x="514760" y="107544"/>
                  </a:cubicBezTo>
                  <a:cubicBezTo>
                    <a:pt x="543658" y="132214"/>
                    <a:pt x="567614" y="162599"/>
                    <a:pt x="584820" y="196317"/>
                  </a:cubicBezTo>
                  <a:cubicBezTo>
                    <a:pt x="601932" y="229941"/>
                    <a:pt x="612293" y="266802"/>
                    <a:pt x="615526" y="304902"/>
                  </a:cubicBezTo>
                  <a:cubicBezTo>
                    <a:pt x="618377" y="343098"/>
                    <a:pt x="614005" y="381102"/>
                    <a:pt x="602407" y="417012"/>
                  </a:cubicBezTo>
                  <a:lnTo>
                    <a:pt x="602407" y="417012"/>
                  </a:lnTo>
                  <a:close/>
                  <a:moveTo>
                    <a:pt x="539476" y="78303"/>
                  </a:moveTo>
                  <a:cubicBezTo>
                    <a:pt x="506774" y="50490"/>
                    <a:pt x="468750" y="29153"/>
                    <a:pt x="427968" y="15914"/>
                  </a:cubicBezTo>
                  <a:cubicBezTo>
                    <a:pt x="387281" y="2674"/>
                    <a:pt x="344218" y="-2279"/>
                    <a:pt x="301250" y="960"/>
                  </a:cubicBezTo>
                  <a:cubicBezTo>
                    <a:pt x="258187" y="4579"/>
                    <a:pt x="216550" y="16390"/>
                    <a:pt x="178430" y="35916"/>
                  </a:cubicBezTo>
                  <a:cubicBezTo>
                    <a:pt x="140310" y="55443"/>
                    <a:pt x="106088" y="82494"/>
                    <a:pt x="78139" y="115260"/>
                  </a:cubicBezTo>
                  <a:cubicBezTo>
                    <a:pt x="50286" y="148026"/>
                    <a:pt x="28992" y="186316"/>
                    <a:pt x="15874" y="226988"/>
                  </a:cubicBezTo>
                  <a:cubicBezTo>
                    <a:pt x="2755" y="267850"/>
                    <a:pt x="-2283" y="310998"/>
                    <a:pt x="949" y="354051"/>
                  </a:cubicBezTo>
                  <a:cubicBezTo>
                    <a:pt x="4656" y="397104"/>
                    <a:pt x="16444" y="438919"/>
                    <a:pt x="35932" y="477114"/>
                  </a:cubicBezTo>
                  <a:cubicBezTo>
                    <a:pt x="55324" y="515214"/>
                    <a:pt x="82322" y="549600"/>
                    <a:pt x="115023" y="577508"/>
                  </a:cubicBezTo>
                  <a:cubicBezTo>
                    <a:pt x="147725" y="605416"/>
                    <a:pt x="185940" y="626752"/>
                    <a:pt x="226626" y="639897"/>
                  </a:cubicBezTo>
                  <a:cubicBezTo>
                    <a:pt x="267218" y="653136"/>
                    <a:pt x="310281" y="658089"/>
                    <a:pt x="353439" y="654851"/>
                  </a:cubicBezTo>
                  <a:cubicBezTo>
                    <a:pt x="396312" y="651231"/>
                    <a:pt x="438140" y="639516"/>
                    <a:pt x="476164" y="619894"/>
                  </a:cubicBezTo>
                  <a:cubicBezTo>
                    <a:pt x="514379" y="600463"/>
                    <a:pt x="548507" y="573317"/>
                    <a:pt x="576455" y="540551"/>
                  </a:cubicBezTo>
                  <a:cubicBezTo>
                    <a:pt x="604308" y="507785"/>
                    <a:pt x="625602" y="469589"/>
                    <a:pt x="638626" y="428823"/>
                  </a:cubicBezTo>
                  <a:cubicBezTo>
                    <a:pt x="651839" y="387960"/>
                    <a:pt x="656877" y="344812"/>
                    <a:pt x="653550" y="301759"/>
                  </a:cubicBezTo>
                  <a:cubicBezTo>
                    <a:pt x="650033" y="258801"/>
                    <a:pt x="638340" y="216891"/>
                    <a:pt x="618758" y="178696"/>
                  </a:cubicBezTo>
                  <a:cubicBezTo>
                    <a:pt x="599270" y="140596"/>
                    <a:pt x="572272" y="106211"/>
                    <a:pt x="539476" y="78207"/>
                  </a:cubicBezTo>
                  <a:lnTo>
                    <a:pt x="539476" y="78207"/>
                  </a:lnTo>
                  <a:close/>
                </a:path>
              </a:pathLst>
            </a:custGeom>
            <a:solidFill>
              <a:srgbClr val="72BF44"/>
            </a:solidFill>
            <a:ln w="0" cap="flat">
              <a:noFill/>
              <a:prstDash val="solid"/>
              <a:miter/>
            </a:ln>
          </p:spPr>
          <p:txBody>
            <a:bodyPr rtlCol="0" anchor="ctr"/>
            <a:lstStyle/>
            <a:p>
              <a:endParaRPr lang="fr-CA"/>
            </a:p>
          </p:txBody>
        </p:sp>
        <p:sp>
          <p:nvSpPr>
            <p:cNvPr id="11" name="Freeform 15">
              <a:extLst>
                <a:ext uri="{FF2B5EF4-FFF2-40B4-BE49-F238E27FC236}">
                  <a16:creationId xmlns:a16="http://schemas.microsoft.com/office/drawing/2014/main" id="{6EEAF46D-46F3-15FB-34A5-15AA43487044}"/>
                </a:ext>
              </a:extLst>
            </p:cNvPr>
            <p:cNvSpPr/>
            <p:nvPr/>
          </p:nvSpPr>
          <p:spPr>
            <a:xfrm>
              <a:off x="8395393" y="890924"/>
              <a:ext cx="1122303" cy="1124426"/>
            </a:xfrm>
            <a:custGeom>
              <a:avLst/>
              <a:gdLst>
                <a:gd name="connsiteX0" fmla="*/ 903185 w 1122303"/>
                <a:gd name="connsiteY0" fmla="*/ 601790 h 1124426"/>
                <a:gd name="connsiteX1" fmla="*/ 862023 w 1122303"/>
                <a:gd name="connsiteY1" fmla="*/ 729901 h 1124426"/>
                <a:gd name="connsiteX2" fmla="*/ 775137 w 1122303"/>
                <a:gd name="connsiteY2" fmla="*/ 832485 h 1124426"/>
                <a:gd name="connsiteX3" fmla="*/ 655453 w 1122303"/>
                <a:gd name="connsiteY3" fmla="*/ 893921 h 1124426"/>
                <a:gd name="connsiteX4" fmla="*/ 521606 w 1122303"/>
                <a:gd name="connsiteY4" fmla="*/ 904875 h 1124426"/>
                <a:gd name="connsiteX5" fmla="*/ 393747 w 1122303"/>
                <a:gd name="connsiteY5" fmla="*/ 863537 h 1124426"/>
                <a:gd name="connsiteX6" fmla="*/ 291270 w 1122303"/>
                <a:gd name="connsiteY6" fmla="*/ 776383 h 1124426"/>
                <a:gd name="connsiteX7" fmla="*/ 229955 w 1122303"/>
                <a:gd name="connsiteY7" fmla="*/ 656558 h 1124426"/>
                <a:gd name="connsiteX8" fmla="*/ 218928 w 1122303"/>
                <a:gd name="connsiteY8" fmla="*/ 522446 h 1124426"/>
                <a:gd name="connsiteX9" fmla="*/ 260280 w 1122303"/>
                <a:gd name="connsiteY9" fmla="*/ 394335 h 1124426"/>
                <a:gd name="connsiteX10" fmla="*/ 347167 w 1122303"/>
                <a:gd name="connsiteY10" fmla="*/ 291751 h 1124426"/>
                <a:gd name="connsiteX11" fmla="*/ 466755 w 1122303"/>
                <a:gd name="connsiteY11" fmla="*/ 230314 h 1124426"/>
                <a:gd name="connsiteX12" fmla="*/ 600603 w 1122303"/>
                <a:gd name="connsiteY12" fmla="*/ 219361 h 1124426"/>
                <a:gd name="connsiteX13" fmla="*/ 728556 w 1122303"/>
                <a:gd name="connsiteY13" fmla="*/ 260699 h 1124426"/>
                <a:gd name="connsiteX14" fmla="*/ 830938 w 1122303"/>
                <a:gd name="connsiteY14" fmla="*/ 347853 h 1124426"/>
                <a:gd name="connsiteX15" fmla="*/ 892253 w 1122303"/>
                <a:gd name="connsiteY15" fmla="*/ 467677 h 1124426"/>
                <a:gd name="connsiteX16" fmla="*/ 903090 w 1122303"/>
                <a:gd name="connsiteY16" fmla="*/ 601885 h 1124426"/>
                <a:gd name="connsiteX17" fmla="*/ 903090 w 1122303"/>
                <a:gd name="connsiteY17" fmla="*/ 601885 h 1124426"/>
                <a:gd name="connsiteX18" fmla="*/ 1057091 w 1122303"/>
                <a:gd name="connsiteY18" fmla="*/ 581977 h 1124426"/>
                <a:gd name="connsiteX19" fmla="*/ 1122304 w 1122303"/>
                <a:gd name="connsiteY19" fmla="*/ 560642 h 1124426"/>
                <a:gd name="connsiteX20" fmla="*/ 1115079 w 1122303"/>
                <a:gd name="connsiteY20" fmla="*/ 473012 h 1124426"/>
                <a:gd name="connsiteX21" fmla="*/ 1047585 w 1122303"/>
                <a:gd name="connsiteY21" fmla="*/ 462248 h 1124426"/>
                <a:gd name="connsiteX22" fmla="*/ 1038839 w 1122303"/>
                <a:gd name="connsiteY22" fmla="*/ 425768 h 1124426"/>
                <a:gd name="connsiteX23" fmla="*/ 1026861 w 1122303"/>
                <a:gd name="connsiteY23" fmla="*/ 390144 h 1124426"/>
                <a:gd name="connsiteX24" fmla="*/ 1078955 w 1122303"/>
                <a:gd name="connsiteY24" fmla="*/ 345281 h 1124426"/>
                <a:gd name="connsiteX25" fmla="*/ 1038934 w 1122303"/>
                <a:gd name="connsiteY25" fmla="*/ 267367 h 1124426"/>
                <a:gd name="connsiteX26" fmla="*/ 972391 w 1122303"/>
                <a:gd name="connsiteY26" fmla="*/ 283464 h 1124426"/>
                <a:gd name="connsiteX27" fmla="*/ 950431 w 1122303"/>
                <a:gd name="connsiteY27" fmla="*/ 253079 h 1124426"/>
                <a:gd name="connsiteX28" fmla="*/ 926000 w 1122303"/>
                <a:gd name="connsiteY28" fmla="*/ 224790 h 1124426"/>
                <a:gd name="connsiteX29" fmla="*/ 956895 w 1122303"/>
                <a:gd name="connsiteY29" fmla="*/ 163544 h 1124426"/>
                <a:gd name="connsiteX30" fmla="*/ 890257 w 1122303"/>
                <a:gd name="connsiteY30" fmla="*/ 106680 h 1124426"/>
                <a:gd name="connsiteX31" fmla="*/ 834645 w 1122303"/>
                <a:gd name="connsiteY31" fmla="*/ 147161 h 1124426"/>
                <a:gd name="connsiteX32" fmla="*/ 802800 w 1122303"/>
                <a:gd name="connsiteY32" fmla="*/ 127444 h 1124426"/>
                <a:gd name="connsiteX33" fmla="*/ 769338 w 1122303"/>
                <a:gd name="connsiteY33" fmla="*/ 110490 h 1124426"/>
                <a:gd name="connsiteX34" fmla="*/ 774376 w 1122303"/>
                <a:gd name="connsiteY34" fmla="*/ 42101 h 1124426"/>
                <a:gd name="connsiteX35" fmla="*/ 690912 w 1122303"/>
                <a:gd name="connsiteY35" fmla="*/ 15145 h 1124426"/>
                <a:gd name="connsiteX36" fmla="*/ 655168 w 1122303"/>
                <a:gd name="connsiteY36" fmla="*/ 73914 h 1124426"/>
                <a:gd name="connsiteX37" fmla="*/ 618379 w 1122303"/>
                <a:gd name="connsiteY37" fmla="*/ 67818 h 1124426"/>
                <a:gd name="connsiteX38" fmla="*/ 581020 w 1122303"/>
                <a:gd name="connsiteY38" fmla="*/ 65341 h 1124426"/>
                <a:gd name="connsiteX39" fmla="*/ 559726 w 1122303"/>
                <a:gd name="connsiteY39" fmla="*/ 0 h 1124426"/>
                <a:gd name="connsiteX40" fmla="*/ 472364 w 1122303"/>
                <a:gd name="connsiteY40" fmla="*/ 7144 h 1124426"/>
                <a:gd name="connsiteX41" fmla="*/ 461527 w 1122303"/>
                <a:gd name="connsiteY41" fmla="*/ 74866 h 1124426"/>
                <a:gd name="connsiteX42" fmla="*/ 425118 w 1122303"/>
                <a:gd name="connsiteY42" fmla="*/ 83629 h 1124426"/>
                <a:gd name="connsiteX43" fmla="*/ 389660 w 1122303"/>
                <a:gd name="connsiteY43" fmla="*/ 95536 h 1124426"/>
                <a:gd name="connsiteX44" fmla="*/ 344790 w 1122303"/>
                <a:gd name="connsiteY44" fmla="*/ 43434 h 1124426"/>
                <a:gd name="connsiteX45" fmla="*/ 267030 w 1122303"/>
                <a:gd name="connsiteY45" fmla="*/ 83629 h 1124426"/>
                <a:gd name="connsiteX46" fmla="*/ 283095 w 1122303"/>
                <a:gd name="connsiteY46" fmla="*/ 150305 h 1124426"/>
                <a:gd name="connsiteX47" fmla="*/ 252675 w 1122303"/>
                <a:gd name="connsiteY47" fmla="*/ 172212 h 1124426"/>
                <a:gd name="connsiteX48" fmla="*/ 224442 w 1122303"/>
                <a:gd name="connsiteY48" fmla="*/ 196786 h 1124426"/>
                <a:gd name="connsiteX49" fmla="*/ 163317 w 1122303"/>
                <a:gd name="connsiteY49" fmla="*/ 165830 h 1124426"/>
                <a:gd name="connsiteX50" fmla="*/ 106470 w 1122303"/>
                <a:gd name="connsiteY50" fmla="*/ 232601 h 1124426"/>
                <a:gd name="connsiteX51" fmla="*/ 146966 w 1122303"/>
                <a:gd name="connsiteY51" fmla="*/ 288227 h 1124426"/>
                <a:gd name="connsiteX52" fmla="*/ 127288 w 1122303"/>
                <a:gd name="connsiteY52" fmla="*/ 320135 h 1124426"/>
                <a:gd name="connsiteX53" fmla="*/ 110367 w 1122303"/>
                <a:gd name="connsiteY53" fmla="*/ 353663 h 1124426"/>
                <a:gd name="connsiteX54" fmla="*/ 42112 w 1122303"/>
                <a:gd name="connsiteY54" fmla="*/ 348615 h 1124426"/>
                <a:gd name="connsiteX55" fmla="*/ 15115 w 1122303"/>
                <a:gd name="connsiteY55" fmla="*/ 432245 h 1124426"/>
                <a:gd name="connsiteX56" fmla="*/ 73863 w 1122303"/>
                <a:gd name="connsiteY56" fmla="*/ 468058 h 1124426"/>
                <a:gd name="connsiteX57" fmla="*/ 67684 w 1122303"/>
                <a:gd name="connsiteY57" fmla="*/ 505016 h 1124426"/>
                <a:gd name="connsiteX58" fmla="*/ 65308 w 1122303"/>
                <a:gd name="connsiteY58" fmla="*/ 542354 h 1124426"/>
                <a:gd name="connsiteX59" fmla="*/ 0 w 1122303"/>
                <a:gd name="connsiteY59" fmla="*/ 563880 h 1124426"/>
                <a:gd name="connsiteX60" fmla="*/ 7130 w 1122303"/>
                <a:gd name="connsiteY60" fmla="*/ 651320 h 1124426"/>
                <a:gd name="connsiteX61" fmla="*/ 74719 w 1122303"/>
                <a:gd name="connsiteY61" fmla="*/ 662178 h 1124426"/>
                <a:gd name="connsiteX62" fmla="*/ 83465 w 1122303"/>
                <a:gd name="connsiteY62" fmla="*/ 698659 h 1124426"/>
                <a:gd name="connsiteX63" fmla="*/ 95347 w 1122303"/>
                <a:gd name="connsiteY63" fmla="*/ 734187 h 1124426"/>
                <a:gd name="connsiteX64" fmla="*/ 46771 w 1122303"/>
                <a:gd name="connsiteY64" fmla="*/ 787527 h 1124426"/>
                <a:gd name="connsiteX65" fmla="*/ 77951 w 1122303"/>
                <a:gd name="connsiteY65" fmla="*/ 850106 h 1124426"/>
                <a:gd name="connsiteX66" fmla="*/ 150103 w 1122303"/>
                <a:gd name="connsiteY66" fmla="*/ 841058 h 1124426"/>
                <a:gd name="connsiteX67" fmla="*/ 171872 w 1122303"/>
                <a:gd name="connsiteY67" fmla="*/ 871442 h 1124426"/>
                <a:gd name="connsiteX68" fmla="*/ 196303 w 1122303"/>
                <a:gd name="connsiteY68" fmla="*/ 899732 h 1124426"/>
                <a:gd name="connsiteX69" fmla="*/ 165503 w 1122303"/>
                <a:gd name="connsiteY69" fmla="*/ 960977 h 1124426"/>
                <a:gd name="connsiteX70" fmla="*/ 232047 w 1122303"/>
                <a:gd name="connsiteY70" fmla="*/ 1017842 h 1124426"/>
                <a:gd name="connsiteX71" fmla="*/ 287658 w 1122303"/>
                <a:gd name="connsiteY71" fmla="*/ 977360 h 1124426"/>
                <a:gd name="connsiteX72" fmla="*/ 319504 w 1122303"/>
                <a:gd name="connsiteY72" fmla="*/ 996982 h 1124426"/>
                <a:gd name="connsiteX73" fmla="*/ 353061 w 1122303"/>
                <a:gd name="connsiteY73" fmla="*/ 1013936 h 1124426"/>
                <a:gd name="connsiteX74" fmla="*/ 348117 w 1122303"/>
                <a:gd name="connsiteY74" fmla="*/ 1082326 h 1124426"/>
                <a:gd name="connsiteX75" fmla="*/ 431487 w 1122303"/>
                <a:gd name="connsiteY75" fmla="*/ 1109282 h 1124426"/>
                <a:gd name="connsiteX76" fmla="*/ 467135 w 1122303"/>
                <a:gd name="connsiteY76" fmla="*/ 1050512 h 1124426"/>
                <a:gd name="connsiteX77" fmla="*/ 504114 w 1122303"/>
                <a:gd name="connsiteY77" fmla="*/ 1056608 h 1124426"/>
                <a:gd name="connsiteX78" fmla="*/ 541284 w 1122303"/>
                <a:gd name="connsiteY78" fmla="*/ 1059085 h 1124426"/>
                <a:gd name="connsiteX79" fmla="*/ 562673 w 1122303"/>
                <a:gd name="connsiteY79" fmla="*/ 1124426 h 1124426"/>
                <a:gd name="connsiteX80" fmla="*/ 650035 w 1122303"/>
                <a:gd name="connsiteY80" fmla="*/ 1117283 h 1124426"/>
                <a:gd name="connsiteX81" fmla="*/ 660777 w 1122303"/>
                <a:gd name="connsiteY81" fmla="*/ 1049655 h 1124426"/>
                <a:gd name="connsiteX82" fmla="*/ 697281 w 1122303"/>
                <a:gd name="connsiteY82" fmla="*/ 1040797 h 1124426"/>
                <a:gd name="connsiteX83" fmla="*/ 732739 w 1122303"/>
                <a:gd name="connsiteY83" fmla="*/ 1028986 h 1124426"/>
                <a:gd name="connsiteX84" fmla="*/ 777608 w 1122303"/>
                <a:gd name="connsiteY84" fmla="*/ 1081088 h 1124426"/>
                <a:gd name="connsiteX85" fmla="*/ 855464 w 1122303"/>
                <a:gd name="connsiteY85" fmla="*/ 1040987 h 1124426"/>
                <a:gd name="connsiteX86" fmla="*/ 839399 w 1122303"/>
                <a:gd name="connsiteY86" fmla="*/ 974217 h 1124426"/>
                <a:gd name="connsiteX87" fmla="*/ 869628 w 1122303"/>
                <a:gd name="connsiteY87" fmla="*/ 952310 h 1124426"/>
                <a:gd name="connsiteX88" fmla="*/ 897957 w 1122303"/>
                <a:gd name="connsiteY88" fmla="*/ 927735 h 1124426"/>
                <a:gd name="connsiteX89" fmla="*/ 959082 w 1122303"/>
                <a:gd name="connsiteY89" fmla="*/ 958691 h 1124426"/>
                <a:gd name="connsiteX90" fmla="*/ 1015929 w 1122303"/>
                <a:gd name="connsiteY90" fmla="*/ 891921 h 1124426"/>
                <a:gd name="connsiteX91" fmla="*/ 975528 w 1122303"/>
                <a:gd name="connsiteY91" fmla="*/ 836200 h 1124426"/>
                <a:gd name="connsiteX92" fmla="*/ 995205 w 1122303"/>
                <a:gd name="connsiteY92" fmla="*/ 804291 h 1124426"/>
                <a:gd name="connsiteX93" fmla="*/ 1012127 w 1122303"/>
                <a:gd name="connsiteY93" fmla="*/ 770763 h 1124426"/>
                <a:gd name="connsiteX94" fmla="*/ 1080286 w 1122303"/>
                <a:gd name="connsiteY94" fmla="*/ 775716 h 1124426"/>
                <a:gd name="connsiteX95" fmla="*/ 1107284 w 1122303"/>
                <a:gd name="connsiteY95" fmla="*/ 692182 h 1124426"/>
                <a:gd name="connsiteX96" fmla="*/ 1048630 w 1122303"/>
                <a:gd name="connsiteY96" fmla="*/ 656368 h 1124426"/>
                <a:gd name="connsiteX97" fmla="*/ 1054809 w 1122303"/>
                <a:gd name="connsiteY97" fmla="*/ 619506 h 1124426"/>
                <a:gd name="connsiteX98" fmla="*/ 1057186 w 1122303"/>
                <a:gd name="connsiteY98" fmla="*/ 582073 h 1124426"/>
                <a:gd name="connsiteX99" fmla="*/ 1057186 w 1122303"/>
                <a:gd name="connsiteY99" fmla="*/ 582073 h 1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03" h="1124426">
                  <a:moveTo>
                    <a:pt x="903185" y="601790"/>
                  </a:moveTo>
                  <a:cubicBezTo>
                    <a:pt x="897862" y="646843"/>
                    <a:pt x="883888" y="690467"/>
                    <a:pt x="862023" y="729901"/>
                  </a:cubicBezTo>
                  <a:cubicBezTo>
                    <a:pt x="840254" y="769239"/>
                    <a:pt x="810405" y="804386"/>
                    <a:pt x="775137" y="832485"/>
                  </a:cubicBezTo>
                  <a:cubicBezTo>
                    <a:pt x="739678" y="860584"/>
                    <a:pt x="698802" y="881634"/>
                    <a:pt x="655453" y="893921"/>
                  </a:cubicBezTo>
                  <a:cubicBezTo>
                    <a:pt x="612200" y="906399"/>
                    <a:pt x="566570" y="909923"/>
                    <a:pt x="521606" y="904875"/>
                  </a:cubicBezTo>
                  <a:cubicBezTo>
                    <a:pt x="476546" y="899541"/>
                    <a:pt x="433103" y="885539"/>
                    <a:pt x="393747" y="863537"/>
                  </a:cubicBezTo>
                  <a:cubicBezTo>
                    <a:pt x="354392" y="841629"/>
                    <a:pt x="319409" y="811816"/>
                    <a:pt x="291270" y="776383"/>
                  </a:cubicBezTo>
                  <a:cubicBezTo>
                    <a:pt x="263227" y="740950"/>
                    <a:pt x="242218" y="699992"/>
                    <a:pt x="229955" y="656558"/>
                  </a:cubicBezTo>
                  <a:cubicBezTo>
                    <a:pt x="217502" y="613124"/>
                    <a:pt x="213985" y="567500"/>
                    <a:pt x="218928" y="522446"/>
                  </a:cubicBezTo>
                  <a:cubicBezTo>
                    <a:pt x="224442" y="477393"/>
                    <a:pt x="238226" y="433673"/>
                    <a:pt x="260280" y="394335"/>
                  </a:cubicBezTo>
                  <a:cubicBezTo>
                    <a:pt x="282049" y="354997"/>
                    <a:pt x="311899" y="319850"/>
                    <a:pt x="347167" y="291751"/>
                  </a:cubicBezTo>
                  <a:cubicBezTo>
                    <a:pt x="382625" y="263652"/>
                    <a:pt x="423502" y="242602"/>
                    <a:pt x="466755" y="230314"/>
                  </a:cubicBezTo>
                  <a:cubicBezTo>
                    <a:pt x="510103" y="217932"/>
                    <a:pt x="555638" y="214217"/>
                    <a:pt x="600603" y="219361"/>
                  </a:cubicBezTo>
                  <a:cubicBezTo>
                    <a:pt x="645662" y="224695"/>
                    <a:pt x="689105" y="238697"/>
                    <a:pt x="728556" y="260699"/>
                  </a:cubicBezTo>
                  <a:cubicBezTo>
                    <a:pt x="767912" y="282607"/>
                    <a:pt x="802895" y="312420"/>
                    <a:pt x="830938" y="347853"/>
                  </a:cubicBezTo>
                  <a:cubicBezTo>
                    <a:pt x="858981" y="383286"/>
                    <a:pt x="879895" y="424244"/>
                    <a:pt x="892253" y="467677"/>
                  </a:cubicBezTo>
                  <a:cubicBezTo>
                    <a:pt x="904611" y="511112"/>
                    <a:pt x="908224" y="556736"/>
                    <a:pt x="903090" y="601885"/>
                  </a:cubicBezTo>
                  <a:lnTo>
                    <a:pt x="903090" y="601885"/>
                  </a:lnTo>
                  <a:close/>
                  <a:moveTo>
                    <a:pt x="1057091" y="581977"/>
                  </a:moveTo>
                  <a:cubicBezTo>
                    <a:pt x="1079050" y="575786"/>
                    <a:pt x="1101295" y="568643"/>
                    <a:pt x="1122304" y="560642"/>
                  </a:cubicBezTo>
                  <a:cubicBezTo>
                    <a:pt x="1122018" y="531305"/>
                    <a:pt x="1120117" y="502063"/>
                    <a:pt x="1115079" y="473012"/>
                  </a:cubicBezTo>
                  <a:cubicBezTo>
                    <a:pt x="1092739" y="468440"/>
                    <a:pt x="1070590" y="464820"/>
                    <a:pt x="1047585" y="462248"/>
                  </a:cubicBezTo>
                  <a:lnTo>
                    <a:pt x="1038839" y="425768"/>
                  </a:lnTo>
                  <a:cubicBezTo>
                    <a:pt x="1035417" y="413766"/>
                    <a:pt x="1030949" y="402050"/>
                    <a:pt x="1026861" y="390144"/>
                  </a:cubicBezTo>
                  <a:cubicBezTo>
                    <a:pt x="1044733" y="375952"/>
                    <a:pt x="1062605" y="360807"/>
                    <a:pt x="1078955" y="345281"/>
                  </a:cubicBezTo>
                  <a:cubicBezTo>
                    <a:pt x="1067548" y="318230"/>
                    <a:pt x="1054524" y="292132"/>
                    <a:pt x="1038934" y="267367"/>
                  </a:cubicBezTo>
                  <a:cubicBezTo>
                    <a:pt x="1016594" y="271653"/>
                    <a:pt x="994445" y="276987"/>
                    <a:pt x="972391" y="283464"/>
                  </a:cubicBezTo>
                  <a:lnTo>
                    <a:pt x="950431" y="253079"/>
                  </a:lnTo>
                  <a:lnTo>
                    <a:pt x="926000" y="224790"/>
                  </a:lnTo>
                  <a:cubicBezTo>
                    <a:pt x="937313" y="204692"/>
                    <a:pt x="947579" y="184213"/>
                    <a:pt x="956895" y="163544"/>
                  </a:cubicBezTo>
                  <a:cubicBezTo>
                    <a:pt x="936267" y="142780"/>
                    <a:pt x="913832" y="124015"/>
                    <a:pt x="890257" y="106680"/>
                  </a:cubicBezTo>
                  <a:cubicBezTo>
                    <a:pt x="871339" y="118967"/>
                    <a:pt x="852612" y="132969"/>
                    <a:pt x="834645" y="147161"/>
                  </a:cubicBezTo>
                  <a:cubicBezTo>
                    <a:pt x="824094" y="140589"/>
                    <a:pt x="813732" y="133445"/>
                    <a:pt x="802800" y="127444"/>
                  </a:cubicBezTo>
                  <a:lnTo>
                    <a:pt x="769338" y="110490"/>
                  </a:lnTo>
                  <a:cubicBezTo>
                    <a:pt x="772190" y="87440"/>
                    <a:pt x="773616" y="65056"/>
                    <a:pt x="774376" y="42101"/>
                  </a:cubicBezTo>
                  <a:cubicBezTo>
                    <a:pt x="747283" y="30670"/>
                    <a:pt x="719335" y="22098"/>
                    <a:pt x="690912" y="15145"/>
                  </a:cubicBezTo>
                  <a:cubicBezTo>
                    <a:pt x="678268" y="33814"/>
                    <a:pt x="666290" y="53912"/>
                    <a:pt x="655168" y="73914"/>
                  </a:cubicBezTo>
                  <a:lnTo>
                    <a:pt x="618379" y="67818"/>
                  </a:lnTo>
                  <a:lnTo>
                    <a:pt x="581020" y="65341"/>
                  </a:lnTo>
                  <a:cubicBezTo>
                    <a:pt x="574841" y="43339"/>
                    <a:pt x="567806" y="21050"/>
                    <a:pt x="559726" y="0"/>
                  </a:cubicBezTo>
                  <a:cubicBezTo>
                    <a:pt x="530447" y="286"/>
                    <a:pt x="501168" y="2191"/>
                    <a:pt x="472364" y="7144"/>
                  </a:cubicBezTo>
                  <a:cubicBezTo>
                    <a:pt x="467706" y="29623"/>
                    <a:pt x="464188" y="51816"/>
                    <a:pt x="461527" y="74866"/>
                  </a:cubicBezTo>
                  <a:lnTo>
                    <a:pt x="425118" y="83629"/>
                  </a:lnTo>
                  <a:cubicBezTo>
                    <a:pt x="413140" y="87058"/>
                    <a:pt x="401447" y="91535"/>
                    <a:pt x="389660" y="95536"/>
                  </a:cubicBezTo>
                  <a:cubicBezTo>
                    <a:pt x="375400" y="77724"/>
                    <a:pt x="360380" y="59817"/>
                    <a:pt x="344790" y="43434"/>
                  </a:cubicBezTo>
                  <a:cubicBezTo>
                    <a:pt x="317793" y="55054"/>
                    <a:pt x="291746" y="68104"/>
                    <a:pt x="267030" y="83629"/>
                  </a:cubicBezTo>
                  <a:cubicBezTo>
                    <a:pt x="271212" y="106013"/>
                    <a:pt x="276631" y="128207"/>
                    <a:pt x="283095" y="150305"/>
                  </a:cubicBezTo>
                  <a:lnTo>
                    <a:pt x="252675" y="172212"/>
                  </a:lnTo>
                  <a:lnTo>
                    <a:pt x="224442" y="196786"/>
                  </a:lnTo>
                  <a:cubicBezTo>
                    <a:pt x="204384" y="185452"/>
                    <a:pt x="184040" y="175165"/>
                    <a:pt x="163317" y="165830"/>
                  </a:cubicBezTo>
                  <a:cubicBezTo>
                    <a:pt x="142498" y="186500"/>
                    <a:pt x="123771" y="208883"/>
                    <a:pt x="106470" y="232601"/>
                  </a:cubicBezTo>
                  <a:cubicBezTo>
                    <a:pt x="118828" y="251460"/>
                    <a:pt x="132802" y="270415"/>
                    <a:pt x="146966" y="288227"/>
                  </a:cubicBezTo>
                  <a:cubicBezTo>
                    <a:pt x="140312" y="298895"/>
                    <a:pt x="133372" y="309182"/>
                    <a:pt x="127288" y="320135"/>
                  </a:cubicBezTo>
                  <a:lnTo>
                    <a:pt x="110367" y="353663"/>
                  </a:lnTo>
                  <a:cubicBezTo>
                    <a:pt x="87267" y="350901"/>
                    <a:pt x="65022" y="349377"/>
                    <a:pt x="42112" y="348615"/>
                  </a:cubicBezTo>
                  <a:cubicBezTo>
                    <a:pt x="30610" y="375761"/>
                    <a:pt x="22149" y="403765"/>
                    <a:pt x="15115" y="432245"/>
                  </a:cubicBezTo>
                  <a:cubicBezTo>
                    <a:pt x="33747" y="444913"/>
                    <a:pt x="53900" y="456914"/>
                    <a:pt x="73863" y="468058"/>
                  </a:cubicBezTo>
                  <a:lnTo>
                    <a:pt x="67684" y="505016"/>
                  </a:lnTo>
                  <a:lnTo>
                    <a:pt x="65308" y="542354"/>
                  </a:lnTo>
                  <a:cubicBezTo>
                    <a:pt x="43253" y="548640"/>
                    <a:pt x="21009" y="555689"/>
                    <a:pt x="0" y="563880"/>
                  </a:cubicBezTo>
                  <a:cubicBezTo>
                    <a:pt x="380" y="593122"/>
                    <a:pt x="2186" y="622364"/>
                    <a:pt x="7130" y="651320"/>
                  </a:cubicBezTo>
                  <a:cubicBezTo>
                    <a:pt x="29659" y="655987"/>
                    <a:pt x="51714" y="659606"/>
                    <a:pt x="74719" y="662178"/>
                  </a:cubicBezTo>
                  <a:lnTo>
                    <a:pt x="83465" y="698659"/>
                  </a:lnTo>
                  <a:cubicBezTo>
                    <a:pt x="86792" y="710660"/>
                    <a:pt x="91450" y="722376"/>
                    <a:pt x="95347" y="734187"/>
                  </a:cubicBezTo>
                  <a:cubicBezTo>
                    <a:pt x="79852" y="747713"/>
                    <a:pt x="61790" y="765239"/>
                    <a:pt x="46771" y="787527"/>
                  </a:cubicBezTo>
                  <a:cubicBezTo>
                    <a:pt x="58273" y="814483"/>
                    <a:pt x="62361" y="825246"/>
                    <a:pt x="77951" y="850106"/>
                  </a:cubicBezTo>
                  <a:cubicBezTo>
                    <a:pt x="104093" y="849059"/>
                    <a:pt x="127763" y="847439"/>
                    <a:pt x="150103" y="841058"/>
                  </a:cubicBezTo>
                  <a:lnTo>
                    <a:pt x="171872" y="871442"/>
                  </a:lnTo>
                  <a:lnTo>
                    <a:pt x="196303" y="899732"/>
                  </a:lnTo>
                  <a:cubicBezTo>
                    <a:pt x="185086" y="919829"/>
                    <a:pt x="174724" y="940213"/>
                    <a:pt x="165503" y="960977"/>
                  </a:cubicBezTo>
                  <a:cubicBezTo>
                    <a:pt x="186037" y="981837"/>
                    <a:pt x="208566" y="1000506"/>
                    <a:pt x="232047" y="1017842"/>
                  </a:cubicBezTo>
                  <a:cubicBezTo>
                    <a:pt x="250964" y="1005459"/>
                    <a:pt x="269786" y="991457"/>
                    <a:pt x="287658" y="977360"/>
                  </a:cubicBezTo>
                  <a:cubicBezTo>
                    <a:pt x="298305" y="983933"/>
                    <a:pt x="308667" y="990981"/>
                    <a:pt x="319504" y="996982"/>
                  </a:cubicBezTo>
                  <a:lnTo>
                    <a:pt x="353061" y="1013936"/>
                  </a:lnTo>
                  <a:cubicBezTo>
                    <a:pt x="350304" y="1036987"/>
                    <a:pt x="348878" y="1059275"/>
                    <a:pt x="348117" y="1082326"/>
                  </a:cubicBezTo>
                  <a:cubicBezTo>
                    <a:pt x="375115" y="1093756"/>
                    <a:pt x="403158" y="1102233"/>
                    <a:pt x="431487" y="1109282"/>
                  </a:cubicBezTo>
                  <a:cubicBezTo>
                    <a:pt x="444130" y="1090517"/>
                    <a:pt x="456203" y="1070515"/>
                    <a:pt x="467135" y="1050512"/>
                  </a:cubicBezTo>
                  <a:lnTo>
                    <a:pt x="504114" y="1056608"/>
                  </a:lnTo>
                  <a:lnTo>
                    <a:pt x="541284" y="1059085"/>
                  </a:lnTo>
                  <a:cubicBezTo>
                    <a:pt x="547558" y="1081088"/>
                    <a:pt x="554592" y="1103281"/>
                    <a:pt x="562673" y="1124426"/>
                  </a:cubicBezTo>
                  <a:cubicBezTo>
                    <a:pt x="591952" y="1124141"/>
                    <a:pt x="621136" y="1122236"/>
                    <a:pt x="650035" y="1117283"/>
                  </a:cubicBezTo>
                  <a:cubicBezTo>
                    <a:pt x="654693" y="1094803"/>
                    <a:pt x="658210" y="1072706"/>
                    <a:pt x="660777" y="1049655"/>
                  </a:cubicBezTo>
                  <a:lnTo>
                    <a:pt x="697281" y="1040797"/>
                  </a:lnTo>
                  <a:cubicBezTo>
                    <a:pt x="709259" y="1037368"/>
                    <a:pt x="720951" y="1032891"/>
                    <a:pt x="732739" y="1028986"/>
                  </a:cubicBezTo>
                  <a:cubicBezTo>
                    <a:pt x="746903" y="1046798"/>
                    <a:pt x="762018" y="1064705"/>
                    <a:pt x="777608" y="1081088"/>
                  </a:cubicBezTo>
                  <a:cubicBezTo>
                    <a:pt x="804606" y="1069562"/>
                    <a:pt x="830653" y="1056513"/>
                    <a:pt x="855464" y="1040987"/>
                  </a:cubicBezTo>
                  <a:cubicBezTo>
                    <a:pt x="851186" y="1018699"/>
                    <a:pt x="845768" y="996410"/>
                    <a:pt x="839399" y="974217"/>
                  </a:cubicBezTo>
                  <a:lnTo>
                    <a:pt x="869628" y="952310"/>
                  </a:lnTo>
                  <a:lnTo>
                    <a:pt x="897957" y="927735"/>
                  </a:lnTo>
                  <a:cubicBezTo>
                    <a:pt x="918015" y="939070"/>
                    <a:pt x="938263" y="949357"/>
                    <a:pt x="959082" y="958691"/>
                  </a:cubicBezTo>
                  <a:cubicBezTo>
                    <a:pt x="979900" y="938022"/>
                    <a:pt x="998533" y="915638"/>
                    <a:pt x="1015929" y="891921"/>
                  </a:cubicBezTo>
                  <a:cubicBezTo>
                    <a:pt x="1003476" y="872966"/>
                    <a:pt x="989692" y="854107"/>
                    <a:pt x="975528" y="836200"/>
                  </a:cubicBezTo>
                  <a:cubicBezTo>
                    <a:pt x="982087" y="825532"/>
                    <a:pt x="989121" y="815245"/>
                    <a:pt x="995205" y="804291"/>
                  </a:cubicBezTo>
                  <a:lnTo>
                    <a:pt x="1012127" y="770763"/>
                  </a:lnTo>
                  <a:cubicBezTo>
                    <a:pt x="1035131" y="773525"/>
                    <a:pt x="1057471" y="775049"/>
                    <a:pt x="1080286" y="775716"/>
                  </a:cubicBezTo>
                  <a:cubicBezTo>
                    <a:pt x="1091694" y="748665"/>
                    <a:pt x="1100249" y="720662"/>
                    <a:pt x="1107284" y="692182"/>
                  </a:cubicBezTo>
                  <a:cubicBezTo>
                    <a:pt x="1088651" y="679418"/>
                    <a:pt x="1068594" y="667417"/>
                    <a:pt x="1048630" y="656368"/>
                  </a:cubicBezTo>
                  <a:lnTo>
                    <a:pt x="1054809" y="619506"/>
                  </a:lnTo>
                  <a:lnTo>
                    <a:pt x="1057186" y="582073"/>
                  </a:lnTo>
                  <a:lnTo>
                    <a:pt x="1057186" y="582073"/>
                  </a:lnTo>
                  <a:close/>
                </a:path>
              </a:pathLst>
            </a:custGeom>
            <a:solidFill>
              <a:srgbClr val="72BF44"/>
            </a:solidFill>
            <a:ln w="0" cap="flat">
              <a:noFill/>
              <a:prstDash val="solid"/>
              <a:miter/>
            </a:ln>
          </p:spPr>
          <p:txBody>
            <a:bodyPr rtlCol="0" anchor="ctr"/>
            <a:lstStyle/>
            <a:p>
              <a:endParaRPr lang="fr-CA"/>
            </a:p>
          </p:txBody>
        </p:sp>
        <p:sp>
          <p:nvSpPr>
            <p:cNvPr id="12" name="Freeform 16">
              <a:extLst>
                <a:ext uri="{FF2B5EF4-FFF2-40B4-BE49-F238E27FC236}">
                  <a16:creationId xmlns:a16="http://schemas.microsoft.com/office/drawing/2014/main" id="{05A4D319-A9AB-F747-ECCE-AC65128FDC88}"/>
                </a:ext>
              </a:extLst>
            </p:cNvPr>
            <p:cNvSpPr/>
            <p:nvPr/>
          </p:nvSpPr>
          <p:spPr>
            <a:xfrm>
              <a:off x="8629286" y="1125219"/>
              <a:ext cx="654346" cy="655835"/>
            </a:xfrm>
            <a:custGeom>
              <a:avLst/>
              <a:gdLst>
                <a:gd name="connsiteX0" fmla="*/ 614346 w 654346"/>
                <a:gd name="connsiteY0" fmla="*/ 361113 h 655835"/>
                <a:gd name="connsiteX1" fmla="*/ 579839 w 654346"/>
                <a:gd name="connsiteY1" fmla="*/ 468555 h 655835"/>
                <a:gd name="connsiteX2" fmla="*/ 506641 w 654346"/>
                <a:gd name="connsiteY2" fmla="*/ 554757 h 655835"/>
                <a:gd name="connsiteX3" fmla="*/ 406255 w 654346"/>
                <a:gd name="connsiteY3" fmla="*/ 606382 h 655835"/>
                <a:gd name="connsiteX4" fmla="*/ 293987 w 654346"/>
                <a:gd name="connsiteY4" fmla="*/ 615526 h 655835"/>
                <a:gd name="connsiteX5" fmla="*/ 186662 w 654346"/>
                <a:gd name="connsiteY5" fmla="*/ 580950 h 655835"/>
                <a:gd name="connsiteX6" fmla="*/ 100630 w 654346"/>
                <a:gd name="connsiteY6" fmla="*/ 507608 h 655835"/>
                <a:gd name="connsiteX7" fmla="*/ 49202 w 654346"/>
                <a:gd name="connsiteY7" fmla="*/ 407024 h 655835"/>
                <a:gd name="connsiteX8" fmla="*/ 39981 w 654346"/>
                <a:gd name="connsiteY8" fmla="*/ 294534 h 655835"/>
                <a:gd name="connsiteX9" fmla="*/ 74583 w 654346"/>
                <a:gd name="connsiteY9" fmla="*/ 186996 h 655835"/>
                <a:gd name="connsiteX10" fmla="*/ 147591 w 654346"/>
                <a:gd name="connsiteY10" fmla="*/ 100890 h 655835"/>
                <a:gd name="connsiteX11" fmla="*/ 248072 w 654346"/>
                <a:gd name="connsiteY11" fmla="*/ 49265 h 655835"/>
                <a:gd name="connsiteX12" fmla="*/ 360340 w 654346"/>
                <a:gd name="connsiteY12" fmla="*/ 40026 h 655835"/>
                <a:gd name="connsiteX13" fmla="*/ 467570 w 654346"/>
                <a:gd name="connsiteY13" fmla="*/ 74697 h 655835"/>
                <a:gd name="connsiteX14" fmla="*/ 553697 w 654346"/>
                <a:gd name="connsiteY14" fmla="*/ 147849 h 655835"/>
                <a:gd name="connsiteX15" fmla="*/ 605125 w 654346"/>
                <a:gd name="connsiteY15" fmla="*/ 248433 h 655835"/>
                <a:gd name="connsiteX16" fmla="*/ 614251 w 654346"/>
                <a:gd name="connsiteY16" fmla="*/ 361018 h 655835"/>
                <a:gd name="connsiteX17" fmla="*/ 614251 w 654346"/>
                <a:gd name="connsiteY17" fmla="*/ 361018 h 655835"/>
                <a:gd name="connsiteX18" fmla="*/ 583831 w 654346"/>
                <a:gd name="connsiteY18" fmla="*/ 124131 h 655835"/>
                <a:gd name="connsiteX19" fmla="*/ 486393 w 654346"/>
                <a:gd name="connsiteY19" fmla="*/ 41359 h 655835"/>
                <a:gd name="connsiteX20" fmla="*/ 364903 w 654346"/>
                <a:gd name="connsiteY20" fmla="*/ 2116 h 655835"/>
                <a:gd name="connsiteX21" fmla="*/ 237710 w 654346"/>
                <a:gd name="connsiteY21" fmla="*/ 12498 h 655835"/>
                <a:gd name="connsiteX22" fmla="*/ 124016 w 654346"/>
                <a:gd name="connsiteY22" fmla="*/ 70887 h 655835"/>
                <a:gd name="connsiteX23" fmla="*/ 41312 w 654346"/>
                <a:gd name="connsiteY23" fmla="*/ 168423 h 655835"/>
                <a:gd name="connsiteX24" fmla="*/ 2051 w 654346"/>
                <a:gd name="connsiteY24" fmla="*/ 290152 h 655835"/>
                <a:gd name="connsiteX25" fmla="*/ 12508 w 654346"/>
                <a:gd name="connsiteY25" fmla="*/ 417692 h 655835"/>
                <a:gd name="connsiteX26" fmla="*/ 70686 w 654346"/>
                <a:gd name="connsiteY26" fmla="*/ 531611 h 655835"/>
                <a:gd name="connsiteX27" fmla="*/ 168030 w 654346"/>
                <a:gd name="connsiteY27" fmla="*/ 614478 h 655835"/>
                <a:gd name="connsiteX28" fmla="*/ 289519 w 654346"/>
                <a:gd name="connsiteY28" fmla="*/ 653721 h 655835"/>
                <a:gd name="connsiteX29" fmla="*/ 416712 w 654346"/>
                <a:gd name="connsiteY29" fmla="*/ 643244 h 655835"/>
                <a:gd name="connsiteX30" fmla="*/ 530406 w 654346"/>
                <a:gd name="connsiteY30" fmla="*/ 584856 h 655835"/>
                <a:gd name="connsiteX31" fmla="*/ 613015 w 654346"/>
                <a:gd name="connsiteY31" fmla="*/ 487320 h 655835"/>
                <a:gd name="connsiteX32" fmla="*/ 652276 w 654346"/>
                <a:gd name="connsiteY32" fmla="*/ 365590 h 655835"/>
                <a:gd name="connsiteX33" fmla="*/ 641914 w 654346"/>
                <a:gd name="connsiteY33" fmla="*/ 238050 h 655835"/>
                <a:gd name="connsiteX34" fmla="*/ 583736 w 654346"/>
                <a:gd name="connsiteY34" fmla="*/ 124131 h 655835"/>
                <a:gd name="connsiteX35" fmla="*/ 583736 w 654346"/>
                <a:gd name="connsiteY35" fmla="*/ 124131 h 65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346" h="655835">
                  <a:moveTo>
                    <a:pt x="614346" y="361113"/>
                  </a:moveTo>
                  <a:cubicBezTo>
                    <a:pt x="609878" y="399023"/>
                    <a:pt x="598186" y="435599"/>
                    <a:pt x="579839" y="468555"/>
                  </a:cubicBezTo>
                  <a:cubicBezTo>
                    <a:pt x="561397" y="501512"/>
                    <a:pt x="536490" y="531135"/>
                    <a:pt x="506641" y="554757"/>
                  </a:cubicBezTo>
                  <a:cubicBezTo>
                    <a:pt x="476886" y="578379"/>
                    <a:pt x="442569" y="596000"/>
                    <a:pt x="406255" y="606382"/>
                  </a:cubicBezTo>
                  <a:cubicBezTo>
                    <a:pt x="369941" y="616669"/>
                    <a:pt x="331917" y="619812"/>
                    <a:pt x="293987" y="615526"/>
                  </a:cubicBezTo>
                  <a:cubicBezTo>
                    <a:pt x="255962" y="610954"/>
                    <a:pt x="219648" y="599238"/>
                    <a:pt x="186662" y="580950"/>
                  </a:cubicBezTo>
                  <a:cubicBezTo>
                    <a:pt x="153675" y="562472"/>
                    <a:pt x="124301" y="537516"/>
                    <a:pt x="100630" y="507608"/>
                  </a:cubicBezTo>
                  <a:cubicBezTo>
                    <a:pt x="77150" y="477890"/>
                    <a:pt x="59564" y="443409"/>
                    <a:pt x="49202" y="407024"/>
                  </a:cubicBezTo>
                  <a:cubicBezTo>
                    <a:pt x="38840" y="370638"/>
                    <a:pt x="35798" y="332538"/>
                    <a:pt x="39981" y="294534"/>
                  </a:cubicBezTo>
                  <a:cubicBezTo>
                    <a:pt x="44544" y="256529"/>
                    <a:pt x="56332" y="220048"/>
                    <a:pt x="74583" y="186996"/>
                  </a:cubicBezTo>
                  <a:cubicBezTo>
                    <a:pt x="92930" y="153945"/>
                    <a:pt x="117932" y="124512"/>
                    <a:pt x="147591" y="100890"/>
                  </a:cubicBezTo>
                  <a:cubicBezTo>
                    <a:pt x="177441" y="77268"/>
                    <a:pt x="211758" y="59647"/>
                    <a:pt x="248072" y="49265"/>
                  </a:cubicBezTo>
                  <a:cubicBezTo>
                    <a:pt x="284386" y="38883"/>
                    <a:pt x="322506" y="35835"/>
                    <a:pt x="360340" y="40026"/>
                  </a:cubicBezTo>
                  <a:cubicBezTo>
                    <a:pt x="398270" y="44598"/>
                    <a:pt x="434679" y="56313"/>
                    <a:pt x="467570" y="74697"/>
                  </a:cubicBezTo>
                  <a:cubicBezTo>
                    <a:pt x="500652" y="92985"/>
                    <a:pt x="530121" y="118131"/>
                    <a:pt x="553697" y="147849"/>
                  </a:cubicBezTo>
                  <a:cubicBezTo>
                    <a:pt x="577177" y="177662"/>
                    <a:pt x="594763" y="212047"/>
                    <a:pt x="605125" y="248433"/>
                  </a:cubicBezTo>
                  <a:cubicBezTo>
                    <a:pt x="615487" y="284818"/>
                    <a:pt x="618529" y="323013"/>
                    <a:pt x="614251" y="361018"/>
                  </a:cubicBezTo>
                  <a:lnTo>
                    <a:pt x="614251" y="361018"/>
                  </a:lnTo>
                  <a:close/>
                  <a:moveTo>
                    <a:pt x="583831" y="124131"/>
                  </a:moveTo>
                  <a:cubicBezTo>
                    <a:pt x="557024" y="90413"/>
                    <a:pt x="523847" y="62124"/>
                    <a:pt x="486393" y="41359"/>
                  </a:cubicBezTo>
                  <a:cubicBezTo>
                    <a:pt x="449033" y="20499"/>
                    <a:pt x="407681" y="7164"/>
                    <a:pt x="364903" y="2116"/>
                  </a:cubicBezTo>
                  <a:cubicBezTo>
                    <a:pt x="322030" y="-2742"/>
                    <a:pt x="278777" y="783"/>
                    <a:pt x="237710" y="12498"/>
                  </a:cubicBezTo>
                  <a:cubicBezTo>
                    <a:pt x="196453" y="24214"/>
                    <a:pt x="157668" y="44217"/>
                    <a:pt x="124016" y="70887"/>
                  </a:cubicBezTo>
                  <a:cubicBezTo>
                    <a:pt x="90364" y="97652"/>
                    <a:pt x="62035" y="130989"/>
                    <a:pt x="41312" y="168423"/>
                  </a:cubicBezTo>
                  <a:cubicBezTo>
                    <a:pt x="20493" y="205856"/>
                    <a:pt x="7279" y="247290"/>
                    <a:pt x="2051" y="290152"/>
                  </a:cubicBezTo>
                  <a:cubicBezTo>
                    <a:pt x="-2702" y="333015"/>
                    <a:pt x="815" y="376449"/>
                    <a:pt x="12508" y="417692"/>
                  </a:cubicBezTo>
                  <a:cubicBezTo>
                    <a:pt x="24106" y="458840"/>
                    <a:pt x="43973" y="497797"/>
                    <a:pt x="70686" y="531611"/>
                  </a:cubicBezTo>
                  <a:cubicBezTo>
                    <a:pt x="97398" y="565234"/>
                    <a:pt x="130670" y="593619"/>
                    <a:pt x="168030" y="614478"/>
                  </a:cubicBezTo>
                  <a:cubicBezTo>
                    <a:pt x="205484" y="635338"/>
                    <a:pt x="246741" y="648673"/>
                    <a:pt x="289519" y="653721"/>
                  </a:cubicBezTo>
                  <a:cubicBezTo>
                    <a:pt x="332392" y="658579"/>
                    <a:pt x="375550" y="655055"/>
                    <a:pt x="416712" y="643244"/>
                  </a:cubicBezTo>
                  <a:cubicBezTo>
                    <a:pt x="457779" y="631623"/>
                    <a:pt x="496659" y="611621"/>
                    <a:pt x="530406" y="584856"/>
                  </a:cubicBezTo>
                  <a:cubicBezTo>
                    <a:pt x="564058" y="558090"/>
                    <a:pt x="592292" y="524753"/>
                    <a:pt x="613015" y="487320"/>
                  </a:cubicBezTo>
                  <a:cubicBezTo>
                    <a:pt x="633929" y="449886"/>
                    <a:pt x="647048" y="408453"/>
                    <a:pt x="652276" y="365590"/>
                  </a:cubicBezTo>
                  <a:cubicBezTo>
                    <a:pt x="657029" y="322632"/>
                    <a:pt x="653607" y="279294"/>
                    <a:pt x="641914" y="238050"/>
                  </a:cubicBezTo>
                  <a:cubicBezTo>
                    <a:pt x="630222" y="196902"/>
                    <a:pt x="610259" y="157945"/>
                    <a:pt x="583736" y="124131"/>
                  </a:cubicBezTo>
                  <a:lnTo>
                    <a:pt x="583736" y="124131"/>
                  </a:lnTo>
                  <a:close/>
                </a:path>
              </a:pathLst>
            </a:custGeom>
            <a:solidFill>
              <a:srgbClr val="72BF44"/>
            </a:solidFill>
            <a:ln w="0" cap="flat">
              <a:noFill/>
              <a:prstDash val="solid"/>
              <a:miter/>
            </a:ln>
          </p:spPr>
          <p:txBody>
            <a:bodyPr rtlCol="0" anchor="ctr"/>
            <a:lstStyle/>
            <a:p>
              <a:endParaRPr lang="fr-CA"/>
            </a:p>
          </p:txBody>
        </p:sp>
      </p:grpSp>
      <p:sp>
        <p:nvSpPr>
          <p:cNvPr id="4" name="Slide Number Placeholder 3">
            <a:extLst>
              <a:ext uri="{FF2B5EF4-FFF2-40B4-BE49-F238E27FC236}">
                <a16:creationId xmlns:a16="http://schemas.microsoft.com/office/drawing/2014/main" id="{58A12FAC-C409-55F1-4C2A-0D84E6E30705}"/>
              </a:ext>
            </a:extLst>
          </p:cNvPr>
          <p:cNvSpPr>
            <a:spLocks noGrp="1"/>
          </p:cNvSpPr>
          <p:nvPr>
            <p:ph type="sldNum" sz="quarter" idx="4294967295"/>
          </p:nvPr>
        </p:nvSpPr>
        <p:spPr>
          <a:xfrm>
            <a:off x="9363075" y="6374267"/>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183238C-D44C-504C-A90F-6A09F5109934}" type="slidenum">
              <a:rPr lang="fr-CA" smtClean="0">
                <a:latin typeface="Lora Regular Roman" pitchFamily="2" charset="0"/>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fr-CA" sz="1200" b="0" i="0" u="none" strike="noStrike" kern="1200" cap="none" spc="0" normalizeH="0" baseline="0">
              <a:ln>
                <a:noFill/>
              </a:ln>
              <a:solidFill>
                <a:srgbClr val="424242">
                  <a:tint val="75000"/>
                </a:srgbClr>
              </a:solidFill>
              <a:effectLst/>
              <a:uLnTx/>
              <a:uFillTx/>
              <a:latin typeface="Lora Regular Roman" pitchFamily="2" charset="0"/>
            </a:endParaRPr>
          </a:p>
        </p:txBody>
      </p:sp>
    </p:spTree>
    <p:custDataLst>
      <p:tags r:id="rId1"/>
    </p:custDataLst>
    <p:extLst>
      <p:ext uri="{BB962C8B-B14F-4D97-AF65-F5344CB8AC3E}">
        <p14:creationId xmlns:p14="http://schemas.microsoft.com/office/powerpoint/2010/main" val="3922433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028" y="389300"/>
            <a:ext cx="12127929" cy="1325563"/>
          </a:xfrm>
        </p:spPr>
        <p:txBody>
          <a:bodyPr>
            <a:normAutofit/>
          </a:bodyPr>
          <a:lstStyle/>
          <a:p>
            <a:pPr algn="ctr"/>
            <a:r>
              <a:rPr lang="fr-CA" dirty="0"/>
              <a:t>Comment définiriez-vous la santé mentale? </a:t>
            </a:r>
          </a:p>
        </p:txBody>
      </p:sp>
      <p:graphicFrame>
        <p:nvGraphicFramePr>
          <p:cNvPr id="52" name="Content Placeholder 8">
            <a:extLst>
              <a:ext uri="{FF2B5EF4-FFF2-40B4-BE49-F238E27FC236}">
                <a16:creationId xmlns:a16="http://schemas.microsoft.com/office/drawing/2014/main" id="{A31CDB3D-5BF0-4F7F-9235-D0401467849E}"/>
              </a:ext>
              <a:ext uri="{C183D7F6-B498-43B3-948B-1728B52AA6E4}">
                <adec:decorative xmlns:adec="http://schemas.microsoft.com/office/drawing/2017/decorative" val="1"/>
              </a:ext>
            </a:extLst>
          </p:cNvPr>
          <p:cNvGraphicFramePr>
            <a:graphicFrameLocks noGrp="1"/>
          </p:cNvGraphicFramePr>
          <p:nvPr>
            <p:ph sz="half" idx="1"/>
            <p:extLst>
              <p:ext uri="{D42A27DB-BD31-4B8C-83A1-F6EECF244321}">
                <p14:modId xmlns:p14="http://schemas.microsoft.com/office/powerpoint/2010/main" val="646762747"/>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Content Placeholder 2">
            <a:extLst>
              <a:ext uri="{FF2B5EF4-FFF2-40B4-BE49-F238E27FC236}">
                <a16:creationId xmlns:a16="http://schemas.microsoft.com/office/drawing/2014/main" id="{A84DDDDC-6CDD-EF0C-6C05-8E08395E044F}"/>
              </a:ext>
            </a:extLst>
          </p:cNvPr>
          <p:cNvSpPr>
            <a:spLocks noGrp="1"/>
          </p:cNvSpPr>
          <p:nvPr>
            <p:ph sz="half" idx="2"/>
          </p:nvPr>
        </p:nvSpPr>
        <p:spPr>
          <a:xfrm>
            <a:off x="6096000" y="1977410"/>
            <a:ext cx="4849091" cy="4047765"/>
          </a:xfrm>
          <a:prstGeom prst="round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anchor="ctr">
            <a:normAutofit fontScale="62500" lnSpcReduction="20000"/>
          </a:bodyPr>
          <a:lstStyle/>
          <a:p>
            <a:pPr>
              <a:lnSpc>
                <a:spcPct val="150000"/>
              </a:lnSpc>
            </a:pPr>
            <a:r>
              <a:rPr lang="fr-CA" sz="4600" dirty="0">
                <a:latin typeface="Lora" pitchFamily="2" charset="0"/>
              </a:rPr>
              <a:t>La santé mentale affecte la façon dont on…</a:t>
            </a:r>
          </a:p>
          <a:p>
            <a:pPr lvl="1">
              <a:lnSpc>
                <a:spcPct val="150000"/>
              </a:lnSpc>
            </a:pPr>
            <a:r>
              <a:rPr lang="fr-CA" sz="4600" i="1" dirty="0">
                <a:solidFill>
                  <a:schemeClr val="bg1"/>
                </a:solidFill>
                <a:latin typeface="Lora" pitchFamily="2" charset="0"/>
              </a:rPr>
              <a:t>Pense</a:t>
            </a:r>
          </a:p>
          <a:p>
            <a:pPr lvl="1">
              <a:lnSpc>
                <a:spcPct val="150000"/>
              </a:lnSpc>
            </a:pPr>
            <a:r>
              <a:rPr lang="fr-CA" sz="4600" i="1" dirty="0">
                <a:solidFill>
                  <a:schemeClr val="bg1"/>
                </a:solidFill>
                <a:latin typeface="Lora" pitchFamily="2" charset="0"/>
              </a:rPr>
              <a:t>Se sent</a:t>
            </a:r>
          </a:p>
          <a:p>
            <a:pPr lvl="1">
              <a:lnSpc>
                <a:spcPct val="150000"/>
              </a:lnSpc>
            </a:pPr>
            <a:r>
              <a:rPr lang="fr-CA" sz="4600" i="1" dirty="0">
                <a:solidFill>
                  <a:schemeClr val="bg1"/>
                </a:solidFill>
                <a:latin typeface="Lora" pitchFamily="2" charset="0"/>
              </a:rPr>
              <a:t>Agit</a:t>
            </a:r>
          </a:p>
        </p:txBody>
      </p:sp>
      <p:sp>
        <p:nvSpPr>
          <p:cNvPr id="4" name="Slide Number Placeholder 3">
            <a:extLst>
              <a:ext uri="{FF2B5EF4-FFF2-40B4-BE49-F238E27FC236}">
                <a16:creationId xmlns:a16="http://schemas.microsoft.com/office/drawing/2014/main" id="{208D5B76-3718-3783-2FAA-76CF15D9FDFE}"/>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183238C-D44C-504C-A90F-6A09F5109934}" type="slidenum">
              <a:rPr lang="fr-CA" smtClean="0">
                <a:latin typeface="Lora Regular Roman" pitchFamily="2" charset="0"/>
              </a:rPr>
              <a:pPr/>
              <a:t>9</a:t>
            </a:fld>
            <a:endParaRPr lang="fr-CA" dirty="0">
              <a:latin typeface="Lora Regular Roman" pitchFamily="2" charset="0"/>
            </a:endParaRPr>
          </a:p>
        </p:txBody>
      </p:sp>
      <p:pic>
        <p:nvPicPr>
          <p:cNvPr id="7" name="Picture 4">
            <a:extLst>
              <a:ext uri="{FF2B5EF4-FFF2-40B4-BE49-F238E27FC236}">
                <a16:creationId xmlns:a16="http://schemas.microsoft.com/office/drawing/2014/main" id="{71679263-31A0-468D-29E2-B8AB1E640F80}"/>
              </a:ext>
              <a:ext uri="{C183D7F6-B498-43B3-948B-1728B52AA6E4}">
                <adec:decorative xmlns:adec="http://schemas.microsoft.com/office/drawing/2017/decorative" val="1"/>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321" t="4431" r="-321" b="21383"/>
          <a:stretch/>
        </p:blipFill>
        <p:spPr bwMode="auto">
          <a:xfrm>
            <a:off x="1194325" y="1766617"/>
            <a:ext cx="4469350" cy="4469350"/>
          </a:xfrm>
          <a:prstGeom prst="ellipse">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ustDataLst>
      <p:tags r:id="rId1"/>
    </p:custDataLst>
    <p:extLst>
      <p:ext uri="{BB962C8B-B14F-4D97-AF65-F5344CB8AC3E}">
        <p14:creationId xmlns:p14="http://schemas.microsoft.com/office/powerpoint/2010/main" val="741890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50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par>
                          <p:cTn id="13" fill="hold">
                            <p:stCondLst>
                              <p:cond delay="1000"/>
                            </p:stCondLst>
                            <p:childTnLst>
                              <p:par>
                                <p:cTn id="14" presetID="10" presetClass="entr" presetSubtype="0" fill="hold" grpId="0" nodeType="afterEffect">
                                  <p:stCondLst>
                                    <p:cond delay="50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par>
                          <p:cTn id="17" fill="hold">
                            <p:stCondLst>
                              <p:cond delay="2000"/>
                            </p:stCondLst>
                            <p:childTnLst>
                              <p:par>
                                <p:cTn id="18" presetID="10" presetClass="entr" presetSubtype="0" fill="hold" grpId="0" nodeType="afterEffect">
                                  <p:stCondLst>
                                    <p:cond delay="50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childTnLst>
                          </p:cTn>
                        </p:par>
                        <p:par>
                          <p:cTn id="21" fill="hold">
                            <p:stCondLst>
                              <p:cond delay="3000"/>
                            </p:stCondLst>
                            <p:childTnLst>
                              <p:par>
                                <p:cTn id="22" presetID="10" presetClass="entr" presetSubtype="0" fill="hold" grpId="0" nodeType="afterEffect">
                                  <p:stCondLst>
                                    <p:cond delay="50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139CE726-6BEE-2166-6A29-F3D6C8F7F641}"/>
              </a:ext>
            </a:extLst>
          </p:cNvPr>
          <p:cNvSpPr>
            <a:spLocks noGrp="1"/>
          </p:cNvSpPr>
          <p:nvPr>
            <p:ph type="ctrTitle"/>
          </p:nvPr>
        </p:nvSpPr>
        <p:spPr>
          <a:xfrm>
            <a:off x="79558" y="133201"/>
            <a:ext cx="5168168" cy="4153049"/>
          </a:xfrm>
        </p:spPr>
        <p:txBody>
          <a:bodyPr>
            <a:normAutofit/>
          </a:bodyPr>
          <a:lstStyle/>
          <a:p>
            <a:pPr algn="ctr"/>
            <a:r>
              <a:rPr lang="fr-CA" sz="4000" dirty="0"/>
              <a:t>La santé mentale </a:t>
            </a:r>
            <a:br>
              <a:rPr lang="fr-CA" dirty="0"/>
            </a:br>
            <a:br>
              <a:rPr lang="fr-CA" dirty="0"/>
            </a:br>
            <a:r>
              <a:rPr lang="fr-CA" sz="2800" dirty="0">
                <a:solidFill>
                  <a:schemeClr val="tx1"/>
                </a:solidFill>
              </a:rPr>
              <a:t> </a:t>
            </a:r>
            <a:endParaRPr lang="fr-CA" sz="3600" dirty="0">
              <a:solidFill>
                <a:schemeClr val="tx1"/>
              </a:solidFill>
            </a:endParaRPr>
          </a:p>
        </p:txBody>
      </p:sp>
      <p:sp>
        <p:nvSpPr>
          <p:cNvPr id="13" name="Subtitle 12">
            <a:extLst>
              <a:ext uri="{FF2B5EF4-FFF2-40B4-BE49-F238E27FC236}">
                <a16:creationId xmlns:a16="http://schemas.microsoft.com/office/drawing/2014/main" id="{997EF31C-23A0-63D0-D2B0-137F2466D903}"/>
              </a:ext>
            </a:extLst>
          </p:cNvPr>
          <p:cNvSpPr>
            <a:spLocks noGrp="1"/>
          </p:cNvSpPr>
          <p:nvPr>
            <p:ph type="subTitle" idx="1"/>
          </p:nvPr>
        </p:nvSpPr>
        <p:spPr>
          <a:xfrm>
            <a:off x="6096000" y="670458"/>
            <a:ext cx="5819096" cy="2079624"/>
          </a:xfrm>
        </p:spPr>
        <p:txBody>
          <a:bodyPr>
            <a:normAutofit/>
          </a:bodyPr>
          <a:lstStyle/>
          <a:p>
            <a:pPr marL="342900" indent="-342900">
              <a:lnSpc>
                <a:spcPct val="120000"/>
              </a:lnSpc>
              <a:spcBef>
                <a:spcPts val="600"/>
              </a:spcBef>
              <a:spcAft>
                <a:spcPts val="600"/>
              </a:spcAft>
              <a:buFont typeface="Arial" panose="020B0604020202020204" pitchFamily="34" charset="0"/>
              <a:buChar char="•"/>
            </a:pPr>
            <a:r>
              <a:rPr lang="fr-CA" sz="2000" b="1" dirty="0">
                <a:latin typeface="Lora" pitchFamily="2" charset="0"/>
              </a:rPr>
              <a:t>Un état de bien-être mental </a:t>
            </a:r>
            <a:r>
              <a:rPr lang="fr-CA" sz="2000" dirty="0">
                <a:latin typeface="Lora" pitchFamily="2" charset="0"/>
              </a:rPr>
              <a:t>qui nous permet d’affronter les sources de stress de la vie, de réaliser notre potentiel, de bien apprendre et de bien travailler et de contribuer à la vie de la communauté. </a:t>
            </a:r>
          </a:p>
        </p:txBody>
      </p:sp>
      <p:sp>
        <p:nvSpPr>
          <p:cNvPr id="2" name="Subtitle 12">
            <a:extLst>
              <a:ext uri="{FF2B5EF4-FFF2-40B4-BE49-F238E27FC236}">
                <a16:creationId xmlns:a16="http://schemas.microsoft.com/office/drawing/2014/main" id="{0138B710-55AD-8813-F75B-ADF8FDF5AC06}"/>
              </a:ext>
            </a:extLst>
          </p:cNvPr>
          <p:cNvSpPr txBox="1">
            <a:spLocks/>
          </p:cNvSpPr>
          <p:nvPr/>
        </p:nvSpPr>
        <p:spPr>
          <a:xfrm>
            <a:off x="6096000" y="2750082"/>
            <a:ext cx="5819096" cy="3072335"/>
          </a:xfrm>
          <a:prstGeom prst="rect">
            <a:avLst/>
          </a:prstGeom>
        </p:spPr>
        <p:txBody>
          <a:bodyPr vert="horz" lIns="91440" tIns="45720" rIns="91440" bIns="45720" rtlCol="0">
            <a:noAutofit/>
          </a:bodyPr>
          <a:lstStyle>
            <a:lvl1pPr marL="0" indent="0" algn="l" defTabSz="914400" rtl="0" eaLnBrk="1" latinLnBrk="0" hangingPunct="1">
              <a:lnSpc>
                <a:spcPct val="100000"/>
              </a:lnSpc>
              <a:spcBef>
                <a:spcPts val="1200"/>
              </a:spcBef>
              <a:spcAft>
                <a:spcPts val="1200"/>
              </a:spcAft>
              <a:buFont typeface="Arial" panose="020B0604020202020204" pitchFamily="34" charset="0"/>
              <a:buNone/>
              <a:defRPr sz="2400" b="0" i="0" kern="1200">
                <a:solidFill>
                  <a:schemeClr val="tx1"/>
                </a:solidFill>
                <a:latin typeface="Lora Regular Roman" pitchFamily="2" charset="0"/>
                <a:ea typeface="+mn-ea"/>
                <a:cs typeface="+mn-cs"/>
              </a:defRPr>
            </a:lvl1pPr>
            <a:lvl2pPr marL="457200" indent="0" algn="ctr" defTabSz="914400" rtl="0" eaLnBrk="1" latinLnBrk="0" hangingPunct="1">
              <a:lnSpc>
                <a:spcPct val="90000"/>
              </a:lnSpc>
              <a:spcBef>
                <a:spcPts val="0"/>
              </a:spcBef>
              <a:spcAft>
                <a:spcPts val="600"/>
              </a:spcAft>
              <a:buFont typeface="Arial" panose="020B0604020202020204" pitchFamily="34" charset="0"/>
              <a:buNone/>
              <a:defRPr sz="2000" kern="1200">
                <a:solidFill>
                  <a:schemeClr val="tx1"/>
                </a:solidFill>
                <a:latin typeface="LORA REGULAR ROMAN" pitchFamily="2" charset="77"/>
                <a:ea typeface="+mn-ea"/>
                <a:cs typeface="+mn-cs"/>
              </a:defRPr>
            </a:lvl2pPr>
            <a:lvl3pPr marL="914400" indent="0" algn="ctr" defTabSz="914400" rtl="0" eaLnBrk="1" latinLnBrk="0" hangingPunct="1">
              <a:lnSpc>
                <a:spcPct val="90000"/>
              </a:lnSpc>
              <a:spcBef>
                <a:spcPts val="0"/>
              </a:spcBef>
              <a:spcAft>
                <a:spcPts val="600"/>
              </a:spcAft>
              <a:buFont typeface="System Font Regular"/>
              <a:buNone/>
              <a:defRPr sz="1800" kern="1200">
                <a:solidFill>
                  <a:schemeClr val="tx1"/>
                </a:solidFill>
                <a:latin typeface="LORA REGULAR ROMAN" pitchFamily="2" charset="77"/>
                <a:ea typeface="+mn-ea"/>
                <a:cs typeface="+mn-cs"/>
              </a:defRPr>
            </a:lvl3pPr>
            <a:lvl4pPr marL="1371600" indent="0" algn="ctr" defTabSz="914400" rtl="0" eaLnBrk="1" latinLnBrk="0" hangingPunct="1">
              <a:lnSpc>
                <a:spcPct val="90000"/>
              </a:lnSpc>
              <a:spcBef>
                <a:spcPts val="0"/>
              </a:spcBef>
              <a:spcAft>
                <a:spcPts val="600"/>
              </a:spcAft>
              <a:buFont typeface="System Font Regular"/>
              <a:buNone/>
              <a:defRPr sz="1600" kern="1200">
                <a:solidFill>
                  <a:schemeClr val="tx1"/>
                </a:solidFill>
                <a:latin typeface="LORA REGULAR ROMAN" pitchFamily="2" charset="77"/>
                <a:ea typeface="+mn-ea"/>
                <a:cs typeface="+mn-cs"/>
              </a:defRPr>
            </a:lvl4pPr>
            <a:lvl5pPr marL="1828800" indent="0" algn="ctr" defTabSz="914400" rtl="0" eaLnBrk="1" latinLnBrk="0" hangingPunct="1">
              <a:lnSpc>
                <a:spcPct val="90000"/>
              </a:lnSpc>
              <a:spcBef>
                <a:spcPts val="0"/>
              </a:spcBef>
              <a:spcAft>
                <a:spcPts val="600"/>
              </a:spcAft>
              <a:buFont typeface="Wingdings" pitchFamily="2" charset="2"/>
              <a:buNone/>
              <a:defRPr sz="1600" kern="1200">
                <a:solidFill>
                  <a:schemeClr val="tx1"/>
                </a:solidFill>
                <a:latin typeface="LORA REGULAR ROMAN" pitchFamily="2" charset="77"/>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nSpc>
                <a:spcPct val="120000"/>
              </a:lnSpc>
              <a:spcBef>
                <a:spcPts val="600"/>
              </a:spcBef>
              <a:spcAft>
                <a:spcPts val="600"/>
              </a:spcAft>
              <a:buFont typeface="Arial" panose="020B0604020202020204" pitchFamily="34" charset="0"/>
              <a:buChar char="•"/>
            </a:pPr>
            <a:r>
              <a:rPr lang="fr-CA" sz="2000" b="1" dirty="0">
                <a:latin typeface="Lora" pitchFamily="2" charset="0"/>
              </a:rPr>
              <a:t>Un droit fondamental de tout être humain. </a:t>
            </a:r>
          </a:p>
          <a:p>
            <a:pPr marL="342900" indent="-342900">
              <a:lnSpc>
                <a:spcPct val="120000"/>
              </a:lnSpc>
              <a:spcBef>
                <a:spcPts val="600"/>
              </a:spcBef>
              <a:spcAft>
                <a:spcPts val="600"/>
              </a:spcAft>
              <a:buFont typeface="Arial" panose="020B0604020202020204" pitchFamily="34" charset="0"/>
              <a:buChar char="•"/>
            </a:pPr>
            <a:r>
              <a:rPr lang="fr-CA" sz="2000" b="1" dirty="0">
                <a:latin typeface="Lora" pitchFamily="2" charset="0"/>
              </a:rPr>
              <a:t>Ne se définit pas seulement par l’absence de troubles de santé mentale</a:t>
            </a:r>
            <a:r>
              <a:rPr lang="fr-CA" sz="2000" dirty="0">
                <a:latin typeface="Lora" pitchFamily="2" charset="0"/>
              </a:rPr>
              <a:t>. </a:t>
            </a:r>
            <a:r>
              <a:rPr lang="fr-CA" sz="2000" dirty="0">
                <a:latin typeface="Lora" pitchFamily="2" charset="0"/>
                <a:ea typeface="Calibri" panose="020F0502020204030204" pitchFamily="34" charset="0"/>
              </a:rPr>
              <a:t>Il s’agit d’une réalité complexe qui varie d’une personne à l’autre, avec divers degrés de difficulté et de souffrance et des manifestations sociales et cliniques qui peuvent être très différentes.</a:t>
            </a:r>
            <a:endParaRPr lang="fr-CA" sz="2000" dirty="0">
              <a:latin typeface="Lora" pitchFamily="2" charset="0"/>
            </a:endParaRPr>
          </a:p>
        </p:txBody>
      </p:sp>
      <p:sp>
        <p:nvSpPr>
          <p:cNvPr id="3" name="TextBox 2">
            <a:extLst>
              <a:ext uri="{FF2B5EF4-FFF2-40B4-BE49-F238E27FC236}">
                <a16:creationId xmlns:a16="http://schemas.microsoft.com/office/drawing/2014/main" id="{6AEEF1D3-198C-21B7-053E-E869EA42791A}"/>
              </a:ext>
            </a:extLst>
          </p:cNvPr>
          <p:cNvSpPr txBox="1"/>
          <p:nvPr/>
        </p:nvSpPr>
        <p:spPr>
          <a:xfrm>
            <a:off x="4413489" y="6127061"/>
            <a:ext cx="3365024" cy="276999"/>
          </a:xfrm>
          <a:prstGeom prst="rect">
            <a:avLst/>
          </a:prstGeom>
          <a:noFill/>
        </p:spPr>
        <p:txBody>
          <a:bodyPr wrap="none" rtlCol="0">
            <a:spAutoFit/>
          </a:bodyPr>
          <a:lstStyle/>
          <a:p>
            <a:pPr marL="0" marR="0" lvl="0" indent="0" algn="ctr" defTabSz="228554" rtl="0" eaLnBrk="1" fontAlgn="auto" latinLnBrk="0" hangingPunct="1">
              <a:lnSpc>
                <a:spcPct val="100000"/>
              </a:lnSpc>
              <a:spcBef>
                <a:spcPts val="0"/>
              </a:spcBef>
              <a:spcAft>
                <a:spcPts val="0"/>
              </a:spcAft>
              <a:buClrTx/>
              <a:buSzTx/>
              <a:buFontTx/>
              <a:buNone/>
              <a:tabLst/>
              <a:defRPr/>
            </a:pPr>
            <a:r>
              <a:rPr lang="en-US" sz="1200" dirty="0">
                <a:solidFill>
                  <a:schemeClr val="bg2">
                    <a:lumMod val="50000"/>
                  </a:schemeClr>
                </a:solidFill>
                <a:latin typeface="Lora" pitchFamily="2" charset="0"/>
              </a:rPr>
              <a:t>Source: </a:t>
            </a:r>
            <a:r>
              <a:rPr lang="fr-CA" sz="1200" dirty="0">
                <a:solidFill>
                  <a:schemeClr val="bg2">
                    <a:lumMod val="50000"/>
                  </a:schemeClr>
                </a:solidFill>
                <a:latin typeface="Lora" pitchFamily="2" charset="0"/>
              </a:rPr>
              <a:t>L’Organisation mondiale de la Santé </a:t>
            </a:r>
            <a:endParaRPr kumimoji="0" lang="en-US" i="0" u="none" strike="noStrike" kern="0" cap="none" spc="0" normalizeH="0" baseline="0" noProof="0" dirty="0">
              <a:ln>
                <a:noFill/>
              </a:ln>
              <a:solidFill>
                <a:schemeClr val="tx1">
                  <a:lumMod val="50000"/>
                  <a:lumOff val="50000"/>
                </a:schemeClr>
              </a:solidFill>
              <a:effectLst/>
              <a:uLnTx/>
              <a:uFillTx/>
              <a:latin typeface="Lora" pitchFamily="2" charset="0"/>
              <a:ea typeface="Red Hat Display" panose="02010303040201060303" pitchFamily="2" charset="0"/>
              <a:cs typeface="Red Hat Display" panose="02010303040201060303" pitchFamily="2" charset="0"/>
            </a:endParaRPr>
          </a:p>
        </p:txBody>
      </p:sp>
      <p:sp>
        <p:nvSpPr>
          <p:cNvPr id="4" name="Slide Number Placeholder 3">
            <a:extLst>
              <a:ext uri="{FF2B5EF4-FFF2-40B4-BE49-F238E27FC236}">
                <a16:creationId xmlns:a16="http://schemas.microsoft.com/office/drawing/2014/main" id="{F3D522A4-5098-B03E-2772-5A2B4F7E0DCB}"/>
              </a:ext>
            </a:extLst>
          </p:cNvPr>
          <p:cNvSpPr>
            <a:spLocks noGrp="1"/>
          </p:cNvSpPr>
          <p:nvPr>
            <p:ph type="sldNum" sz="quarter" idx="12"/>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10</a:t>
            </a:fld>
            <a:endParaRPr lang="fr-CA">
              <a:latin typeface="Lora Regular Roman" pitchFamily="2" charset="0"/>
            </a:endParaRPr>
          </a:p>
        </p:txBody>
      </p:sp>
    </p:spTree>
    <p:extLst>
      <p:ext uri="{BB962C8B-B14F-4D97-AF65-F5344CB8AC3E}">
        <p14:creationId xmlns:p14="http://schemas.microsoft.com/office/powerpoint/2010/main" val="1894763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A49A6817-6B38-2157-C892-6BFC68CC03F7}"/>
              </a:ext>
            </a:extLst>
          </p:cNvPr>
          <p:cNvSpPr>
            <a:spLocks noGrp="1"/>
          </p:cNvSpPr>
          <p:nvPr>
            <p:ph type="title"/>
          </p:nvPr>
        </p:nvSpPr>
        <p:spPr>
          <a:xfrm>
            <a:off x="781469" y="255708"/>
            <a:ext cx="10515600" cy="1325563"/>
          </a:xfrm>
        </p:spPr>
        <p:txBody>
          <a:bodyPr>
            <a:normAutofit/>
          </a:bodyPr>
          <a:lstStyle/>
          <a:p>
            <a:pPr algn="ctr"/>
            <a:r>
              <a:rPr lang="fr-FR" dirty="0"/>
              <a:t>Le continuum de santé mentale</a:t>
            </a:r>
          </a:p>
        </p:txBody>
      </p:sp>
      <p:sp>
        <p:nvSpPr>
          <p:cNvPr id="2" name="Content Placeholder 1">
            <a:extLst>
              <a:ext uri="{FF2B5EF4-FFF2-40B4-BE49-F238E27FC236}">
                <a16:creationId xmlns:a16="http://schemas.microsoft.com/office/drawing/2014/main" id="{4DF05EED-9B5D-1DA7-7D4F-7B82E6BC51FA}"/>
              </a:ext>
            </a:extLst>
          </p:cNvPr>
          <p:cNvSpPr>
            <a:spLocks noGrp="1"/>
          </p:cNvSpPr>
          <p:nvPr>
            <p:ph idx="1"/>
          </p:nvPr>
        </p:nvSpPr>
        <p:spPr/>
        <p:txBody>
          <a:bodyPr/>
          <a:lstStyle/>
          <a:p>
            <a:endParaRPr lang="fr-CA"/>
          </a:p>
        </p:txBody>
      </p:sp>
      <p:sp>
        <p:nvSpPr>
          <p:cNvPr id="16" name="Left-Right Arrow 17">
            <a:extLst>
              <a:ext uri="{FF2B5EF4-FFF2-40B4-BE49-F238E27FC236}">
                <a16:creationId xmlns:a16="http://schemas.microsoft.com/office/drawing/2014/main" id="{51228C84-4C1A-4607-2B04-BFC23C6D5227}"/>
              </a:ext>
              <a:ext uri="{C183D7F6-B498-43B3-948B-1728B52AA6E4}">
                <adec:decorative xmlns:adec="http://schemas.microsoft.com/office/drawing/2017/decorative" val="1"/>
              </a:ext>
            </a:extLst>
          </p:cNvPr>
          <p:cNvSpPr/>
          <p:nvPr/>
        </p:nvSpPr>
        <p:spPr bwMode="auto">
          <a:xfrm>
            <a:off x="1114619" y="5955450"/>
            <a:ext cx="10378440" cy="284666"/>
          </a:xfrm>
          <a:prstGeom prst="leftRightArrow">
            <a:avLst/>
          </a:prstGeom>
          <a:gradFill>
            <a:gsLst>
              <a:gs pos="12000">
                <a:srgbClr val="92D050"/>
              </a:gs>
              <a:gs pos="37000">
                <a:srgbClr val="FFFF00">
                  <a:alpha val="98000"/>
                </a:srgbClr>
              </a:gs>
              <a:gs pos="62000">
                <a:srgbClr val="FF6600">
                  <a:alpha val="98000"/>
                </a:srgbClr>
              </a:gs>
              <a:gs pos="87000">
                <a:srgbClr val="FF000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fr-CA" sz="1600" b="0" i="0" u="none" strike="noStrike" kern="1200" cap="none" spc="0" normalizeH="0" baseline="0">
              <a:ln>
                <a:noFill/>
              </a:ln>
              <a:solidFill>
                <a:prstClr val="white"/>
              </a:solidFill>
              <a:effectLst/>
              <a:uLnTx/>
              <a:uFillTx/>
              <a:latin typeface="Calibri"/>
              <a:ea typeface="+mn-ea"/>
              <a:cs typeface="+mn-cs"/>
            </a:endParaRPr>
          </a:p>
        </p:txBody>
      </p:sp>
      <p:graphicFrame>
        <p:nvGraphicFramePr>
          <p:cNvPr id="18" name="Table 17">
            <a:extLst>
              <a:ext uri="{FF2B5EF4-FFF2-40B4-BE49-F238E27FC236}">
                <a16:creationId xmlns:a16="http://schemas.microsoft.com/office/drawing/2014/main" id="{7D9E9536-BA85-B3C2-14DD-E339F5D426A4}"/>
              </a:ext>
            </a:extLst>
          </p:cNvPr>
          <p:cNvGraphicFramePr>
            <a:graphicFrameLocks noGrp="1"/>
          </p:cNvGraphicFramePr>
          <p:nvPr>
            <p:extLst>
              <p:ext uri="{D42A27DB-BD31-4B8C-83A1-F6EECF244321}">
                <p14:modId xmlns:p14="http://schemas.microsoft.com/office/powerpoint/2010/main" val="1332726960"/>
              </p:ext>
            </p:extLst>
          </p:nvPr>
        </p:nvGraphicFramePr>
        <p:xfrm>
          <a:off x="838200" y="1629123"/>
          <a:ext cx="10683240" cy="4840045"/>
        </p:xfrm>
        <a:graphic>
          <a:graphicData uri="http://schemas.openxmlformats.org/drawingml/2006/table">
            <a:tbl>
              <a:tblPr firstRow="1" bandRow="1">
                <a:blipFill>
                  <a:blip r:embed="rId4"/>
                  <a:stretch>
                    <a:fillRect/>
                  </a:stretch>
                </a:blipFill>
                <a:tableStyleId>{5C22544A-7EE6-4342-B048-85BDC9FD1C3A}</a:tableStyleId>
              </a:tblPr>
              <a:tblGrid>
                <a:gridCol w="2670810">
                  <a:extLst>
                    <a:ext uri="{9D8B030D-6E8A-4147-A177-3AD203B41FA5}">
                      <a16:colId xmlns:a16="http://schemas.microsoft.com/office/drawing/2014/main" val="3442518436"/>
                    </a:ext>
                  </a:extLst>
                </a:gridCol>
                <a:gridCol w="2670810">
                  <a:extLst>
                    <a:ext uri="{9D8B030D-6E8A-4147-A177-3AD203B41FA5}">
                      <a16:colId xmlns:a16="http://schemas.microsoft.com/office/drawing/2014/main" val="156353952"/>
                    </a:ext>
                  </a:extLst>
                </a:gridCol>
                <a:gridCol w="2670810">
                  <a:extLst>
                    <a:ext uri="{9D8B030D-6E8A-4147-A177-3AD203B41FA5}">
                      <a16:colId xmlns:a16="http://schemas.microsoft.com/office/drawing/2014/main" val="4031555267"/>
                    </a:ext>
                  </a:extLst>
                </a:gridCol>
                <a:gridCol w="2670810">
                  <a:extLst>
                    <a:ext uri="{9D8B030D-6E8A-4147-A177-3AD203B41FA5}">
                      <a16:colId xmlns:a16="http://schemas.microsoft.com/office/drawing/2014/main" val="2584683002"/>
                    </a:ext>
                  </a:extLst>
                </a:gridCol>
              </a:tblGrid>
              <a:tr h="503054">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CA" sz="240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rPr>
                        <a:t>EN SANTÉ</a:t>
                      </a:r>
                    </a:p>
                  </a:txBody>
                  <a:tcPr marL="121920" marR="121920" marT="60960" marB="60960">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93D04F"/>
                    </a:solidFill>
                  </a:tcPr>
                </a:tc>
                <a:tc>
                  <a:txBody>
                    <a:bodyPr/>
                    <a:lstStyle/>
                    <a:p>
                      <a:pPr algn="ctr"/>
                      <a:r>
                        <a:rPr lang="en-CA" sz="240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rPr>
                        <a:t>EN RÉACTION</a:t>
                      </a:r>
                    </a:p>
                  </a:txBody>
                  <a:tcPr marL="121920" marR="121920" marT="60960" marB="60960">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FFFF00"/>
                    </a:solidFill>
                  </a:tcPr>
                </a:tc>
                <a:tc>
                  <a:txBody>
                    <a:bodyPr/>
                    <a:lstStyle/>
                    <a:p>
                      <a:pPr algn="ctr"/>
                      <a:r>
                        <a:rPr lang="en-CA" sz="240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rPr>
                        <a:t>BLESS</a:t>
                      </a:r>
                      <a:r>
                        <a:rPr lang="en-CA" sz="2400" b="1" kern="120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rPr>
                        <a:t>É</a:t>
                      </a:r>
                      <a:r>
                        <a:rPr lang="fr-CA" sz="2400" b="1" kern="1200" noProof="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rPr>
                        <a:t>·E</a:t>
                      </a:r>
                      <a:endParaRPr lang="en-CA" sz="2400" b="1" kern="120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endParaRPr>
                    </a:p>
                  </a:txBody>
                  <a:tcPr marL="121920" marR="121920" marT="60960" marB="60960">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FF6600"/>
                    </a:solidFill>
                  </a:tcPr>
                </a:tc>
                <a:tc>
                  <a:txBody>
                    <a:bodyPr/>
                    <a:lstStyle/>
                    <a:p>
                      <a:pPr algn="ctr"/>
                      <a:r>
                        <a:rPr lang="en-CA" sz="240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rPr>
                        <a:t>MALADE</a:t>
                      </a:r>
                    </a:p>
                  </a:txBody>
                  <a:tcPr marL="121920" marR="121920" marT="60960" marB="60960">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FF0000"/>
                    </a:solidFill>
                  </a:tcPr>
                </a:tc>
                <a:extLst>
                  <a:ext uri="{0D108BD9-81ED-4DB2-BD59-A6C34878D82A}">
                    <a16:rowId xmlns:a16="http://schemas.microsoft.com/office/drawing/2014/main" val="674213981"/>
                  </a:ext>
                </a:extLst>
              </a:tr>
              <a:tr h="4336991">
                <a:tc gridSpan="4">
                  <a:txBody>
                    <a:bodyPr/>
                    <a:lstStyle/>
                    <a:p>
                      <a:pPr algn="ctr" eaLnBrk="0" hangingPunct="0">
                        <a:spcAft>
                          <a:spcPts val="600"/>
                        </a:spcAft>
                        <a:buClr>
                          <a:srgbClr val="0D6CBA"/>
                        </a:buClr>
                        <a:buSzPct val="90000"/>
                        <a:defRPr/>
                      </a:pPr>
                      <a:endParaRPr lang="en-US" sz="2400" dirty="0">
                        <a:solidFill>
                          <a:srgbClr val="000000"/>
                        </a:solidFill>
                        <a:latin typeface="+mn-lt"/>
                        <a:ea typeface="MS PGothic" pitchFamily="34" charset="-128"/>
                      </a:endParaRPr>
                    </a:p>
                  </a:txBody>
                  <a:tcPr marL="121920" marR="121920" marT="120000" marB="6096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hMerge="1">
                  <a:txBody>
                    <a:bodyPr/>
                    <a:lstStyle/>
                    <a:p>
                      <a:pPr algn="ctr">
                        <a:spcAft>
                          <a:spcPts val="600"/>
                        </a:spcAft>
                        <a:buClr>
                          <a:srgbClr val="0D6CBA"/>
                        </a:buClr>
                        <a:defRPr/>
                      </a:pPr>
                      <a:endParaRPr lang="en-US" sz="2400">
                        <a:solidFill>
                          <a:srgbClr val="000000"/>
                        </a:solidFill>
                        <a:latin typeface="+mn-lt"/>
                        <a:ea typeface="MS PGothic" pitchFamily="34" charset="-128"/>
                      </a:endParaRPr>
                    </a:p>
                  </a:txBody>
                  <a:tcPr marL="121920" marR="121920" marT="120000" marB="6096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hMerge="1">
                  <a:txBody>
                    <a:bodyPr/>
                    <a:lstStyle/>
                    <a:p>
                      <a:pPr algn="ctr" eaLnBrk="0" hangingPunct="0">
                        <a:spcAft>
                          <a:spcPts val="600"/>
                        </a:spcAft>
                        <a:buClr>
                          <a:srgbClr val="0D6CBA"/>
                        </a:buClr>
                        <a:defRPr/>
                      </a:pPr>
                      <a:endParaRPr lang="en-US" sz="2400">
                        <a:solidFill>
                          <a:srgbClr val="000000"/>
                        </a:solidFill>
                        <a:latin typeface="+mn-lt"/>
                        <a:ea typeface="MS PGothic" pitchFamily="34" charset="-128"/>
                      </a:endParaRPr>
                    </a:p>
                  </a:txBody>
                  <a:tcPr marL="121920" marR="121920" marT="120000" marB="6096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hMerge="1">
                  <a:txBody>
                    <a:bodyPr/>
                    <a:lstStyle/>
                    <a:p>
                      <a:pPr algn="ctr">
                        <a:spcAft>
                          <a:spcPts val="600"/>
                        </a:spcAft>
                        <a:buClr>
                          <a:srgbClr val="0D6CBA"/>
                        </a:buClr>
                        <a:defRPr/>
                      </a:pPr>
                      <a:endParaRPr lang="en-US" sz="2400">
                        <a:solidFill>
                          <a:srgbClr val="000000"/>
                        </a:solidFill>
                        <a:latin typeface="+mn-lt"/>
                        <a:ea typeface="MS PGothic" pitchFamily="34" charset="-128"/>
                      </a:endParaRPr>
                    </a:p>
                  </a:txBody>
                  <a:tcPr marL="121920" marR="121920" marT="120000" marB="60960">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924657445"/>
                  </a:ext>
                </a:extLst>
              </a:tr>
            </a:tbl>
          </a:graphicData>
        </a:graphic>
      </p:graphicFrame>
      <p:sp>
        <p:nvSpPr>
          <p:cNvPr id="19" name="Title 1">
            <a:extLst>
              <a:ext uri="{FF2B5EF4-FFF2-40B4-BE49-F238E27FC236}">
                <a16:creationId xmlns:a16="http://schemas.microsoft.com/office/drawing/2014/main" id="{92BB18F0-7558-1600-9700-1E021B548867}"/>
              </a:ext>
            </a:extLst>
          </p:cNvPr>
          <p:cNvSpPr txBox="1">
            <a:spLocks/>
          </p:cNvSpPr>
          <p:nvPr/>
        </p:nvSpPr>
        <p:spPr>
          <a:xfrm>
            <a:off x="871845" y="3359037"/>
            <a:ext cx="2930236" cy="1115982"/>
          </a:xfrm>
          <a:prstGeom prst="rect">
            <a:avLst/>
          </a:prstGeom>
          <a:effectLst>
            <a:outerShdw blurRad="50800" dist="38100" dir="2700000" algn="tl" rotWithShape="0">
              <a:schemeClr val="bg1">
                <a:alpha val="64000"/>
              </a:schemeClr>
            </a:outerShd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defTabSz="457189">
              <a:lnSpc>
                <a:spcPct val="100000"/>
              </a:lnSpc>
              <a:defRPr/>
            </a:pPr>
            <a:r>
              <a:rPr lang="fr-CA" sz="3000" b="1" dirty="0">
                <a:solidFill>
                  <a:srgbClr val="172144"/>
                </a:solidFill>
                <a:latin typeface="Lora Bold Roman" pitchFamily="2" charset="0"/>
              </a:rPr>
              <a:t>Bonne santé mentale</a:t>
            </a:r>
          </a:p>
        </p:txBody>
      </p:sp>
      <p:sp>
        <p:nvSpPr>
          <p:cNvPr id="20" name="Title 1">
            <a:extLst>
              <a:ext uri="{FF2B5EF4-FFF2-40B4-BE49-F238E27FC236}">
                <a16:creationId xmlns:a16="http://schemas.microsoft.com/office/drawing/2014/main" id="{C2079316-BE56-0912-58C8-AB93725D1E1D}"/>
              </a:ext>
            </a:extLst>
          </p:cNvPr>
          <p:cNvSpPr txBox="1">
            <a:spLocks/>
          </p:cNvSpPr>
          <p:nvPr/>
        </p:nvSpPr>
        <p:spPr>
          <a:xfrm>
            <a:off x="3968335" y="3359036"/>
            <a:ext cx="4378036" cy="1380221"/>
          </a:xfrm>
          <a:prstGeom prst="rect">
            <a:avLst/>
          </a:prstGeom>
          <a:effectLst>
            <a:outerShdw blurRad="50800" dist="38100" dir="2700000" algn="tl" rotWithShape="0">
              <a:srgbClr val="FFFFFF">
                <a:alpha val="64000"/>
              </a:srgbClr>
            </a:outerShd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defTabSz="457189">
              <a:defRPr/>
            </a:pPr>
            <a:r>
              <a:rPr lang="fr-CA" sz="3000" b="1" dirty="0">
                <a:solidFill>
                  <a:srgbClr val="172144"/>
                </a:solidFill>
                <a:latin typeface="Lora Bold Roman" pitchFamily="2" charset="0"/>
              </a:rPr>
              <a:t>Santé mentale en déclin</a:t>
            </a:r>
          </a:p>
        </p:txBody>
      </p:sp>
      <p:sp>
        <p:nvSpPr>
          <p:cNvPr id="21" name="Title 1">
            <a:extLst>
              <a:ext uri="{FF2B5EF4-FFF2-40B4-BE49-F238E27FC236}">
                <a16:creationId xmlns:a16="http://schemas.microsoft.com/office/drawing/2014/main" id="{1F9BAC60-0892-F53C-A364-3C8905754D88}"/>
              </a:ext>
            </a:extLst>
          </p:cNvPr>
          <p:cNvSpPr txBox="1">
            <a:spLocks/>
          </p:cNvSpPr>
          <p:nvPr/>
        </p:nvSpPr>
        <p:spPr>
          <a:xfrm>
            <a:off x="8562599" y="3359036"/>
            <a:ext cx="2910840" cy="1742353"/>
          </a:xfrm>
          <a:prstGeom prst="rect">
            <a:avLst/>
          </a:prstGeom>
          <a:effectLst>
            <a:outerShdw blurRad="50800" dist="38100" dir="2700000" algn="tl" rotWithShape="0">
              <a:srgbClr val="FFFFFF">
                <a:alpha val="64000"/>
              </a:srgbClr>
            </a:outerShd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defTabSz="457189">
              <a:defRPr/>
            </a:pPr>
            <a:r>
              <a:rPr lang="fr-CA" sz="3000" b="1" dirty="0">
                <a:solidFill>
                  <a:srgbClr val="172144"/>
                </a:solidFill>
                <a:latin typeface="Lora Bold Roman" pitchFamily="2" charset="0"/>
              </a:rPr>
              <a:t>Maladie mentale</a:t>
            </a:r>
          </a:p>
        </p:txBody>
      </p:sp>
      <p:sp>
        <p:nvSpPr>
          <p:cNvPr id="22" name="Left-Right Arrow 10">
            <a:extLst>
              <a:ext uri="{FF2B5EF4-FFF2-40B4-BE49-F238E27FC236}">
                <a16:creationId xmlns:a16="http://schemas.microsoft.com/office/drawing/2014/main" id="{4A15AC75-87CE-01EB-3ABD-3C81B77F1489}"/>
              </a:ext>
              <a:ext uri="{C183D7F6-B498-43B3-948B-1728B52AA6E4}">
                <adec:decorative xmlns:adec="http://schemas.microsoft.com/office/drawing/2017/decorative" val="1"/>
              </a:ext>
            </a:extLst>
          </p:cNvPr>
          <p:cNvSpPr/>
          <p:nvPr/>
        </p:nvSpPr>
        <p:spPr bwMode="auto">
          <a:xfrm>
            <a:off x="781470" y="5677600"/>
            <a:ext cx="10863990" cy="738306"/>
          </a:xfrm>
          <a:prstGeom prst="leftRightArrow">
            <a:avLst/>
          </a:prstGeom>
          <a:gradFill>
            <a:gsLst>
              <a:gs pos="12000">
                <a:srgbClr val="92D050"/>
              </a:gs>
              <a:gs pos="37000">
                <a:srgbClr val="FFFF00">
                  <a:alpha val="98000"/>
                </a:srgbClr>
              </a:gs>
              <a:gs pos="62000">
                <a:srgbClr val="FF6600">
                  <a:alpha val="98000"/>
                </a:srgbClr>
              </a:gs>
              <a:gs pos="87000">
                <a:srgbClr val="FF000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2100" b="0" i="0" u="none" strike="noStrike" kern="1200" cap="none" spc="0" normalizeH="0" baseline="0">
              <a:ln>
                <a:noFill/>
              </a:ln>
              <a:solidFill>
                <a:prstClr val="white"/>
              </a:solidFill>
              <a:effectLst/>
              <a:uLnTx/>
              <a:uFillTx/>
              <a:latin typeface="Calibri" panose="020F0502020204030204"/>
              <a:ea typeface="+mn-ea"/>
              <a:cs typeface="+mn-cs"/>
            </a:endParaRPr>
          </a:p>
        </p:txBody>
      </p:sp>
      <p:sp>
        <p:nvSpPr>
          <p:cNvPr id="3" name="Slide Number Placeholder 3">
            <a:extLst>
              <a:ext uri="{FF2B5EF4-FFF2-40B4-BE49-F238E27FC236}">
                <a16:creationId xmlns:a16="http://schemas.microsoft.com/office/drawing/2014/main" id="{F185B448-2265-6478-B1A3-DF4CC4F86202}"/>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11</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1840919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500" fill="hold"/>
                                        <p:tgtEl>
                                          <p:spTgt spid="20"/>
                                        </p:tgtEl>
                                        <p:attrNameLst>
                                          <p:attrName>ppt_x</p:attrName>
                                        </p:attrNameLst>
                                      </p:cBhvr>
                                      <p:tavLst>
                                        <p:tav tm="0">
                                          <p:val>
                                            <p:strVal val="#ppt_x"/>
                                          </p:val>
                                        </p:tav>
                                        <p:tav tm="100000">
                                          <p:val>
                                            <p:strVal val="#ppt_x"/>
                                          </p:val>
                                        </p:tav>
                                      </p:tavLst>
                                    </p:anim>
                                    <p:anim calcmode="lin" valueType="num">
                                      <p:cBhvr additive="base">
                                        <p:cTn id="14"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additive="base">
                                        <p:cTn id="19" dur="500" fill="hold"/>
                                        <p:tgtEl>
                                          <p:spTgt spid="21"/>
                                        </p:tgtEl>
                                        <p:attrNameLst>
                                          <p:attrName>ppt_x</p:attrName>
                                        </p:attrNameLst>
                                      </p:cBhvr>
                                      <p:tavLst>
                                        <p:tav tm="0">
                                          <p:val>
                                            <p:strVal val="#ppt_x"/>
                                          </p:val>
                                        </p:tav>
                                        <p:tav tm="100000">
                                          <p:val>
                                            <p:strVal val="#ppt_x"/>
                                          </p:val>
                                        </p:tav>
                                      </p:tavLst>
                                    </p:anim>
                                    <p:anim calcmode="lin" valueType="num">
                                      <p:cBhvr additive="base">
                                        <p:cTn id="2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0" grpId="0"/>
      <p:bldP spid="2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35862F2-72B4-44C1-8AF8-F92338A4887C}"/>
              </a:ext>
            </a:extLst>
          </p:cNvPr>
          <p:cNvSpPr>
            <a:spLocks noGrp="1"/>
          </p:cNvSpPr>
          <p:nvPr>
            <p:ph type="title"/>
          </p:nvPr>
        </p:nvSpPr>
        <p:spPr>
          <a:xfrm>
            <a:off x="135467" y="2098689"/>
            <a:ext cx="3698596" cy="940747"/>
          </a:xfrm>
        </p:spPr>
        <p:txBody>
          <a:bodyPr>
            <a:noAutofit/>
          </a:bodyPr>
          <a:lstStyle/>
          <a:p>
            <a:pPr algn="ctr"/>
            <a:r>
              <a:rPr lang="fr-CA" sz="4000" dirty="0"/>
              <a:t>Questionnaire</a:t>
            </a:r>
          </a:p>
        </p:txBody>
      </p:sp>
      <p:sp>
        <p:nvSpPr>
          <p:cNvPr id="5" name="Content Placeholder 4">
            <a:extLst>
              <a:ext uri="{FF2B5EF4-FFF2-40B4-BE49-F238E27FC236}">
                <a16:creationId xmlns:a16="http://schemas.microsoft.com/office/drawing/2014/main" id="{A995727C-03DE-FB0F-9EE3-E7F9AB1A4D5B}"/>
              </a:ext>
            </a:extLst>
          </p:cNvPr>
          <p:cNvSpPr>
            <a:spLocks noGrp="1"/>
          </p:cNvSpPr>
          <p:nvPr>
            <p:ph idx="1"/>
          </p:nvPr>
        </p:nvSpPr>
        <p:spPr>
          <a:xfrm>
            <a:off x="4033349" y="383021"/>
            <a:ext cx="7723216" cy="5574086"/>
          </a:xfrm>
        </p:spPr>
        <p:txBody>
          <a:bodyPr anchor="ctr">
            <a:noAutofit/>
          </a:bodyPr>
          <a:lstStyle/>
          <a:p>
            <a:pPr>
              <a:lnSpc>
                <a:spcPct val="150000"/>
              </a:lnSpc>
            </a:pPr>
            <a:r>
              <a:rPr lang="fr-CA" sz="2400" i="1" dirty="0">
                <a:latin typeface="Lora" pitchFamily="2" charset="0"/>
              </a:rPr>
              <a:t>Combien de </a:t>
            </a:r>
            <a:r>
              <a:rPr lang="fr-CA" sz="2400" i="1" dirty="0" err="1">
                <a:latin typeface="Lora" pitchFamily="2" charset="0"/>
              </a:rPr>
              <a:t>Canadien·ne·s</a:t>
            </a:r>
            <a:r>
              <a:rPr lang="fr-CA" sz="2400" i="1" dirty="0">
                <a:latin typeface="Lora" pitchFamily="2" charset="0"/>
              </a:rPr>
              <a:t> vivent un problème ou un trouble de santé mentale dans une année donnée? </a:t>
            </a:r>
          </a:p>
          <a:p>
            <a:pPr marL="446400" lvl="1" indent="-457200">
              <a:lnSpc>
                <a:spcPct val="150000"/>
              </a:lnSpc>
              <a:buFont typeface="+mj-lt"/>
              <a:buAutoNum type="alphaUcPeriod"/>
            </a:pPr>
            <a:r>
              <a:rPr lang="fr-CA" sz="2000" dirty="0">
                <a:latin typeface="Lora" pitchFamily="2" charset="0"/>
              </a:rPr>
              <a:t>1 sur 3</a:t>
            </a:r>
          </a:p>
          <a:p>
            <a:pPr marL="446400" lvl="1" indent="-457200">
              <a:lnSpc>
                <a:spcPct val="150000"/>
              </a:lnSpc>
              <a:buFont typeface="+mj-lt"/>
              <a:buAutoNum type="alphaUcPeriod"/>
            </a:pPr>
            <a:r>
              <a:rPr lang="fr-CA" sz="2000" b="1" dirty="0">
                <a:latin typeface="Lora" pitchFamily="2" charset="0"/>
              </a:rPr>
              <a:t>1 sur 5</a:t>
            </a:r>
          </a:p>
          <a:p>
            <a:pPr marL="446400" lvl="1" indent="-457200">
              <a:lnSpc>
                <a:spcPct val="150000"/>
              </a:lnSpc>
              <a:buFont typeface="+mj-lt"/>
              <a:buAutoNum type="alphaUcPeriod"/>
            </a:pPr>
            <a:r>
              <a:rPr lang="fr-CA" sz="2000" dirty="0">
                <a:latin typeface="Lora" pitchFamily="2" charset="0"/>
              </a:rPr>
              <a:t>1 sur 10</a:t>
            </a:r>
          </a:p>
          <a:p>
            <a:pPr>
              <a:lnSpc>
                <a:spcPct val="150000"/>
              </a:lnSpc>
            </a:pPr>
            <a:r>
              <a:rPr lang="fr-CA" sz="2000" b="1" dirty="0">
                <a:latin typeface="Lora" pitchFamily="2" charset="0"/>
              </a:rPr>
              <a:t>Réponse : B. 1 sur 5.</a:t>
            </a:r>
          </a:p>
          <a:p>
            <a:pPr>
              <a:lnSpc>
                <a:spcPct val="150000"/>
              </a:lnSpc>
            </a:pPr>
            <a:r>
              <a:rPr lang="fr-CA" sz="2000" b="1" dirty="0">
                <a:latin typeface="Lora" pitchFamily="2" charset="0"/>
              </a:rPr>
              <a:t>Les problèmes et troubles de santé mentale sont courants.</a:t>
            </a:r>
            <a:br>
              <a:rPr lang="fr-CA" sz="2000" b="1" dirty="0">
                <a:latin typeface="Lora" pitchFamily="2" charset="0"/>
              </a:rPr>
            </a:br>
            <a:r>
              <a:rPr lang="fr-CA" sz="2000" dirty="0">
                <a:latin typeface="Lora" pitchFamily="2" charset="0"/>
              </a:rPr>
              <a:t>1 sur 5 </a:t>
            </a:r>
            <a:r>
              <a:rPr lang="fr-CA" sz="2000" dirty="0" err="1">
                <a:latin typeface="Lora" pitchFamily="2" charset="0"/>
              </a:rPr>
              <a:t>Canadien</a:t>
            </a:r>
            <a:r>
              <a:rPr lang="fr-CA" sz="2000" kern="100" dirty="0" err="1">
                <a:latin typeface="Lora" pitchFamily="2" charset="0"/>
                <a:ea typeface="Calibri" panose="020F0502020204030204" pitchFamily="34" charset="0"/>
                <a:cs typeface="Arial" panose="020B0604020202020204" pitchFamily="34" charset="0"/>
              </a:rPr>
              <a:t>·ne·</a:t>
            </a:r>
            <a:r>
              <a:rPr lang="fr-CA" sz="2000" dirty="0" err="1">
                <a:latin typeface="Lora" pitchFamily="2" charset="0"/>
              </a:rPr>
              <a:t>s</a:t>
            </a:r>
            <a:r>
              <a:rPr lang="fr-CA" sz="2000" dirty="0">
                <a:latin typeface="Lora" pitchFamily="2" charset="0"/>
              </a:rPr>
              <a:t> connaîtront un problème de santé mentale ou une maladie mentale au cours d'une année donnée.</a:t>
            </a:r>
          </a:p>
        </p:txBody>
      </p:sp>
      <p:sp>
        <p:nvSpPr>
          <p:cNvPr id="8" name="TextBox 7">
            <a:extLst>
              <a:ext uri="{FF2B5EF4-FFF2-40B4-BE49-F238E27FC236}">
                <a16:creationId xmlns:a16="http://schemas.microsoft.com/office/drawing/2014/main" id="{F23131F0-AFB8-C823-706A-863DEF8FB566}"/>
              </a:ext>
            </a:extLst>
          </p:cNvPr>
          <p:cNvSpPr txBox="1"/>
          <p:nvPr/>
        </p:nvSpPr>
        <p:spPr>
          <a:xfrm>
            <a:off x="3048259" y="6311629"/>
            <a:ext cx="6095482" cy="27699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CA" sz="1200" i="0" u="none" strike="noStrike" kern="1200" cap="none" spc="0" normalizeH="0" baseline="0" dirty="0">
                <a:ln>
                  <a:noFill/>
                </a:ln>
                <a:solidFill>
                  <a:schemeClr val="bg2">
                    <a:lumMod val="50000"/>
                  </a:schemeClr>
                </a:solidFill>
                <a:effectLst/>
                <a:uLnTx/>
                <a:uFillTx/>
                <a:latin typeface="Lora" pitchFamily="2" charset="0"/>
              </a:rPr>
              <a:t>Source: </a:t>
            </a:r>
            <a:r>
              <a:rPr lang="fr-CA" sz="1200" dirty="0">
                <a:solidFill>
                  <a:schemeClr val="bg2">
                    <a:lumMod val="50000"/>
                  </a:schemeClr>
                </a:solidFill>
                <a:latin typeface="Lora" pitchFamily="2" charset="0"/>
              </a:rPr>
              <a:t>Commission de la santé mentale du Canada</a:t>
            </a:r>
            <a:r>
              <a:rPr kumimoji="0" lang="fr-CA" sz="1200" i="0" u="none" strike="noStrike" kern="1200" cap="none" spc="0" normalizeH="0" baseline="0" dirty="0">
                <a:ln>
                  <a:noFill/>
                </a:ln>
                <a:solidFill>
                  <a:schemeClr val="bg2">
                    <a:lumMod val="50000"/>
                  </a:schemeClr>
                </a:solidFill>
                <a:effectLst/>
                <a:uLnTx/>
                <a:uFillTx/>
                <a:latin typeface="Lora" pitchFamily="2" charset="0"/>
              </a:rPr>
              <a:t> (2017) </a:t>
            </a:r>
          </a:p>
        </p:txBody>
      </p:sp>
      <p:pic>
        <p:nvPicPr>
          <p:cNvPr id="10" name="Graphic 9">
            <a:extLst>
              <a:ext uri="{FF2B5EF4-FFF2-40B4-BE49-F238E27FC236}">
                <a16:creationId xmlns:a16="http://schemas.microsoft.com/office/drawing/2014/main" id="{EA7D732B-7609-4B21-4E90-338CABB6A6FE}"/>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558749" y="3039436"/>
            <a:ext cx="1152000" cy="1152000"/>
          </a:xfrm>
          <a:prstGeom prst="rect">
            <a:avLst/>
          </a:prstGeom>
        </p:spPr>
      </p:pic>
      <p:sp>
        <p:nvSpPr>
          <p:cNvPr id="2" name="Slide Number Placeholder 3">
            <a:extLst>
              <a:ext uri="{FF2B5EF4-FFF2-40B4-BE49-F238E27FC236}">
                <a16:creationId xmlns:a16="http://schemas.microsoft.com/office/drawing/2014/main" id="{3B9F988D-39E0-F037-A2E2-0F0648E69C58}"/>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12</a:t>
            </a:fld>
            <a:endParaRPr lang="fr-CA">
              <a:latin typeface="Lora Regular Roman" pitchFamily="2" charset="0"/>
            </a:endParaRPr>
          </a:p>
        </p:txBody>
      </p:sp>
    </p:spTree>
    <p:extLst>
      <p:ext uri="{BB962C8B-B14F-4D97-AF65-F5344CB8AC3E}">
        <p14:creationId xmlns:p14="http://schemas.microsoft.com/office/powerpoint/2010/main" val="684351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mph" presetSubtype="0" fill="hold" grpId="0" nodeType="withEffect">
                                  <p:stCondLst>
                                    <p:cond delay="0"/>
                                  </p:stCondLst>
                                  <p:iterate type="lt">
                                    <p:tmPct val="4000"/>
                                  </p:iterate>
                                  <p:childTnLst>
                                    <p:set>
                                      <p:cBhvr override="childStyle">
                                        <p:cTn id="6" dur="500" fill="hold"/>
                                        <p:tgtEl>
                                          <p:spTgt spid="5">
                                            <p:txEl>
                                              <p:pRg st="0" end="0"/>
                                            </p:txEl>
                                          </p:spTgt>
                                        </p:tgtEl>
                                        <p:attrNameLst>
                                          <p:attrName>style.color</p:attrName>
                                        </p:attrNameLst>
                                      </p:cBhvr>
                                      <p:to>
                                        <p:clrVal>
                                          <a:schemeClr val="accent2"/>
                                        </p:clrVal>
                                      </p:to>
                                    </p:set>
                                    <p:set>
                                      <p:cBhvr>
                                        <p:cTn id="7" dur="500" fill="hold"/>
                                        <p:tgtEl>
                                          <p:spTgt spid="5">
                                            <p:txEl>
                                              <p:pRg st="0" end="0"/>
                                            </p:txEl>
                                          </p:spTgt>
                                        </p:tgtEl>
                                        <p:attrNameLst>
                                          <p:attrName>fillcolor</p:attrName>
                                        </p:attrNameLst>
                                      </p:cBhvr>
                                      <p:to>
                                        <p:clrVal>
                                          <a:schemeClr val="accent2"/>
                                        </p:clrVal>
                                      </p:to>
                                    </p:set>
                                    <p:set>
                                      <p:cBhvr>
                                        <p:cTn id="8" dur="500" fill="hold"/>
                                        <p:tgtEl>
                                          <p:spTgt spid="5">
                                            <p:txEl>
                                              <p:pRg st="0" end="0"/>
                                            </p:txEl>
                                          </p:spTgt>
                                        </p:tgtEl>
                                        <p:attrNameLst>
                                          <p:attrName>fill.type</p:attrName>
                                        </p:attrNameLst>
                                      </p:cBhvr>
                                      <p:to>
                                        <p:strVal val="solid"/>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4F1D197-3325-E649-9DF6-EB2F7259EC77}"/>
              </a:ext>
            </a:extLst>
          </p:cNvPr>
          <p:cNvSpPr>
            <a:spLocks noGrp="1"/>
          </p:cNvSpPr>
          <p:nvPr>
            <p:ph type="title"/>
          </p:nvPr>
        </p:nvSpPr>
        <p:spPr/>
        <p:txBody>
          <a:bodyPr/>
          <a:lstStyle/>
          <a:p>
            <a:r>
              <a:rPr lang="fr-CA"/>
              <a:t>Les troubles de santé mentale au Canada</a:t>
            </a:r>
          </a:p>
        </p:txBody>
      </p:sp>
      <p:grpSp>
        <p:nvGrpSpPr>
          <p:cNvPr id="2" name="Group 1">
            <a:extLst>
              <a:ext uri="{FF2B5EF4-FFF2-40B4-BE49-F238E27FC236}">
                <a16:creationId xmlns:a16="http://schemas.microsoft.com/office/drawing/2014/main" id="{509378BC-8F96-4F65-A639-1AD1B1B9B2F1}"/>
              </a:ext>
              <a:ext uri="{C183D7F6-B498-43B3-948B-1728B52AA6E4}">
                <adec:decorative xmlns:adec="http://schemas.microsoft.com/office/drawing/2017/decorative" val="1"/>
              </a:ext>
            </a:extLst>
          </p:cNvPr>
          <p:cNvGrpSpPr/>
          <p:nvPr/>
        </p:nvGrpSpPr>
        <p:grpSpPr>
          <a:xfrm>
            <a:off x="1129186" y="1785581"/>
            <a:ext cx="5552805" cy="3815642"/>
            <a:chOff x="5797842" y="1497298"/>
            <a:chExt cx="4644463" cy="3712379"/>
          </a:xfrm>
        </p:grpSpPr>
        <p:sp>
          <p:nvSpPr>
            <p:cNvPr id="74" name="Freeform 73"/>
            <p:cNvSpPr>
              <a:spLocks/>
            </p:cNvSpPr>
            <p:nvPr/>
          </p:nvSpPr>
          <p:spPr bwMode="auto">
            <a:xfrm>
              <a:off x="5911020" y="3969999"/>
              <a:ext cx="189081" cy="350199"/>
            </a:xfrm>
            <a:custGeom>
              <a:avLst/>
              <a:gdLst>
                <a:gd name="T0" fmla="*/ 4 w 60"/>
                <a:gd name="T1" fmla="*/ 0 h 111"/>
                <a:gd name="T2" fmla="*/ 7 w 60"/>
                <a:gd name="T3" fmla="*/ 3 h 111"/>
                <a:gd name="T4" fmla="*/ 35 w 60"/>
                <a:gd name="T5" fmla="*/ 30 h 111"/>
                <a:gd name="T6" fmla="*/ 38 w 60"/>
                <a:gd name="T7" fmla="*/ 35 h 111"/>
                <a:gd name="T8" fmla="*/ 44 w 60"/>
                <a:gd name="T9" fmla="*/ 46 h 111"/>
                <a:gd name="T10" fmla="*/ 46 w 60"/>
                <a:gd name="T11" fmla="*/ 52 h 111"/>
                <a:gd name="T12" fmla="*/ 44 w 60"/>
                <a:gd name="T13" fmla="*/ 66 h 111"/>
                <a:gd name="T14" fmla="*/ 44 w 60"/>
                <a:gd name="T15" fmla="*/ 72 h 111"/>
                <a:gd name="T16" fmla="*/ 48 w 60"/>
                <a:gd name="T17" fmla="*/ 78 h 111"/>
                <a:gd name="T18" fmla="*/ 56 w 60"/>
                <a:gd name="T19" fmla="*/ 89 h 111"/>
                <a:gd name="T20" fmla="*/ 59 w 60"/>
                <a:gd name="T21" fmla="*/ 100 h 111"/>
                <a:gd name="T22" fmla="*/ 59 w 60"/>
                <a:gd name="T23" fmla="*/ 102 h 111"/>
                <a:gd name="T24" fmla="*/ 55 w 60"/>
                <a:gd name="T25" fmla="*/ 108 h 111"/>
                <a:gd name="T26" fmla="*/ 49 w 60"/>
                <a:gd name="T27" fmla="*/ 110 h 111"/>
                <a:gd name="T28" fmla="*/ 46 w 60"/>
                <a:gd name="T29" fmla="*/ 111 h 111"/>
                <a:gd name="T30" fmla="*/ 43 w 60"/>
                <a:gd name="T31" fmla="*/ 110 h 111"/>
                <a:gd name="T32" fmla="*/ 42 w 60"/>
                <a:gd name="T33" fmla="*/ 109 h 111"/>
                <a:gd name="T34" fmla="*/ 40 w 60"/>
                <a:gd name="T35" fmla="*/ 103 h 111"/>
                <a:gd name="T36" fmla="*/ 40 w 60"/>
                <a:gd name="T37" fmla="*/ 101 h 111"/>
                <a:gd name="T38" fmla="*/ 38 w 60"/>
                <a:gd name="T39" fmla="*/ 98 h 111"/>
                <a:gd name="T40" fmla="*/ 34 w 60"/>
                <a:gd name="T41" fmla="*/ 94 h 111"/>
                <a:gd name="T42" fmla="*/ 25 w 60"/>
                <a:gd name="T43" fmla="*/ 79 h 111"/>
                <a:gd name="T44" fmla="*/ 23 w 60"/>
                <a:gd name="T45" fmla="*/ 75 h 111"/>
                <a:gd name="T46" fmla="*/ 23 w 60"/>
                <a:gd name="T47" fmla="*/ 71 h 111"/>
                <a:gd name="T48" fmla="*/ 20 w 60"/>
                <a:gd name="T49" fmla="*/ 62 h 111"/>
                <a:gd name="T50" fmla="*/ 17 w 60"/>
                <a:gd name="T51" fmla="*/ 60 h 111"/>
                <a:gd name="T52" fmla="*/ 12 w 60"/>
                <a:gd name="T53" fmla="*/ 57 h 111"/>
                <a:gd name="T54" fmla="*/ 10 w 60"/>
                <a:gd name="T55" fmla="*/ 54 h 111"/>
                <a:gd name="T56" fmla="*/ 14 w 60"/>
                <a:gd name="T57" fmla="*/ 39 h 111"/>
                <a:gd name="T58" fmla="*/ 13 w 60"/>
                <a:gd name="T59" fmla="*/ 36 h 111"/>
                <a:gd name="T60" fmla="*/ 1 w 60"/>
                <a:gd name="T61" fmla="*/ 17 h 111"/>
                <a:gd name="T62" fmla="*/ 0 w 60"/>
                <a:gd name="T63" fmla="*/ 13 h 111"/>
                <a:gd name="T64" fmla="*/ 0 w 60"/>
                <a:gd name="T65" fmla="*/ 5 h 111"/>
                <a:gd name="T66" fmla="*/ 1 w 60"/>
                <a:gd name="T67" fmla="*/ 2 h 111"/>
                <a:gd name="T68" fmla="*/ 4 w 60"/>
                <a:gd name="T69"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0" h="111">
                  <a:moveTo>
                    <a:pt x="4" y="0"/>
                  </a:moveTo>
                  <a:cubicBezTo>
                    <a:pt x="5" y="1"/>
                    <a:pt x="6" y="2"/>
                    <a:pt x="7" y="3"/>
                  </a:cubicBezTo>
                  <a:cubicBezTo>
                    <a:pt x="16" y="12"/>
                    <a:pt x="25" y="21"/>
                    <a:pt x="35" y="30"/>
                  </a:cubicBezTo>
                  <a:cubicBezTo>
                    <a:pt x="36" y="32"/>
                    <a:pt x="37" y="33"/>
                    <a:pt x="38" y="35"/>
                  </a:cubicBezTo>
                  <a:cubicBezTo>
                    <a:pt x="40" y="39"/>
                    <a:pt x="42" y="42"/>
                    <a:pt x="44" y="46"/>
                  </a:cubicBezTo>
                  <a:cubicBezTo>
                    <a:pt x="45" y="48"/>
                    <a:pt x="46" y="50"/>
                    <a:pt x="46" y="52"/>
                  </a:cubicBezTo>
                  <a:cubicBezTo>
                    <a:pt x="46" y="57"/>
                    <a:pt x="45" y="62"/>
                    <a:pt x="44" y="66"/>
                  </a:cubicBezTo>
                  <a:cubicBezTo>
                    <a:pt x="43" y="68"/>
                    <a:pt x="43" y="70"/>
                    <a:pt x="44" y="72"/>
                  </a:cubicBezTo>
                  <a:cubicBezTo>
                    <a:pt x="45" y="74"/>
                    <a:pt x="46" y="76"/>
                    <a:pt x="48" y="78"/>
                  </a:cubicBezTo>
                  <a:cubicBezTo>
                    <a:pt x="52" y="81"/>
                    <a:pt x="54" y="85"/>
                    <a:pt x="56" y="89"/>
                  </a:cubicBezTo>
                  <a:cubicBezTo>
                    <a:pt x="58" y="93"/>
                    <a:pt x="59" y="96"/>
                    <a:pt x="59" y="100"/>
                  </a:cubicBezTo>
                  <a:cubicBezTo>
                    <a:pt x="59" y="101"/>
                    <a:pt x="59" y="102"/>
                    <a:pt x="59" y="102"/>
                  </a:cubicBezTo>
                  <a:cubicBezTo>
                    <a:pt x="59" y="107"/>
                    <a:pt x="60" y="106"/>
                    <a:pt x="55" y="108"/>
                  </a:cubicBezTo>
                  <a:cubicBezTo>
                    <a:pt x="53" y="109"/>
                    <a:pt x="51" y="109"/>
                    <a:pt x="49" y="110"/>
                  </a:cubicBezTo>
                  <a:cubicBezTo>
                    <a:pt x="48" y="111"/>
                    <a:pt x="47" y="111"/>
                    <a:pt x="46" y="111"/>
                  </a:cubicBezTo>
                  <a:cubicBezTo>
                    <a:pt x="45" y="111"/>
                    <a:pt x="44" y="111"/>
                    <a:pt x="43" y="110"/>
                  </a:cubicBezTo>
                  <a:cubicBezTo>
                    <a:pt x="43" y="109"/>
                    <a:pt x="42" y="109"/>
                    <a:pt x="42" y="109"/>
                  </a:cubicBezTo>
                  <a:cubicBezTo>
                    <a:pt x="40" y="107"/>
                    <a:pt x="39" y="105"/>
                    <a:pt x="40" y="103"/>
                  </a:cubicBezTo>
                  <a:cubicBezTo>
                    <a:pt x="40" y="103"/>
                    <a:pt x="40" y="102"/>
                    <a:pt x="40" y="101"/>
                  </a:cubicBezTo>
                  <a:cubicBezTo>
                    <a:pt x="40" y="100"/>
                    <a:pt x="39" y="98"/>
                    <a:pt x="38" y="98"/>
                  </a:cubicBezTo>
                  <a:cubicBezTo>
                    <a:pt x="36" y="97"/>
                    <a:pt x="35" y="95"/>
                    <a:pt x="34" y="94"/>
                  </a:cubicBezTo>
                  <a:cubicBezTo>
                    <a:pt x="31" y="89"/>
                    <a:pt x="28" y="84"/>
                    <a:pt x="25" y="79"/>
                  </a:cubicBezTo>
                  <a:cubicBezTo>
                    <a:pt x="24" y="78"/>
                    <a:pt x="23" y="76"/>
                    <a:pt x="23" y="75"/>
                  </a:cubicBezTo>
                  <a:cubicBezTo>
                    <a:pt x="24" y="73"/>
                    <a:pt x="23" y="72"/>
                    <a:pt x="23" y="71"/>
                  </a:cubicBezTo>
                  <a:cubicBezTo>
                    <a:pt x="22" y="68"/>
                    <a:pt x="21" y="65"/>
                    <a:pt x="20" y="62"/>
                  </a:cubicBezTo>
                  <a:cubicBezTo>
                    <a:pt x="19" y="61"/>
                    <a:pt x="19" y="60"/>
                    <a:pt x="17" y="60"/>
                  </a:cubicBezTo>
                  <a:cubicBezTo>
                    <a:pt x="16" y="59"/>
                    <a:pt x="14" y="58"/>
                    <a:pt x="12" y="57"/>
                  </a:cubicBezTo>
                  <a:cubicBezTo>
                    <a:pt x="10" y="56"/>
                    <a:pt x="10" y="56"/>
                    <a:pt x="10" y="54"/>
                  </a:cubicBezTo>
                  <a:cubicBezTo>
                    <a:pt x="11" y="49"/>
                    <a:pt x="12" y="44"/>
                    <a:pt x="14" y="39"/>
                  </a:cubicBezTo>
                  <a:cubicBezTo>
                    <a:pt x="15" y="38"/>
                    <a:pt x="14" y="37"/>
                    <a:pt x="13" y="36"/>
                  </a:cubicBezTo>
                  <a:cubicBezTo>
                    <a:pt x="8" y="30"/>
                    <a:pt x="5" y="23"/>
                    <a:pt x="1" y="17"/>
                  </a:cubicBezTo>
                  <a:cubicBezTo>
                    <a:pt x="0" y="16"/>
                    <a:pt x="0" y="14"/>
                    <a:pt x="0" y="13"/>
                  </a:cubicBezTo>
                  <a:cubicBezTo>
                    <a:pt x="0" y="10"/>
                    <a:pt x="0" y="8"/>
                    <a:pt x="0" y="5"/>
                  </a:cubicBezTo>
                  <a:cubicBezTo>
                    <a:pt x="0" y="4"/>
                    <a:pt x="0" y="3"/>
                    <a:pt x="1" y="2"/>
                  </a:cubicBezTo>
                  <a:cubicBezTo>
                    <a:pt x="2" y="2"/>
                    <a:pt x="3" y="1"/>
                    <a:pt x="4" y="0"/>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75" name="Freeform 74"/>
            <p:cNvSpPr>
              <a:spLocks/>
            </p:cNvSpPr>
            <p:nvPr/>
          </p:nvSpPr>
          <p:spPr bwMode="auto">
            <a:xfrm>
              <a:off x="9812480" y="4342834"/>
              <a:ext cx="288948" cy="320905"/>
            </a:xfrm>
            <a:custGeom>
              <a:avLst/>
              <a:gdLst>
                <a:gd name="T0" fmla="*/ 92 w 92"/>
                <a:gd name="T1" fmla="*/ 9 h 102"/>
                <a:gd name="T2" fmla="*/ 91 w 92"/>
                <a:gd name="T3" fmla="*/ 10 h 102"/>
                <a:gd name="T4" fmla="*/ 82 w 92"/>
                <a:gd name="T5" fmla="*/ 15 h 102"/>
                <a:gd name="T6" fmla="*/ 79 w 92"/>
                <a:gd name="T7" fmla="*/ 19 h 102"/>
                <a:gd name="T8" fmla="*/ 78 w 92"/>
                <a:gd name="T9" fmla="*/ 22 h 102"/>
                <a:gd name="T10" fmla="*/ 74 w 92"/>
                <a:gd name="T11" fmla="*/ 30 h 102"/>
                <a:gd name="T12" fmla="*/ 64 w 92"/>
                <a:gd name="T13" fmla="*/ 42 h 102"/>
                <a:gd name="T14" fmla="*/ 60 w 92"/>
                <a:gd name="T15" fmla="*/ 44 h 102"/>
                <a:gd name="T16" fmla="*/ 53 w 92"/>
                <a:gd name="T17" fmla="*/ 46 h 102"/>
                <a:gd name="T18" fmla="*/ 46 w 92"/>
                <a:gd name="T19" fmla="*/ 53 h 102"/>
                <a:gd name="T20" fmla="*/ 40 w 92"/>
                <a:gd name="T21" fmla="*/ 64 h 102"/>
                <a:gd name="T22" fmla="*/ 38 w 92"/>
                <a:gd name="T23" fmla="*/ 70 h 102"/>
                <a:gd name="T24" fmla="*/ 38 w 92"/>
                <a:gd name="T25" fmla="*/ 84 h 102"/>
                <a:gd name="T26" fmla="*/ 35 w 92"/>
                <a:gd name="T27" fmla="*/ 88 h 102"/>
                <a:gd name="T28" fmla="*/ 32 w 92"/>
                <a:gd name="T29" fmla="*/ 90 h 102"/>
                <a:gd name="T30" fmla="*/ 31 w 92"/>
                <a:gd name="T31" fmla="*/ 91 h 102"/>
                <a:gd name="T32" fmla="*/ 30 w 92"/>
                <a:gd name="T33" fmla="*/ 96 h 102"/>
                <a:gd name="T34" fmla="*/ 28 w 92"/>
                <a:gd name="T35" fmla="*/ 98 h 102"/>
                <a:gd name="T36" fmla="*/ 13 w 92"/>
                <a:gd name="T37" fmla="*/ 101 h 102"/>
                <a:gd name="T38" fmla="*/ 11 w 92"/>
                <a:gd name="T39" fmla="*/ 101 h 102"/>
                <a:gd name="T40" fmla="*/ 1 w 92"/>
                <a:gd name="T41" fmla="*/ 91 h 102"/>
                <a:gd name="T42" fmla="*/ 0 w 92"/>
                <a:gd name="T43" fmla="*/ 89 h 102"/>
                <a:gd name="T44" fmla="*/ 0 w 92"/>
                <a:gd name="T45" fmla="*/ 76 h 102"/>
                <a:gd name="T46" fmla="*/ 1 w 92"/>
                <a:gd name="T47" fmla="*/ 73 h 102"/>
                <a:gd name="T48" fmla="*/ 5 w 92"/>
                <a:gd name="T49" fmla="*/ 63 h 102"/>
                <a:gd name="T50" fmla="*/ 8 w 92"/>
                <a:gd name="T51" fmla="*/ 59 h 102"/>
                <a:gd name="T52" fmla="*/ 28 w 92"/>
                <a:gd name="T53" fmla="*/ 39 h 102"/>
                <a:gd name="T54" fmla="*/ 32 w 92"/>
                <a:gd name="T55" fmla="*/ 36 h 102"/>
                <a:gd name="T56" fmla="*/ 30 w 92"/>
                <a:gd name="T57" fmla="*/ 36 h 102"/>
                <a:gd name="T58" fmla="*/ 21 w 92"/>
                <a:gd name="T59" fmla="*/ 40 h 102"/>
                <a:gd name="T60" fmla="*/ 19 w 92"/>
                <a:gd name="T61" fmla="*/ 41 h 102"/>
                <a:gd name="T62" fmla="*/ 17 w 92"/>
                <a:gd name="T63" fmla="*/ 38 h 102"/>
                <a:gd name="T64" fmla="*/ 18 w 92"/>
                <a:gd name="T65" fmla="*/ 30 h 102"/>
                <a:gd name="T66" fmla="*/ 19 w 92"/>
                <a:gd name="T67" fmla="*/ 28 h 102"/>
                <a:gd name="T68" fmla="*/ 33 w 92"/>
                <a:gd name="T69" fmla="*/ 13 h 102"/>
                <a:gd name="T70" fmla="*/ 36 w 92"/>
                <a:gd name="T71" fmla="*/ 11 h 102"/>
                <a:gd name="T72" fmla="*/ 54 w 92"/>
                <a:gd name="T73" fmla="*/ 8 h 102"/>
                <a:gd name="T74" fmla="*/ 57 w 92"/>
                <a:gd name="T75" fmla="*/ 6 h 102"/>
                <a:gd name="T76" fmla="*/ 63 w 92"/>
                <a:gd name="T77" fmla="*/ 1 h 102"/>
                <a:gd name="T78" fmla="*/ 64 w 92"/>
                <a:gd name="T79" fmla="*/ 1 h 102"/>
                <a:gd name="T80" fmla="*/ 71 w 92"/>
                <a:gd name="T81" fmla="*/ 6 h 102"/>
                <a:gd name="T82" fmla="*/ 74 w 92"/>
                <a:gd name="T83" fmla="*/ 6 h 102"/>
                <a:gd name="T84" fmla="*/ 78 w 92"/>
                <a:gd name="T85" fmla="*/ 3 h 102"/>
                <a:gd name="T86" fmla="*/ 85 w 92"/>
                <a:gd name="T87" fmla="*/ 3 h 102"/>
                <a:gd name="T88" fmla="*/ 91 w 92"/>
                <a:gd name="T89" fmla="*/ 6 h 102"/>
                <a:gd name="T90" fmla="*/ 92 w 92"/>
                <a:gd name="T91" fmla="*/ 8 h 102"/>
                <a:gd name="T92" fmla="*/ 92 w 92"/>
                <a:gd name="T93" fmla="*/ 9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92" h="102">
                  <a:moveTo>
                    <a:pt x="92" y="9"/>
                  </a:moveTo>
                  <a:cubicBezTo>
                    <a:pt x="92" y="10"/>
                    <a:pt x="91" y="10"/>
                    <a:pt x="91" y="10"/>
                  </a:cubicBezTo>
                  <a:cubicBezTo>
                    <a:pt x="88" y="12"/>
                    <a:pt x="85" y="14"/>
                    <a:pt x="82" y="15"/>
                  </a:cubicBezTo>
                  <a:cubicBezTo>
                    <a:pt x="80" y="16"/>
                    <a:pt x="79" y="17"/>
                    <a:pt x="79" y="19"/>
                  </a:cubicBezTo>
                  <a:cubicBezTo>
                    <a:pt x="79" y="20"/>
                    <a:pt x="78" y="21"/>
                    <a:pt x="78" y="22"/>
                  </a:cubicBezTo>
                  <a:cubicBezTo>
                    <a:pt x="78" y="25"/>
                    <a:pt x="76" y="28"/>
                    <a:pt x="74" y="30"/>
                  </a:cubicBezTo>
                  <a:cubicBezTo>
                    <a:pt x="70" y="34"/>
                    <a:pt x="67" y="38"/>
                    <a:pt x="64" y="42"/>
                  </a:cubicBezTo>
                  <a:cubicBezTo>
                    <a:pt x="63" y="44"/>
                    <a:pt x="61" y="45"/>
                    <a:pt x="60" y="44"/>
                  </a:cubicBezTo>
                  <a:cubicBezTo>
                    <a:pt x="57" y="44"/>
                    <a:pt x="55" y="45"/>
                    <a:pt x="53" y="46"/>
                  </a:cubicBezTo>
                  <a:cubicBezTo>
                    <a:pt x="50" y="48"/>
                    <a:pt x="48" y="50"/>
                    <a:pt x="46" y="53"/>
                  </a:cubicBezTo>
                  <a:cubicBezTo>
                    <a:pt x="44" y="57"/>
                    <a:pt x="42" y="60"/>
                    <a:pt x="40" y="64"/>
                  </a:cubicBezTo>
                  <a:cubicBezTo>
                    <a:pt x="39" y="66"/>
                    <a:pt x="38" y="68"/>
                    <a:pt x="38" y="70"/>
                  </a:cubicBezTo>
                  <a:cubicBezTo>
                    <a:pt x="38" y="74"/>
                    <a:pt x="38" y="79"/>
                    <a:pt x="38" y="84"/>
                  </a:cubicBezTo>
                  <a:cubicBezTo>
                    <a:pt x="38" y="87"/>
                    <a:pt x="39" y="87"/>
                    <a:pt x="35" y="88"/>
                  </a:cubicBezTo>
                  <a:cubicBezTo>
                    <a:pt x="34" y="89"/>
                    <a:pt x="33" y="89"/>
                    <a:pt x="32" y="90"/>
                  </a:cubicBezTo>
                  <a:cubicBezTo>
                    <a:pt x="31" y="90"/>
                    <a:pt x="31" y="90"/>
                    <a:pt x="31" y="91"/>
                  </a:cubicBezTo>
                  <a:cubicBezTo>
                    <a:pt x="31" y="93"/>
                    <a:pt x="30" y="94"/>
                    <a:pt x="30" y="96"/>
                  </a:cubicBezTo>
                  <a:cubicBezTo>
                    <a:pt x="30" y="97"/>
                    <a:pt x="29" y="98"/>
                    <a:pt x="28" y="98"/>
                  </a:cubicBezTo>
                  <a:cubicBezTo>
                    <a:pt x="23" y="99"/>
                    <a:pt x="18" y="100"/>
                    <a:pt x="13" y="101"/>
                  </a:cubicBezTo>
                  <a:cubicBezTo>
                    <a:pt x="12" y="102"/>
                    <a:pt x="12" y="102"/>
                    <a:pt x="11" y="101"/>
                  </a:cubicBezTo>
                  <a:cubicBezTo>
                    <a:pt x="8" y="98"/>
                    <a:pt x="4" y="94"/>
                    <a:pt x="1" y="91"/>
                  </a:cubicBezTo>
                  <a:cubicBezTo>
                    <a:pt x="0" y="90"/>
                    <a:pt x="0" y="90"/>
                    <a:pt x="0" y="89"/>
                  </a:cubicBezTo>
                  <a:cubicBezTo>
                    <a:pt x="0" y="85"/>
                    <a:pt x="0" y="81"/>
                    <a:pt x="0" y="76"/>
                  </a:cubicBezTo>
                  <a:cubicBezTo>
                    <a:pt x="0" y="75"/>
                    <a:pt x="0" y="74"/>
                    <a:pt x="1" y="73"/>
                  </a:cubicBezTo>
                  <a:cubicBezTo>
                    <a:pt x="2" y="70"/>
                    <a:pt x="4" y="66"/>
                    <a:pt x="5" y="63"/>
                  </a:cubicBezTo>
                  <a:cubicBezTo>
                    <a:pt x="6" y="61"/>
                    <a:pt x="7" y="60"/>
                    <a:pt x="8" y="59"/>
                  </a:cubicBezTo>
                  <a:cubicBezTo>
                    <a:pt x="14" y="52"/>
                    <a:pt x="21" y="46"/>
                    <a:pt x="28" y="39"/>
                  </a:cubicBezTo>
                  <a:cubicBezTo>
                    <a:pt x="29" y="38"/>
                    <a:pt x="30" y="37"/>
                    <a:pt x="32" y="36"/>
                  </a:cubicBezTo>
                  <a:cubicBezTo>
                    <a:pt x="31" y="36"/>
                    <a:pt x="30" y="36"/>
                    <a:pt x="30" y="36"/>
                  </a:cubicBezTo>
                  <a:cubicBezTo>
                    <a:pt x="27" y="38"/>
                    <a:pt x="24" y="39"/>
                    <a:pt x="21" y="40"/>
                  </a:cubicBezTo>
                  <a:cubicBezTo>
                    <a:pt x="20" y="41"/>
                    <a:pt x="20" y="42"/>
                    <a:pt x="19" y="41"/>
                  </a:cubicBezTo>
                  <a:cubicBezTo>
                    <a:pt x="18" y="40"/>
                    <a:pt x="16" y="39"/>
                    <a:pt x="17" y="38"/>
                  </a:cubicBezTo>
                  <a:cubicBezTo>
                    <a:pt x="17" y="35"/>
                    <a:pt x="17" y="33"/>
                    <a:pt x="18" y="30"/>
                  </a:cubicBezTo>
                  <a:cubicBezTo>
                    <a:pt x="18" y="30"/>
                    <a:pt x="18" y="29"/>
                    <a:pt x="19" y="28"/>
                  </a:cubicBezTo>
                  <a:cubicBezTo>
                    <a:pt x="23" y="23"/>
                    <a:pt x="28" y="18"/>
                    <a:pt x="33" y="13"/>
                  </a:cubicBezTo>
                  <a:cubicBezTo>
                    <a:pt x="34" y="12"/>
                    <a:pt x="35" y="12"/>
                    <a:pt x="36" y="11"/>
                  </a:cubicBezTo>
                  <a:cubicBezTo>
                    <a:pt x="42" y="10"/>
                    <a:pt x="48" y="9"/>
                    <a:pt x="54" y="8"/>
                  </a:cubicBezTo>
                  <a:cubicBezTo>
                    <a:pt x="55" y="8"/>
                    <a:pt x="56" y="7"/>
                    <a:pt x="57" y="6"/>
                  </a:cubicBezTo>
                  <a:cubicBezTo>
                    <a:pt x="59" y="4"/>
                    <a:pt x="61" y="3"/>
                    <a:pt x="63" y="1"/>
                  </a:cubicBezTo>
                  <a:cubicBezTo>
                    <a:pt x="63" y="0"/>
                    <a:pt x="64" y="0"/>
                    <a:pt x="64" y="1"/>
                  </a:cubicBezTo>
                  <a:cubicBezTo>
                    <a:pt x="66" y="3"/>
                    <a:pt x="69" y="4"/>
                    <a:pt x="71" y="6"/>
                  </a:cubicBezTo>
                  <a:cubicBezTo>
                    <a:pt x="72" y="7"/>
                    <a:pt x="72" y="7"/>
                    <a:pt x="74" y="6"/>
                  </a:cubicBezTo>
                  <a:cubicBezTo>
                    <a:pt x="75" y="5"/>
                    <a:pt x="77" y="4"/>
                    <a:pt x="78" y="3"/>
                  </a:cubicBezTo>
                  <a:cubicBezTo>
                    <a:pt x="80" y="3"/>
                    <a:pt x="83" y="3"/>
                    <a:pt x="85" y="3"/>
                  </a:cubicBezTo>
                  <a:cubicBezTo>
                    <a:pt x="89" y="3"/>
                    <a:pt x="88" y="2"/>
                    <a:pt x="91" y="6"/>
                  </a:cubicBezTo>
                  <a:cubicBezTo>
                    <a:pt x="91" y="7"/>
                    <a:pt x="92" y="7"/>
                    <a:pt x="92" y="8"/>
                  </a:cubicBezTo>
                  <a:cubicBezTo>
                    <a:pt x="92" y="8"/>
                    <a:pt x="92" y="9"/>
                    <a:pt x="92" y="9"/>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76" name="Freeform 75"/>
            <p:cNvSpPr>
              <a:spLocks/>
            </p:cNvSpPr>
            <p:nvPr/>
          </p:nvSpPr>
          <p:spPr bwMode="auto">
            <a:xfrm>
              <a:off x="9518211" y="4266936"/>
              <a:ext cx="350199" cy="299600"/>
            </a:xfrm>
            <a:custGeom>
              <a:avLst/>
              <a:gdLst>
                <a:gd name="T0" fmla="*/ 0 w 111"/>
                <a:gd name="T1" fmla="*/ 54 h 95"/>
                <a:gd name="T2" fmla="*/ 1 w 111"/>
                <a:gd name="T3" fmla="*/ 48 h 95"/>
                <a:gd name="T4" fmla="*/ 3 w 111"/>
                <a:gd name="T5" fmla="*/ 35 h 95"/>
                <a:gd name="T6" fmla="*/ 7 w 111"/>
                <a:gd name="T7" fmla="*/ 27 h 95"/>
                <a:gd name="T8" fmla="*/ 12 w 111"/>
                <a:gd name="T9" fmla="*/ 26 h 95"/>
                <a:gd name="T10" fmla="*/ 13 w 111"/>
                <a:gd name="T11" fmla="*/ 26 h 95"/>
                <a:gd name="T12" fmla="*/ 28 w 111"/>
                <a:gd name="T13" fmla="*/ 27 h 95"/>
                <a:gd name="T14" fmla="*/ 31 w 111"/>
                <a:gd name="T15" fmla="*/ 25 h 95"/>
                <a:gd name="T16" fmla="*/ 35 w 111"/>
                <a:gd name="T17" fmla="*/ 19 h 95"/>
                <a:gd name="T18" fmla="*/ 37 w 111"/>
                <a:gd name="T19" fmla="*/ 19 h 95"/>
                <a:gd name="T20" fmla="*/ 50 w 111"/>
                <a:gd name="T21" fmla="*/ 22 h 95"/>
                <a:gd name="T22" fmla="*/ 54 w 111"/>
                <a:gd name="T23" fmla="*/ 21 h 95"/>
                <a:gd name="T24" fmla="*/ 62 w 111"/>
                <a:gd name="T25" fmla="*/ 12 h 95"/>
                <a:gd name="T26" fmla="*/ 68 w 111"/>
                <a:gd name="T27" fmla="*/ 2 h 95"/>
                <a:gd name="T28" fmla="*/ 69 w 111"/>
                <a:gd name="T29" fmla="*/ 0 h 95"/>
                <a:gd name="T30" fmla="*/ 70 w 111"/>
                <a:gd name="T31" fmla="*/ 8 h 95"/>
                <a:gd name="T32" fmla="*/ 71 w 111"/>
                <a:gd name="T33" fmla="*/ 15 h 95"/>
                <a:gd name="T34" fmla="*/ 73 w 111"/>
                <a:gd name="T35" fmla="*/ 18 h 95"/>
                <a:gd name="T36" fmla="*/ 81 w 111"/>
                <a:gd name="T37" fmla="*/ 27 h 95"/>
                <a:gd name="T38" fmla="*/ 85 w 111"/>
                <a:gd name="T39" fmla="*/ 28 h 95"/>
                <a:gd name="T40" fmla="*/ 85 w 111"/>
                <a:gd name="T41" fmla="*/ 28 h 95"/>
                <a:gd name="T42" fmla="*/ 94 w 111"/>
                <a:gd name="T43" fmla="*/ 31 h 95"/>
                <a:gd name="T44" fmla="*/ 99 w 111"/>
                <a:gd name="T45" fmla="*/ 35 h 95"/>
                <a:gd name="T46" fmla="*/ 103 w 111"/>
                <a:gd name="T47" fmla="*/ 36 h 95"/>
                <a:gd name="T48" fmla="*/ 109 w 111"/>
                <a:gd name="T49" fmla="*/ 36 h 95"/>
                <a:gd name="T50" fmla="*/ 111 w 111"/>
                <a:gd name="T51" fmla="*/ 38 h 95"/>
                <a:gd name="T52" fmla="*/ 111 w 111"/>
                <a:gd name="T53" fmla="*/ 45 h 95"/>
                <a:gd name="T54" fmla="*/ 110 w 111"/>
                <a:gd name="T55" fmla="*/ 47 h 95"/>
                <a:gd name="T56" fmla="*/ 105 w 111"/>
                <a:gd name="T57" fmla="*/ 50 h 95"/>
                <a:gd name="T58" fmla="*/ 103 w 111"/>
                <a:gd name="T59" fmla="*/ 52 h 95"/>
                <a:gd name="T60" fmla="*/ 101 w 111"/>
                <a:gd name="T61" fmla="*/ 65 h 95"/>
                <a:gd name="T62" fmla="*/ 98 w 111"/>
                <a:gd name="T63" fmla="*/ 70 h 95"/>
                <a:gd name="T64" fmla="*/ 85 w 111"/>
                <a:gd name="T65" fmla="*/ 81 h 95"/>
                <a:gd name="T66" fmla="*/ 79 w 111"/>
                <a:gd name="T67" fmla="*/ 86 h 95"/>
                <a:gd name="T68" fmla="*/ 78 w 111"/>
                <a:gd name="T69" fmla="*/ 90 h 95"/>
                <a:gd name="T70" fmla="*/ 78 w 111"/>
                <a:gd name="T71" fmla="*/ 91 h 95"/>
                <a:gd name="T72" fmla="*/ 78 w 111"/>
                <a:gd name="T73" fmla="*/ 92 h 95"/>
                <a:gd name="T74" fmla="*/ 72 w 111"/>
                <a:gd name="T75" fmla="*/ 95 h 95"/>
                <a:gd name="T76" fmla="*/ 70 w 111"/>
                <a:gd name="T77" fmla="*/ 95 h 95"/>
                <a:gd name="T78" fmla="*/ 62 w 111"/>
                <a:gd name="T79" fmla="*/ 91 h 95"/>
                <a:gd name="T80" fmla="*/ 55 w 111"/>
                <a:gd name="T81" fmla="*/ 83 h 95"/>
                <a:gd name="T82" fmla="*/ 51 w 111"/>
                <a:gd name="T83" fmla="*/ 81 h 95"/>
                <a:gd name="T84" fmla="*/ 45 w 111"/>
                <a:gd name="T85" fmla="*/ 77 h 95"/>
                <a:gd name="T86" fmla="*/ 44 w 111"/>
                <a:gd name="T87" fmla="*/ 77 h 95"/>
                <a:gd name="T88" fmla="*/ 38 w 111"/>
                <a:gd name="T89" fmla="*/ 68 h 95"/>
                <a:gd name="T90" fmla="*/ 35 w 111"/>
                <a:gd name="T91" fmla="*/ 63 h 95"/>
                <a:gd name="T92" fmla="*/ 34 w 111"/>
                <a:gd name="T93" fmla="*/ 58 h 95"/>
                <a:gd name="T94" fmla="*/ 34 w 111"/>
                <a:gd name="T95" fmla="*/ 55 h 95"/>
                <a:gd name="T96" fmla="*/ 33 w 111"/>
                <a:gd name="T97" fmla="*/ 53 h 95"/>
                <a:gd name="T98" fmla="*/ 24 w 111"/>
                <a:gd name="T99" fmla="*/ 50 h 95"/>
                <a:gd name="T100" fmla="*/ 15 w 111"/>
                <a:gd name="T101" fmla="*/ 51 h 95"/>
                <a:gd name="T102" fmla="*/ 6 w 111"/>
                <a:gd name="T103" fmla="*/ 57 h 95"/>
                <a:gd name="T104" fmla="*/ 3 w 111"/>
                <a:gd name="T105" fmla="*/ 57 h 95"/>
                <a:gd name="T106" fmla="*/ 0 w 111"/>
                <a:gd name="T107" fmla="*/ 54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1" h="95">
                  <a:moveTo>
                    <a:pt x="0" y="54"/>
                  </a:moveTo>
                  <a:cubicBezTo>
                    <a:pt x="0" y="52"/>
                    <a:pt x="1" y="50"/>
                    <a:pt x="1" y="48"/>
                  </a:cubicBezTo>
                  <a:cubicBezTo>
                    <a:pt x="3" y="44"/>
                    <a:pt x="3" y="39"/>
                    <a:pt x="3" y="35"/>
                  </a:cubicBezTo>
                  <a:cubicBezTo>
                    <a:pt x="3" y="29"/>
                    <a:pt x="3" y="31"/>
                    <a:pt x="7" y="27"/>
                  </a:cubicBezTo>
                  <a:cubicBezTo>
                    <a:pt x="9" y="26"/>
                    <a:pt x="10" y="25"/>
                    <a:pt x="12" y="26"/>
                  </a:cubicBezTo>
                  <a:cubicBezTo>
                    <a:pt x="12" y="26"/>
                    <a:pt x="12" y="26"/>
                    <a:pt x="13" y="26"/>
                  </a:cubicBezTo>
                  <a:cubicBezTo>
                    <a:pt x="18" y="26"/>
                    <a:pt x="23" y="27"/>
                    <a:pt x="28" y="27"/>
                  </a:cubicBezTo>
                  <a:cubicBezTo>
                    <a:pt x="29" y="27"/>
                    <a:pt x="30" y="26"/>
                    <a:pt x="31" y="25"/>
                  </a:cubicBezTo>
                  <a:cubicBezTo>
                    <a:pt x="32" y="23"/>
                    <a:pt x="33" y="21"/>
                    <a:pt x="35" y="19"/>
                  </a:cubicBezTo>
                  <a:cubicBezTo>
                    <a:pt x="35" y="18"/>
                    <a:pt x="36" y="18"/>
                    <a:pt x="37" y="19"/>
                  </a:cubicBezTo>
                  <a:cubicBezTo>
                    <a:pt x="41" y="20"/>
                    <a:pt x="46" y="21"/>
                    <a:pt x="50" y="22"/>
                  </a:cubicBezTo>
                  <a:cubicBezTo>
                    <a:pt x="51" y="23"/>
                    <a:pt x="53" y="22"/>
                    <a:pt x="54" y="21"/>
                  </a:cubicBezTo>
                  <a:cubicBezTo>
                    <a:pt x="59" y="18"/>
                    <a:pt x="59" y="18"/>
                    <a:pt x="62" y="12"/>
                  </a:cubicBezTo>
                  <a:cubicBezTo>
                    <a:pt x="64" y="9"/>
                    <a:pt x="66" y="5"/>
                    <a:pt x="68" y="2"/>
                  </a:cubicBezTo>
                  <a:cubicBezTo>
                    <a:pt x="68" y="1"/>
                    <a:pt x="69" y="0"/>
                    <a:pt x="69" y="0"/>
                  </a:cubicBezTo>
                  <a:cubicBezTo>
                    <a:pt x="70" y="3"/>
                    <a:pt x="70" y="5"/>
                    <a:pt x="70" y="8"/>
                  </a:cubicBezTo>
                  <a:cubicBezTo>
                    <a:pt x="70" y="10"/>
                    <a:pt x="71" y="13"/>
                    <a:pt x="71" y="15"/>
                  </a:cubicBezTo>
                  <a:cubicBezTo>
                    <a:pt x="71" y="16"/>
                    <a:pt x="72" y="17"/>
                    <a:pt x="73" y="18"/>
                  </a:cubicBezTo>
                  <a:cubicBezTo>
                    <a:pt x="75" y="21"/>
                    <a:pt x="78" y="24"/>
                    <a:pt x="81" y="27"/>
                  </a:cubicBezTo>
                  <a:cubicBezTo>
                    <a:pt x="82" y="28"/>
                    <a:pt x="83" y="29"/>
                    <a:pt x="85" y="28"/>
                  </a:cubicBezTo>
                  <a:cubicBezTo>
                    <a:pt x="85" y="28"/>
                    <a:pt x="85" y="28"/>
                    <a:pt x="85" y="28"/>
                  </a:cubicBezTo>
                  <a:cubicBezTo>
                    <a:pt x="90" y="28"/>
                    <a:pt x="90" y="28"/>
                    <a:pt x="94" y="31"/>
                  </a:cubicBezTo>
                  <a:cubicBezTo>
                    <a:pt x="96" y="33"/>
                    <a:pt x="98" y="34"/>
                    <a:pt x="99" y="35"/>
                  </a:cubicBezTo>
                  <a:cubicBezTo>
                    <a:pt x="100" y="36"/>
                    <a:pt x="101" y="36"/>
                    <a:pt x="103" y="36"/>
                  </a:cubicBezTo>
                  <a:cubicBezTo>
                    <a:pt x="105" y="36"/>
                    <a:pt x="107" y="36"/>
                    <a:pt x="109" y="36"/>
                  </a:cubicBezTo>
                  <a:cubicBezTo>
                    <a:pt x="111" y="36"/>
                    <a:pt x="111" y="36"/>
                    <a:pt x="111" y="38"/>
                  </a:cubicBezTo>
                  <a:cubicBezTo>
                    <a:pt x="111" y="40"/>
                    <a:pt x="111" y="42"/>
                    <a:pt x="111" y="45"/>
                  </a:cubicBezTo>
                  <a:cubicBezTo>
                    <a:pt x="111" y="46"/>
                    <a:pt x="111" y="46"/>
                    <a:pt x="110" y="47"/>
                  </a:cubicBezTo>
                  <a:cubicBezTo>
                    <a:pt x="108" y="48"/>
                    <a:pt x="107" y="49"/>
                    <a:pt x="105" y="50"/>
                  </a:cubicBezTo>
                  <a:cubicBezTo>
                    <a:pt x="104" y="50"/>
                    <a:pt x="103" y="51"/>
                    <a:pt x="103" y="52"/>
                  </a:cubicBezTo>
                  <a:cubicBezTo>
                    <a:pt x="103" y="57"/>
                    <a:pt x="102" y="61"/>
                    <a:pt x="101" y="65"/>
                  </a:cubicBezTo>
                  <a:cubicBezTo>
                    <a:pt x="101" y="67"/>
                    <a:pt x="100" y="69"/>
                    <a:pt x="98" y="70"/>
                  </a:cubicBezTo>
                  <a:cubicBezTo>
                    <a:pt x="94" y="74"/>
                    <a:pt x="89" y="77"/>
                    <a:pt x="85" y="81"/>
                  </a:cubicBezTo>
                  <a:cubicBezTo>
                    <a:pt x="83" y="83"/>
                    <a:pt x="81" y="84"/>
                    <a:pt x="79" y="86"/>
                  </a:cubicBezTo>
                  <a:cubicBezTo>
                    <a:pt x="78" y="87"/>
                    <a:pt x="77" y="88"/>
                    <a:pt x="78" y="90"/>
                  </a:cubicBezTo>
                  <a:cubicBezTo>
                    <a:pt x="78" y="90"/>
                    <a:pt x="78" y="91"/>
                    <a:pt x="78" y="91"/>
                  </a:cubicBezTo>
                  <a:cubicBezTo>
                    <a:pt x="78" y="91"/>
                    <a:pt x="78" y="92"/>
                    <a:pt x="78" y="92"/>
                  </a:cubicBezTo>
                  <a:cubicBezTo>
                    <a:pt x="76" y="94"/>
                    <a:pt x="74" y="95"/>
                    <a:pt x="72" y="95"/>
                  </a:cubicBezTo>
                  <a:cubicBezTo>
                    <a:pt x="71" y="95"/>
                    <a:pt x="70" y="95"/>
                    <a:pt x="70" y="95"/>
                  </a:cubicBezTo>
                  <a:cubicBezTo>
                    <a:pt x="65" y="95"/>
                    <a:pt x="65" y="95"/>
                    <a:pt x="62" y="91"/>
                  </a:cubicBezTo>
                  <a:cubicBezTo>
                    <a:pt x="59" y="89"/>
                    <a:pt x="57" y="86"/>
                    <a:pt x="55" y="83"/>
                  </a:cubicBezTo>
                  <a:cubicBezTo>
                    <a:pt x="54" y="82"/>
                    <a:pt x="53" y="81"/>
                    <a:pt x="51" y="81"/>
                  </a:cubicBezTo>
                  <a:cubicBezTo>
                    <a:pt x="49" y="81"/>
                    <a:pt x="46" y="79"/>
                    <a:pt x="45" y="77"/>
                  </a:cubicBezTo>
                  <a:cubicBezTo>
                    <a:pt x="44" y="77"/>
                    <a:pt x="44" y="77"/>
                    <a:pt x="44" y="77"/>
                  </a:cubicBezTo>
                  <a:cubicBezTo>
                    <a:pt x="41" y="74"/>
                    <a:pt x="39" y="71"/>
                    <a:pt x="38" y="68"/>
                  </a:cubicBezTo>
                  <a:cubicBezTo>
                    <a:pt x="37" y="66"/>
                    <a:pt x="36" y="64"/>
                    <a:pt x="35" y="63"/>
                  </a:cubicBezTo>
                  <a:cubicBezTo>
                    <a:pt x="34" y="62"/>
                    <a:pt x="34" y="60"/>
                    <a:pt x="34" y="58"/>
                  </a:cubicBezTo>
                  <a:cubicBezTo>
                    <a:pt x="34" y="57"/>
                    <a:pt x="34" y="56"/>
                    <a:pt x="34" y="55"/>
                  </a:cubicBezTo>
                  <a:cubicBezTo>
                    <a:pt x="34" y="54"/>
                    <a:pt x="33" y="53"/>
                    <a:pt x="33" y="53"/>
                  </a:cubicBezTo>
                  <a:cubicBezTo>
                    <a:pt x="30" y="52"/>
                    <a:pt x="27" y="51"/>
                    <a:pt x="24" y="50"/>
                  </a:cubicBezTo>
                  <a:cubicBezTo>
                    <a:pt x="21" y="48"/>
                    <a:pt x="18" y="48"/>
                    <a:pt x="15" y="51"/>
                  </a:cubicBezTo>
                  <a:cubicBezTo>
                    <a:pt x="12" y="53"/>
                    <a:pt x="9" y="55"/>
                    <a:pt x="6" y="57"/>
                  </a:cubicBezTo>
                  <a:cubicBezTo>
                    <a:pt x="5" y="58"/>
                    <a:pt x="5" y="58"/>
                    <a:pt x="3" y="57"/>
                  </a:cubicBezTo>
                  <a:cubicBezTo>
                    <a:pt x="2" y="56"/>
                    <a:pt x="1" y="55"/>
                    <a:pt x="0" y="54"/>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77" name="Freeform 76"/>
            <p:cNvSpPr>
              <a:spLocks/>
            </p:cNvSpPr>
            <p:nvPr/>
          </p:nvSpPr>
          <p:spPr bwMode="auto">
            <a:xfrm>
              <a:off x="7827132" y="3856816"/>
              <a:ext cx="1414113" cy="1352861"/>
            </a:xfrm>
            <a:custGeom>
              <a:avLst/>
              <a:gdLst>
                <a:gd name="T0" fmla="*/ 296 w 449"/>
                <a:gd name="T1" fmla="*/ 143 h 429"/>
                <a:gd name="T2" fmla="*/ 306 w 449"/>
                <a:gd name="T3" fmla="*/ 192 h 429"/>
                <a:gd name="T4" fmla="*/ 323 w 449"/>
                <a:gd name="T5" fmla="*/ 251 h 429"/>
                <a:gd name="T6" fmla="*/ 348 w 449"/>
                <a:gd name="T7" fmla="*/ 273 h 429"/>
                <a:gd name="T8" fmla="*/ 377 w 449"/>
                <a:gd name="T9" fmla="*/ 278 h 429"/>
                <a:gd name="T10" fmla="*/ 394 w 449"/>
                <a:gd name="T11" fmla="*/ 281 h 429"/>
                <a:gd name="T12" fmla="*/ 405 w 449"/>
                <a:gd name="T13" fmla="*/ 289 h 429"/>
                <a:gd name="T14" fmla="*/ 423 w 449"/>
                <a:gd name="T15" fmla="*/ 292 h 429"/>
                <a:gd name="T16" fmla="*/ 439 w 449"/>
                <a:gd name="T17" fmla="*/ 286 h 429"/>
                <a:gd name="T18" fmla="*/ 434 w 449"/>
                <a:gd name="T19" fmla="*/ 309 h 429"/>
                <a:gd name="T20" fmla="*/ 425 w 449"/>
                <a:gd name="T21" fmla="*/ 328 h 429"/>
                <a:gd name="T22" fmla="*/ 412 w 449"/>
                <a:gd name="T23" fmla="*/ 334 h 429"/>
                <a:gd name="T24" fmla="*/ 400 w 449"/>
                <a:gd name="T25" fmla="*/ 341 h 429"/>
                <a:gd name="T26" fmla="*/ 380 w 449"/>
                <a:gd name="T27" fmla="*/ 349 h 429"/>
                <a:gd name="T28" fmla="*/ 360 w 449"/>
                <a:gd name="T29" fmla="*/ 380 h 429"/>
                <a:gd name="T30" fmla="*/ 375 w 449"/>
                <a:gd name="T31" fmla="*/ 380 h 429"/>
                <a:gd name="T32" fmla="*/ 358 w 449"/>
                <a:gd name="T33" fmla="*/ 391 h 429"/>
                <a:gd name="T34" fmla="*/ 342 w 449"/>
                <a:gd name="T35" fmla="*/ 396 h 429"/>
                <a:gd name="T36" fmla="*/ 325 w 449"/>
                <a:gd name="T37" fmla="*/ 406 h 429"/>
                <a:gd name="T38" fmla="*/ 307 w 449"/>
                <a:gd name="T39" fmla="*/ 421 h 429"/>
                <a:gd name="T40" fmla="*/ 290 w 449"/>
                <a:gd name="T41" fmla="*/ 423 h 429"/>
                <a:gd name="T42" fmla="*/ 298 w 449"/>
                <a:gd name="T43" fmla="*/ 413 h 429"/>
                <a:gd name="T44" fmla="*/ 308 w 449"/>
                <a:gd name="T45" fmla="*/ 386 h 429"/>
                <a:gd name="T46" fmla="*/ 308 w 449"/>
                <a:gd name="T47" fmla="*/ 359 h 429"/>
                <a:gd name="T48" fmla="*/ 309 w 449"/>
                <a:gd name="T49" fmla="*/ 334 h 429"/>
                <a:gd name="T50" fmla="*/ 321 w 449"/>
                <a:gd name="T51" fmla="*/ 341 h 429"/>
                <a:gd name="T52" fmla="*/ 343 w 449"/>
                <a:gd name="T53" fmla="*/ 329 h 429"/>
                <a:gd name="T54" fmla="*/ 323 w 449"/>
                <a:gd name="T55" fmla="*/ 310 h 429"/>
                <a:gd name="T56" fmla="*/ 309 w 449"/>
                <a:gd name="T57" fmla="*/ 301 h 429"/>
                <a:gd name="T58" fmla="*/ 265 w 449"/>
                <a:gd name="T59" fmla="*/ 300 h 429"/>
                <a:gd name="T60" fmla="*/ 252 w 449"/>
                <a:gd name="T61" fmla="*/ 296 h 429"/>
                <a:gd name="T62" fmla="*/ 241 w 449"/>
                <a:gd name="T63" fmla="*/ 299 h 429"/>
                <a:gd name="T64" fmla="*/ 228 w 449"/>
                <a:gd name="T65" fmla="*/ 284 h 429"/>
                <a:gd name="T66" fmla="*/ 207 w 449"/>
                <a:gd name="T67" fmla="*/ 257 h 429"/>
                <a:gd name="T68" fmla="*/ 191 w 449"/>
                <a:gd name="T69" fmla="*/ 244 h 429"/>
                <a:gd name="T70" fmla="*/ 169 w 449"/>
                <a:gd name="T71" fmla="*/ 237 h 429"/>
                <a:gd name="T72" fmla="*/ 140 w 449"/>
                <a:gd name="T73" fmla="*/ 243 h 429"/>
                <a:gd name="T74" fmla="*/ 132 w 449"/>
                <a:gd name="T75" fmla="*/ 251 h 429"/>
                <a:gd name="T76" fmla="*/ 73 w 449"/>
                <a:gd name="T77" fmla="*/ 261 h 429"/>
                <a:gd name="T78" fmla="*/ 19 w 449"/>
                <a:gd name="T79" fmla="*/ 248 h 429"/>
                <a:gd name="T80" fmla="*/ 1 w 449"/>
                <a:gd name="T81" fmla="*/ 130 h 429"/>
                <a:gd name="T82" fmla="*/ 15 w 449"/>
                <a:gd name="T83" fmla="*/ 109 h 429"/>
                <a:gd name="T84" fmla="*/ 53 w 449"/>
                <a:gd name="T85" fmla="*/ 64 h 429"/>
                <a:gd name="T86" fmla="*/ 89 w 449"/>
                <a:gd name="T87" fmla="*/ 21 h 429"/>
                <a:gd name="T88" fmla="*/ 109 w 449"/>
                <a:gd name="T89" fmla="*/ 1 h 429"/>
                <a:gd name="T90" fmla="*/ 146 w 449"/>
                <a:gd name="T91" fmla="*/ 31 h 429"/>
                <a:gd name="T92" fmla="*/ 170 w 449"/>
                <a:gd name="T93" fmla="*/ 33 h 429"/>
                <a:gd name="T94" fmla="*/ 181 w 449"/>
                <a:gd name="T95" fmla="*/ 39 h 429"/>
                <a:gd name="T96" fmla="*/ 226 w 449"/>
                <a:gd name="T97" fmla="*/ 40 h 429"/>
                <a:gd name="T98" fmla="*/ 230 w 449"/>
                <a:gd name="T99" fmla="*/ 71 h 429"/>
                <a:gd name="T100" fmla="*/ 245 w 449"/>
                <a:gd name="T101" fmla="*/ 102 h 429"/>
                <a:gd name="T102" fmla="*/ 251 w 449"/>
                <a:gd name="T103" fmla="*/ 118 h 429"/>
                <a:gd name="T104" fmla="*/ 258 w 449"/>
                <a:gd name="T105" fmla="*/ 121 h 429"/>
                <a:gd name="T106" fmla="*/ 258 w 449"/>
                <a:gd name="T107" fmla="*/ 128 h 429"/>
                <a:gd name="T108" fmla="*/ 279 w 449"/>
                <a:gd name="T109" fmla="*/ 139 h 4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49" h="429">
                  <a:moveTo>
                    <a:pt x="284" y="141"/>
                  </a:moveTo>
                  <a:cubicBezTo>
                    <a:pt x="285" y="141"/>
                    <a:pt x="286" y="141"/>
                    <a:pt x="287" y="141"/>
                  </a:cubicBezTo>
                  <a:cubicBezTo>
                    <a:pt x="289" y="141"/>
                    <a:pt x="291" y="141"/>
                    <a:pt x="294" y="141"/>
                  </a:cubicBezTo>
                  <a:cubicBezTo>
                    <a:pt x="295" y="141"/>
                    <a:pt x="296" y="142"/>
                    <a:pt x="296" y="143"/>
                  </a:cubicBezTo>
                  <a:cubicBezTo>
                    <a:pt x="296" y="144"/>
                    <a:pt x="297" y="146"/>
                    <a:pt x="297" y="148"/>
                  </a:cubicBezTo>
                  <a:cubicBezTo>
                    <a:pt x="298" y="153"/>
                    <a:pt x="299" y="158"/>
                    <a:pt x="300" y="163"/>
                  </a:cubicBezTo>
                  <a:cubicBezTo>
                    <a:pt x="301" y="168"/>
                    <a:pt x="302" y="174"/>
                    <a:pt x="304" y="179"/>
                  </a:cubicBezTo>
                  <a:cubicBezTo>
                    <a:pt x="305" y="183"/>
                    <a:pt x="305" y="187"/>
                    <a:pt x="306" y="192"/>
                  </a:cubicBezTo>
                  <a:cubicBezTo>
                    <a:pt x="308" y="197"/>
                    <a:pt x="309" y="202"/>
                    <a:pt x="310" y="207"/>
                  </a:cubicBezTo>
                  <a:cubicBezTo>
                    <a:pt x="312" y="216"/>
                    <a:pt x="315" y="224"/>
                    <a:pt x="317" y="233"/>
                  </a:cubicBezTo>
                  <a:cubicBezTo>
                    <a:pt x="318" y="236"/>
                    <a:pt x="319" y="240"/>
                    <a:pt x="320" y="244"/>
                  </a:cubicBezTo>
                  <a:cubicBezTo>
                    <a:pt x="321" y="246"/>
                    <a:pt x="322" y="249"/>
                    <a:pt x="323" y="251"/>
                  </a:cubicBezTo>
                  <a:cubicBezTo>
                    <a:pt x="326" y="255"/>
                    <a:pt x="329" y="260"/>
                    <a:pt x="331" y="264"/>
                  </a:cubicBezTo>
                  <a:cubicBezTo>
                    <a:pt x="332" y="265"/>
                    <a:pt x="333" y="266"/>
                    <a:pt x="334" y="267"/>
                  </a:cubicBezTo>
                  <a:cubicBezTo>
                    <a:pt x="337" y="269"/>
                    <a:pt x="340" y="270"/>
                    <a:pt x="343" y="272"/>
                  </a:cubicBezTo>
                  <a:cubicBezTo>
                    <a:pt x="345" y="273"/>
                    <a:pt x="346" y="273"/>
                    <a:pt x="348" y="273"/>
                  </a:cubicBezTo>
                  <a:cubicBezTo>
                    <a:pt x="350" y="273"/>
                    <a:pt x="352" y="273"/>
                    <a:pt x="354" y="273"/>
                  </a:cubicBezTo>
                  <a:cubicBezTo>
                    <a:pt x="357" y="273"/>
                    <a:pt x="360" y="273"/>
                    <a:pt x="362" y="274"/>
                  </a:cubicBezTo>
                  <a:cubicBezTo>
                    <a:pt x="367" y="275"/>
                    <a:pt x="371" y="276"/>
                    <a:pt x="375" y="276"/>
                  </a:cubicBezTo>
                  <a:cubicBezTo>
                    <a:pt x="376" y="276"/>
                    <a:pt x="377" y="277"/>
                    <a:pt x="377" y="278"/>
                  </a:cubicBezTo>
                  <a:cubicBezTo>
                    <a:pt x="378" y="280"/>
                    <a:pt x="379" y="282"/>
                    <a:pt x="380" y="284"/>
                  </a:cubicBezTo>
                  <a:cubicBezTo>
                    <a:pt x="381" y="285"/>
                    <a:pt x="382" y="286"/>
                    <a:pt x="383" y="286"/>
                  </a:cubicBezTo>
                  <a:cubicBezTo>
                    <a:pt x="384" y="285"/>
                    <a:pt x="386" y="285"/>
                    <a:pt x="387" y="285"/>
                  </a:cubicBezTo>
                  <a:cubicBezTo>
                    <a:pt x="389" y="283"/>
                    <a:pt x="391" y="282"/>
                    <a:pt x="394" y="281"/>
                  </a:cubicBezTo>
                  <a:cubicBezTo>
                    <a:pt x="395" y="283"/>
                    <a:pt x="395" y="284"/>
                    <a:pt x="395" y="285"/>
                  </a:cubicBezTo>
                  <a:cubicBezTo>
                    <a:pt x="395" y="287"/>
                    <a:pt x="396" y="289"/>
                    <a:pt x="398" y="289"/>
                  </a:cubicBezTo>
                  <a:cubicBezTo>
                    <a:pt x="400" y="289"/>
                    <a:pt x="401" y="290"/>
                    <a:pt x="403" y="290"/>
                  </a:cubicBezTo>
                  <a:cubicBezTo>
                    <a:pt x="404" y="291"/>
                    <a:pt x="405" y="290"/>
                    <a:pt x="405" y="289"/>
                  </a:cubicBezTo>
                  <a:cubicBezTo>
                    <a:pt x="406" y="288"/>
                    <a:pt x="406" y="287"/>
                    <a:pt x="407" y="287"/>
                  </a:cubicBezTo>
                  <a:cubicBezTo>
                    <a:pt x="407" y="286"/>
                    <a:pt x="408" y="286"/>
                    <a:pt x="409" y="286"/>
                  </a:cubicBezTo>
                  <a:cubicBezTo>
                    <a:pt x="411" y="287"/>
                    <a:pt x="413" y="288"/>
                    <a:pt x="416" y="289"/>
                  </a:cubicBezTo>
                  <a:cubicBezTo>
                    <a:pt x="418" y="290"/>
                    <a:pt x="420" y="291"/>
                    <a:pt x="423" y="292"/>
                  </a:cubicBezTo>
                  <a:cubicBezTo>
                    <a:pt x="425" y="292"/>
                    <a:pt x="426" y="292"/>
                    <a:pt x="427" y="290"/>
                  </a:cubicBezTo>
                  <a:cubicBezTo>
                    <a:pt x="427" y="290"/>
                    <a:pt x="428" y="289"/>
                    <a:pt x="428" y="289"/>
                  </a:cubicBezTo>
                  <a:cubicBezTo>
                    <a:pt x="429" y="287"/>
                    <a:pt x="431" y="286"/>
                    <a:pt x="433" y="286"/>
                  </a:cubicBezTo>
                  <a:cubicBezTo>
                    <a:pt x="435" y="286"/>
                    <a:pt x="437" y="286"/>
                    <a:pt x="439" y="286"/>
                  </a:cubicBezTo>
                  <a:cubicBezTo>
                    <a:pt x="444" y="285"/>
                    <a:pt x="445" y="285"/>
                    <a:pt x="447" y="289"/>
                  </a:cubicBezTo>
                  <a:cubicBezTo>
                    <a:pt x="448" y="290"/>
                    <a:pt x="448" y="291"/>
                    <a:pt x="449" y="291"/>
                  </a:cubicBezTo>
                  <a:cubicBezTo>
                    <a:pt x="444" y="296"/>
                    <a:pt x="440" y="302"/>
                    <a:pt x="436" y="307"/>
                  </a:cubicBezTo>
                  <a:cubicBezTo>
                    <a:pt x="435" y="308"/>
                    <a:pt x="434" y="308"/>
                    <a:pt x="434" y="309"/>
                  </a:cubicBezTo>
                  <a:cubicBezTo>
                    <a:pt x="433" y="310"/>
                    <a:pt x="433" y="311"/>
                    <a:pt x="433" y="312"/>
                  </a:cubicBezTo>
                  <a:cubicBezTo>
                    <a:pt x="433" y="314"/>
                    <a:pt x="433" y="316"/>
                    <a:pt x="434" y="319"/>
                  </a:cubicBezTo>
                  <a:cubicBezTo>
                    <a:pt x="434" y="320"/>
                    <a:pt x="434" y="321"/>
                    <a:pt x="432" y="322"/>
                  </a:cubicBezTo>
                  <a:cubicBezTo>
                    <a:pt x="430" y="324"/>
                    <a:pt x="428" y="326"/>
                    <a:pt x="425" y="328"/>
                  </a:cubicBezTo>
                  <a:cubicBezTo>
                    <a:pt x="424" y="329"/>
                    <a:pt x="423" y="330"/>
                    <a:pt x="422" y="330"/>
                  </a:cubicBezTo>
                  <a:cubicBezTo>
                    <a:pt x="421" y="330"/>
                    <a:pt x="420" y="330"/>
                    <a:pt x="419" y="330"/>
                  </a:cubicBezTo>
                  <a:cubicBezTo>
                    <a:pt x="417" y="329"/>
                    <a:pt x="415" y="330"/>
                    <a:pt x="413" y="331"/>
                  </a:cubicBezTo>
                  <a:cubicBezTo>
                    <a:pt x="413" y="332"/>
                    <a:pt x="412" y="333"/>
                    <a:pt x="412" y="334"/>
                  </a:cubicBezTo>
                  <a:cubicBezTo>
                    <a:pt x="412" y="335"/>
                    <a:pt x="412" y="337"/>
                    <a:pt x="412" y="338"/>
                  </a:cubicBezTo>
                  <a:cubicBezTo>
                    <a:pt x="412" y="339"/>
                    <a:pt x="412" y="340"/>
                    <a:pt x="411" y="341"/>
                  </a:cubicBezTo>
                  <a:cubicBezTo>
                    <a:pt x="410" y="341"/>
                    <a:pt x="409" y="341"/>
                    <a:pt x="408" y="341"/>
                  </a:cubicBezTo>
                  <a:cubicBezTo>
                    <a:pt x="405" y="341"/>
                    <a:pt x="403" y="341"/>
                    <a:pt x="400" y="341"/>
                  </a:cubicBezTo>
                  <a:cubicBezTo>
                    <a:pt x="398" y="341"/>
                    <a:pt x="396" y="342"/>
                    <a:pt x="395" y="343"/>
                  </a:cubicBezTo>
                  <a:cubicBezTo>
                    <a:pt x="393" y="345"/>
                    <a:pt x="391" y="346"/>
                    <a:pt x="390" y="348"/>
                  </a:cubicBezTo>
                  <a:cubicBezTo>
                    <a:pt x="389" y="348"/>
                    <a:pt x="388" y="349"/>
                    <a:pt x="387" y="349"/>
                  </a:cubicBezTo>
                  <a:cubicBezTo>
                    <a:pt x="385" y="349"/>
                    <a:pt x="382" y="349"/>
                    <a:pt x="380" y="349"/>
                  </a:cubicBezTo>
                  <a:cubicBezTo>
                    <a:pt x="379" y="349"/>
                    <a:pt x="378" y="349"/>
                    <a:pt x="377" y="350"/>
                  </a:cubicBezTo>
                  <a:cubicBezTo>
                    <a:pt x="370" y="357"/>
                    <a:pt x="363" y="364"/>
                    <a:pt x="356" y="371"/>
                  </a:cubicBezTo>
                  <a:cubicBezTo>
                    <a:pt x="355" y="372"/>
                    <a:pt x="354" y="373"/>
                    <a:pt x="354" y="374"/>
                  </a:cubicBezTo>
                  <a:cubicBezTo>
                    <a:pt x="355" y="381"/>
                    <a:pt x="353" y="380"/>
                    <a:pt x="360" y="380"/>
                  </a:cubicBezTo>
                  <a:cubicBezTo>
                    <a:pt x="362" y="380"/>
                    <a:pt x="364" y="380"/>
                    <a:pt x="366" y="379"/>
                  </a:cubicBezTo>
                  <a:cubicBezTo>
                    <a:pt x="367" y="378"/>
                    <a:pt x="369" y="377"/>
                    <a:pt x="370" y="375"/>
                  </a:cubicBezTo>
                  <a:cubicBezTo>
                    <a:pt x="371" y="375"/>
                    <a:pt x="371" y="375"/>
                    <a:pt x="372" y="374"/>
                  </a:cubicBezTo>
                  <a:cubicBezTo>
                    <a:pt x="373" y="376"/>
                    <a:pt x="374" y="378"/>
                    <a:pt x="375" y="380"/>
                  </a:cubicBezTo>
                  <a:cubicBezTo>
                    <a:pt x="375" y="381"/>
                    <a:pt x="375" y="381"/>
                    <a:pt x="375" y="382"/>
                  </a:cubicBezTo>
                  <a:cubicBezTo>
                    <a:pt x="373" y="384"/>
                    <a:pt x="371" y="386"/>
                    <a:pt x="370" y="388"/>
                  </a:cubicBezTo>
                  <a:cubicBezTo>
                    <a:pt x="369" y="388"/>
                    <a:pt x="369" y="389"/>
                    <a:pt x="368" y="389"/>
                  </a:cubicBezTo>
                  <a:cubicBezTo>
                    <a:pt x="365" y="390"/>
                    <a:pt x="361" y="391"/>
                    <a:pt x="358" y="391"/>
                  </a:cubicBezTo>
                  <a:cubicBezTo>
                    <a:pt x="356" y="392"/>
                    <a:pt x="354" y="391"/>
                    <a:pt x="352" y="391"/>
                  </a:cubicBezTo>
                  <a:cubicBezTo>
                    <a:pt x="350" y="391"/>
                    <a:pt x="348" y="392"/>
                    <a:pt x="347" y="393"/>
                  </a:cubicBezTo>
                  <a:cubicBezTo>
                    <a:pt x="346" y="394"/>
                    <a:pt x="346" y="394"/>
                    <a:pt x="345" y="395"/>
                  </a:cubicBezTo>
                  <a:cubicBezTo>
                    <a:pt x="345" y="396"/>
                    <a:pt x="344" y="396"/>
                    <a:pt x="342" y="396"/>
                  </a:cubicBezTo>
                  <a:cubicBezTo>
                    <a:pt x="342" y="396"/>
                    <a:pt x="342" y="396"/>
                    <a:pt x="342" y="396"/>
                  </a:cubicBezTo>
                  <a:cubicBezTo>
                    <a:pt x="338" y="396"/>
                    <a:pt x="339" y="395"/>
                    <a:pt x="336" y="398"/>
                  </a:cubicBezTo>
                  <a:cubicBezTo>
                    <a:pt x="334" y="401"/>
                    <a:pt x="331" y="403"/>
                    <a:pt x="328" y="404"/>
                  </a:cubicBezTo>
                  <a:cubicBezTo>
                    <a:pt x="327" y="405"/>
                    <a:pt x="326" y="405"/>
                    <a:pt x="325" y="406"/>
                  </a:cubicBezTo>
                  <a:cubicBezTo>
                    <a:pt x="323" y="407"/>
                    <a:pt x="321" y="408"/>
                    <a:pt x="318" y="408"/>
                  </a:cubicBezTo>
                  <a:cubicBezTo>
                    <a:pt x="314" y="409"/>
                    <a:pt x="312" y="412"/>
                    <a:pt x="310" y="415"/>
                  </a:cubicBezTo>
                  <a:cubicBezTo>
                    <a:pt x="310" y="415"/>
                    <a:pt x="310" y="415"/>
                    <a:pt x="309" y="415"/>
                  </a:cubicBezTo>
                  <a:cubicBezTo>
                    <a:pt x="309" y="417"/>
                    <a:pt x="308" y="419"/>
                    <a:pt x="307" y="421"/>
                  </a:cubicBezTo>
                  <a:cubicBezTo>
                    <a:pt x="306" y="422"/>
                    <a:pt x="304" y="422"/>
                    <a:pt x="302" y="423"/>
                  </a:cubicBezTo>
                  <a:cubicBezTo>
                    <a:pt x="301" y="424"/>
                    <a:pt x="300" y="425"/>
                    <a:pt x="300" y="426"/>
                  </a:cubicBezTo>
                  <a:cubicBezTo>
                    <a:pt x="298" y="427"/>
                    <a:pt x="297" y="428"/>
                    <a:pt x="296" y="429"/>
                  </a:cubicBezTo>
                  <a:cubicBezTo>
                    <a:pt x="294" y="428"/>
                    <a:pt x="291" y="424"/>
                    <a:pt x="290" y="423"/>
                  </a:cubicBezTo>
                  <a:cubicBezTo>
                    <a:pt x="290" y="422"/>
                    <a:pt x="290" y="422"/>
                    <a:pt x="291" y="422"/>
                  </a:cubicBezTo>
                  <a:cubicBezTo>
                    <a:pt x="292" y="421"/>
                    <a:pt x="294" y="420"/>
                    <a:pt x="295" y="419"/>
                  </a:cubicBezTo>
                  <a:cubicBezTo>
                    <a:pt x="296" y="418"/>
                    <a:pt x="297" y="418"/>
                    <a:pt x="297" y="417"/>
                  </a:cubicBezTo>
                  <a:cubicBezTo>
                    <a:pt x="298" y="416"/>
                    <a:pt x="298" y="415"/>
                    <a:pt x="298" y="413"/>
                  </a:cubicBezTo>
                  <a:cubicBezTo>
                    <a:pt x="297" y="410"/>
                    <a:pt x="297" y="407"/>
                    <a:pt x="296" y="404"/>
                  </a:cubicBezTo>
                  <a:cubicBezTo>
                    <a:pt x="295" y="402"/>
                    <a:pt x="296" y="400"/>
                    <a:pt x="297" y="398"/>
                  </a:cubicBezTo>
                  <a:cubicBezTo>
                    <a:pt x="299" y="396"/>
                    <a:pt x="301" y="393"/>
                    <a:pt x="303" y="391"/>
                  </a:cubicBezTo>
                  <a:cubicBezTo>
                    <a:pt x="305" y="390"/>
                    <a:pt x="306" y="388"/>
                    <a:pt x="308" y="386"/>
                  </a:cubicBezTo>
                  <a:cubicBezTo>
                    <a:pt x="311" y="384"/>
                    <a:pt x="310" y="384"/>
                    <a:pt x="309" y="381"/>
                  </a:cubicBezTo>
                  <a:cubicBezTo>
                    <a:pt x="308" y="379"/>
                    <a:pt x="307" y="377"/>
                    <a:pt x="308" y="375"/>
                  </a:cubicBezTo>
                  <a:cubicBezTo>
                    <a:pt x="308" y="372"/>
                    <a:pt x="308" y="368"/>
                    <a:pt x="308" y="365"/>
                  </a:cubicBezTo>
                  <a:cubicBezTo>
                    <a:pt x="309" y="363"/>
                    <a:pt x="309" y="361"/>
                    <a:pt x="308" y="359"/>
                  </a:cubicBezTo>
                  <a:cubicBezTo>
                    <a:pt x="307" y="355"/>
                    <a:pt x="306" y="351"/>
                    <a:pt x="305" y="346"/>
                  </a:cubicBezTo>
                  <a:cubicBezTo>
                    <a:pt x="304" y="344"/>
                    <a:pt x="304" y="342"/>
                    <a:pt x="304" y="339"/>
                  </a:cubicBezTo>
                  <a:cubicBezTo>
                    <a:pt x="304" y="339"/>
                    <a:pt x="305" y="338"/>
                    <a:pt x="305" y="337"/>
                  </a:cubicBezTo>
                  <a:cubicBezTo>
                    <a:pt x="306" y="336"/>
                    <a:pt x="308" y="335"/>
                    <a:pt x="309" y="334"/>
                  </a:cubicBezTo>
                  <a:cubicBezTo>
                    <a:pt x="310" y="332"/>
                    <a:pt x="312" y="332"/>
                    <a:pt x="314" y="333"/>
                  </a:cubicBezTo>
                  <a:cubicBezTo>
                    <a:pt x="315" y="333"/>
                    <a:pt x="317" y="334"/>
                    <a:pt x="318" y="335"/>
                  </a:cubicBezTo>
                  <a:cubicBezTo>
                    <a:pt x="319" y="335"/>
                    <a:pt x="319" y="336"/>
                    <a:pt x="320" y="337"/>
                  </a:cubicBezTo>
                  <a:cubicBezTo>
                    <a:pt x="320" y="338"/>
                    <a:pt x="321" y="340"/>
                    <a:pt x="321" y="341"/>
                  </a:cubicBezTo>
                  <a:cubicBezTo>
                    <a:pt x="322" y="342"/>
                    <a:pt x="323" y="343"/>
                    <a:pt x="324" y="343"/>
                  </a:cubicBezTo>
                  <a:cubicBezTo>
                    <a:pt x="329" y="343"/>
                    <a:pt x="334" y="343"/>
                    <a:pt x="340" y="343"/>
                  </a:cubicBezTo>
                  <a:cubicBezTo>
                    <a:pt x="341" y="343"/>
                    <a:pt x="341" y="342"/>
                    <a:pt x="341" y="341"/>
                  </a:cubicBezTo>
                  <a:cubicBezTo>
                    <a:pt x="343" y="337"/>
                    <a:pt x="343" y="333"/>
                    <a:pt x="343" y="329"/>
                  </a:cubicBezTo>
                  <a:cubicBezTo>
                    <a:pt x="342" y="326"/>
                    <a:pt x="341" y="324"/>
                    <a:pt x="340" y="321"/>
                  </a:cubicBezTo>
                  <a:cubicBezTo>
                    <a:pt x="339" y="320"/>
                    <a:pt x="339" y="320"/>
                    <a:pt x="338" y="320"/>
                  </a:cubicBezTo>
                  <a:cubicBezTo>
                    <a:pt x="334" y="317"/>
                    <a:pt x="330" y="314"/>
                    <a:pt x="326" y="311"/>
                  </a:cubicBezTo>
                  <a:cubicBezTo>
                    <a:pt x="325" y="311"/>
                    <a:pt x="324" y="310"/>
                    <a:pt x="323" y="310"/>
                  </a:cubicBezTo>
                  <a:cubicBezTo>
                    <a:pt x="321" y="310"/>
                    <a:pt x="320" y="310"/>
                    <a:pt x="318" y="310"/>
                  </a:cubicBezTo>
                  <a:cubicBezTo>
                    <a:pt x="317" y="310"/>
                    <a:pt x="316" y="310"/>
                    <a:pt x="315" y="309"/>
                  </a:cubicBezTo>
                  <a:cubicBezTo>
                    <a:pt x="315" y="307"/>
                    <a:pt x="314" y="305"/>
                    <a:pt x="313" y="304"/>
                  </a:cubicBezTo>
                  <a:cubicBezTo>
                    <a:pt x="312" y="302"/>
                    <a:pt x="311" y="301"/>
                    <a:pt x="309" y="301"/>
                  </a:cubicBezTo>
                  <a:cubicBezTo>
                    <a:pt x="308" y="302"/>
                    <a:pt x="308" y="301"/>
                    <a:pt x="307" y="301"/>
                  </a:cubicBezTo>
                  <a:cubicBezTo>
                    <a:pt x="295" y="301"/>
                    <a:pt x="282" y="301"/>
                    <a:pt x="270" y="301"/>
                  </a:cubicBezTo>
                  <a:cubicBezTo>
                    <a:pt x="269" y="301"/>
                    <a:pt x="269" y="301"/>
                    <a:pt x="268" y="301"/>
                  </a:cubicBezTo>
                  <a:cubicBezTo>
                    <a:pt x="267" y="302"/>
                    <a:pt x="266" y="301"/>
                    <a:pt x="265" y="300"/>
                  </a:cubicBezTo>
                  <a:cubicBezTo>
                    <a:pt x="264" y="299"/>
                    <a:pt x="263" y="298"/>
                    <a:pt x="262" y="297"/>
                  </a:cubicBezTo>
                  <a:cubicBezTo>
                    <a:pt x="262" y="296"/>
                    <a:pt x="261" y="295"/>
                    <a:pt x="260" y="296"/>
                  </a:cubicBezTo>
                  <a:cubicBezTo>
                    <a:pt x="259" y="296"/>
                    <a:pt x="259" y="296"/>
                    <a:pt x="258" y="296"/>
                  </a:cubicBezTo>
                  <a:cubicBezTo>
                    <a:pt x="256" y="296"/>
                    <a:pt x="254" y="295"/>
                    <a:pt x="252" y="296"/>
                  </a:cubicBezTo>
                  <a:cubicBezTo>
                    <a:pt x="250" y="296"/>
                    <a:pt x="248" y="298"/>
                    <a:pt x="247" y="300"/>
                  </a:cubicBezTo>
                  <a:cubicBezTo>
                    <a:pt x="245" y="302"/>
                    <a:pt x="244" y="302"/>
                    <a:pt x="242" y="301"/>
                  </a:cubicBezTo>
                  <a:cubicBezTo>
                    <a:pt x="241" y="301"/>
                    <a:pt x="241" y="301"/>
                    <a:pt x="241" y="301"/>
                  </a:cubicBezTo>
                  <a:cubicBezTo>
                    <a:pt x="241" y="300"/>
                    <a:pt x="241" y="300"/>
                    <a:pt x="241" y="299"/>
                  </a:cubicBezTo>
                  <a:cubicBezTo>
                    <a:pt x="241" y="295"/>
                    <a:pt x="241" y="296"/>
                    <a:pt x="237" y="294"/>
                  </a:cubicBezTo>
                  <a:cubicBezTo>
                    <a:pt x="237" y="294"/>
                    <a:pt x="237" y="294"/>
                    <a:pt x="236" y="294"/>
                  </a:cubicBezTo>
                  <a:cubicBezTo>
                    <a:pt x="234" y="293"/>
                    <a:pt x="233" y="292"/>
                    <a:pt x="232" y="290"/>
                  </a:cubicBezTo>
                  <a:cubicBezTo>
                    <a:pt x="231" y="288"/>
                    <a:pt x="229" y="286"/>
                    <a:pt x="228" y="284"/>
                  </a:cubicBezTo>
                  <a:cubicBezTo>
                    <a:pt x="227" y="283"/>
                    <a:pt x="226" y="282"/>
                    <a:pt x="226" y="280"/>
                  </a:cubicBezTo>
                  <a:cubicBezTo>
                    <a:pt x="227" y="278"/>
                    <a:pt x="225" y="275"/>
                    <a:pt x="224" y="273"/>
                  </a:cubicBezTo>
                  <a:cubicBezTo>
                    <a:pt x="220" y="268"/>
                    <a:pt x="216" y="264"/>
                    <a:pt x="212" y="259"/>
                  </a:cubicBezTo>
                  <a:cubicBezTo>
                    <a:pt x="211" y="258"/>
                    <a:pt x="209" y="257"/>
                    <a:pt x="207" y="257"/>
                  </a:cubicBezTo>
                  <a:cubicBezTo>
                    <a:pt x="204" y="257"/>
                    <a:pt x="201" y="257"/>
                    <a:pt x="198" y="257"/>
                  </a:cubicBezTo>
                  <a:cubicBezTo>
                    <a:pt x="197" y="257"/>
                    <a:pt x="196" y="257"/>
                    <a:pt x="196" y="256"/>
                  </a:cubicBezTo>
                  <a:cubicBezTo>
                    <a:pt x="195" y="255"/>
                    <a:pt x="194" y="254"/>
                    <a:pt x="193" y="252"/>
                  </a:cubicBezTo>
                  <a:cubicBezTo>
                    <a:pt x="191" y="250"/>
                    <a:pt x="190" y="247"/>
                    <a:pt x="191" y="244"/>
                  </a:cubicBezTo>
                  <a:cubicBezTo>
                    <a:pt x="191" y="243"/>
                    <a:pt x="190" y="242"/>
                    <a:pt x="189" y="242"/>
                  </a:cubicBezTo>
                  <a:cubicBezTo>
                    <a:pt x="189" y="242"/>
                    <a:pt x="189" y="242"/>
                    <a:pt x="189" y="242"/>
                  </a:cubicBezTo>
                  <a:cubicBezTo>
                    <a:pt x="186" y="240"/>
                    <a:pt x="182" y="238"/>
                    <a:pt x="179" y="237"/>
                  </a:cubicBezTo>
                  <a:cubicBezTo>
                    <a:pt x="176" y="237"/>
                    <a:pt x="172" y="237"/>
                    <a:pt x="169" y="237"/>
                  </a:cubicBezTo>
                  <a:cubicBezTo>
                    <a:pt x="161" y="237"/>
                    <a:pt x="153" y="238"/>
                    <a:pt x="146" y="238"/>
                  </a:cubicBezTo>
                  <a:cubicBezTo>
                    <a:pt x="144" y="238"/>
                    <a:pt x="143" y="239"/>
                    <a:pt x="143" y="240"/>
                  </a:cubicBezTo>
                  <a:cubicBezTo>
                    <a:pt x="143" y="240"/>
                    <a:pt x="143" y="240"/>
                    <a:pt x="143" y="241"/>
                  </a:cubicBezTo>
                  <a:cubicBezTo>
                    <a:pt x="142" y="243"/>
                    <a:pt x="142" y="243"/>
                    <a:pt x="140" y="243"/>
                  </a:cubicBezTo>
                  <a:cubicBezTo>
                    <a:pt x="138" y="243"/>
                    <a:pt x="137" y="243"/>
                    <a:pt x="135" y="243"/>
                  </a:cubicBezTo>
                  <a:cubicBezTo>
                    <a:pt x="134" y="243"/>
                    <a:pt x="133" y="243"/>
                    <a:pt x="133" y="244"/>
                  </a:cubicBezTo>
                  <a:cubicBezTo>
                    <a:pt x="133" y="246"/>
                    <a:pt x="133" y="247"/>
                    <a:pt x="133" y="248"/>
                  </a:cubicBezTo>
                  <a:cubicBezTo>
                    <a:pt x="133" y="249"/>
                    <a:pt x="133" y="250"/>
                    <a:pt x="132" y="251"/>
                  </a:cubicBezTo>
                  <a:cubicBezTo>
                    <a:pt x="125" y="254"/>
                    <a:pt x="119" y="258"/>
                    <a:pt x="112" y="261"/>
                  </a:cubicBezTo>
                  <a:cubicBezTo>
                    <a:pt x="111" y="262"/>
                    <a:pt x="110" y="262"/>
                    <a:pt x="109" y="262"/>
                  </a:cubicBezTo>
                  <a:cubicBezTo>
                    <a:pt x="98" y="262"/>
                    <a:pt x="87" y="262"/>
                    <a:pt x="76" y="262"/>
                  </a:cubicBezTo>
                  <a:cubicBezTo>
                    <a:pt x="75" y="262"/>
                    <a:pt x="74" y="261"/>
                    <a:pt x="73" y="261"/>
                  </a:cubicBezTo>
                  <a:cubicBezTo>
                    <a:pt x="70" y="259"/>
                    <a:pt x="68" y="257"/>
                    <a:pt x="66" y="255"/>
                  </a:cubicBezTo>
                  <a:cubicBezTo>
                    <a:pt x="64" y="255"/>
                    <a:pt x="63" y="254"/>
                    <a:pt x="62" y="254"/>
                  </a:cubicBezTo>
                  <a:cubicBezTo>
                    <a:pt x="50" y="253"/>
                    <a:pt x="37" y="252"/>
                    <a:pt x="25" y="250"/>
                  </a:cubicBezTo>
                  <a:cubicBezTo>
                    <a:pt x="22" y="250"/>
                    <a:pt x="20" y="249"/>
                    <a:pt x="19" y="248"/>
                  </a:cubicBezTo>
                  <a:cubicBezTo>
                    <a:pt x="15" y="244"/>
                    <a:pt x="15" y="244"/>
                    <a:pt x="10" y="243"/>
                  </a:cubicBezTo>
                  <a:cubicBezTo>
                    <a:pt x="7" y="243"/>
                    <a:pt x="4" y="243"/>
                    <a:pt x="1" y="242"/>
                  </a:cubicBezTo>
                  <a:cubicBezTo>
                    <a:pt x="1" y="241"/>
                    <a:pt x="1" y="240"/>
                    <a:pt x="1" y="239"/>
                  </a:cubicBezTo>
                  <a:cubicBezTo>
                    <a:pt x="1" y="203"/>
                    <a:pt x="1" y="166"/>
                    <a:pt x="1" y="130"/>
                  </a:cubicBezTo>
                  <a:cubicBezTo>
                    <a:pt x="1" y="129"/>
                    <a:pt x="1" y="129"/>
                    <a:pt x="1" y="128"/>
                  </a:cubicBezTo>
                  <a:cubicBezTo>
                    <a:pt x="0" y="127"/>
                    <a:pt x="1" y="126"/>
                    <a:pt x="2" y="125"/>
                  </a:cubicBezTo>
                  <a:cubicBezTo>
                    <a:pt x="3" y="123"/>
                    <a:pt x="5" y="121"/>
                    <a:pt x="6" y="119"/>
                  </a:cubicBezTo>
                  <a:cubicBezTo>
                    <a:pt x="9" y="116"/>
                    <a:pt x="12" y="112"/>
                    <a:pt x="15" y="109"/>
                  </a:cubicBezTo>
                  <a:cubicBezTo>
                    <a:pt x="18" y="105"/>
                    <a:pt x="22" y="101"/>
                    <a:pt x="25" y="97"/>
                  </a:cubicBezTo>
                  <a:cubicBezTo>
                    <a:pt x="28" y="93"/>
                    <a:pt x="31" y="90"/>
                    <a:pt x="34" y="87"/>
                  </a:cubicBezTo>
                  <a:cubicBezTo>
                    <a:pt x="37" y="83"/>
                    <a:pt x="40" y="79"/>
                    <a:pt x="44" y="75"/>
                  </a:cubicBezTo>
                  <a:cubicBezTo>
                    <a:pt x="47" y="71"/>
                    <a:pt x="50" y="68"/>
                    <a:pt x="53" y="64"/>
                  </a:cubicBezTo>
                  <a:cubicBezTo>
                    <a:pt x="56" y="61"/>
                    <a:pt x="59" y="57"/>
                    <a:pt x="62" y="53"/>
                  </a:cubicBezTo>
                  <a:cubicBezTo>
                    <a:pt x="65" y="50"/>
                    <a:pt x="68" y="46"/>
                    <a:pt x="71" y="42"/>
                  </a:cubicBezTo>
                  <a:cubicBezTo>
                    <a:pt x="74" y="39"/>
                    <a:pt x="77" y="35"/>
                    <a:pt x="80" y="32"/>
                  </a:cubicBezTo>
                  <a:cubicBezTo>
                    <a:pt x="83" y="28"/>
                    <a:pt x="86" y="25"/>
                    <a:pt x="89" y="21"/>
                  </a:cubicBezTo>
                  <a:cubicBezTo>
                    <a:pt x="92" y="17"/>
                    <a:pt x="96" y="13"/>
                    <a:pt x="99" y="8"/>
                  </a:cubicBezTo>
                  <a:cubicBezTo>
                    <a:pt x="102" y="5"/>
                    <a:pt x="104" y="3"/>
                    <a:pt x="106" y="0"/>
                  </a:cubicBezTo>
                  <a:cubicBezTo>
                    <a:pt x="107" y="0"/>
                    <a:pt x="107" y="0"/>
                    <a:pt x="107" y="0"/>
                  </a:cubicBezTo>
                  <a:cubicBezTo>
                    <a:pt x="108" y="0"/>
                    <a:pt x="108" y="0"/>
                    <a:pt x="109" y="1"/>
                  </a:cubicBezTo>
                  <a:cubicBezTo>
                    <a:pt x="115" y="4"/>
                    <a:pt x="121" y="9"/>
                    <a:pt x="126" y="14"/>
                  </a:cubicBezTo>
                  <a:cubicBezTo>
                    <a:pt x="129" y="18"/>
                    <a:pt x="133" y="22"/>
                    <a:pt x="136" y="26"/>
                  </a:cubicBezTo>
                  <a:cubicBezTo>
                    <a:pt x="137" y="27"/>
                    <a:pt x="138" y="28"/>
                    <a:pt x="140" y="28"/>
                  </a:cubicBezTo>
                  <a:cubicBezTo>
                    <a:pt x="142" y="29"/>
                    <a:pt x="144" y="30"/>
                    <a:pt x="146" y="31"/>
                  </a:cubicBezTo>
                  <a:cubicBezTo>
                    <a:pt x="148" y="32"/>
                    <a:pt x="149" y="32"/>
                    <a:pt x="150" y="32"/>
                  </a:cubicBezTo>
                  <a:cubicBezTo>
                    <a:pt x="154" y="31"/>
                    <a:pt x="157" y="31"/>
                    <a:pt x="160" y="30"/>
                  </a:cubicBezTo>
                  <a:cubicBezTo>
                    <a:pt x="162" y="30"/>
                    <a:pt x="163" y="30"/>
                    <a:pt x="165" y="31"/>
                  </a:cubicBezTo>
                  <a:cubicBezTo>
                    <a:pt x="167" y="32"/>
                    <a:pt x="169" y="32"/>
                    <a:pt x="170" y="33"/>
                  </a:cubicBezTo>
                  <a:cubicBezTo>
                    <a:pt x="171" y="33"/>
                    <a:pt x="172" y="34"/>
                    <a:pt x="172" y="35"/>
                  </a:cubicBezTo>
                  <a:cubicBezTo>
                    <a:pt x="172" y="35"/>
                    <a:pt x="173" y="35"/>
                    <a:pt x="173" y="35"/>
                  </a:cubicBezTo>
                  <a:cubicBezTo>
                    <a:pt x="175" y="40"/>
                    <a:pt x="174" y="39"/>
                    <a:pt x="179" y="39"/>
                  </a:cubicBezTo>
                  <a:cubicBezTo>
                    <a:pt x="179" y="39"/>
                    <a:pt x="180" y="39"/>
                    <a:pt x="181" y="39"/>
                  </a:cubicBezTo>
                  <a:cubicBezTo>
                    <a:pt x="187" y="39"/>
                    <a:pt x="194" y="39"/>
                    <a:pt x="200" y="41"/>
                  </a:cubicBezTo>
                  <a:cubicBezTo>
                    <a:pt x="203" y="42"/>
                    <a:pt x="206" y="42"/>
                    <a:pt x="209" y="41"/>
                  </a:cubicBezTo>
                  <a:cubicBezTo>
                    <a:pt x="214" y="41"/>
                    <a:pt x="218" y="40"/>
                    <a:pt x="223" y="39"/>
                  </a:cubicBezTo>
                  <a:cubicBezTo>
                    <a:pt x="224" y="39"/>
                    <a:pt x="225" y="39"/>
                    <a:pt x="226" y="40"/>
                  </a:cubicBezTo>
                  <a:cubicBezTo>
                    <a:pt x="226" y="40"/>
                    <a:pt x="226" y="41"/>
                    <a:pt x="226" y="41"/>
                  </a:cubicBezTo>
                  <a:cubicBezTo>
                    <a:pt x="228" y="43"/>
                    <a:pt x="229" y="45"/>
                    <a:pt x="231" y="46"/>
                  </a:cubicBezTo>
                  <a:cubicBezTo>
                    <a:pt x="231" y="49"/>
                    <a:pt x="231" y="51"/>
                    <a:pt x="231" y="54"/>
                  </a:cubicBezTo>
                  <a:cubicBezTo>
                    <a:pt x="230" y="59"/>
                    <a:pt x="230" y="65"/>
                    <a:pt x="230" y="71"/>
                  </a:cubicBezTo>
                  <a:cubicBezTo>
                    <a:pt x="229" y="73"/>
                    <a:pt x="229" y="75"/>
                    <a:pt x="229" y="77"/>
                  </a:cubicBezTo>
                  <a:cubicBezTo>
                    <a:pt x="230" y="79"/>
                    <a:pt x="231" y="81"/>
                    <a:pt x="233" y="82"/>
                  </a:cubicBezTo>
                  <a:cubicBezTo>
                    <a:pt x="236" y="87"/>
                    <a:pt x="240" y="93"/>
                    <a:pt x="244" y="98"/>
                  </a:cubicBezTo>
                  <a:cubicBezTo>
                    <a:pt x="245" y="99"/>
                    <a:pt x="245" y="100"/>
                    <a:pt x="245" y="102"/>
                  </a:cubicBezTo>
                  <a:cubicBezTo>
                    <a:pt x="245" y="105"/>
                    <a:pt x="245" y="108"/>
                    <a:pt x="244" y="111"/>
                  </a:cubicBezTo>
                  <a:cubicBezTo>
                    <a:pt x="244" y="112"/>
                    <a:pt x="244" y="113"/>
                    <a:pt x="245" y="114"/>
                  </a:cubicBezTo>
                  <a:cubicBezTo>
                    <a:pt x="246" y="114"/>
                    <a:pt x="246" y="115"/>
                    <a:pt x="246" y="115"/>
                  </a:cubicBezTo>
                  <a:cubicBezTo>
                    <a:pt x="248" y="116"/>
                    <a:pt x="250" y="118"/>
                    <a:pt x="251" y="118"/>
                  </a:cubicBezTo>
                  <a:cubicBezTo>
                    <a:pt x="253" y="119"/>
                    <a:pt x="255" y="119"/>
                    <a:pt x="257" y="119"/>
                  </a:cubicBezTo>
                  <a:cubicBezTo>
                    <a:pt x="257" y="119"/>
                    <a:pt x="258" y="119"/>
                    <a:pt x="258" y="119"/>
                  </a:cubicBezTo>
                  <a:cubicBezTo>
                    <a:pt x="258" y="119"/>
                    <a:pt x="259" y="120"/>
                    <a:pt x="258" y="120"/>
                  </a:cubicBezTo>
                  <a:cubicBezTo>
                    <a:pt x="258" y="120"/>
                    <a:pt x="258" y="121"/>
                    <a:pt x="258" y="121"/>
                  </a:cubicBezTo>
                  <a:cubicBezTo>
                    <a:pt x="257" y="121"/>
                    <a:pt x="256" y="122"/>
                    <a:pt x="255" y="122"/>
                  </a:cubicBezTo>
                  <a:cubicBezTo>
                    <a:pt x="254" y="123"/>
                    <a:pt x="252" y="123"/>
                    <a:pt x="252" y="125"/>
                  </a:cubicBezTo>
                  <a:cubicBezTo>
                    <a:pt x="253" y="126"/>
                    <a:pt x="255" y="127"/>
                    <a:pt x="256" y="127"/>
                  </a:cubicBezTo>
                  <a:cubicBezTo>
                    <a:pt x="257" y="128"/>
                    <a:pt x="258" y="128"/>
                    <a:pt x="258" y="128"/>
                  </a:cubicBezTo>
                  <a:cubicBezTo>
                    <a:pt x="260" y="128"/>
                    <a:pt x="262" y="128"/>
                    <a:pt x="264" y="128"/>
                  </a:cubicBezTo>
                  <a:cubicBezTo>
                    <a:pt x="266" y="127"/>
                    <a:pt x="266" y="128"/>
                    <a:pt x="267" y="129"/>
                  </a:cubicBezTo>
                  <a:cubicBezTo>
                    <a:pt x="269" y="131"/>
                    <a:pt x="271" y="133"/>
                    <a:pt x="272" y="135"/>
                  </a:cubicBezTo>
                  <a:cubicBezTo>
                    <a:pt x="274" y="137"/>
                    <a:pt x="276" y="138"/>
                    <a:pt x="279" y="139"/>
                  </a:cubicBezTo>
                  <a:cubicBezTo>
                    <a:pt x="281" y="139"/>
                    <a:pt x="282" y="140"/>
                    <a:pt x="284" y="141"/>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78" name="Freeform 77"/>
            <p:cNvSpPr>
              <a:spLocks/>
            </p:cNvSpPr>
            <p:nvPr/>
          </p:nvSpPr>
          <p:spPr bwMode="auto">
            <a:xfrm>
              <a:off x="7432990" y="3554553"/>
              <a:ext cx="728362" cy="1069240"/>
            </a:xfrm>
            <a:custGeom>
              <a:avLst/>
              <a:gdLst>
                <a:gd name="T0" fmla="*/ 1 w 231"/>
                <a:gd name="T1" fmla="*/ 335 h 339"/>
                <a:gd name="T2" fmla="*/ 2 w 231"/>
                <a:gd name="T3" fmla="*/ 326 h 339"/>
                <a:gd name="T4" fmla="*/ 3 w 231"/>
                <a:gd name="T5" fmla="*/ 300 h 339"/>
                <a:gd name="T6" fmla="*/ 5 w 231"/>
                <a:gd name="T7" fmla="*/ 271 h 339"/>
                <a:gd name="T8" fmla="*/ 6 w 231"/>
                <a:gd name="T9" fmla="*/ 242 h 339"/>
                <a:gd name="T10" fmla="*/ 8 w 231"/>
                <a:gd name="T11" fmla="*/ 212 h 339"/>
                <a:gd name="T12" fmla="*/ 9 w 231"/>
                <a:gd name="T13" fmla="*/ 183 h 339"/>
                <a:gd name="T14" fmla="*/ 11 w 231"/>
                <a:gd name="T15" fmla="*/ 153 h 339"/>
                <a:gd name="T16" fmla="*/ 12 w 231"/>
                <a:gd name="T17" fmla="*/ 123 h 339"/>
                <a:gd name="T18" fmla="*/ 13 w 231"/>
                <a:gd name="T19" fmla="*/ 93 h 339"/>
                <a:gd name="T20" fmla="*/ 15 w 231"/>
                <a:gd name="T21" fmla="*/ 64 h 339"/>
                <a:gd name="T22" fmla="*/ 16 w 231"/>
                <a:gd name="T23" fmla="*/ 34 h 339"/>
                <a:gd name="T24" fmla="*/ 18 w 231"/>
                <a:gd name="T25" fmla="*/ 5 h 339"/>
                <a:gd name="T26" fmla="*/ 28 w 231"/>
                <a:gd name="T27" fmla="*/ 0 h 339"/>
                <a:gd name="T28" fmla="*/ 55 w 231"/>
                <a:gd name="T29" fmla="*/ 1 h 339"/>
                <a:gd name="T30" fmla="*/ 83 w 231"/>
                <a:gd name="T31" fmla="*/ 3 h 339"/>
                <a:gd name="T32" fmla="*/ 111 w 231"/>
                <a:gd name="T33" fmla="*/ 4 h 339"/>
                <a:gd name="T34" fmla="*/ 133 w 231"/>
                <a:gd name="T35" fmla="*/ 6 h 339"/>
                <a:gd name="T36" fmla="*/ 129 w 231"/>
                <a:gd name="T37" fmla="*/ 21 h 339"/>
                <a:gd name="T38" fmla="*/ 131 w 231"/>
                <a:gd name="T39" fmla="*/ 39 h 339"/>
                <a:gd name="T40" fmla="*/ 146 w 231"/>
                <a:gd name="T41" fmla="*/ 43 h 339"/>
                <a:gd name="T42" fmla="*/ 153 w 231"/>
                <a:gd name="T43" fmla="*/ 53 h 339"/>
                <a:gd name="T44" fmla="*/ 162 w 231"/>
                <a:gd name="T45" fmla="*/ 57 h 339"/>
                <a:gd name="T46" fmla="*/ 164 w 231"/>
                <a:gd name="T47" fmla="*/ 81 h 339"/>
                <a:gd name="T48" fmla="*/ 165 w 231"/>
                <a:gd name="T49" fmla="*/ 86 h 339"/>
                <a:gd name="T50" fmla="*/ 175 w 231"/>
                <a:gd name="T51" fmla="*/ 95 h 339"/>
                <a:gd name="T52" fmla="*/ 192 w 231"/>
                <a:gd name="T53" fmla="*/ 91 h 339"/>
                <a:gd name="T54" fmla="*/ 212 w 231"/>
                <a:gd name="T55" fmla="*/ 91 h 339"/>
                <a:gd name="T56" fmla="*/ 231 w 231"/>
                <a:gd name="T57" fmla="*/ 96 h 339"/>
                <a:gd name="T58" fmla="*/ 214 w 231"/>
                <a:gd name="T59" fmla="*/ 117 h 339"/>
                <a:gd name="T60" fmla="*/ 196 w 231"/>
                <a:gd name="T61" fmla="*/ 138 h 339"/>
                <a:gd name="T62" fmla="*/ 178 w 231"/>
                <a:gd name="T63" fmla="*/ 160 h 339"/>
                <a:gd name="T64" fmla="*/ 159 w 231"/>
                <a:gd name="T65" fmla="*/ 183 h 339"/>
                <a:gd name="T66" fmla="*/ 140 w 231"/>
                <a:gd name="T67" fmla="*/ 205 h 339"/>
                <a:gd name="T68" fmla="*/ 127 w 231"/>
                <a:gd name="T69" fmla="*/ 221 h 339"/>
                <a:gd name="T70" fmla="*/ 126 w 231"/>
                <a:gd name="T71" fmla="*/ 226 h 339"/>
                <a:gd name="T72" fmla="*/ 126 w 231"/>
                <a:gd name="T73" fmla="*/ 338 h 339"/>
                <a:gd name="T74" fmla="*/ 96 w 231"/>
                <a:gd name="T75" fmla="*/ 338 h 339"/>
                <a:gd name="T76" fmla="*/ 30 w 231"/>
                <a:gd name="T77" fmla="*/ 336 h 339"/>
                <a:gd name="T78" fmla="*/ 0 w 231"/>
                <a:gd name="T79" fmla="*/ 335 h 3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231" h="339">
                  <a:moveTo>
                    <a:pt x="0" y="335"/>
                  </a:moveTo>
                  <a:cubicBezTo>
                    <a:pt x="0" y="335"/>
                    <a:pt x="0" y="335"/>
                    <a:pt x="1" y="335"/>
                  </a:cubicBezTo>
                  <a:cubicBezTo>
                    <a:pt x="1" y="335"/>
                    <a:pt x="2" y="335"/>
                    <a:pt x="2" y="334"/>
                  </a:cubicBezTo>
                  <a:cubicBezTo>
                    <a:pt x="2" y="331"/>
                    <a:pt x="2" y="329"/>
                    <a:pt x="2" y="326"/>
                  </a:cubicBezTo>
                  <a:cubicBezTo>
                    <a:pt x="2" y="318"/>
                    <a:pt x="4" y="310"/>
                    <a:pt x="3" y="302"/>
                  </a:cubicBezTo>
                  <a:cubicBezTo>
                    <a:pt x="3" y="301"/>
                    <a:pt x="3" y="300"/>
                    <a:pt x="3" y="300"/>
                  </a:cubicBezTo>
                  <a:cubicBezTo>
                    <a:pt x="4" y="297"/>
                    <a:pt x="4" y="295"/>
                    <a:pt x="4" y="292"/>
                  </a:cubicBezTo>
                  <a:cubicBezTo>
                    <a:pt x="4" y="285"/>
                    <a:pt x="5" y="278"/>
                    <a:pt x="5" y="271"/>
                  </a:cubicBezTo>
                  <a:cubicBezTo>
                    <a:pt x="6" y="267"/>
                    <a:pt x="5" y="262"/>
                    <a:pt x="6" y="257"/>
                  </a:cubicBezTo>
                  <a:cubicBezTo>
                    <a:pt x="6" y="252"/>
                    <a:pt x="6" y="247"/>
                    <a:pt x="6" y="242"/>
                  </a:cubicBezTo>
                  <a:cubicBezTo>
                    <a:pt x="7" y="237"/>
                    <a:pt x="6" y="232"/>
                    <a:pt x="7" y="228"/>
                  </a:cubicBezTo>
                  <a:cubicBezTo>
                    <a:pt x="8" y="223"/>
                    <a:pt x="7" y="217"/>
                    <a:pt x="8" y="212"/>
                  </a:cubicBezTo>
                  <a:cubicBezTo>
                    <a:pt x="8" y="207"/>
                    <a:pt x="8" y="202"/>
                    <a:pt x="8" y="198"/>
                  </a:cubicBezTo>
                  <a:cubicBezTo>
                    <a:pt x="9" y="193"/>
                    <a:pt x="9" y="188"/>
                    <a:pt x="9" y="183"/>
                  </a:cubicBezTo>
                  <a:cubicBezTo>
                    <a:pt x="10" y="178"/>
                    <a:pt x="9" y="173"/>
                    <a:pt x="10" y="168"/>
                  </a:cubicBezTo>
                  <a:cubicBezTo>
                    <a:pt x="10" y="163"/>
                    <a:pt x="10" y="158"/>
                    <a:pt x="11" y="153"/>
                  </a:cubicBezTo>
                  <a:cubicBezTo>
                    <a:pt x="11" y="148"/>
                    <a:pt x="11" y="143"/>
                    <a:pt x="11" y="138"/>
                  </a:cubicBezTo>
                  <a:cubicBezTo>
                    <a:pt x="12" y="133"/>
                    <a:pt x="11" y="128"/>
                    <a:pt x="12" y="123"/>
                  </a:cubicBezTo>
                  <a:cubicBezTo>
                    <a:pt x="13" y="118"/>
                    <a:pt x="12" y="114"/>
                    <a:pt x="13" y="109"/>
                  </a:cubicBezTo>
                  <a:cubicBezTo>
                    <a:pt x="13" y="104"/>
                    <a:pt x="13" y="99"/>
                    <a:pt x="13" y="93"/>
                  </a:cubicBezTo>
                  <a:cubicBezTo>
                    <a:pt x="14" y="89"/>
                    <a:pt x="14" y="84"/>
                    <a:pt x="14" y="79"/>
                  </a:cubicBezTo>
                  <a:cubicBezTo>
                    <a:pt x="15" y="74"/>
                    <a:pt x="14" y="69"/>
                    <a:pt x="15" y="64"/>
                  </a:cubicBezTo>
                  <a:cubicBezTo>
                    <a:pt x="15" y="59"/>
                    <a:pt x="15" y="54"/>
                    <a:pt x="16" y="49"/>
                  </a:cubicBezTo>
                  <a:cubicBezTo>
                    <a:pt x="16" y="44"/>
                    <a:pt x="16" y="39"/>
                    <a:pt x="16" y="34"/>
                  </a:cubicBezTo>
                  <a:cubicBezTo>
                    <a:pt x="17" y="29"/>
                    <a:pt x="16" y="24"/>
                    <a:pt x="17" y="20"/>
                  </a:cubicBezTo>
                  <a:cubicBezTo>
                    <a:pt x="18" y="15"/>
                    <a:pt x="17" y="10"/>
                    <a:pt x="18" y="5"/>
                  </a:cubicBezTo>
                  <a:cubicBezTo>
                    <a:pt x="18" y="3"/>
                    <a:pt x="18" y="2"/>
                    <a:pt x="18" y="0"/>
                  </a:cubicBezTo>
                  <a:cubicBezTo>
                    <a:pt x="22" y="0"/>
                    <a:pt x="25" y="0"/>
                    <a:pt x="28" y="0"/>
                  </a:cubicBezTo>
                  <a:cubicBezTo>
                    <a:pt x="33" y="0"/>
                    <a:pt x="37" y="0"/>
                    <a:pt x="42" y="1"/>
                  </a:cubicBezTo>
                  <a:cubicBezTo>
                    <a:pt x="47" y="1"/>
                    <a:pt x="51" y="1"/>
                    <a:pt x="55" y="1"/>
                  </a:cubicBezTo>
                  <a:cubicBezTo>
                    <a:pt x="60" y="2"/>
                    <a:pt x="65" y="2"/>
                    <a:pt x="70" y="2"/>
                  </a:cubicBezTo>
                  <a:cubicBezTo>
                    <a:pt x="74" y="3"/>
                    <a:pt x="79" y="2"/>
                    <a:pt x="83" y="3"/>
                  </a:cubicBezTo>
                  <a:cubicBezTo>
                    <a:pt x="88" y="3"/>
                    <a:pt x="93" y="3"/>
                    <a:pt x="98" y="4"/>
                  </a:cubicBezTo>
                  <a:cubicBezTo>
                    <a:pt x="102" y="4"/>
                    <a:pt x="107" y="4"/>
                    <a:pt x="111" y="4"/>
                  </a:cubicBezTo>
                  <a:cubicBezTo>
                    <a:pt x="116" y="5"/>
                    <a:pt x="121" y="5"/>
                    <a:pt x="126" y="5"/>
                  </a:cubicBezTo>
                  <a:cubicBezTo>
                    <a:pt x="128" y="5"/>
                    <a:pt x="131" y="5"/>
                    <a:pt x="133" y="6"/>
                  </a:cubicBezTo>
                  <a:cubicBezTo>
                    <a:pt x="132" y="10"/>
                    <a:pt x="131" y="14"/>
                    <a:pt x="130" y="18"/>
                  </a:cubicBezTo>
                  <a:cubicBezTo>
                    <a:pt x="130" y="19"/>
                    <a:pt x="130" y="20"/>
                    <a:pt x="129" y="21"/>
                  </a:cubicBezTo>
                  <a:cubicBezTo>
                    <a:pt x="129" y="23"/>
                    <a:pt x="129" y="26"/>
                    <a:pt x="129" y="28"/>
                  </a:cubicBezTo>
                  <a:cubicBezTo>
                    <a:pt x="130" y="32"/>
                    <a:pt x="131" y="35"/>
                    <a:pt x="131" y="39"/>
                  </a:cubicBezTo>
                  <a:cubicBezTo>
                    <a:pt x="132" y="41"/>
                    <a:pt x="132" y="41"/>
                    <a:pt x="134" y="41"/>
                  </a:cubicBezTo>
                  <a:cubicBezTo>
                    <a:pt x="138" y="42"/>
                    <a:pt x="142" y="43"/>
                    <a:pt x="146" y="43"/>
                  </a:cubicBezTo>
                  <a:cubicBezTo>
                    <a:pt x="147" y="44"/>
                    <a:pt x="148" y="44"/>
                    <a:pt x="149" y="46"/>
                  </a:cubicBezTo>
                  <a:cubicBezTo>
                    <a:pt x="150" y="48"/>
                    <a:pt x="152" y="50"/>
                    <a:pt x="153" y="53"/>
                  </a:cubicBezTo>
                  <a:cubicBezTo>
                    <a:pt x="153" y="54"/>
                    <a:pt x="154" y="54"/>
                    <a:pt x="156" y="55"/>
                  </a:cubicBezTo>
                  <a:cubicBezTo>
                    <a:pt x="158" y="55"/>
                    <a:pt x="160" y="56"/>
                    <a:pt x="162" y="57"/>
                  </a:cubicBezTo>
                  <a:cubicBezTo>
                    <a:pt x="164" y="57"/>
                    <a:pt x="164" y="57"/>
                    <a:pt x="164" y="59"/>
                  </a:cubicBezTo>
                  <a:cubicBezTo>
                    <a:pt x="164" y="66"/>
                    <a:pt x="164" y="73"/>
                    <a:pt x="164" y="81"/>
                  </a:cubicBezTo>
                  <a:cubicBezTo>
                    <a:pt x="164" y="82"/>
                    <a:pt x="164" y="83"/>
                    <a:pt x="164" y="84"/>
                  </a:cubicBezTo>
                  <a:cubicBezTo>
                    <a:pt x="164" y="85"/>
                    <a:pt x="164" y="85"/>
                    <a:pt x="165" y="86"/>
                  </a:cubicBezTo>
                  <a:cubicBezTo>
                    <a:pt x="167" y="89"/>
                    <a:pt x="169" y="91"/>
                    <a:pt x="172" y="94"/>
                  </a:cubicBezTo>
                  <a:cubicBezTo>
                    <a:pt x="173" y="95"/>
                    <a:pt x="173" y="95"/>
                    <a:pt x="175" y="95"/>
                  </a:cubicBezTo>
                  <a:cubicBezTo>
                    <a:pt x="178" y="94"/>
                    <a:pt x="181" y="93"/>
                    <a:pt x="184" y="92"/>
                  </a:cubicBezTo>
                  <a:cubicBezTo>
                    <a:pt x="187" y="91"/>
                    <a:pt x="189" y="91"/>
                    <a:pt x="192" y="91"/>
                  </a:cubicBezTo>
                  <a:cubicBezTo>
                    <a:pt x="197" y="91"/>
                    <a:pt x="201" y="91"/>
                    <a:pt x="206" y="91"/>
                  </a:cubicBezTo>
                  <a:cubicBezTo>
                    <a:pt x="208" y="91"/>
                    <a:pt x="210" y="91"/>
                    <a:pt x="212" y="91"/>
                  </a:cubicBezTo>
                  <a:cubicBezTo>
                    <a:pt x="218" y="93"/>
                    <a:pt x="224" y="94"/>
                    <a:pt x="230" y="95"/>
                  </a:cubicBezTo>
                  <a:cubicBezTo>
                    <a:pt x="231" y="95"/>
                    <a:pt x="231" y="95"/>
                    <a:pt x="231" y="96"/>
                  </a:cubicBezTo>
                  <a:cubicBezTo>
                    <a:pt x="229" y="99"/>
                    <a:pt x="227" y="101"/>
                    <a:pt x="224" y="104"/>
                  </a:cubicBezTo>
                  <a:cubicBezTo>
                    <a:pt x="221" y="109"/>
                    <a:pt x="217" y="113"/>
                    <a:pt x="214" y="117"/>
                  </a:cubicBezTo>
                  <a:cubicBezTo>
                    <a:pt x="211" y="121"/>
                    <a:pt x="208" y="124"/>
                    <a:pt x="205" y="128"/>
                  </a:cubicBezTo>
                  <a:cubicBezTo>
                    <a:pt x="202" y="131"/>
                    <a:pt x="199" y="135"/>
                    <a:pt x="196" y="138"/>
                  </a:cubicBezTo>
                  <a:cubicBezTo>
                    <a:pt x="193" y="142"/>
                    <a:pt x="190" y="146"/>
                    <a:pt x="187" y="149"/>
                  </a:cubicBezTo>
                  <a:cubicBezTo>
                    <a:pt x="184" y="153"/>
                    <a:pt x="181" y="157"/>
                    <a:pt x="178" y="160"/>
                  </a:cubicBezTo>
                  <a:cubicBezTo>
                    <a:pt x="175" y="164"/>
                    <a:pt x="172" y="167"/>
                    <a:pt x="169" y="171"/>
                  </a:cubicBezTo>
                  <a:cubicBezTo>
                    <a:pt x="165" y="175"/>
                    <a:pt x="162" y="179"/>
                    <a:pt x="159" y="183"/>
                  </a:cubicBezTo>
                  <a:cubicBezTo>
                    <a:pt x="156" y="186"/>
                    <a:pt x="153" y="189"/>
                    <a:pt x="150" y="193"/>
                  </a:cubicBezTo>
                  <a:cubicBezTo>
                    <a:pt x="147" y="197"/>
                    <a:pt x="143" y="201"/>
                    <a:pt x="140" y="205"/>
                  </a:cubicBezTo>
                  <a:cubicBezTo>
                    <a:pt x="137" y="208"/>
                    <a:pt x="134" y="212"/>
                    <a:pt x="131" y="215"/>
                  </a:cubicBezTo>
                  <a:cubicBezTo>
                    <a:pt x="130" y="217"/>
                    <a:pt x="128" y="219"/>
                    <a:pt x="127" y="221"/>
                  </a:cubicBezTo>
                  <a:cubicBezTo>
                    <a:pt x="126" y="222"/>
                    <a:pt x="125" y="223"/>
                    <a:pt x="126" y="224"/>
                  </a:cubicBezTo>
                  <a:cubicBezTo>
                    <a:pt x="126" y="225"/>
                    <a:pt x="126" y="225"/>
                    <a:pt x="126" y="226"/>
                  </a:cubicBezTo>
                  <a:cubicBezTo>
                    <a:pt x="126" y="262"/>
                    <a:pt x="126" y="299"/>
                    <a:pt x="126" y="335"/>
                  </a:cubicBezTo>
                  <a:cubicBezTo>
                    <a:pt x="126" y="336"/>
                    <a:pt x="126" y="337"/>
                    <a:pt x="126" y="338"/>
                  </a:cubicBezTo>
                  <a:cubicBezTo>
                    <a:pt x="122" y="338"/>
                    <a:pt x="118" y="339"/>
                    <a:pt x="115" y="338"/>
                  </a:cubicBezTo>
                  <a:cubicBezTo>
                    <a:pt x="108" y="338"/>
                    <a:pt x="102" y="338"/>
                    <a:pt x="96" y="338"/>
                  </a:cubicBezTo>
                  <a:cubicBezTo>
                    <a:pt x="82" y="338"/>
                    <a:pt x="69" y="337"/>
                    <a:pt x="55" y="337"/>
                  </a:cubicBezTo>
                  <a:cubicBezTo>
                    <a:pt x="47" y="337"/>
                    <a:pt x="38" y="337"/>
                    <a:pt x="30" y="336"/>
                  </a:cubicBezTo>
                  <a:cubicBezTo>
                    <a:pt x="21" y="336"/>
                    <a:pt x="11" y="336"/>
                    <a:pt x="2" y="336"/>
                  </a:cubicBezTo>
                  <a:cubicBezTo>
                    <a:pt x="1" y="336"/>
                    <a:pt x="0" y="336"/>
                    <a:pt x="0" y="335"/>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79" name="Freeform 78"/>
            <p:cNvSpPr>
              <a:spLocks/>
            </p:cNvSpPr>
            <p:nvPr/>
          </p:nvSpPr>
          <p:spPr bwMode="auto">
            <a:xfrm>
              <a:off x="6459624" y="3354819"/>
              <a:ext cx="657790" cy="1163780"/>
            </a:xfrm>
            <a:custGeom>
              <a:avLst/>
              <a:gdLst>
                <a:gd name="T0" fmla="*/ 206 w 209"/>
                <a:gd name="T1" fmla="*/ 60 h 369"/>
                <a:gd name="T2" fmla="*/ 195 w 209"/>
                <a:gd name="T3" fmla="*/ 112 h 369"/>
                <a:gd name="T4" fmla="*/ 182 w 209"/>
                <a:gd name="T5" fmla="*/ 170 h 369"/>
                <a:gd name="T6" fmla="*/ 170 w 209"/>
                <a:gd name="T7" fmla="*/ 229 h 369"/>
                <a:gd name="T8" fmla="*/ 159 w 209"/>
                <a:gd name="T9" fmla="*/ 279 h 369"/>
                <a:gd name="T10" fmla="*/ 145 w 209"/>
                <a:gd name="T11" fmla="*/ 347 h 369"/>
                <a:gd name="T12" fmla="*/ 137 w 209"/>
                <a:gd name="T13" fmla="*/ 368 h 369"/>
                <a:gd name="T14" fmla="*/ 52 w 209"/>
                <a:gd name="T15" fmla="*/ 347 h 369"/>
                <a:gd name="T16" fmla="*/ 58 w 209"/>
                <a:gd name="T17" fmla="*/ 331 h 369"/>
                <a:gd name="T18" fmla="*/ 57 w 209"/>
                <a:gd name="T19" fmla="*/ 318 h 369"/>
                <a:gd name="T20" fmla="*/ 60 w 209"/>
                <a:gd name="T21" fmla="*/ 304 h 369"/>
                <a:gd name="T22" fmla="*/ 59 w 209"/>
                <a:gd name="T23" fmla="*/ 301 h 369"/>
                <a:gd name="T24" fmla="*/ 51 w 209"/>
                <a:gd name="T25" fmla="*/ 288 h 369"/>
                <a:gd name="T26" fmla="*/ 46 w 209"/>
                <a:gd name="T27" fmla="*/ 277 h 369"/>
                <a:gd name="T28" fmla="*/ 49 w 209"/>
                <a:gd name="T29" fmla="*/ 265 h 369"/>
                <a:gd name="T30" fmla="*/ 37 w 209"/>
                <a:gd name="T31" fmla="*/ 251 h 369"/>
                <a:gd name="T32" fmla="*/ 31 w 209"/>
                <a:gd name="T33" fmla="*/ 250 h 369"/>
                <a:gd name="T34" fmla="*/ 30 w 209"/>
                <a:gd name="T35" fmla="*/ 239 h 369"/>
                <a:gd name="T36" fmla="*/ 21 w 209"/>
                <a:gd name="T37" fmla="*/ 233 h 369"/>
                <a:gd name="T38" fmla="*/ 15 w 209"/>
                <a:gd name="T39" fmla="*/ 219 h 369"/>
                <a:gd name="T40" fmla="*/ 17 w 209"/>
                <a:gd name="T41" fmla="*/ 209 h 369"/>
                <a:gd name="T42" fmla="*/ 11 w 209"/>
                <a:gd name="T43" fmla="*/ 198 h 369"/>
                <a:gd name="T44" fmla="*/ 1 w 209"/>
                <a:gd name="T45" fmla="*/ 189 h 369"/>
                <a:gd name="T46" fmla="*/ 4 w 209"/>
                <a:gd name="T47" fmla="*/ 185 h 369"/>
                <a:gd name="T48" fmla="*/ 2 w 209"/>
                <a:gd name="T49" fmla="*/ 178 h 369"/>
                <a:gd name="T50" fmla="*/ 16 w 209"/>
                <a:gd name="T51" fmla="*/ 132 h 369"/>
                <a:gd name="T52" fmla="*/ 37 w 209"/>
                <a:gd name="T53" fmla="*/ 77 h 369"/>
                <a:gd name="T54" fmla="*/ 60 w 209"/>
                <a:gd name="T55" fmla="*/ 19 h 369"/>
                <a:gd name="T56" fmla="*/ 72 w 209"/>
                <a:gd name="T57" fmla="*/ 1 h 369"/>
                <a:gd name="T58" fmla="*/ 105 w 209"/>
                <a:gd name="T59" fmla="*/ 12 h 369"/>
                <a:gd name="T60" fmla="*/ 158 w 209"/>
                <a:gd name="T61" fmla="*/ 29 h 369"/>
                <a:gd name="T62" fmla="*/ 192 w 209"/>
                <a:gd name="T63" fmla="*/ 39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09" h="369">
                  <a:moveTo>
                    <a:pt x="209" y="44"/>
                  </a:moveTo>
                  <a:cubicBezTo>
                    <a:pt x="208" y="49"/>
                    <a:pt x="207" y="55"/>
                    <a:pt x="206" y="60"/>
                  </a:cubicBezTo>
                  <a:cubicBezTo>
                    <a:pt x="204" y="70"/>
                    <a:pt x="201" y="80"/>
                    <a:pt x="199" y="89"/>
                  </a:cubicBezTo>
                  <a:cubicBezTo>
                    <a:pt x="198" y="97"/>
                    <a:pt x="196" y="104"/>
                    <a:pt x="195" y="112"/>
                  </a:cubicBezTo>
                  <a:cubicBezTo>
                    <a:pt x="192" y="123"/>
                    <a:pt x="190" y="135"/>
                    <a:pt x="187" y="147"/>
                  </a:cubicBezTo>
                  <a:cubicBezTo>
                    <a:pt x="185" y="155"/>
                    <a:pt x="184" y="163"/>
                    <a:pt x="182" y="170"/>
                  </a:cubicBezTo>
                  <a:cubicBezTo>
                    <a:pt x="180" y="182"/>
                    <a:pt x="177" y="193"/>
                    <a:pt x="175" y="205"/>
                  </a:cubicBezTo>
                  <a:cubicBezTo>
                    <a:pt x="173" y="213"/>
                    <a:pt x="171" y="221"/>
                    <a:pt x="170" y="229"/>
                  </a:cubicBezTo>
                  <a:cubicBezTo>
                    <a:pt x="168" y="238"/>
                    <a:pt x="166" y="248"/>
                    <a:pt x="164" y="258"/>
                  </a:cubicBezTo>
                  <a:cubicBezTo>
                    <a:pt x="162" y="265"/>
                    <a:pt x="161" y="272"/>
                    <a:pt x="159" y="279"/>
                  </a:cubicBezTo>
                  <a:cubicBezTo>
                    <a:pt x="156" y="291"/>
                    <a:pt x="154" y="303"/>
                    <a:pt x="151" y="316"/>
                  </a:cubicBezTo>
                  <a:cubicBezTo>
                    <a:pt x="149" y="326"/>
                    <a:pt x="147" y="336"/>
                    <a:pt x="145" y="347"/>
                  </a:cubicBezTo>
                  <a:cubicBezTo>
                    <a:pt x="143" y="354"/>
                    <a:pt x="141" y="362"/>
                    <a:pt x="140" y="369"/>
                  </a:cubicBezTo>
                  <a:cubicBezTo>
                    <a:pt x="139" y="369"/>
                    <a:pt x="138" y="369"/>
                    <a:pt x="137" y="368"/>
                  </a:cubicBezTo>
                  <a:cubicBezTo>
                    <a:pt x="111" y="362"/>
                    <a:pt x="85" y="355"/>
                    <a:pt x="59" y="349"/>
                  </a:cubicBezTo>
                  <a:cubicBezTo>
                    <a:pt x="57" y="348"/>
                    <a:pt x="54" y="347"/>
                    <a:pt x="52" y="347"/>
                  </a:cubicBezTo>
                  <a:cubicBezTo>
                    <a:pt x="53" y="346"/>
                    <a:pt x="53" y="346"/>
                    <a:pt x="53" y="346"/>
                  </a:cubicBezTo>
                  <a:cubicBezTo>
                    <a:pt x="55" y="341"/>
                    <a:pt x="57" y="336"/>
                    <a:pt x="58" y="331"/>
                  </a:cubicBezTo>
                  <a:cubicBezTo>
                    <a:pt x="59" y="329"/>
                    <a:pt x="59" y="328"/>
                    <a:pt x="58" y="326"/>
                  </a:cubicBezTo>
                  <a:cubicBezTo>
                    <a:pt x="58" y="324"/>
                    <a:pt x="57" y="321"/>
                    <a:pt x="57" y="318"/>
                  </a:cubicBezTo>
                  <a:cubicBezTo>
                    <a:pt x="56" y="316"/>
                    <a:pt x="56" y="313"/>
                    <a:pt x="57" y="311"/>
                  </a:cubicBezTo>
                  <a:cubicBezTo>
                    <a:pt x="58" y="309"/>
                    <a:pt x="59" y="307"/>
                    <a:pt x="60" y="304"/>
                  </a:cubicBezTo>
                  <a:cubicBezTo>
                    <a:pt x="60" y="303"/>
                    <a:pt x="60" y="302"/>
                    <a:pt x="59" y="302"/>
                  </a:cubicBezTo>
                  <a:cubicBezTo>
                    <a:pt x="59" y="302"/>
                    <a:pt x="59" y="301"/>
                    <a:pt x="59" y="301"/>
                  </a:cubicBezTo>
                  <a:cubicBezTo>
                    <a:pt x="55" y="299"/>
                    <a:pt x="53" y="295"/>
                    <a:pt x="52" y="291"/>
                  </a:cubicBezTo>
                  <a:cubicBezTo>
                    <a:pt x="52" y="290"/>
                    <a:pt x="52" y="289"/>
                    <a:pt x="51" y="288"/>
                  </a:cubicBezTo>
                  <a:cubicBezTo>
                    <a:pt x="51" y="285"/>
                    <a:pt x="50" y="282"/>
                    <a:pt x="47" y="281"/>
                  </a:cubicBezTo>
                  <a:cubicBezTo>
                    <a:pt x="46" y="280"/>
                    <a:pt x="46" y="278"/>
                    <a:pt x="46" y="277"/>
                  </a:cubicBezTo>
                  <a:cubicBezTo>
                    <a:pt x="47" y="274"/>
                    <a:pt x="48" y="271"/>
                    <a:pt x="50" y="267"/>
                  </a:cubicBezTo>
                  <a:cubicBezTo>
                    <a:pt x="50" y="266"/>
                    <a:pt x="50" y="266"/>
                    <a:pt x="49" y="265"/>
                  </a:cubicBezTo>
                  <a:cubicBezTo>
                    <a:pt x="46" y="261"/>
                    <a:pt x="44" y="257"/>
                    <a:pt x="41" y="253"/>
                  </a:cubicBezTo>
                  <a:cubicBezTo>
                    <a:pt x="40" y="252"/>
                    <a:pt x="39" y="251"/>
                    <a:pt x="37" y="251"/>
                  </a:cubicBezTo>
                  <a:cubicBezTo>
                    <a:pt x="36" y="251"/>
                    <a:pt x="34" y="251"/>
                    <a:pt x="32" y="251"/>
                  </a:cubicBezTo>
                  <a:cubicBezTo>
                    <a:pt x="31" y="251"/>
                    <a:pt x="31" y="251"/>
                    <a:pt x="31" y="250"/>
                  </a:cubicBezTo>
                  <a:cubicBezTo>
                    <a:pt x="30" y="247"/>
                    <a:pt x="30" y="244"/>
                    <a:pt x="30" y="242"/>
                  </a:cubicBezTo>
                  <a:cubicBezTo>
                    <a:pt x="30" y="241"/>
                    <a:pt x="30" y="240"/>
                    <a:pt x="30" y="239"/>
                  </a:cubicBezTo>
                  <a:cubicBezTo>
                    <a:pt x="30" y="237"/>
                    <a:pt x="29" y="236"/>
                    <a:pt x="26" y="235"/>
                  </a:cubicBezTo>
                  <a:cubicBezTo>
                    <a:pt x="24" y="235"/>
                    <a:pt x="23" y="234"/>
                    <a:pt x="21" y="233"/>
                  </a:cubicBezTo>
                  <a:cubicBezTo>
                    <a:pt x="19" y="232"/>
                    <a:pt x="19" y="231"/>
                    <a:pt x="18" y="230"/>
                  </a:cubicBezTo>
                  <a:cubicBezTo>
                    <a:pt x="17" y="226"/>
                    <a:pt x="16" y="222"/>
                    <a:pt x="15" y="219"/>
                  </a:cubicBezTo>
                  <a:cubicBezTo>
                    <a:pt x="15" y="217"/>
                    <a:pt x="15" y="215"/>
                    <a:pt x="15" y="213"/>
                  </a:cubicBezTo>
                  <a:cubicBezTo>
                    <a:pt x="16" y="212"/>
                    <a:pt x="16" y="211"/>
                    <a:pt x="17" y="209"/>
                  </a:cubicBezTo>
                  <a:cubicBezTo>
                    <a:pt x="17" y="208"/>
                    <a:pt x="17" y="207"/>
                    <a:pt x="16" y="205"/>
                  </a:cubicBezTo>
                  <a:cubicBezTo>
                    <a:pt x="15" y="203"/>
                    <a:pt x="13" y="201"/>
                    <a:pt x="11" y="198"/>
                  </a:cubicBezTo>
                  <a:cubicBezTo>
                    <a:pt x="10" y="196"/>
                    <a:pt x="7" y="195"/>
                    <a:pt x="5" y="194"/>
                  </a:cubicBezTo>
                  <a:cubicBezTo>
                    <a:pt x="3" y="193"/>
                    <a:pt x="2" y="191"/>
                    <a:pt x="1" y="189"/>
                  </a:cubicBezTo>
                  <a:cubicBezTo>
                    <a:pt x="0" y="188"/>
                    <a:pt x="0" y="188"/>
                    <a:pt x="1" y="187"/>
                  </a:cubicBezTo>
                  <a:cubicBezTo>
                    <a:pt x="2" y="186"/>
                    <a:pt x="3" y="185"/>
                    <a:pt x="4" y="185"/>
                  </a:cubicBezTo>
                  <a:cubicBezTo>
                    <a:pt x="5" y="184"/>
                    <a:pt x="5" y="183"/>
                    <a:pt x="5" y="182"/>
                  </a:cubicBezTo>
                  <a:cubicBezTo>
                    <a:pt x="4" y="180"/>
                    <a:pt x="3" y="179"/>
                    <a:pt x="2" y="178"/>
                  </a:cubicBezTo>
                  <a:cubicBezTo>
                    <a:pt x="0" y="173"/>
                    <a:pt x="0" y="173"/>
                    <a:pt x="2" y="168"/>
                  </a:cubicBezTo>
                  <a:cubicBezTo>
                    <a:pt x="6" y="156"/>
                    <a:pt x="11" y="144"/>
                    <a:pt x="16" y="132"/>
                  </a:cubicBezTo>
                  <a:cubicBezTo>
                    <a:pt x="19" y="124"/>
                    <a:pt x="22" y="116"/>
                    <a:pt x="26" y="107"/>
                  </a:cubicBezTo>
                  <a:cubicBezTo>
                    <a:pt x="29" y="97"/>
                    <a:pt x="33" y="87"/>
                    <a:pt x="37" y="77"/>
                  </a:cubicBezTo>
                  <a:cubicBezTo>
                    <a:pt x="40" y="69"/>
                    <a:pt x="44" y="61"/>
                    <a:pt x="47" y="52"/>
                  </a:cubicBezTo>
                  <a:cubicBezTo>
                    <a:pt x="51" y="41"/>
                    <a:pt x="56" y="30"/>
                    <a:pt x="60" y="19"/>
                  </a:cubicBezTo>
                  <a:cubicBezTo>
                    <a:pt x="62" y="12"/>
                    <a:pt x="65" y="6"/>
                    <a:pt x="67" y="0"/>
                  </a:cubicBezTo>
                  <a:cubicBezTo>
                    <a:pt x="69" y="0"/>
                    <a:pt x="70" y="0"/>
                    <a:pt x="72" y="1"/>
                  </a:cubicBezTo>
                  <a:cubicBezTo>
                    <a:pt x="80" y="4"/>
                    <a:pt x="89" y="7"/>
                    <a:pt x="98" y="10"/>
                  </a:cubicBezTo>
                  <a:cubicBezTo>
                    <a:pt x="100" y="11"/>
                    <a:pt x="103" y="11"/>
                    <a:pt x="105" y="12"/>
                  </a:cubicBezTo>
                  <a:cubicBezTo>
                    <a:pt x="113" y="15"/>
                    <a:pt x="122" y="18"/>
                    <a:pt x="130" y="21"/>
                  </a:cubicBezTo>
                  <a:cubicBezTo>
                    <a:pt x="139" y="24"/>
                    <a:pt x="149" y="27"/>
                    <a:pt x="158" y="29"/>
                  </a:cubicBezTo>
                  <a:cubicBezTo>
                    <a:pt x="163" y="31"/>
                    <a:pt x="169" y="32"/>
                    <a:pt x="174" y="34"/>
                  </a:cubicBezTo>
                  <a:cubicBezTo>
                    <a:pt x="180" y="35"/>
                    <a:pt x="186" y="37"/>
                    <a:pt x="192" y="39"/>
                  </a:cubicBezTo>
                  <a:cubicBezTo>
                    <a:pt x="197" y="40"/>
                    <a:pt x="203" y="42"/>
                    <a:pt x="209" y="44"/>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80" name="Freeform 79"/>
            <p:cNvSpPr>
              <a:spLocks/>
            </p:cNvSpPr>
            <p:nvPr/>
          </p:nvSpPr>
          <p:spPr bwMode="auto">
            <a:xfrm>
              <a:off x="6383722" y="2273597"/>
              <a:ext cx="1169106" cy="1276962"/>
            </a:xfrm>
            <a:custGeom>
              <a:avLst/>
              <a:gdLst>
                <a:gd name="T0" fmla="*/ 42 w 371"/>
                <a:gd name="T1" fmla="*/ 11 h 405"/>
                <a:gd name="T2" fmla="*/ 47 w 371"/>
                <a:gd name="T3" fmla="*/ 26 h 405"/>
                <a:gd name="T4" fmla="*/ 54 w 371"/>
                <a:gd name="T5" fmla="*/ 18 h 405"/>
                <a:gd name="T6" fmla="*/ 67 w 371"/>
                <a:gd name="T7" fmla="*/ 9 h 405"/>
                <a:gd name="T8" fmla="*/ 94 w 371"/>
                <a:gd name="T9" fmla="*/ 9 h 405"/>
                <a:gd name="T10" fmla="*/ 115 w 371"/>
                <a:gd name="T11" fmla="*/ 16 h 405"/>
                <a:gd name="T12" fmla="*/ 113 w 371"/>
                <a:gd name="T13" fmla="*/ 18 h 405"/>
                <a:gd name="T14" fmla="*/ 77 w 371"/>
                <a:gd name="T15" fmla="*/ 26 h 405"/>
                <a:gd name="T16" fmla="*/ 100 w 371"/>
                <a:gd name="T17" fmla="*/ 24 h 405"/>
                <a:gd name="T18" fmla="*/ 113 w 371"/>
                <a:gd name="T19" fmla="*/ 31 h 405"/>
                <a:gd name="T20" fmla="*/ 126 w 371"/>
                <a:gd name="T21" fmla="*/ 22 h 405"/>
                <a:gd name="T22" fmla="*/ 139 w 371"/>
                <a:gd name="T23" fmla="*/ 31 h 405"/>
                <a:gd name="T24" fmla="*/ 139 w 371"/>
                <a:gd name="T25" fmla="*/ 52 h 405"/>
                <a:gd name="T26" fmla="*/ 149 w 371"/>
                <a:gd name="T27" fmla="*/ 50 h 405"/>
                <a:gd name="T28" fmla="*/ 158 w 371"/>
                <a:gd name="T29" fmla="*/ 47 h 405"/>
                <a:gd name="T30" fmla="*/ 167 w 371"/>
                <a:gd name="T31" fmla="*/ 69 h 405"/>
                <a:gd name="T32" fmla="*/ 183 w 371"/>
                <a:gd name="T33" fmla="*/ 67 h 405"/>
                <a:gd name="T34" fmla="*/ 190 w 371"/>
                <a:gd name="T35" fmla="*/ 84 h 405"/>
                <a:gd name="T36" fmla="*/ 211 w 371"/>
                <a:gd name="T37" fmla="*/ 145 h 405"/>
                <a:gd name="T38" fmla="*/ 236 w 371"/>
                <a:gd name="T39" fmla="*/ 190 h 405"/>
                <a:gd name="T40" fmla="*/ 259 w 371"/>
                <a:gd name="T41" fmla="*/ 231 h 405"/>
                <a:gd name="T42" fmla="*/ 280 w 371"/>
                <a:gd name="T43" fmla="*/ 238 h 405"/>
                <a:gd name="T44" fmla="*/ 296 w 371"/>
                <a:gd name="T45" fmla="*/ 260 h 405"/>
                <a:gd name="T46" fmla="*/ 355 w 371"/>
                <a:gd name="T47" fmla="*/ 290 h 405"/>
                <a:gd name="T48" fmla="*/ 371 w 371"/>
                <a:gd name="T49" fmla="*/ 304 h 405"/>
                <a:gd name="T50" fmla="*/ 359 w 371"/>
                <a:gd name="T51" fmla="*/ 370 h 405"/>
                <a:gd name="T52" fmla="*/ 345 w 371"/>
                <a:gd name="T53" fmla="*/ 405 h 405"/>
                <a:gd name="T54" fmla="*/ 314 w 371"/>
                <a:gd name="T55" fmla="*/ 400 h 405"/>
                <a:gd name="T56" fmla="*/ 285 w 371"/>
                <a:gd name="T57" fmla="*/ 395 h 405"/>
                <a:gd name="T58" fmla="*/ 239 w 371"/>
                <a:gd name="T59" fmla="*/ 387 h 405"/>
                <a:gd name="T60" fmla="*/ 198 w 371"/>
                <a:gd name="T61" fmla="*/ 377 h 405"/>
                <a:gd name="T62" fmla="*/ 129 w 371"/>
                <a:gd name="T63" fmla="*/ 355 h 405"/>
                <a:gd name="T64" fmla="*/ 91 w 371"/>
                <a:gd name="T65" fmla="*/ 343 h 405"/>
                <a:gd name="T66" fmla="*/ 52 w 371"/>
                <a:gd name="T67" fmla="*/ 327 h 405"/>
                <a:gd name="T68" fmla="*/ 38 w 371"/>
                <a:gd name="T69" fmla="*/ 312 h 405"/>
                <a:gd name="T70" fmla="*/ 37 w 371"/>
                <a:gd name="T71" fmla="*/ 296 h 405"/>
                <a:gd name="T72" fmla="*/ 32 w 371"/>
                <a:gd name="T73" fmla="*/ 286 h 405"/>
                <a:gd name="T74" fmla="*/ 14 w 371"/>
                <a:gd name="T75" fmla="*/ 269 h 405"/>
                <a:gd name="T76" fmla="*/ 12 w 371"/>
                <a:gd name="T77" fmla="*/ 248 h 405"/>
                <a:gd name="T78" fmla="*/ 2 w 371"/>
                <a:gd name="T79" fmla="*/ 226 h 405"/>
                <a:gd name="T80" fmla="*/ 5 w 371"/>
                <a:gd name="T81" fmla="*/ 212 h 405"/>
                <a:gd name="T82" fmla="*/ 5 w 371"/>
                <a:gd name="T83" fmla="*/ 192 h 405"/>
                <a:gd name="T84" fmla="*/ 10 w 371"/>
                <a:gd name="T85" fmla="*/ 182 h 405"/>
                <a:gd name="T86" fmla="*/ 12 w 371"/>
                <a:gd name="T87" fmla="*/ 172 h 405"/>
                <a:gd name="T88" fmla="*/ 8 w 371"/>
                <a:gd name="T89" fmla="*/ 148 h 405"/>
                <a:gd name="T90" fmla="*/ 6 w 371"/>
                <a:gd name="T91" fmla="*/ 136 h 405"/>
                <a:gd name="T92" fmla="*/ 8 w 371"/>
                <a:gd name="T93" fmla="*/ 125 h 405"/>
                <a:gd name="T94" fmla="*/ 16 w 371"/>
                <a:gd name="T95" fmla="*/ 116 h 405"/>
                <a:gd name="T96" fmla="*/ 17 w 371"/>
                <a:gd name="T97" fmla="*/ 103 h 405"/>
                <a:gd name="T98" fmla="*/ 14 w 371"/>
                <a:gd name="T99" fmla="*/ 91 h 405"/>
                <a:gd name="T100" fmla="*/ 20 w 371"/>
                <a:gd name="T101" fmla="*/ 77 h 405"/>
                <a:gd name="T102" fmla="*/ 11 w 371"/>
                <a:gd name="T103" fmla="*/ 63 h 405"/>
                <a:gd name="T104" fmla="*/ 6 w 371"/>
                <a:gd name="T105" fmla="*/ 35 h 405"/>
                <a:gd name="T106" fmla="*/ 17 w 371"/>
                <a:gd name="T107" fmla="*/ 21 h 405"/>
                <a:gd name="T108" fmla="*/ 28 w 371"/>
                <a:gd name="T109" fmla="*/ 8 h 4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71" h="405">
                  <a:moveTo>
                    <a:pt x="27" y="0"/>
                  </a:moveTo>
                  <a:cubicBezTo>
                    <a:pt x="31" y="3"/>
                    <a:pt x="35" y="6"/>
                    <a:pt x="40" y="8"/>
                  </a:cubicBezTo>
                  <a:cubicBezTo>
                    <a:pt x="41" y="9"/>
                    <a:pt x="42" y="10"/>
                    <a:pt x="42" y="11"/>
                  </a:cubicBezTo>
                  <a:cubicBezTo>
                    <a:pt x="42" y="12"/>
                    <a:pt x="42" y="12"/>
                    <a:pt x="42" y="13"/>
                  </a:cubicBezTo>
                  <a:cubicBezTo>
                    <a:pt x="41" y="18"/>
                    <a:pt x="43" y="22"/>
                    <a:pt x="45" y="26"/>
                  </a:cubicBezTo>
                  <a:cubicBezTo>
                    <a:pt x="46" y="26"/>
                    <a:pt x="47" y="26"/>
                    <a:pt x="47" y="26"/>
                  </a:cubicBezTo>
                  <a:cubicBezTo>
                    <a:pt x="48" y="26"/>
                    <a:pt x="48" y="26"/>
                    <a:pt x="49" y="25"/>
                  </a:cubicBezTo>
                  <a:cubicBezTo>
                    <a:pt x="51" y="25"/>
                    <a:pt x="52" y="23"/>
                    <a:pt x="53" y="21"/>
                  </a:cubicBezTo>
                  <a:cubicBezTo>
                    <a:pt x="53" y="20"/>
                    <a:pt x="54" y="19"/>
                    <a:pt x="54" y="18"/>
                  </a:cubicBezTo>
                  <a:cubicBezTo>
                    <a:pt x="54" y="16"/>
                    <a:pt x="55" y="15"/>
                    <a:pt x="57" y="14"/>
                  </a:cubicBezTo>
                  <a:cubicBezTo>
                    <a:pt x="59" y="13"/>
                    <a:pt x="61" y="11"/>
                    <a:pt x="64" y="10"/>
                  </a:cubicBezTo>
                  <a:cubicBezTo>
                    <a:pt x="65" y="9"/>
                    <a:pt x="66" y="9"/>
                    <a:pt x="67" y="9"/>
                  </a:cubicBezTo>
                  <a:cubicBezTo>
                    <a:pt x="74" y="10"/>
                    <a:pt x="80" y="11"/>
                    <a:pt x="86" y="12"/>
                  </a:cubicBezTo>
                  <a:cubicBezTo>
                    <a:pt x="88" y="12"/>
                    <a:pt x="89" y="12"/>
                    <a:pt x="90" y="10"/>
                  </a:cubicBezTo>
                  <a:cubicBezTo>
                    <a:pt x="91" y="9"/>
                    <a:pt x="93" y="9"/>
                    <a:pt x="94" y="9"/>
                  </a:cubicBezTo>
                  <a:cubicBezTo>
                    <a:pt x="98" y="10"/>
                    <a:pt x="102" y="10"/>
                    <a:pt x="106" y="10"/>
                  </a:cubicBezTo>
                  <a:cubicBezTo>
                    <a:pt x="107" y="11"/>
                    <a:pt x="108" y="11"/>
                    <a:pt x="109" y="12"/>
                  </a:cubicBezTo>
                  <a:cubicBezTo>
                    <a:pt x="111" y="13"/>
                    <a:pt x="113" y="15"/>
                    <a:pt x="115" y="16"/>
                  </a:cubicBezTo>
                  <a:cubicBezTo>
                    <a:pt x="115" y="17"/>
                    <a:pt x="116" y="17"/>
                    <a:pt x="116" y="18"/>
                  </a:cubicBezTo>
                  <a:cubicBezTo>
                    <a:pt x="115" y="18"/>
                    <a:pt x="115" y="18"/>
                    <a:pt x="114" y="18"/>
                  </a:cubicBezTo>
                  <a:cubicBezTo>
                    <a:pt x="114" y="18"/>
                    <a:pt x="113" y="18"/>
                    <a:pt x="113" y="18"/>
                  </a:cubicBezTo>
                  <a:cubicBezTo>
                    <a:pt x="103" y="19"/>
                    <a:pt x="93" y="19"/>
                    <a:pt x="84" y="19"/>
                  </a:cubicBezTo>
                  <a:cubicBezTo>
                    <a:pt x="80" y="19"/>
                    <a:pt x="77" y="21"/>
                    <a:pt x="73" y="22"/>
                  </a:cubicBezTo>
                  <a:cubicBezTo>
                    <a:pt x="74" y="24"/>
                    <a:pt x="75" y="25"/>
                    <a:pt x="77" y="26"/>
                  </a:cubicBezTo>
                  <a:cubicBezTo>
                    <a:pt x="77" y="27"/>
                    <a:pt x="78" y="27"/>
                    <a:pt x="78" y="27"/>
                  </a:cubicBezTo>
                  <a:cubicBezTo>
                    <a:pt x="82" y="26"/>
                    <a:pt x="86" y="26"/>
                    <a:pt x="91" y="25"/>
                  </a:cubicBezTo>
                  <a:cubicBezTo>
                    <a:pt x="94" y="25"/>
                    <a:pt x="97" y="24"/>
                    <a:pt x="100" y="24"/>
                  </a:cubicBezTo>
                  <a:cubicBezTo>
                    <a:pt x="101" y="24"/>
                    <a:pt x="103" y="24"/>
                    <a:pt x="104" y="25"/>
                  </a:cubicBezTo>
                  <a:cubicBezTo>
                    <a:pt x="105" y="27"/>
                    <a:pt x="107" y="28"/>
                    <a:pt x="109" y="30"/>
                  </a:cubicBezTo>
                  <a:cubicBezTo>
                    <a:pt x="110" y="31"/>
                    <a:pt x="112" y="31"/>
                    <a:pt x="113" y="31"/>
                  </a:cubicBezTo>
                  <a:cubicBezTo>
                    <a:pt x="114" y="31"/>
                    <a:pt x="114" y="31"/>
                    <a:pt x="114" y="31"/>
                  </a:cubicBezTo>
                  <a:cubicBezTo>
                    <a:pt x="116" y="31"/>
                    <a:pt x="117" y="31"/>
                    <a:pt x="118" y="29"/>
                  </a:cubicBezTo>
                  <a:cubicBezTo>
                    <a:pt x="120" y="26"/>
                    <a:pt x="123" y="24"/>
                    <a:pt x="126" y="22"/>
                  </a:cubicBezTo>
                  <a:cubicBezTo>
                    <a:pt x="128" y="21"/>
                    <a:pt x="131" y="19"/>
                    <a:pt x="133" y="17"/>
                  </a:cubicBezTo>
                  <a:cubicBezTo>
                    <a:pt x="134" y="17"/>
                    <a:pt x="134" y="17"/>
                    <a:pt x="135" y="18"/>
                  </a:cubicBezTo>
                  <a:cubicBezTo>
                    <a:pt x="136" y="22"/>
                    <a:pt x="138" y="27"/>
                    <a:pt x="139" y="31"/>
                  </a:cubicBezTo>
                  <a:cubicBezTo>
                    <a:pt x="139" y="32"/>
                    <a:pt x="139" y="33"/>
                    <a:pt x="139" y="34"/>
                  </a:cubicBezTo>
                  <a:cubicBezTo>
                    <a:pt x="139" y="39"/>
                    <a:pt x="139" y="44"/>
                    <a:pt x="139" y="50"/>
                  </a:cubicBezTo>
                  <a:cubicBezTo>
                    <a:pt x="139" y="50"/>
                    <a:pt x="139" y="51"/>
                    <a:pt x="139" y="52"/>
                  </a:cubicBezTo>
                  <a:cubicBezTo>
                    <a:pt x="139" y="53"/>
                    <a:pt x="139" y="53"/>
                    <a:pt x="141" y="53"/>
                  </a:cubicBezTo>
                  <a:cubicBezTo>
                    <a:pt x="141" y="53"/>
                    <a:pt x="141" y="53"/>
                    <a:pt x="141" y="53"/>
                  </a:cubicBezTo>
                  <a:cubicBezTo>
                    <a:pt x="146" y="53"/>
                    <a:pt x="146" y="53"/>
                    <a:pt x="149" y="50"/>
                  </a:cubicBezTo>
                  <a:cubicBezTo>
                    <a:pt x="151" y="48"/>
                    <a:pt x="154" y="46"/>
                    <a:pt x="156" y="44"/>
                  </a:cubicBezTo>
                  <a:cubicBezTo>
                    <a:pt x="156" y="43"/>
                    <a:pt x="157" y="43"/>
                    <a:pt x="158" y="44"/>
                  </a:cubicBezTo>
                  <a:cubicBezTo>
                    <a:pt x="158" y="45"/>
                    <a:pt x="158" y="46"/>
                    <a:pt x="158" y="47"/>
                  </a:cubicBezTo>
                  <a:cubicBezTo>
                    <a:pt x="158" y="54"/>
                    <a:pt x="158" y="60"/>
                    <a:pt x="158" y="67"/>
                  </a:cubicBezTo>
                  <a:cubicBezTo>
                    <a:pt x="158" y="71"/>
                    <a:pt x="158" y="71"/>
                    <a:pt x="163" y="71"/>
                  </a:cubicBezTo>
                  <a:cubicBezTo>
                    <a:pt x="165" y="71"/>
                    <a:pt x="166" y="70"/>
                    <a:pt x="167" y="69"/>
                  </a:cubicBezTo>
                  <a:cubicBezTo>
                    <a:pt x="169" y="67"/>
                    <a:pt x="170" y="65"/>
                    <a:pt x="172" y="63"/>
                  </a:cubicBezTo>
                  <a:cubicBezTo>
                    <a:pt x="172" y="62"/>
                    <a:pt x="173" y="62"/>
                    <a:pt x="174" y="63"/>
                  </a:cubicBezTo>
                  <a:cubicBezTo>
                    <a:pt x="177" y="64"/>
                    <a:pt x="180" y="66"/>
                    <a:pt x="183" y="67"/>
                  </a:cubicBezTo>
                  <a:cubicBezTo>
                    <a:pt x="184" y="68"/>
                    <a:pt x="185" y="68"/>
                    <a:pt x="185" y="69"/>
                  </a:cubicBezTo>
                  <a:cubicBezTo>
                    <a:pt x="185" y="72"/>
                    <a:pt x="186" y="75"/>
                    <a:pt x="187" y="78"/>
                  </a:cubicBezTo>
                  <a:cubicBezTo>
                    <a:pt x="187" y="80"/>
                    <a:pt x="188" y="82"/>
                    <a:pt x="190" y="84"/>
                  </a:cubicBezTo>
                  <a:cubicBezTo>
                    <a:pt x="197" y="89"/>
                    <a:pt x="203" y="94"/>
                    <a:pt x="210" y="99"/>
                  </a:cubicBezTo>
                  <a:cubicBezTo>
                    <a:pt x="210" y="114"/>
                    <a:pt x="210" y="128"/>
                    <a:pt x="210" y="142"/>
                  </a:cubicBezTo>
                  <a:cubicBezTo>
                    <a:pt x="210" y="143"/>
                    <a:pt x="211" y="144"/>
                    <a:pt x="211" y="145"/>
                  </a:cubicBezTo>
                  <a:cubicBezTo>
                    <a:pt x="213" y="149"/>
                    <a:pt x="215" y="152"/>
                    <a:pt x="217" y="156"/>
                  </a:cubicBezTo>
                  <a:cubicBezTo>
                    <a:pt x="220" y="161"/>
                    <a:pt x="223" y="166"/>
                    <a:pt x="226" y="172"/>
                  </a:cubicBezTo>
                  <a:cubicBezTo>
                    <a:pt x="229" y="178"/>
                    <a:pt x="233" y="184"/>
                    <a:pt x="236" y="190"/>
                  </a:cubicBezTo>
                  <a:cubicBezTo>
                    <a:pt x="239" y="196"/>
                    <a:pt x="242" y="201"/>
                    <a:pt x="245" y="207"/>
                  </a:cubicBezTo>
                  <a:cubicBezTo>
                    <a:pt x="248" y="213"/>
                    <a:pt x="252" y="219"/>
                    <a:pt x="256" y="226"/>
                  </a:cubicBezTo>
                  <a:cubicBezTo>
                    <a:pt x="257" y="227"/>
                    <a:pt x="258" y="229"/>
                    <a:pt x="259" y="231"/>
                  </a:cubicBezTo>
                  <a:cubicBezTo>
                    <a:pt x="259" y="232"/>
                    <a:pt x="260" y="233"/>
                    <a:pt x="261" y="233"/>
                  </a:cubicBezTo>
                  <a:cubicBezTo>
                    <a:pt x="266" y="233"/>
                    <a:pt x="271" y="235"/>
                    <a:pt x="275" y="236"/>
                  </a:cubicBezTo>
                  <a:cubicBezTo>
                    <a:pt x="277" y="236"/>
                    <a:pt x="279" y="237"/>
                    <a:pt x="280" y="238"/>
                  </a:cubicBezTo>
                  <a:cubicBezTo>
                    <a:pt x="282" y="239"/>
                    <a:pt x="284" y="240"/>
                    <a:pt x="284" y="243"/>
                  </a:cubicBezTo>
                  <a:cubicBezTo>
                    <a:pt x="284" y="246"/>
                    <a:pt x="285" y="248"/>
                    <a:pt x="287" y="250"/>
                  </a:cubicBezTo>
                  <a:cubicBezTo>
                    <a:pt x="289" y="254"/>
                    <a:pt x="293" y="257"/>
                    <a:pt x="296" y="260"/>
                  </a:cubicBezTo>
                  <a:cubicBezTo>
                    <a:pt x="302" y="265"/>
                    <a:pt x="309" y="269"/>
                    <a:pt x="316" y="273"/>
                  </a:cubicBezTo>
                  <a:cubicBezTo>
                    <a:pt x="323" y="276"/>
                    <a:pt x="331" y="280"/>
                    <a:pt x="338" y="283"/>
                  </a:cubicBezTo>
                  <a:cubicBezTo>
                    <a:pt x="343" y="285"/>
                    <a:pt x="349" y="288"/>
                    <a:pt x="355" y="290"/>
                  </a:cubicBezTo>
                  <a:cubicBezTo>
                    <a:pt x="358" y="292"/>
                    <a:pt x="362" y="294"/>
                    <a:pt x="366" y="296"/>
                  </a:cubicBezTo>
                  <a:cubicBezTo>
                    <a:pt x="369" y="297"/>
                    <a:pt x="370" y="299"/>
                    <a:pt x="371" y="302"/>
                  </a:cubicBezTo>
                  <a:cubicBezTo>
                    <a:pt x="371" y="303"/>
                    <a:pt x="371" y="303"/>
                    <a:pt x="371" y="304"/>
                  </a:cubicBezTo>
                  <a:cubicBezTo>
                    <a:pt x="371" y="308"/>
                    <a:pt x="370" y="312"/>
                    <a:pt x="370" y="316"/>
                  </a:cubicBezTo>
                  <a:cubicBezTo>
                    <a:pt x="369" y="321"/>
                    <a:pt x="368" y="326"/>
                    <a:pt x="367" y="330"/>
                  </a:cubicBezTo>
                  <a:cubicBezTo>
                    <a:pt x="365" y="344"/>
                    <a:pt x="362" y="357"/>
                    <a:pt x="359" y="370"/>
                  </a:cubicBezTo>
                  <a:cubicBezTo>
                    <a:pt x="357" y="377"/>
                    <a:pt x="356" y="384"/>
                    <a:pt x="354" y="391"/>
                  </a:cubicBezTo>
                  <a:cubicBezTo>
                    <a:pt x="353" y="396"/>
                    <a:pt x="352" y="400"/>
                    <a:pt x="351" y="405"/>
                  </a:cubicBezTo>
                  <a:cubicBezTo>
                    <a:pt x="349" y="405"/>
                    <a:pt x="347" y="405"/>
                    <a:pt x="345" y="405"/>
                  </a:cubicBezTo>
                  <a:cubicBezTo>
                    <a:pt x="343" y="404"/>
                    <a:pt x="341" y="404"/>
                    <a:pt x="339" y="404"/>
                  </a:cubicBezTo>
                  <a:cubicBezTo>
                    <a:pt x="335" y="403"/>
                    <a:pt x="331" y="403"/>
                    <a:pt x="327" y="402"/>
                  </a:cubicBezTo>
                  <a:cubicBezTo>
                    <a:pt x="322" y="401"/>
                    <a:pt x="318" y="401"/>
                    <a:pt x="314" y="400"/>
                  </a:cubicBezTo>
                  <a:cubicBezTo>
                    <a:pt x="312" y="400"/>
                    <a:pt x="310" y="399"/>
                    <a:pt x="307" y="399"/>
                  </a:cubicBezTo>
                  <a:cubicBezTo>
                    <a:pt x="304" y="399"/>
                    <a:pt x="300" y="398"/>
                    <a:pt x="296" y="397"/>
                  </a:cubicBezTo>
                  <a:cubicBezTo>
                    <a:pt x="292" y="397"/>
                    <a:pt x="289" y="396"/>
                    <a:pt x="285" y="395"/>
                  </a:cubicBezTo>
                  <a:cubicBezTo>
                    <a:pt x="280" y="395"/>
                    <a:pt x="276" y="394"/>
                    <a:pt x="271" y="393"/>
                  </a:cubicBezTo>
                  <a:cubicBezTo>
                    <a:pt x="266" y="392"/>
                    <a:pt x="261" y="391"/>
                    <a:pt x="257" y="391"/>
                  </a:cubicBezTo>
                  <a:cubicBezTo>
                    <a:pt x="251" y="390"/>
                    <a:pt x="245" y="388"/>
                    <a:pt x="239" y="387"/>
                  </a:cubicBezTo>
                  <a:cubicBezTo>
                    <a:pt x="237" y="387"/>
                    <a:pt x="235" y="386"/>
                    <a:pt x="233" y="387"/>
                  </a:cubicBezTo>
                  <a:cubicBezTo>
                    <a:pt x="227" y="385"/>
                    <a:pt x="221" y="383"/>
                    <a:pt x="216" y="382"/>
                  </a:cubicBezTo>
                  <a:cubicBezTo>
                    <a:pt x="210" y="380"/>
                    <a:pt x="204" y="378"/>
                    <a:pt x="198" y="377"/>
                  </a:cubicBezTo>
                  <a:cubicBezTo>
                    <a:pt x="193" y="375"/>
                    <a:pt x="187" y="374"/>
                    <a:pt x="182" y="372"/>
                  </a:cubicBezTo>
                  <a:cubicBezTo>
                    <a:pt x="173" y="370"/>
                    <a:pt x="163" y="367"/>
                    <a:pt x="154" y="364"/>
                  </a:cubicBezTo>
                  <a:cubicBezTo>
                    <a:pt x="146" y="361"/>
                    <a:pt x="137" y="358"/>
                    <a:pt x="129" y="355"/>
                  </a:cubicBezTo>
                  <a:cubicBezTo>
                    <a:pt x="127" y="354"/>
                    <a:pt x="124" y="354"/>
                    <a:pt x="122" y="353"/>
                  </a:cubicBezTo>
                  <a:cubicBezTo>
                    <a:pt x="113" y="350"/>
                    <a:pt x="104" y="347"/>
                    <a:pt x="96" y="344"/>
                  </a:cubicBezTo>
                  <a:cubicBezTo>
                    <a:pt x="94" y="343"/>
                    <a:pt x="93" y="343"/>
                    <a:pt x="91" y="343"/>
                  </a:cubicBezTo>
                  <a:cubicBezTo>
                    <a:pt x="91" y="342"/>
                    <a:pt x="89" y="341"/>
                    <a:pt x="88" y="341"/>
                  </a:cubicBezTo>
                  <a:cubicBezTo>
                    <a:pt x="85" y="340"/>
                    <a:pt x="82" y="338"/>
                    <a:pt x="79" y="337"/>
                  </a:cubicBezTo>
                  <a:cubicBezTo>
                    <a:pt x="70" y="334"/>
                    <a:pt x="61" y="330"/>
                    <a:pt x="52" y="327"/>
                  </a:cubicBezTo>
                  <a:cubicBezTo>
                    <a:pt x="49" y="325"/>
                    <a:pt x="45" y="324"/>
                    <a:pt x="42" y="322"/>
                  </a:cubicBezTo>
                  <a:cubicBezTo>
                    <a:pt x="41" y="322"/>
                    <a:pt x="40" y="321"/>
                    <a:pt x="40" y="321"/>
                  </a:cubicBezTo>
                  <a:cubicBezTo>
                    <a:pt x="40" y="318"/>
                    <a:pt x="40" y="315"/>
                    <a:pt x="38" y="312"/>
                  </a:cubicBezTo>
                  <a:cubicBezTo>
                    <a:pt x="37" y="311"/>
                    <a:pt x="37" y="311"/>
                    <a:pt x="37" y="310"/>
                  </a:cubicBezTo>
                  <a:cubicBezTo>
                    <a:pt x="36" y="309"/>
                    <a:pt x="36" y="307"/>
                    <a:pt x="36" y="306"/>
                  </a:cubicBezTo>
                  <a:cubicBezTo>
                    <a:pt x="37" y="302"/>
                    <a:pt x="37" y="299"/>
                    <a:pt x="37" y="296"/>
                  </a:cubicBezTo>
                  <a:cubicBezTo>
                    <a:pt x="37" y="293"/>
                    <a:pt x="37" y="291"/>
                    <a:pt x="37" y="288"/>
                  </a:cubicBezTo>
                  <a:cubicBezTo>
                    <a:pt x="37" y="287"/>
                    <a:pt x="36" y="287"/>
                    <a:pt x="36" y="286"/>
                  </a:cubicBezTo>
                  <a:cubicBezTo>
                    <a:pt x="34" y="286"/>
                    <a:pt x="33" y="286"/>
                    <a:pt x="32" y="286"/>
                  </a:cubicBezTo>
                  <a:cubicBezTo>
                    <a:pt x="26" y="283"/>
                    <a:pt x="20" y="280"/>
                    <a:pt x="14" y="277"/>
                  </a:cubicBezTo>
                  <a:cubicBezTo>
                    <a:pt x="13" y="276"/>
                    <a:pt x="12" y="275"/>
                    <a:pt x="12" y="274"/>
                  </a:cubicBezTo>
                  <a:cubicBezTo>
                    <a:pt x="13" y="273"/>
                    <a:pt x="13" y="271"/>
                    <a:pt x="14" y="269"/>
                  </a:cubicBezTo>
                  <a:cubicBezTo>
                    <a:pt x="14" y="266"/>
                    <a:pt x="15" y="264"/>
                    <a:pt x="15" y="261"/>
                  </a:cubicBezTo>
                  <a:cubicBezTo>
                    <a:pt x="14" y="259"/>
                    <a:pt x="14" y="258"/>
                    <a:pt x="14" y="256"/>
                  </a:cubicBezTo>
                  <a:cubicBezTo>
                    <a:pt x="13" y="253"/>
                    <a:pt x="13" y="251"/>
                    <a:pt x="12" y="248"/>
                  </a:cubicBezTo>
                  <a:cubicBezTo>
                    <a:pt x="11" y="246"/>
                    <a:pt x="9" y="244"/>
                    <a:pt x="8" y="241"/>
                  </a:cubicBezTo>
                  <a:cubicBezTo>
                    <a:pt x="6" y="238"/>
                    <a:pt x="4" y="235"/>
                    <a:pt x="3" y="231"/>
                  </a:cubicBezTo>
                  <a:cubicBezTo>
                    <a:pt x="3" y="229"/>
                    <a:pt x="2" y="227"/>
                    <a:pt x="2" y="226"/>
                  </a:cubicBezTo>
                  <a:cubicBezTo>
                    <a:pt x="1" y="224"/>
                    <a:pt x="0" y="223"/>
                    <a:pt x="1" y="221"/>
                  </a:cubicBezTo>
                  <a:cubicBezTo>
                    <a:pt x="1" y="220"/>
                    <a:pt x="2" y="219"/>
                    <a:pt x="3" y="218"/>
                  </a:cubicBezTo>
                  <a:cubicBezTo>
                    <a:pt x="7" y="215"/>
                    <a:pt x="6" y="216"/>
                    <a:pt x="5" y="212"/>
                  </a:cubicBezTo>
                  <a:cubicBezTo>
                    <a:pt x="4" y="211"/>
                    <a:pt x="3" y="209"/>
                    <a:pt x="3" y="208"/>
                  </a:cubicBezTo>
                  <a:cubicBezTo>
                    <a:pt x="3" y="203"/>
                    <a:pt x="3" y="199"/>
                    <a:pt x="3" y="195"/>
                  </a:cubicBezTo>
                  <a:cubicBezTo>
                    <a:pt x="3" y="194"/>
                    <a:pt x="4" y="193"/>
                    <a:pt x="5" y="192"/>
                  </a:cubicBezTo>
                  <a:cubicBezTo>
                    <a:pt x="6" y="190"/>
                    <a:pt x="8" y="189"/>
                    <a:pt x="9" y="187"/>
                  </a:cubicBezTo>
                  <a:cubicBezTo>
                    <a:pt x="10" y="186"/>
                    <a:pt x="10" y="185"/>
                    <a:pt x="10" y="184"/>
                  </a:cubicBezTo>
                  <a:cubicBezTo>
                    <a:pt x="10" y="183"/>
                    <a:pt x="10" y="183"/>
                    <a:pt x="10" y="182"/>
                  </a:cubicBezTo>
                  <a:cubicBezTo>
                    <a:pt x="10" y="180"/>
                    <a:pt x="10" y="179"/>
                    <a:pt x="10" y="177"/>
                  </a:cubicBezTo>
                  <a:cubicBezTo>
                    <a:pt x="9" y="176"/>
                    <a:pt x="10" y="175"/>
                    <a:pt x="11" y="174"/>
                  </a:cubicBezTo>
                  <a:cubicBezTo>
                    <a:pt x="11" y="173"/>
                    <a:pt x="11" y="173"/>
                    <a:pt x="12" y="172"/>
                  </a:cubicBezTo>
                  <a:cubicBezTo>
                    <a:pt x="13" y="171"/>
                    <a:pt x="13" y="169"/>
                    <a:pt x="13" y="167"/>
                  </a:cubicBezTo>
                  <a:cubicBezTo>
                    <a:pt x="11" y="161"/>
                    <a:pt x="10" y="156"/>
                    <a:pt x="8" y="151"/>
                  </a:cubicBezTo>
                  <a:cubicBezTo>
                    <a:pt x="8" y="150"/>
                    <a:pt x="8" y="149"/>
                    <a:pt x="8" y="148"/>
                  </a:cubicBezTo>
                  <a:cubicBezTo>
                    <a:pt x="9" y="147"/>
                    <a:pt x="10" y="145"/>
                    <a:pt x="11" y="144"/>
                  </a:cubicBezTo>
                  <a:cubicBezTo>
                    <a:pt x="12" y="142"/>
                    <a:pt x="12" y="142"/>
                    <a:pt x="10" y="140"/>
                  </a:cubicBezTo>
                  <a:cubicBezTo>
                    <a:pt x="9" y="139"/>
                    <a:pt x="7" y="137"/>
                    <a:pt x="6" y="136"/>
                  </a:cubicBezTo>
                  <a:cubicBezTo>
                    <a:pt x="5" y="135"/>
                    <a:pt x="5" y="134"/>
                    <a:pt x="6" y="133"/>
                  </a:cubicBezTo>
                  <a:cubicBezTo>
                    <a:pt x="8" y="132"/>
                    <a:pt x="8" y="130"/>
                    <a:pt x="8" y="128"/>
                  </a:cubicBezTo>
                  <a:cubicBezTo>
                    <a:pt x="7" y="127"/>
                    <a:pt x="8" y="126"/>
                    <a:pt x="8" y="125"/>
                  </a:cubicBezTo>
                  <a:cubicBezTo>
                    <a:pt x="7" y="123"/>
                    <a:pt x="8" y="122"/>
                    <a:pt x="9" y="121"/>
                  </a:cubicBezTo>
                  <a:cubicBezTo>
                    <a:pt x="10" y="121"/>
                    <a:pt x="11" y="120"/>
                    <a:pt x="12" y="119"/>
                  </a:cubicBezTo>
                  <a:cubicBezTo>
                    <a:pt x="14" y="118"/>
                    <a:pt x="15" y="117"/>
                    <a:pt x="16" y="116"/>
                  </a:cubicBezTo>
                  <a:cubicBezTo>
                    <a:pt x="18" y="115"/>
                    <a:pt x="18" y="114"/>
                    <a:pt x="18" y="113"/>
                  </a:cubicBezTo>
                  <a:cubicBezTo>
                    <a:pt x="18" y="110"/>
                    <a:pt x="18" y="108"/>
                    <a:pt x="18" y="105"/>
                  </a:cubicBezTo>
                  <a:cubicBezTo>
                    <a:pt x="18" y="104"/>
                    <a:pt x="18" y="103"/>
                    <a:pt x="17" y="103"/>
                  </a:cubicBezTo>
                  <a:cubicBezTo>
                    <a:pt x="16" y="101"/>
                    <a:pt x="14" y="100"/>
                    <a:pt x="13" y="99"/>
                  </a:cubicBezTo>
                  <a:cubicBezTo>
                    <a:pt x="12" y="97"/>
                    <a:pt x="11" y="95"/>
                    <a:pt x="13" y="93"/>
                  </a:cubicBezTo>
                  <a:cubicBezTo>
                    <a:pt x="13" y="92"/>
                    <a:pt x="13" y="91"/>
                    <a:pt x="14" y="91"/>
                  </a:cubicBezTo>
                  <a:cubicBezTo>
                    <a:pt x="16" y="89"/>
                    <a:pt x="17" y="87"/>
                    <a:pt x="18" y="85"/>
                  </a:cubicBezTo>
                  <a:cubicBezTo>
                    <a:pt x="19" y="83"/>
                    <a:pt x="20" y="81"/>
                    <a:pt x="20" y="80"/>
                  </a:cubicBezTo>
                  <a:cubicBezTo>
                    <a:pt x="21" y="79"/>
                    <a:pt x="21" y="78"/>
                    <a:pt x="20" y="77"/>
                  </a:cubicBezTo>
                  <a:cubicBezTo>
                    <a:pt x="19" y="74"/>
                    <a:pt x="18" y="71"/>
                    <a:pt x="16" y="69"/>
                  </a:cubicBezTo>
                  <a:cubicBezTo>
                    <a:pt x="15" y="67"/>
                    <a:pt x="15" y="66"/>
                    <a:pt x="13" y="66"/>
                  </a:cubicBezTo>
                  <a:cubicBezTo>
                    <a:pt x="12" y="65"/>
                    <a:pt x="11" y="64"/>
                    <a:pt x="11" y="63"/>
                  </a:cubicBezTo>
                  <a:cubicBezTo>
                    <a:pt x="9" y="62"/>
                    <a:pt x="8" y="61"/>
                    <a:pt x="7" y="59"/>
                  </a:cubicBezTo>
                  <a:cubicBezTo>
                    <a:pt x="6" y="58"/>
                    <a:pt x="6" y="57"/>
                    <a:pt x="6" y="55"/>
                  </a:cubicBezTo>
                  <a:cubicBezTo>
                    <a:pt x="6" y="49"/>
                    <a:pt x="6" y="42"/>
                    <a:pt x="6" y="35"/>
                  </a:cubicBezTo>
                  <a:cubicBezTo>
                    <a:pt x="6" y="33"/>
                    <a:pt x="7" y="32"/>
                    <a:pt x="8" y="31"/>
                  </a:cubicBezTo>
                  <a:cubicBezTo>
                    <a:pt x="9" y="29"/>
                    <a:pt x="10" y="28"/>
                    <a:pt x="11" y="26"/>
                  </a:cubicBezTo>
                  <a:cubicBezTo>
                    <a:pt x="13" y="24"/>
                    <a:pt x="15" y="23"/>
                    <a:pt x="17" y="21"/>
                  </a:cubicBezTo>
                  <a:cubicBezTo>
                    <a:pt x="20" y="18"/>
                    <a:pt x="24" y="16"/>
                    <a:pt x="27" y="13"/>
                  </a:cubicBezTo>
                  <a:cubicBezTo>
                    <a:pt x="28" y="12"/>
                    <a:pt x="28" y="11"/>
                    <a:pt x="28" y="10"/>
                  </a:cubicBezTo>
                  <a:cubicBezTo>
                    <a:pt x="28" y="10"/>
                    <a:pt x="28" y="9"/>
                    <a:pt x="28" y="8"/>
                  </a:cubicBezTo>
                  <a:cubicBezTo>
                    <a:pt x="28" y="6"/>
                    <a:pt x="27" y="3"/>
                    <a:pt x="27" y="0"/>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83" name="Freeform 82"/>
            <p:cNvSpPr>
              <a:spLocks/>
            </p:cNvSpPr>
            <p:nvPr/>
          </p:nvSpPr>
          <p:spPr bwMode="auto">
            <a:xfrm>
              <a:off x="7045511" y="2209678"/>
              <a:ext cx="1279625" cy="1363513"/>
            </a:xfrm>
            <a:custGeom>
              <a:avLst/>
              <a:gdLst>
                <a:gd name="T0" fmla="*/ 160 w 406"/>
                <a:gd name="T1" fmla="*/ 336 h 432"/>
                <a:gd name="T2" fmla="*/ 128 w 406"/>
                <a:gd name="T3" fmla="*/ 303 h 432"/>
                <a:gd name="T4" fmla="*/ 70 w 406"/>
                <a:gd name="T5" fmla="*/ 258 h 432"/>
                <a:gd name="T6" fmla="*/ 35 w 406"/>
                <a:gd name="T7" fmla="*/ 227 h 432"/>
                <a:gd name="T8" fmla="*/ 0 w 406"/>
                <a:gd name="T9" fmla="*/ 162 h 432"/>
                <a:gd name="T10" fmla="*/ 25 w 406"/>
                <a:gd name="T11" fmla="*/ 129 h 432"/>
                <a:gd name="T12" fmla="*/ 22 w 406"/>
                <a:gd name="T13" fmla="*/ 157 h 432"/>
                <a:gd name="T14" fmla="*/ 63 w 406"/>
                <a:gd name="T15" fmla="*/ 179 h 432"/>
                <a:gd name="T16" fmla="*/ 81 w 406"/>
                <a:gd name="T17" fmla="*/ 186 h 432"/>
                <a:gd name="T18" fmla="*/ 105 w 406"/>
                <a:gd name="T19" fmla="*/ 201 h 432"/>
                <a:gd name="T20" fmla="*/ 104 w 406"/>
                <a:gd name="T21" fmla="*/ 177 h 432"/>
                <a:gd name="T22" fmla="*/ 128 w 406"/>
                <a:gd name="T23" fmla="*/ 163 h 432"/>
                <a:gd name="T24" fmla="*/ 147 w 406"/>
                <a:gd name="T25" fmla="*/ 184 h 432"/>
                <a:gd name="T26" fmla="*/ 175 w 406"/>
                <a:gd name="T27" fmla="*/ 192 h 432"/>
                <a:gd name="T28" fmla="*/ 214 w 406"/>
                <a:gd name="T29" fmla="*/ 194 h 432"/>
                <a:gd name="T30" fmla="*/ 219 w 406"/>
                <a:gd name="T31" fmla="*/ 178 h 432"/>
                <a:gd name="T32" fmla="*/ 235 w 406"/>
                <a:gd name="T33" fmla="*/ 188 h 432"/>
                <a:gd name="T34" fmla="*/ 240 w 406"/>
                <a:gd name="T35" fmla="*/ 210 h 432"/>
                <a:gd name="T36" fmla="*/ 240 w 406"/>
                <a:gd name="T37" fmla="*/ 195 h 432"/>
                <a:gd name="T38" fmla="*/ 257 w 406"/>
                <a:gd name="T39" fmla="*/ 177 h 432"/>
                <a:gd name="T40" fmla="*/ 256 w 406"/>
                <a:gd name="T41" fmla="*/ 164 h 432"/>
                <a:gd name="T42" fmla="*/ 262 w 406"/>
                <a:gd name="T43" fmla="*/ 147 h 432"/>
                <a:gd name="T44" fmla="*/ 240 w 406"/>
                <a:gd name="T45" fmla="*/ 136 h 432"/>
                <a:gd name="T46" fmla="*/ 231 w 406"/>
                <a:gd name="T47" fmla="*/ 112 h 432"/>
                <a:gd name="T48" fmla="*/ 233 w 406"/>
                <a:gd name="T49" fmla="*/ 93 h 432"/>
                <a:gd name="T50" fmla="*/ 242 w 406"/>
                <a:gd name="T51" fmla="*/ 78 h 432"/>
                <a:gd name="T52" fmla="*/ 236 w 406"/>
                <a:gd name="T53" fmla="*/ 51 h 432"/>
                <a:gd name="T54" fmla="*/ 246 w 406"/>
                <a:gd name="T55" fmla="*/ 1 h 432"/>
                <a:gd name="T56" fmla="*/ 283 w 406"/>
                <a:gd name="T57" fmla="*/ 5 h 432"/>
                <a:gd name="T58" fmla="*/ 268 w 406"/>
                <a:gd name="T59" fmla="*/ 47 h 432"/>
                <a:gd name="T60" fmla="*/ 259 w 406"/>
                <a:gd name="T61" fmla="*/ 43 h 432"/>
                <a:gd name="T62" fmla="*/ 253 w 406"/>
                <a:gd name="T63" fmla="*/ 71 h 432"/>
                <a:gd name="T64" fmla="*/ 266 w 406"/>
                <a:gd name="T65" fmla="*/ 100 h 432"/>
                <a:gd name="T66" fmla="*/ 280 w 406"/>
                <a:gd name="T67" fmla="*/ 125 h 432"/>
                <a:gd name="T68" fmla="*/ 290 w 406"/>
                <a:gd name="T69" fmla="*/ 140 h 432"/>
                <a:gd name="T70" fmla="*/ 303 w 406"/>
                <a:gd name="T71" fmla="*/ 168 h 432"/>
                <a:gd name="T72" fmla="*/ 308 w 406"/>
                <a:gd name="T73" fmla="*/ 148 h 432"/>
                <a:gd name="T74" fmla="*/ 322 w 406"/>
                <a:gd name="T75" fmla="*/ 185 h 432"/>
                <a:gd name="T76" fmla="*/ 343 w 406"/>
                <a:gd name="T77" fmla="*/ 200 h 432"/>
                <a:gd name="T78" fmla="*/ 346 w 406"/>
                <a:gd name="T79" fmla="*/ 142 h 432"/>
                <a:gd name="T80" fmla="*/ 351 w 406"/>
                <a:gd name="T81" fmla="*/ 123 h 432"/>
                <a:gd name="T82" fmla="*/ 384 w 406"/>
                <a:gd name="T83" fmla="*/ 134 h 432"/>
                <a:gd name="T84" fmla="*/ 391 w 406"/>
                <a:gd name="T85" fmla="*/ 137 h 432"/>
                <a:gd name="T86" fmla="*/ 390 w 406"/>
                <a:gd name="T87" fmla="*/ 159 h 432"/>
                <a:gd name="T88" fmla="*/ 395 w 406"/>
                <a:gd name="T89" fmla="*/ 172 h 432"/>
                <a:gd name="T90" fmla="*/ 406 w 406"/>
                <a:gd name="T91" fmla="*/ 193 h 432"/>
                <a:gd name="T92" fmla="*/ 389 w 406"/>
                <a:gd name="T93" fmla="*/ 225 h 432"/>
                <a:gd name="T94" fmla="*/ 378 w 406"/>
                <a:gd name="T95" fmla="*/ 230 h 432"/>
                <a:gd name="T96" fmla="*/ 364 w 406"/>
                <a:gd name="T97" fmla="*/ 230 h 432"/>
                <a:gd name="T98" fmla="*/ 350 w 406"/>
                <a:gd name="T99" fmla="*/ 244 h 432"/>
                <a:gd name="T100" fmla="*/ 342 w 406"/>
                <a:gd name="T101" fmla="*/ 261 h 432"/>
                <a:gd name="T102" fmla="*/ 312 w 406"/>
                <a:gd name="T103" fmla="*/ 252 h 432"/>
                <a:gd name="T104" fmla="*/ 320 w 406"/>
                <a:gd name="T105" fmla="*/ 266 h 432"/>
                <a:gd name="T106" fmla="*/ 347 w 406"/>
                <a:gd name="T107" fmla="*/ 286 h 432"/>
                <a:gd name="T108" fmla="*/ 320 w 406"/>
                <a:gd name="T109" fmla="*/ 304 h 432"/>
                <a:gd name="T110" fmla="*/ 312 w 406"/>
                <a:gd name="T111" fmla="*/ 322 h 432"/>
                <a:gd name="T112" fmla="*/ 307 w 406"/>
                <a:gd name="T113" fmla="*/ 336 h 432"/>
                <a:gd name="T114" fmla="*/ 278 w 406"/>
                <a:gd name="T115" fmla="*/ 364 h 432"/>
                <a:gd name="T116" fmla="*/ 269 w 406"/>
                <a:gd name="T117" fmla="*/ 390 h 432"/>
                <a:gd name="T118" fmla="*/ 256 w 406"/>
                <a:gd name="T119" fmla="*/ 432 h 432"/>
                <a:gd name="T120" fmla="*/ 193 w 406"/>
                <a:gd name="T121" fmla="*/ 428 h 432"/>
                <a:gd name="T122" fmla="*/ 141 w 406"/>
                <a:gd name="T123" fmla="*/ 425 h 4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06" h="432">
                  <a:moveTo>
                    <a:pt x="141" y="425"/>
                  </a:moveTo>
                  <a:cubicBezTo>
                    <a:pt x="142" y="420"/>
                    <a:pt x="143" y="416"/>
                    <a:pt x="144" y="411"/>
                  </a:cubicBezTo>
                  <a:cubicBezTo>
                    <a:pt x="146" y="404"/>
                    <a:pt x="147" y="397"/>
                    <a:pt x="149" y="390"/>
                  </a:cubicBezTo>
                  <a:cubicBezTo>
                    <a:pt x="152" y="377"/>
                    <a:pt x="155" y="364"/>
                    <a:pt x="157" y="350"/>
                  </a:cubicBezTo>
                  <a:cubicBezTo>
                    <a:pt x="158" y="346"/>
                    <a:pt x="159" y="341"/>
                    <a:pt x="160" y="336"/>
                  </a:cubicBezTo>
                  <a:cubicBezTo>
                    <a:pt x="160" y="332"/>
                    <a:pt x="161" y="328"/>
                    <a:pt x="161" y="324"/>
                  </a:cubicBezTo>
                  <a:cubicBezTo>
                    <a:pt x="161" y="323"/>
                    <a:pt x="161" y="323"/>
                    <a:pt x="161" y="322"/>
                  </a:cubicBezTo>
                  <a:cubicBezTo>
                    <a:pt x="160" y="319"/>
                    <a:pt x="159" y="317"/>
                    <a:pt x="156" y="316"/>
                  </a:cubicBezTo>
                  <a:cubicBezTo>
                    <a:pt x="152" y="314"/>
                    <a:pt x="148" y="312"/>
                    <a:pt x="145" y="310"/>
                  </a:cubicBezTo>
                  <a:cubicBezTo>
                    <a:pt x="139" y="308"/>
                    <a:pt x="133" y="305"/>
                    <a:pt x="128" y="303"/>
                  </a:cubicBezTo>
                  <a:cubicBezTo>
                    <a:pt x="121" y="300"/>
                    <a:pt x="113" y="296"/>
                    <a:pt x="106" y="293"/>
                  </a:cubicBezTo>
                  <a:cubicBezTo>
                    <a:pt x="99" y="289"/>
                    <a:pt x="92" y="285"/>
                    <a:pt x="86" y="280"/>
                  </a:cubicBezTo>
                  <a:cubicBezTo>
                    <a:pt x="83" y="277"/>
                    <a:pt x="79" y="274"/>
                    <a:pt x="77" y="270"/>
                  </a:cubicBezTo>
                  <a:cubicBezTo>
                    <a:pt x="75" y="268"/>
                    <a:pt x="74" y="266"/>
                    <a:pt x="74" y="263"/>
                  </a:cubicBezTo>
                  <a:cubicBezTo>
                    <a:pt x="74" y="260"/>
                    <a:pt x="72" y="259"/>
                    <a:pt x="70" y="258"/>
                  </a:cubicBezTo>
                  <a:cubicBezTo>
                    <a:pt x="69" y="257"/>
                    <a:pt x="67" y="256"/>
                    <a:pt x="65" y="256"/>
                  </a:cubicBezTo>
                  <a:cubicBezTo>
                    <a:pt x="61" y="255"/>
                    <a:pt x="56" y="253"/>
                    <a:pt x="51" y="253"/>
                  </a:cubicBezTo>
                  <a:cubicBezTo>
                    <a:pt x="50" y="253"/>
                    <a:pt x="49" y="252"/>
                    <a:pt x="49" y="251"/>
                  </a:cubicBezTo>
                  <a:cubicBezTo>
                    <a:pt x="48" y="249"/>
                    <a:pt x="47" y="247"/>
                    <a:pt x="46" y="246"/>
                  </a:cubicBezTo>
                  <a:cubicBezTo>
                    <a:pt x="42" y="239"/>
                    <a:pt x="38" y="233"/>
                    <a:pt x="35" y="227"/>
                  </a:cubicBezTo>
                  <a:cubicBezTo>
                    <a:pt x="32" y="221"/>
                    <a:pt x="29" y="216"/>
                    <a:pt x="26" y="210"/>
                  </a:cubicBezTo>
                  <a:cubicBezTo>
                    <a:pt x="23" y="204"/>
                    <a:pt x="19" y="198"/>
                    <a:pt x="16" y="192"/>
                  </a:cubicBezTo>
                  <a:cubicBezTo>
                    <a:pt x="13" y="186"/>
                    <a:pt x="10" y="181"/>
                    <a:pt x="7" y="176"/>
                  </a:cubicBezTo>
                  <a:cubicBezTo>
                    <a:pt x="5" y="172"/>
                    <a:pt x="3" y="169"/>
                    <a:pt x="1" y="165"/>
                  </a:cubicBezTo>
                  <a:cubicBezTo>
                    <a:pt x="1" y="164"/>
                    <a:pt x="0" y="163"/>
                    <a:pt x="0" y="162"/>
                  </a:cubicBezTo>
                  <a:cubicBezTo>
                    <a:pt x="0" y="148"/>
                    <a:pt x="0" y="134"/>
                    <a:pt x="0" y="119"/>
                  </a:cubicBezTo>
                  <a:cubicBezTo>
                    <a:pt x="3" y="119"/>
                    <a:pt x="6" y="119"/>
                    <a:pt x="8" y="119"/>
                  </a:cubicBezTo>
                  <a:cubicBezTo>
                    <a:pt x="11" y="120"/>
                    <a:pt x="14" y="122"/>
                    <a:pt x="16" y="123"/>
                  </a:cubicBezTo>
                  <a:cubicBezTo>
                    <a:pt x="19" y="124"/>
                    <a:pt x="21" y="126"/>
                    <a:pt x="23" y="127"/>
                  </a:cubicBezTo>
                  <a:cubicBezTo>
                    <a:pt x="24" y="127"/>
                    <a:pt x="25" y="128"/>
                    <a:pt x="25" y="129"/>
                  </a:cubicBezTo>
                  <a:cubicBezTo>
                    <a:pt x="26" y="132"/>
                    <a:pt x="27" y="134"/>
                    <a:pt x="28" y="136"/>
                  </a:cubicBezTo>
                  <a:cubicBezTo>
                    <a:pt x="29" y="139"/>
                    <a:pt x="30" y="143"/>
                    <a:pt x="32" y="146"/>
                  </a:cubicBezTo>
                  <a:cubicBezTo>
                    <a:pt x="32" y="147"/>
                    <a:pt x="32" y="147"/>
                    <a:pt x="31" y="148"/>
                  </a:cubicBezTo>
                  <a:cubicBezTo>
                    <a:pt x="29" y="150"/>
                    <a:pt x="27" y="153"/>
                    <a:pt x="24" y="155"/>
                  </a:cubicBezTo>
                  <a:cubicBezTo>
                    <a:pt x="24" y="155"/>
                    <a:pt x="23" y="156"/>
                    <a:pt x="22" y="157"/>
                  </a:cubicBezTo>
                  <a:cubicBezTo>
                    <a:pt x="22" y="157"/>
                    <a:pt x="22" y="158"/>
                    <a:pt x="22" y="158"/>
                  </a:cubicBezTo>
                  <a:cubicBezTo>
                    <a:pt x="25" y="162"/>
                    <a:pt x="27" y="166"/>
                    <a:pt x="30" y="170"/>
                  </a:cubicBezTo>
                  <a:cubicBezTo>
                    <a:pt x="30" y="171"/>
                    <a:pt x="31" y="172"/>
                    <a:pt x="32" y="172"/>
                  </a:cubicBezTo>
                  <a:cubicBezTo>
                    <a:pt x="36" y="173"/>
                    <a:pt x="40" y="174"/>
                    <a:pt x="44" y="175"/>
                  </a:cubicBezTo>
                  <a:cubicBezTo>
                    <a:pt x="50" y="176"/>
                    <a:pt x="57" y="177"/>
                    <a:pt x="63" y="179"/>
                  </a:cubicBezTo>
                  <a:cubicBezTo>
                    <a:pt x="64" y="179"/>
                    <a:pt x="66" y="179"/>
                    <a:pt x="67" y="179"/>
                  </a:cubicBezTo>
                  <a:cubicBezTo>
                    <a:pt x="70" y="179"/>
                    <a:pt x="74" y="179"/>
                    <a:pt x="77" y="179"/>
                  </a:cubicBezTo>
                  <a:cubicBezTo>
                    <a:pt x="78" y="179"/>
                    <a:pt x="79" y="179"/>
                    <a:pt x="79" y="179"/>
                  </a:cubicBezTo>
                  <a:cubicBezTo>
                    <a:pt x="80" y="179"/>
                    <a:pt x="80" y="180"/>
                    <a:pt x="80" y="181"/>
                  </a:cubicBezTo>
                  <a:cubicBezTo>
                    <a:pt x="81" y="182"/>
                    <a:pt x="81" y="184"/>
                    <a:pt x="81" y="186"/>
                  </a:cubicBezTo>
                  <a:cubicBezTo>
                    <a:pt x="81" y="188"/>
                    <a:pt x="81" y="189"/>
                    <a:pt x="82" y="190"/>
                  </a:cubicBezTo>
                  <a:cubicBezTo>
                    <a:pt x="84" y="194"/>
                    <a:pt x="87" y="197"/>
                    <a:pt x="90" y="201"/>
                  </a:cubicBezTo>
                  <a:cubicBezTo>
                    <a:pt x="91" y="202"/>
                    <a:pt x="91" y="203"/>
                    <a:pt x="93" y="203"/>
                  </a:cubicBezTo>
                  <a:cubicBezTo>
                    <a:pt x="96" y="203"/>
                    <a:pt x="99" y="203"/>
                    <a:pt x="103" y="203"/>
                  </a:cubicBezTo>
                  <a:cubicBezTo>
                    <a:pt x="104" y="203"/>
                    <a:pt x="105" y="202"/>
                    <a:pt x="105" y="201"/>
                  </a:cubicBezTo>
                  <a:cubicBezTo>
                    <a:pt x="106" y="200"/>
                    <a:pt x="106" y="199"/>
                    <a:pt x="107" y="198"/>
                  </a:cubicBezTo>
                  <a:cubicBezTo>
                    <a:pt x="107" y="197"/>
                    <a:pt x="107" y="195"/>
                    <a:pt x="106" y="193"/>
                  </a:cubicBezTo>
                  <a:cubicBezTo>
                    <a:pt x="106" y="192"/>
                    <a:pt x="105" y="191"/>
                    <a:pt x="104" y="190"/>
                  </a:cubicBezTo>
                  <a:cubicBezTo>
                    <a:pt x="103" y="188"/>
                    <a:pt x="103" y="186"/>
                    <a:pt x="103" y="183"/>
                  </a:cubicBezTo>
                  <a:cubicBezTo>
                    <a:pt x="103" y="181"/>
                    <a:pt x="103" y="179"/>
                    <a:pt x="104" y="177"/>
                  </a:cubicBezTo>
                  <a:cubicBezTo>
                    <a:pt x="104" y="175"/>
                    <a:pt x="105" y="175"/>
                    <a:pt x="106" y="175"/>
                  </a:cubicBezTo>
                  <a:cubicBezTo>
                    <a:pt x="108" y="175"/>
                    <a:pt x="110" y="175"/>
                    <a:pt x="112" y="175"/>
                  </a:cubicBezTo>
                  <a:cubicBezTo>
                    <a:pt x="114" y="175"/>
                    <a:pt x="115" y="175"/>
                    <a:pt x="116" y="174"/>
                  </a:cubicBezTo>
                  <a:cubicBezTo>
                    <a:pt x="118" y="173"/>
                    <a:pt x="119" y="172"/>
                    <a:pt x="121" y="170"/>
                  </a:cubicBezTo>
                  <a:cubicBezTo>
                    <a:pt x="123" y="168"/>
                    <a:pt x="125" y="166"/>
                    <a:pt x="128" y="163"/>
                  </a:cubicBezTo>
                  <a:cubicBezTo>
                    <a:pt x="129" y="162"/>
                    <a:pt x="132" y="162"/>
                    <a:pt x="133" y="163"/>
                  </a:cubicBezTo>
                  <a:cubicBezTo>
                    <a:pt x="133" y="164"/>
                    <a:pt x="133" y="164"/>
                    <a:pt x="133" y="165"/>
                  </a:cubicBezTo>
                  <a:cubicBezTo>
                    <a:pt x="133" y="168"/>
                    <a:pt x="134" y="171"/>
                    <a:pt x="133" y="174"/>
                  </a:cubicBezTo>
                  <a:cubicBezTo>
                    <a:pt x="133" y="175"/>
                    <a:pt x="134" y="177"/>
                    <a:pt x="136" y="178"/>
                  </a:cubicBezTo>
                  <a:cubicBezTo>
                    <a:pt x="139" y="180"/>
                    <a:pt x="143" y="182"/>
                    <a:pt x="147" y="184"/>
                  </a:cubicBezTo>
                  <a:cubicBezTo>
                    <a:pt x="147" y="184"/>
                    <a:pt x="147" y="184"/>
                    <a:pt x="147" y="184"/>
                  </a:cubicBezTo>
                  <a:cubicBezTo>
                    <a:pt x="150" y="187"/>
                    <a:pt x="154" y="187"/>
                    <a:pt x="158" y="187"/>
                  </a:cubicBezTo>
                  <a:cubicBezTo>
                    <a:pt x="162" y="187"/>
                    <a:pt x="165" y="187"/>
                    <a:pt x="169" y="187"/>
                  </a:cubicBezTo>
                  <a:cubicBezTo>
                    <a:pt x="170" y="187"/>
                    <a:pt x="171" y="187"/>
                    <a:pt x="172" y="189"/>
                  </a:cubicBezTo>
                  <a:cubicBezTo>
                    <a:pt x="173" y="190"/>
                    <a:pt x="174" y="191"/>
                    <a:pt x="175" y="192"/>
                  </a:cubicBezTo>
                  <a:cubicBezTo>
                    <a:pt x="176" y="194"/>
                    <a:pt x="177" y="194"/>
                    <a:pt x="179" y="195"/>
                  </a:cubicBezTo>
                  <a:cubicBezTo>
                    <a:pt x="182" y="195"/>
                    <a:pt x="184" y="196"/>
                    <a:pt x="187" y="196"/>
                  </a:cubicBezTo>
                  <a:cubicBezTo>
                    <a:pt x="195" y="196"/>
                    <a:pt x="203" y="196"/>
                    <a:pt x="210" y="196"/>
                  </a:cubicBezTo>
                  <a:cubicBezTo>
                    <a:pt x="211" y="196"/>
                    <a:pt x="212" y="196"/>
                    <a:pt x="213" y="196"/>
                  </a:cubicBezTo>
                  <a:cubicBezTo>
                    <a:pt x="214" y="196"/>
                    <a:pt x="214" y="195"/>
                    <a:pt x="214" y="194"/>
                  </a:cubicBezTo>
                  <a:cubicBezTo>
                    <a:pt x="214" y="194"/>
                    <a:pt x="214" y="193"/>
                    <a:pt x="213" y="193"/>
                  </a:cubicBezTo>
                  <a:cubicBezTo>
                    <a:pt x="213" y="192"/>
                    <a:pt x="213" y="191"/>
                    <a:pt x="212" y="190"/>
                  </a:cubicBezTo>
                  <a:cubicBezTo>
                    <a:pt x="211" y="188"/>
                    <a:pt x="210" y="186"/>
                    <a:pt x="211" y="183"/>
                  </a:cubicBezTo>
                  <a:cubicBezTo>
                    <a:pt x="211" y="181"/>
                    <a:pt x="211" y="181"/>
                    <a:pt x="212" y="180"/>
                  </a:cubicBezTo>
                  <a:cubicBezTo>
                    <a:pt x="214" y="179"/>
                    <a:pt x="217" y="178"/>
                    <a:pt x="219" y="178"/>
                  </a:cubicBezTo>
                  <a:cubicBezTo>
                    <a:pt x="220" y="177"/>
                    <a:pt x="221" y="176"/>
                    <a:pt x="222" y="177"/>
                  </a:cubicBezTo>
                  <a:cubicBezTo>
                    <a:pt x="223" y="177"/>
                    <a:pt x="224" y="178"/>
                    <a:pt x="225" y="179"/>
                  </a:cubicBezTo>
                  <a:cubicBezTo>
                    <a:pt x="228" y="181"/>
                    <a:pt x="230" y="183"/>
                    <a:pt x="233" y="185"/>
                  </a:cubicBezTo>
                  <a:cubicBezTo>
                    <a:pt x="233" y="185"/>
                    <a:pt x="234" y="186"/>
                    <a:pt x="234" y="186"/>
                  </a:cubicBezTo>
                  <a:cubicBezTo>
                    <a:pt x="235" y="187"/>
                    <a:pt x="235" y="187"/>
                    <a:pt x="235" y="188"/>
                  </a:cubicBezTo>
                  <a:cubicBezTo>
                    <a:pt x="235" y="189"/>
                    <a:pt x="235" y="189"/>
                    <a:pt x="234" y="190"/>
                  </a:cubicBezTo>
                  <a:cubicBezTo>
                    <a:pt x="233" y="193"/>
                    <a:pt x="232" y="197"/>
                    <a:pt x="233" y="201"/>
                  </a:cubicBezTo>
                  <a:cubicBezTo>
                    <a:pt x="233" y="202"/>
                    <a:pt x="233" y="203"/>
                    <a:pt x="233" y="204"/>
                  </a:cubicBezTo>
                  <a:cubicBezTo>
                    <a:pt x="233" y="205"/>
                    <a:pt x="233" y="207"/>
                    <a:pt x="234" y="208"/>
                  </a:cubicBezTo>
                  <a:cubicBezTo>
                    <a:pt x="236" y="210"/>
                    <a:pt x="237" y="211"/>
                    <a:pt x="240" y="210"/>
                  </a:cubicBezTo>
                  <a:cubicBezTo>
                    <a:pt x="240" y="210"/>
                    <a:pt x="241" y="210"/>
                    <a:pt x="241" y="209"/>
                  </a:cubicBezTo>
                  <a:cubicBezTo>
                    <a:pt x="240" y="208"/>
                    <a:pt x="240" y="208"/>
                    <a:pt x="240" y="207"/>
                  </a:cubicBezTo>
                  <a:cubicBezTo>
                    <a:pt x="239" y="206"/>
                    <a:pt x="238" y="205"/>
                    <a:pt x="238" y="203"/>
                  </a:cubicBezTo>
                  <a:cubicBezTo>
                    <a:pt x="237" y="202"/>
                    <a:pt x="237" y="201"/>
                    <a:pt x="238" y="200"/>
                  </a:cubicBezTo>
                  <a:cubicBezTo>
                    <a:pt x="238" y="198"/>
                    <a:pt x="239" y="196"/>
                    <a:pt x="240" y="195"/>
                  </a:cubicBezTo>
                  <a:cubicBezTo>
                    <a:pt x="241" y="192"/>
                    <a:pt x="242" y="191"/>
                    <a:pt x="245" y="190"/>
                  </a:cubicBezTo>
                  <a:cubicBezTo>
                    <a:pt x="247" y="189"/>
                    <a:pt x="248" y="188"/>
                    <a:pt x="250" y="188"/>
                  </a:cubicBezTo>
                  <a:cubicBezTo>
                    <a:pt x="251" y="187"/>
                    <a:pt x="252" y="186"/>
                    <a:pt x="252" y="184"/>
                  </a:cubicBezTo>
                  <a:cubicBezTo>
                    <a:pt x="252" y="183"/>
                    <a:pt x="252" y="181"/>
                    <a:pt x="253" y="180"/>
                  </a:cubicBezTo>
                  <a:cubicBezTo>
                    <a:pt x="254" y="178"/>
                    <a:pt x="256" y="178"/>
                    <a:pt x="257" y="177"/>
                  </a:cubicBezTo>
                  <a:cubicBezTo>
                    <a:pt x="257" y="176"/>
                    <a:pt x="258" y="176"/>
                    <a:pt x="259" y="176"/>
                  </a:cubicBezTo>
                  <a:cubicBezTo>
                    <a:pt x="260" y="175"/>
                    <a:pt x="261" y="175"/>
                    <a:pt x="262" y="173"/>
                  </a:cubicBezTo>
                  <a:cubicBezTo>
                    <a:pt x="262" y="171"/>
                    <a:pt x="262" y="169"/>
                    <a:pt x="262" y="167"/>
                  </a:cubicBezTo>
                  <a:cubicBezTo>
                    <a:pt x="262" y="166"/>
                    <a:pt x="261" y="166"/>
                    <a:pt x="261" y="166"/>
                  </a:cubicBezTo>
                  <a:cubicBezTo>
                    <a:pt x="259" y="165"/>
                    <a:pt x="258" y="165"/>
                    <a:pt x="256" y="164"/>
                  </a:cubicBezTo>
                  <a:cubicBezTo>
                    <a:pt x="255" y="164"/>
                    <a:pt x="255" y="164"/>
                    <a:pt x="254" y="163"/>
                  </a:cubicBezTo>
                  <a:cubicBezTo>
                    <a:pt x="254" y="163"/>
                    <a:pt x="253" y="163"/>
                    <a:pt x="253" y="162"/>
                  </a:cubicBezTo>
                  <a:cubicBezTo>
                    <a:pt x="253" y="160"/>
                    <a:pt x="252" y="158"/>
                    <a:pt x="254" y="156"/>
                  </a:cubicBezTo>
                  <a:cubicBezTo>
                    <a:pt x="256" y="154"/>
                    <a:pt x="258" y="152"/>
                    <a:pt x="260" y="150"/>
                  </a:cubicBezTo>
                  <a:cubicBezTo>
                    <a:pt x="260" y="149"/>
                    <a:pt x="261" y="148"/>
                    <a:pt x="262" y="147"/>
                  </a:cubicBezTo>
                  <a:cubicBezTo>
                    <a:pt x="262" y="146"/>
                    <a:pt x="262" y="144"/>
                    <a:pt x="261" y="144"/>
                  </a:cubicBezTo>
                  <a:cubicBezTo>
                    <a:pt x="258" y="144"/>
                    <a:pt x="256" y="143"/>
                    <a:pt x="254" y="143"/>
                  </a:cubicBezTo>
                  <a:cubicBezTo>
                    <a:pt x="251" y="143"/>
                    <a:pt x="249" y="143"/>
                    <a:pt x="247" y="143"/>
                  </a:cubicBezTo>
                  <a:cubicBezTo>
                    <a:pt x="246" y="143"/>
                    <a:pt x="245" y="142"/>
                    <a:pt x="245" y="142"/>
                  </a:cubicBezTo>
                  <a:cubicBezTo>
                    <a:pt x="243" y="140"/>
                    <a:pt x="241" y="138"/>
                    <a:pt x="240" y="136"/>
                  </a:cubicBezTo>
                  <a:cubicBezTo>
                    <a:pt x="239" y="135"/>
                    <a:pt x="238" y="134"/>
                    <a:pt x="236" y="132"/>
                  </a:cubicBezTo>
                  <a:cubicBezTo>
                    <a:pt x="235" y="130"/>
                    <a:pt x="233" y="129"/>
                    <a:pt x="231" y="126"/>
                  </a:cubicBezTo>
                  <a:cubicBezTo>
                    <a:pt x="230" y="125"/>
                    <a:pt x="230" y="124"/>
                    <a:pt x="230" y="122"/>
                  </a:cubicBezTo>
                  <a:cubicBezTo>
                    <a:pt x="231" y="121"/>
                    <a:pt x="231" y="119"/>
                    <a:pt x="232" y="117"/>
                  </a:cubicBezTo>
                  <a:cubicBezTo>
                    <a:pt x="232" y="115"/>
                    <a:pt x="232" y="114"/>
                    <a:pt x="231" y="112"/>
                  </a:cubicBezTo>
                  <a:cubicBezTo>
                    <a:pt x="230" y="112"/>
                    <a:pt x="230" y="111"/>
                    <a:pt x="229" y="110"/>
                  </a:cubicBezTo>
                  <a:cubicBezTo>
                    <a:pt x="228" y="109"/>
                    <a:pt x="228" y="107"/>
                    <a:pt x="228" y="106"/>
                  </a:cubicBezTo>
                  <a:cubicBezTo>
                    <a:pt x="228" y="105"/>
                    <a:pt x="228" y="105"/>
                    <a:pt x="228" y="104"/>
                  </a:cubicBezTo>
                  <a:cubicBezTo>
                    <a:pt x="228" y="102"/>
                    <a:pt x="227" y="100"/>
                    <a:pt x="228" y="99"/>
                  </a:cubicBezTo>
                  <a:cubicBezTo>
                    <a:pt x="229" y="97"/>
                    <a:pt x="232" y="95"/>
                    <a:pt x="233" y="93"/>
                  </a:cubicBezTo>
                  <a:cubicBezTo>
                    <a:pt x="234" y="93"/>
                    <a:pt x="234" y="93"/>
                    <a:pt x="235" y="93"/>
                  </a:cubicBezTo>
                  <a:cubicBezTo>
                    <a:pt x="236" y="93"/>
                    <a:pt x="236" y="93"/>
                    <a:pt x="237" y="93"/>
                  </a:cubicBezTo>
                  <a:cubicBezTo>
                    <a:pt x="239" y="93"/>
                    <a:pt x="240" y="92"/>
                    <a:pt x="239" y="90"/>
                  </a:cubicBezTo>
                  <a:cubicBezTo>
                    <a:pt x="237" y="88"/>
                    <a:pt x="237" y="85"/>
                    <a:pt x="237" y="82"/>
                  </a:cubicBezTo>
                  <a:cubicBezTo>
                    <a:pt x="237" y="77"/>
                    <a:pt x="237" y="78"/>
                    <a:pt x="242" y="78"/>
                  </a:cubicBezTo>
                  <a:cubicBezTo>
                    <a:pt x="242" y="78"/>
                    <a:pt x="243" y="78"/>
                    <a:pt x="243" y="78"/>
                  </a:cubicBezTo>
                  <a:cubicBezTo>
                    <a:pt x="244" y="77"/>
                    <a:pt x="244" y="77"/>
                    <a:pt x="244" y="77"/>
                  </a:cubicBezTo>
                  <a:cubicBezTo>
                    <a:pt x="244" y="76"/>
                    <a:pt x="244" y="76"/>
                    <a:pt x="244" y="76"/>
                  </a:cubicBezTo>
                  <a:cubicBezTo>
                    <a:pt x="242" y="71"/>
                    <a:pt x="241" y="65"/>
                    <a:pt x="239" y="60"/>
                  </a:cubicBezTo>
                  <a:cubicBezTo>
                    <a:pt x="238" y="57"/>
                    <a:pt x="237" y="54"/>
                    <a:pt x="236" y="51"/>
                  </a:cubicBezTo>
                  <a:cubicBezTo>
                    <a:pt x="236" y="49"/>
                    <a:pt x="236" y="48"/>
                    <a:pt x="236" y="47"/>
                  </a:cubicBezTo>
                  <a:cubicBezTo>
                    <a:pt x="236" y="37"/>
                    <a:pt x="236" y="28"/>
                    <a:pt x="236" y="18"/>
                  </a:cubicBezTo>
                  <a:cubicBezTo>
                    <a:pt x="236" y="16"/>
                    <a:pt x="236" y="15"/>
                    <a:pt x="237" y="14"/>
                  </a:cubicBezTo>
                  <a:cubicBezTo>
                    <a:pt x="240" y="10"/>
                    <a:pt x="242" y="6"/>
                    <a:pt x="245" y="3"/>
                  </a:cubicBezTo>
                  <a:cubicBezTo>
                    <a:pt x="245" y="2"/>
                    <a:pt x="246" y="2"/>
                    <a:pt x="246" y="1"/>
                  </a:cubicBezTo>
                  <a:cubicBezTo>
                    <a:pt x="247" y="0"/>
                    <a:pt x="248" y="0"/>
                    <a:pt x="249" y="0"/>
                  </a:cubicBezTo>
                  <a:cubicBezTo>
                    <a:pt x="253" y="0"/>
                    <a:pt x="258" y="0"/>
                    <a:pt x="262" y="0"/>
                  </a:cubicBezTo>
                  <a:cubicBezTo>
                    <a:pt x="264" y="0"/>
                    <a:pt x="266" y="0"/>
                    <a:pt x="268" y="1"/>
                  </a:cubicBezTo>
                  <a:cubicBezTo>
                    <a:pt x="271" y="1"/>
                    <a:pt x="275" y="2"/>
                    <a:pt x="278" y="2"/>
                  </a:cubicBezTo>
                  <a:cubicBezTo>
                    <a:pt x="280" y="2"/>
                    <a:pt x="282" y="3"/>
                    <a:pt x="283" y="5"/>
                  </a:cubicBezTo>
                  <a:cubicBezTo>
                    <a:pt x="284" y="8"/>
                    <a:pt x="284" y="10"/>
                    <a:pt x="283" y="12"/>
                  </a:cubicBezTo>
                  <a:cubicBezTo>
                    <a:pt x="281" y="18"/>
                    <a:pt x="279" y="24"/>
                    <a:pt x="277" y="30"/>
                  </a:cubicBezTo>
                  <a:cubicBezTo>
                    <a:pt x="276" y="33"/>
                    <a:pt x="275" y="36"/>
                    <a:pt x="274" y="39"/>
                  </a:cubicBezTo>
                  <a:cubicBezTo>
                    <a:pt x="274" y="42"/>
                    <a:pt x="271" y="44"/>
                    <a:pt x="270" y="46"/>
                  </a:cubicBezTo>
                  <a:cubicBezTo>
                    <a:pt x="269" y="47"/>
                    <a:pt x="269" y="47"/>
                    <a:pt x="268" y="47"/>
                  </a:cubicBezTo>
                  <a:cubicBezTo>
                    <a:pt x="267" y="47"/>
                    <a:pt x="267" y="48"/>
                    <a:pt x="266" y="48"/>
                  </a:cubicBezTo>
                  <a:cubicBezTo>
                    <a:pt x="265" y="48"/>
                    <a:pt x="263" y="48"/>
                    <a:pt x="262" y="48"/>
                  </a:cubicBezTo>
                  <a:cubicBezTo>
                    <a:pt x="261" y="47"/>
                    <a:pt x="262" y="46"/>
                    <a:pt x="261" y="45"/>
                  </a:cubicBezTo>
                  <a:cubicBezTo>
                    <a:pt x="261" y="44"/>
                    <a:pt x="261" y="44"/>
                    <a:pt x="261" y="43"/>
                  </a:cubicBezTo>
                  <a:cubicBezTo>
                    <a:pt x="260" y="43"/>
                    <a:pt x="260" y="43"/>
                    <a:pt x="259" y="43"/>
                  </a:cubicBezTo>
                  <a:cubicBezTo>
                    <a:pt x="256" y="42"/>
                    <a:pt x="256" y="42"/>
                    <a:pt x="255" y="46"/>
                  </a:cubicBezTo>
                  <a:cubicBezTo>
                    <a:pt x="254" y="47"/>
                    <a:pt x="254" y="48"/>
                    <a:pt x="254" y="49"/>
                  </a:cubicBezTo>
                  <a:cubicBezTo>
                    <a:pt x="254" y="54"/>
                    <a:pt x="254" y="58"/>
                    <a:pt x="254" y="63"/>
                  </a:cubicBezTo>
                  <a:cubicBezTo>
                    <a:pt x="254" y="65"/>
                    <a:pt x="254" y="67"/>
                    <a:pt x="254" y="69"/>
                  </a:cubicBezTo>
                  <a:cubicBezTo>
                    <a:pt x="253" y="70"/>
                    <a:pt x="254" y="70"/>
                    <a:pt x="253" y="71"/>
                  </a:cubicBezTo>
                  <a:cubicBezTo>
                    <a:pt x="253" y="72"/>
                    <a:pt x="254" y="72"/>
                    <a:pt x="254" y="73"/>
                  </a:cubicBezTo>
                  <a:cubicBezTo>
                    <a:pt x="257" y="75"/>
                    <a:pt x="259" y="76"/>
                    <a:pt x="261" y="78"/>
                  </a:cubicBezTo>
                  <a:cubicBezTo>
                    <a:pt x="262" y="80"/>
                    <a:pt x="264" y="81"/>
                    <a:pt x="265" y="83"/>
                  </a:cubicBezTo>
                  <a:cubicBezTo>
                    <a:pt x="266" y="86"/>
                    <a:pt x="267" y="89"/>
                    <a:pt x="266" y="93"/>
                  </a:cubicBezTo>
                  <a:cubicBezTo>
                    <a:pt x="266" y="95"/>
                    <a:pt x="266" y="98"/>
                    <a:pt x="266" y="100"/>
                  </a:cubicBezTo>
                  <a:cubicBezTo>
                    <a:pt x="266" y="102"/>
                    <a:pt x="267" y="103"/>
                    <a:pt x="268" y="104"/>
                  </a:cubicBezTo>
                  <a:cubicBezTo>
                    <a:pt x="271" y="106"/>
                    <a:pt x="273" y="107"/>
                    <a:pt x="275" y="109"/>
                  </a:cubicBezTo>
                  <a:cubicBezTo>
                    <a:pt x="276" y="110"/>
                    <a:pt x="277" y="111"/>
                    <a:pt x="277" y="112"/>
                  </a:cubicBezTo>
                  <a:cubicBezTo>
                    <a:pt x="278" y="115"/>
                    <a:pt x="279" y="117"/>
                    <a:pt x="280" y="120"/>
                  </a:cubicBezTo>
                  <a:cubicBezTo>
                    <a:pt x="281" y="121"/>
                    <a:pt x="281" y="123"/>
                    <a:pt x="280" y="125"/>
                  </a:cubicBezTo>
                  <a:cubicBezTo>
                    <a:pt x="279" y="128"/>
                    <a:pt x="278" y="130"/>
                    <a:pt x="276" y="133"/>
                  </a:cubicBezTo>
                  <a:cubicBezTo>
                    <a:pt x="276" y="133"/>
                    <a:pt x="276" y="134"/>
                    <a:pt x="276" y="134"/>
                  </a:cubicBezTo>
                  <a:cubicBezTo>
                    <a:pt x="275" y="137"/>
                    <a:pt x="277" y="138"/>
                    <a:pt x="279" y="138"/>
                  </a:cubicBezTo>
                  <a:cubicBezTo>
                    <a:pt x="281" y="138"/>
                    <a:pt x="284" y="138"/>
                    <a:pt x="287" y="138"/>
                  </a:cubicBezTo>
                  <a:cubicBezTo>
                    <a:pt x="288" y="138"/>
                    <a:pt x="289" y="139"/>
                    <a:pt x="290" y="140"/>
                  </a:cubicBezTo>
                  <a:cubicBezTo>
                    <a:pt x="293" y="145"/>
                    <a:pt x="293" y="145"/>
                    <a:pt x="293" y="151"/>
                  </a:cubicBezTo>
                  <a:cubicBezTo>
                    <a:pt x="293" y="155"/>
                    <a:pt x="293" y="159"/>
                    <a:pt x="295" y="162"/>
                  </a:cubicBezTo>
                  <a:cubicBezTo>
                    <a:pt x="296" y="165"/>
                    <a:pt x="297" y="168"/>
                    <a:pt x="298" y="170"/>
                  </a:cubicBezTo>
                  <a:cubicBezTo>
                    <a:pt x="299" y="172"/>
                    <a:pt x="299" y="172"/>
                    <a:pt x="300" y="172"/>
                  </a:cubicBezTo>
                  <a:cubicBezTo>
                    <a:pt x="303" y="171"/>
                    <a:pt x="303" y="170"/>
                    <a:pt x="303" y="168"/>
                  </a:cubicBezTo>
                  <a:cubicBezTo>
                    <a:pt x="304" y="167"/>
                    <a:pt x="303" y="166"/>
                    <a:pt x="303" y="165"/>
                  </a:cubicBezTo>
                  <a:cubicBezTo>
                    <a:pt x="303" y="160"/>
                    <a:pt x="303" y="156"/>
                    <a:pt x="303" y="151"/>
                  </a:cubicBezTo>
                  <a:cubicBezTo>
                    <a:pt x="303" y="150"/>
                    <a:pt x="303" y="149"/>
                    <a:pt x="304" y="148"/>
                  </a:cubicBezTo>
                  <a:cubicBezTo>
                    <a:pt x="304" y="148"/>
                    <a:pt x="304" y="147"/>
                    <a:pt x="304" y="147"/>
                  </a:cubicBezTo>
                  <a:cubicBezTo>
                    <a:pt x="305" y="147"/>
                    <a:pt x="307" y="147"/>
                    <a:pt x="308" y="148"/>
                  </a:cubicBezTo>
                  <a:cubicBezTo>
                    <a:pt x="308" y="148"/>
                    <a:pt x="309" y="148"/>
                    <a:pt x="309" y="149"/>
                  </a:cubicBezTo>
                  <a:cubicBezTo>
                    <a:pt x="312" y="152"/>
                    <a:pt x="314" y="156"/>
                    <a:pt x="317" y="160"/>
                  </a:cubicBezTo>
                  <a:cubicBezTo>
                    <a:pt x="318" y="161"/>
                    <a:pt x="318" y="163"/>
                    <a:pt x="319" y="165"/>
                  </a:cubicBezTo>
                  <a:cubicBezTo>
                    <a:pt x="319" y="168"/>
                    <a:pt x="320" y="170"/>
                    <a:pt x="320" y="173"/>
                  </a:cubicBezTo>
                  <a:cubicBezTo>
                    <a:pt x="321" y="177"/>
                    <a:pt x="321" y="181"/>
                    <a:pt x="322" y="185"/>
                  </a:cubicBezTo>
                  <a:cubicBezTo>
                    <a:pt x="322" y="186"/>
                    <a:pt x="322" y="187"/>
                    <a:pt x="323" y="188"/>
                  </a:cubicBezTo>
                  <a:cubicBezTo>
                    <a:pt x="327" y="193"/>
                    <a:pt x="331" y="198"/>
                    <a:pt x="334" y="203"/>
                  </a:cubicBezTo>
                  <a:cubicBezTo>
                    <a:pt x="336" y="205"/>
                    <a:pt x="338" y="204"/>
                    <a:pt x="339" y="204"/>
                  </a:cubicBezTo>
                  <a:cubicBezTo>
                    <a:pt x="341" y="204"/>
                    <a:pt x="342" y="203"/>
                    <a:pt x="343" y="202"/>
                  </a:cubicBezTo>
                  <a:cubicBezTo>
                    <a:pt x="343" y="201"/>
                    <a:pt x="343" y="200"/>
                    <a:pt x="343" y="200"/>
                  </a:cubicBezTo>
                  <a:cubicBezTo>
                    <a:pt x="343" y="196"/>
                    <a:pt x="343" y="193"/>
                    <a:pt x="343" y="190"/>
                  </a:cubicBezTo>
                  <a:cubicBezTo>
                    <a:pt x="343" y="188"/>
                    <a:pt x="343" y="186"/>
                    <a:pt x="344" y="185"/>
                  </a:cubicBezTo>
                  <a:cubicBezTo>
                    <a:pt x="347" y="175"/>
                    <a:pt x="350" y="165"/>
                    <a:pt x="354" y="156"/>
                  </a:cubicBezTo>
                  <a:cubicBezTo>
                    <a:pt x="354" y="154"/>
                    <a:pt x="354" y="153"/>
                    <a:pt x="353" y="151"/>
                  </a:cubicBezTo>
                  <a:cubicBezTo>
                    <a:pt x="351" y="148"/>
                    <a:pt x="348" y="145"/>
                    <a:pt x="346" y="142"/>
                  </a:cubicBezTo>
                  <a:cubicBezTo>
                    <a:pt x="346" y="141"/>
                    <a:pt x="345" y="141"/>
                    <a:pt x="345" y="141"/>
                  </a:cubicBezTo>
                  <a:cubicBezTo>
                    <a:pt x="344" y="139"/>
                    <a:pt x="343" y="137"/>
                    <a:pt x="343" y="135"/>
                  </a:cubicBezTo>
                  <a:cubicBezTo>
                    <a:pt x="343" y="132"/>
                    <a:pt x="343" y="129"/>
                    <a:pt x="343" y="126"/>
                  </a:cubicBezTo>
                  <a:cubicBezTo>
                    <a:pt x="343" y="124"/>
                    <a:pt x="343" y="123"/>
                    <a:pt x="345" y="123"/>
                  </a:cubicBezTo>
                  <a:cubicBezTo>
                    <a:pt x="347" y="123"/>
                    <a:pt x="349" y="123"/>
                    <a:pt x="351" y="123"/>
                  </a:cubicBezTo>
                  <a:cubicBezTo>
                    <a:pt x="359" y="123"/>
                    <a:pt x="367" y="123"/>
                    <a:pt x="376" y="123"/>
                  </a:cubicBezTo>
                  <a:cubicBezTo>
                    <a:pt x="377" y="123"/>
                    <a:pt x="379" y="124"/>
                    <a:pt x="381" y="125"/>
                  </a:cubicBezTo>
                  <a:cubicBezTo>
                    <a:pt x="382" y="126"/>
                    <a:pt x="383" y="126"/>
                    <a:pt x="385" y="127"/>
                  </a:cubicBezTo>
                  <a:cubicBezTo>
                    <a:pt x="386" y="128"/>
                    <a:pt x="386" y="129"/>
                    <a:pt x="386" y="130"/>
                  </a:cubicBezTo>
                  <a:cubicBezTo>
                    <a:pt x="386" y="131"/>
                    <a:pt x="385" y="132"/>
                    <a:pt x="384" y="134"/>
                  </a:cubicBezTo>
                  <a:cubicBezTo>
                    <a:pt x="383" y="135"/>
                    <a:pt x="383" y="136"/>
                    <a:pt x="382" y="137"/>
                  </a:cubicBezTo>
                  <a:cubicBezTo>
                    <a:pt x="382" y="137"/>
                    <a:pt x="383" y="138"/>
                    <a:pt x="383" y="138"/>
                  </a:cubicBezTo>
                  <a:cubicBezTo>
                    <a:pt x="384" y="139"/>
                    <a:pt x="385" y="138"/>
                    <a:pt x="387" y="138"/>
                  </a:cubicBezTo>
                  <a:cubicBezTo>
                    <a:pt x="388" y="137"/>
                    <a:pt x="389" y="137"/>
                    <a:pt x="390" y="136"/>
                  </a:cubicBezTo>
                  <a:cubicBezTo>
                    <a:pt x="391" y="136"/>
                    <a:pt x="391" y="136"/>
                    <a:pt x="391" y="137"/>
                  </a:cubicBezTo>
                  <a:cubicBezTo>
                    <a:pt x="392" y="140"/>
                    <a:pt x="392" y="143"/>
                    <a:pt x="392" y="146"/>
                  </a:cubicBezTo>
                  <a:cubicBezTo>
                    <a:pt x="391" y="149"/>
                    <a:pt x="392" y="153"/>
                    <a:pt x="393" y="156"/>
                  </a:cubicBezTo>
                  <a:cubicBezTo>
                    <a:pt x="393" y="156"/>
                    <a:pt x="393" y="156"/>
                    <a:pt x="393" y="156"/>
                  </a:cubicBezTo>
                  <a:cubicBezTo>
                    <a:pt x="393" y="158"/>
                    <a:pt x="393" y="159"/>
                    <a:pt x="391" y="159"/>
                  </a:cubicBezTo>
                  <a:cubicBezTo>
                    <a:pt x="390" y="159"/>
                    <a:pt x="390" y="159"/>
                    <a:pt x="390" y="159"/>
                  </a:cubicBezTo>
                  <a:cubicBezTo>
                    <a:pt x="389" y="159"/>
                    <a:pt x="387" y="159"/>
                    <a:pt x="387" y="160"/>
                  </a:cubicBezTo>
                  <a:cubicBezTo>
                    <a:pt x="386" y="162"/>
                    <a:pt x="386" y="163"/>
                    <a:pt x="387" y="165"/>
                  </a:cubicBezTo>
                  <a:cubicBezTo>
                    <a:pt x="388" y="166"/>
                    <a:pt x="389" y="168"/>
                    <a:pt x="391" y="170"/>
                  </a:cubicBezTo>
                  <a:cubicBezTo>
                    <a:pt x="391" y="172"/>
                    <a:pt x="392" y="172"/>
                    <a:pt x="394" y="172"/>
                  </a:cubicBezTo>
                  <a:cubicBezTo>
                    <a:pt x="394" y="172"/>
                    <a:pt x="395" y="172"/>
                    <a:pt x="395" y="172"/>
                  </a:cubicBezTo>
                  <a:cubicBezTo>
                    <a:pt x="396" y="172"/>
                    <a:pt x="396" y="172"/>
                    <a:pt x="396" y="173"/>
                  </a:cubicBezTo>
                  <a:cubicBezTo>
                    <a:pt x="398" y="176"/>
                    <a:pt x="400" y="179"/>
                    <a:pt x="399" y="183"/>
                  </a:cubicBezTo>
                  <a:cubicBezTo>
                    <a:pt x="399" y="184"/>
                    <a:pt x="400" y="184"/>
                    <a:pt x="400" y="185"/>
                  </a:cubicBezTo>
                  <a:cubicBezTo>
                    <a:pt x="402" y="187"/>
                    <a:pt x="404" y="188"/>
                    <a:pt x="405" y="190"/>
                  </a:cubicBezTo>
                  <a:cubicBezTo>
                    <a:pt x="406" y="191"/>
                    <a:pt x="406" y="192"/>
                    <a:pt x="406" y="193"/>
                  </a:cubicBezTo>
                  <a:cubicBezTo>
                    <a:pt x="406" y="197"/>
                    <a:pt x="406" y="201"/>
                    <a:pt x="406" y="204"/>
                  </a:cubicBezTo>
                  <a:cubicBezTo>
                    <a:pt x="406" y="206"/>
                    <a:pt x="406" y="206"/>
                    <a:pt x="405" y="207"/>
                  </a:cubicBezTo>
                  <a:cubicBezTo>
                    <a:pt x="402" y="211"/>
                    <a:pt x="399" y="214"/>
                    <a:pt x="395" y="218"/>
                  </a:cubicBezTo>
                  <a:cubicBezTo>
                    <a:pt x="394" y="220"/>
                    <a:pt x="392" y="221"/>
                    <a:pt x="391" y="223"/>
                  </a:cubicBezTo>
                  <a:cubicBezTo>
                    <a:pt x="390" y="224"/>
                    <a:pt x="390" y="224"/>
                    <a:pt x="389" y="225"/>
                  </a:cubicBezTo>
                  <a:cubicBezTo>
                    <a:pt x="387" y="227"/>
                    <a:pt x="387" y="227"/>
                    <a:pt x="386" y="225"/>
                  </a:cubicBezTo>
                  <a:cubicBezTo>
                    <a:pt x="385" y="224"/>
                    <a:pt x="384" y="223"/>
                    <a:pt x="383" y="222"/>
                  </a:cubicBezTo>
                  <a:cubicBezTo>
                    <a:pt x="382" y="221"/>
                    <a:pt x="380" y="221"/>
                    <a:pt x="379" y="221"/>
                  </a:cubicBezTo>
                  <a:cubicBezTo>
                    <a:pt x="378" y="221"/>
                    <a:pt x="377" y="221"/>
                    <a:pt x="377" y="222"/>
                  </a:cubicBezTo>
                  <a:cubicBezTo>
                    <a:pt x="377" y="225"/>
                    <a:pt x="377" y="227"/>
                    <a:pt x="378" y="230"/>
                  </a:cubicBezTo>
                  <a:cubicBezTo>
                    <a:pt x="379" y="233"/>
                    <a:pt x="380" y="236"/>
                    <a:pt x="381" y="240"/>
                  </a:cubicBezTo>
                  <a:cubicBezTo>
                    <a:pt x="381" y="240"/>
                    <a:pt x="381" y="241"/>
                    <a:pt x="380" y="242"/>
                  </a:cubicBezTo>
                  <a:cubicBezTo>
                    <a:pt x="378" y="240"/>
                    <a:pt x="376" y="238"/>
                    <a:pt x="374" y="237"/>
                  </a:cubicBezTo>
                  <a:cubicBezTo>
                    <a:pt x="373" y="236"/>
                    <a:pt x="372" y="235"/>
                    <a:pt x="371" y="234"/>
                  </a:cubicBezTo>
                  <a:cubicBezTo>
                    <a:pt x="369" y="232"/>
                    <a:pt x="367" y="230"/>
                    <a:pt x="364" y="230"/>
                  </a:cubicBezTo>
                  <a:cubicBezTo>
                    <a:pt x="362" y="230"/>
                    <a:pt x="360" y="229"/>
                    <a:pt x="358" y="228"/>
                  </a:cubicBezTo>
                  <a:cubicBezTo>
                    <a:pt x="356" y="227"/>
                    <a:pt x="354" y="227"/>
                    <a:pt x="353" y="229"/>
                  </a:cubicBezTo>
                  <a:cubicBezTo>
                    <a:pt x="351" y="231"/>
                    <a:pt x="348" y="234"/>
                    <a:pt x="346" y="237"/>
                  </a:cubicBezTo>
                  <a:cubicBezTo>
                    <a:pt x="345" y="238"/>
                    <a:pt x="345" y="239"/>
                    <a:pt x="346" y="239"/>
                  </a:cubicBezTo>
                  <a:cubicBezTo>
                    <a:pt x="347" y="241"/>
                    <a:pt x="348" y="243"/>
                    <a:pt x="350" y="244"/>
                  </a:cubicBezTo>
                  <a:cubicBezTo>
                    <a:pt x="351" y="246"/>
                    <a:pt x="352" y="247"/>
                    <a:pt x="354" y="249"/>
                  </a:cubicBezTo>
                  <a:cubicBezTo>
                    <a:pt x="354" y="250"/>
                    <a:pt x="354" y="250"/>
                    <a:pt x="354" y="251"/>
                  </a:cubicBezTo>
                  <a:cubicBezTo>
                    <a:pt x="353" y="252"/>
                    <a:pt x="352" y="253"/>
                    <a:pt x="351" y="254"/>
                  </a:cubicBezTo>
                  <a:cubicBezTo>
                    <a:pt x="348" y="256"/>
                    <a:pt x="346" y="258"/>
                    <a:pt x="344" y="260"/>
                  </a:cubicBezTo>
                  <a:cubicBezTo>
                    <a:pt x="343" y="260"/>
                    <a:pt x="343" y="261"/>
                    <a:pt x="342" y="261"/>
                  </a:cubicBezTo>
                  <a:cubicBezTo>
                    <a:pt x="338" y="261"/>
                    <a:pt x="335" y="261"/>
                    <a:pt x="331" y="261"/>
                  </a:cubicBezTo>
                  <a:cubicBezTo>
                    <a:pt x="330" y="261"/>
                    <a:pt x="329" y="260"/>
                    <a:pt x="328" y="260"/>
                  </a:cubicBezTo>
                  <a:cubicBezTo>
                    <a:pt x="324" y="258"/>
                    <a:pt x="320" y="255"/>
                    <a:pt x="315" y="253"/>
                  </a:cubicBezTo>
                  <a:cubicBezTo>
                    <a:pt x="315" y="253"/>
                    <a:pt x="314" y="253"/>
                    <a:pt x="313" y="252"/>
                  </a:cubicBezTo>
                  <a:cubicBezTo>
                    <a:pt x="313" y="252"/>
                    <a:pt x="312" y="252"/>
                    <a:pt x="312" y="252"/>
                  </a:cubicBezTo>
                  <a:cubicBezTo>
                    <a:pt x="309" y="253"/>
                    <a:pt x="307" y="256"/>
                    <a:pt x="307" y="258"/>
                  </a:cubicBezTo>
                  <a:cubicBezTo>
                    <a:pt x="306" y="259"/>
                    <a:pt x="307" y="259"/>
                    <a:pt x="307" y="260"/>
                  </a:cubicBezTo>
                  <a:cubicBezTo>
                    <a:pt x="309" y="261"/>
                    <a:pt x="310" y="262"/>
                    <a:pt x="312" y="263"/>
                  </a:cubicBezTo>
                  <a:cubicBezTo>
                    <a:pt x="313" y="264"/>
                    <a:pt x="315" y="264"/>
                    <a:pt x="316" y="265"/>
                  </a:cubicBezTo>
                  <a:cubicBezTo>
                    <a:pt x="317" y="266"/>
                    <a:pt x="319" y="266"/>
                    <a:pt x="320" y="266"/>
                  </a:cubicBezTo>
                  <a:cubicBezTo>
                    <a:pt x="325" y="266"/>
                    <a:pt x="330" y="266"/>
                    <a:pt x="335" y="266"/>
                  </a:cubicBezTo>
                  <a:cubicBezTo>
                    <a:pt x="336" y="266"/>
                    <a:pt x="338" y="267"/>
                    <a:pt x="339" y="267"/>
                  </a:cubicBezTo>
                  <a:cubicBezTo>
                    <a:pt x="341" y="268"/>
                    <a:pt x="343" y="269"/>
                    <a:pt x="345" y="270"/>
                  </a:cubicBezTo>
                  <a:cubicBezTo>
                    <a:pt x="346" y="271"/>
                    <a:pt x="346" y="272"/>
                    <a:pt x="346" y="273"/>
                  </a:cubicBezTo>
                  <a:cubicBezTo>
                    <a:pt x="346" y="277"/>
                    <a:pt x="347" y="281"/>
                    <a:pt x="347" y="286"/>
                  </a:cubicBezTo>
                  <a:cubicBezTo>
                    <a:pt x="347" y="287"/>
                    <a:pt x="347" y="288"/>
                    <a:pt x="346" y="290"/>
                  </a:cubicBezTo>
                  <a:cubicBezTo>
                    <a:pt x="344" y="292"/>
                    <a:pt x="343" y="296"/>
                    <a:pt x="341" y="299"/>
                  </a:cubicBezTo>
                  <a:cubicBezTo>
                    <a:pt x="340" y="300"/>
                    <a:pt x="340" y="301"/>
                    <a:pt x="338" y="301"/>
                  </a:cubicBezTo>
                  <a:cubicBezTo>
                    <a:pt x="335" y="301"/>
                    <a:pt x="333" y="302"/>
                    <a:pt x="330" y="302"/>
                  </a:cubicBezTo>
                  <a:cubicBezTo>
                    <a:pt x="327" y="303"/>
                    <a:pt x="324" y="304"/>
                    <a:pt x="320" y="304"/>
                  </a:cubicBezTo>
                  <a:cubicBezTo>
                    <a:pt x="319" y="304"/>
                    <a:pt x="318" y="305"/>
                    <a:pt x="317" y="306"/>
                  </a:cubicBezTo>
                  <a:cubicBezTo>
                    <a:pt x="316" y="308"/>
                    <a:pt x="315" y="310"/>
                    <a:pt x="315" y="312"/>
                  </a:cubicBezTo>
                  <a:cubicBezTo>
                    <a:pt x="315" y="313"/>
                    <a:pt x="315" y="314"/>
                    <a:pt x="315" y="315"/>
                  </a:cubicBezTo>
                  <a:cubicBezTo>
                    <a:pt x="315" y="316"/>
                    <a:pt x="315" y="317"/>
                    <a:pt x="314" y="318"/>
                  </a:cubicBezTo>
                  <a:cubicBezTo>
                    <a:pt x="313" y="319"/>
                    <a:pt x="313" y="321"/>
                    <a:pt x="312" y="322"/>
                  </a:cubicBezTo>
                  <a:cubicBezTo>
                    <a:pt x="311" y="323"/>
                    <a:pt x="310" y="324"/>
                    <a:pt x="309" y="324"/>
                  </a:cubicBezTo>
                  <a:cubicBezTo>
                    <a:pt x="308" y="324"/>
                    <a:pt x="306" y="324"/>
                    <a:pt x="305" y="324"/>
                  </a:cubicBezTo>
                  <a:cubicBezTo>
                    <a:pt x="304" y="324"/>
                    <a:pt x="303" y="324"/>
                    <a:pt x="304" y="325"/>
                  </a:cubicBezTo>
                  <a:cubicBezTo>
                    <a:pt x="304" y="327"/>
                    <a:pt x="305" y="329"/>
                    <a:pt x="305" y="330"/>
                  </a:cubicBezTo>
                  <a:cubicBezTo>
                    <a:pt x="306" y="332"/>
                    <a:pt x="306" y="334"/>
                    <a:pt x="307" y="336"/>
                  </a:cubicBezTo>
                  <a:cubicBezTo>
                    <a:pt x="308" y="338"/>
                    <a:pt x="307" y="339"/>
                    <a:pt x="305" y="341"/>
                  </a:cubicBezTo>
                  <a:cubicBezTo>
                    <a:pt x="303" y="342"/>
                    <a:pt x="301" y="344"/>
                    <a:pt x="299" y="345"/>
                  </a:cubicBezTo>
                  <a:cubicBezTo>
                    <a:pt x="297" y="347"/>
                    <a:pt x="295" y="348"/>
                    <a:pt x="294" y="351"/>
                  </a:cubicBezTo>
                  <a:cubicBezTo>
                    <a:pt x="290" y="356"/>
                    <a:pt x="290" y="356"/>
                    <a:pt x="284" y="360"/>
                  </a:cubicBezTo>
                  <a:cubicBezTo>
                    <a:pt x="282" y="361"/>
                    <a:pt x="280" y="363"/>
                    <a:pt x="278" y="364"/>
                  </a:cubicBezTo>
                  <a:cubicBezTo>
                    <a:pt x="277" y="365"/>
                    <a:pt x="276" y="366"/>
                    <a:pt x="276" y="367"/>
                  </a:cubicBezTo>
                  <a:cubicBezTo>
                    <a:pt x="274" y="370"/>
                    <a:pt x="273" y="372"/>
                    <a:pt x="272" y="375"/>
                  </a:cubicBezTo>
                  <a:cubicBezTo>
                    <a:pt x="271" y="377"/>
                    <a:pt x="271" y="378"/>
                    <a:pt x="271" y="379"/>
                  </a:cubicBezTo>
                  <a:cubicBezTo>
                    <a:pt x="271" y="382"/>
                    <a:pt x="271" y="385"/>
                    <a:pt x="271" y="387"/>
                  </a:cubicBezTo>
                  <a:cubicBezTo>
                    <a:pt x="271" y="388"/>
                    <a:pt x="270" y="389"/>
                    <a:pt x="269" y="390"/>
                  </a:cubicBezTo>
                  <a:cubicBezTo>
                    <a:pt x="268" y="390"/>
                    <a:pt x="267" y="391"/>
                    <a:pt x="265" y="392"/>
                  </a:cubicBezTo>
                  <a:cubicBezTo>
                    <a:pt x="264" y="393"/>
                    <a:pt x="263" y="394"/>
                    <a:pt x="263" y="396"/>
                  </a:cubicBezTo>
                  <a:cubicBezTo>
                    <a:pt x="262" y="402"/>
                    <a:pt x="261" y="407"/>
                    <a:pt x="259" y="413"/>
                  </a:cubicBezTo>
                  <a:cubicBezTo>
                    <a:pt x="258" y="419"/>
                    <a:pt x="257" y="425"/>
                    <a:pt x="256" y="431"/>
                  </a:cubicBezTo>
                  <a:cubicBezTo>
                    <a:pt x="256" y="431"/>
                    <a:pt x="256" y="431"/>
                    <a:pt x="256" y="432"/>
                  </a:cubicBezTo>
                  <a:cubicBezTo>
                    <a:pt x="254" y="431"/>
                    <a:pt x="251" y="431"/>
                    <a:pt x="249" y="431"/>
                  </a:cubicBezTo>
                  <a:cubicBezTo>
                    <a:pt x="244" y="431"/>
                    <a:pt x="239" y="431"/>
                    <a:pt x="234" y="430"/>
                  </a:cubicBezTo>
                  <a:cubicBezTo>
                    <a:pt x="230" y="430"/>
                    <a:pt x="225" y="430"/>
                    <a:pt x="221" y="430"/>
                  </a:cubicBezTo>
                  <a:cubicBezTo>
                    <a:pt x="216" y="429"/>
                    <a:pt x="211" y="429"/>
                    <a:pt x="206" y="429"/>
                  </a:cubicBezTo>
                  <a:cubicBezTo>
                    <a:pt x="202" y="428"/>
                    <a:pt x="197" y="429"/>
                    <a:pt x="193" y="428"/>
                  </a:cubicBezTo>
                  <a:cubicBezTo>
                    <a:pt x="188" y="428"/>
                    <a:pt x="183" y="428"/>
                    <a:pt x="178" y="427"/>
                  </a:cubicBezTo>
                  <a:cubicBezTo>
                    <a:pt x="174" y="427"/>
                    <a:pt x="170" y="427"/>
                    <a:pt x="165" y="427"/>
                  </a:cubicBezTo>
                  <a:cubicBezTo>
                    <a:pt x="160" y="426"/>
                    <a:pt x="156" y="426"/>
                    <a:pt x="151" y="426"/>
                  </a:cubicBezTo>
                  <a:cubicBezTo>
                    <a:pt x="148" y="426"/>
                    <a:pt x="145" y="426"/>
                    <a:pt x="141" y="426"/>
                  </a:cubicBezTo>
                  <a:cubicBezTo>
                    <a:pt x="141" y="426"/>
                    <a:pt x="141" y="425"/>
                    <a:pt x="141" y="425"/>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84" name="Freeform 83"/>
            <p:cNvSpPr>
              <a:spLocks/>
            </p:cNvSpPr>
            <p:nvPr/>
          </p:nvSpPr>
          <p:spPr bwMode="auto">
            <a:xfrm>
              <a:off x="7912351" y="1497298"/>
              <a:ext cx="339548" cy="488681"/>
            </a:xfrm>
            <a:custGeom>
              <a:avLst/>
              <a:gdLst>
                <a:gd name="T0" fmla="*/ 101 w 108"/>
                <a:gd name="T1" fmla="*/ 7 h 155"/>
                <a:gd name="T2" fmla="*/ 94 w 108"/>
                <a:gd name="T3" fmla="*/ 25 h 155"/>
                <a:gd name="T4" fmla="*/ 97 w 108"/>
                <a:gd name="T5" fmla="*/ 30 h 155"/>
                <a:gd name="T6" fmla="*/ 104 w 108"/>
                <a:gd name="T7" fmla="*/ 23 h 155"/>
                <a:gd name="T8" fmla="*/ 107 w 108"/>
                <a:gd name="T9" fmla="*/ 35 h 155"/>
                <a:gd name="T10" fmla="*/ 97 w 108"/>
                <a:gd name="T11" fmla="*/ 70 h 155"/>
                <a:gd name="T12" fmla="*/ 86 w 108"/>
                <a:gd name="T13" fmla="*/ 81 h 155"/>
                <a:gd name="T14" fmla="*/ 85 w 108"/>
                <a:gd name="T15" fmla="*/ 97 h 155"/>
                <a:gd name="T16" fmla="*/ 81 w 108"/>
                <a:gd name="T17" fmla="*/ 109 h 155"/>
                <a:gd name="T18" fmla="*/ 71 w 108"/>
                <a:gd name="T19" fmla="*/ 119 h 155"/>
                <a:gd name="T20" fmla="*/ 62 w 108"/>
                <a:gd name="T21" fmla="*/ 120 h 155"/>
                <a:gd name="T22" fmla="*/ 71 w 108"/>
                <a:gd name="T23" fmla="*/ 128 h 155"/>
                <a:gd name="T24" fmla="*/ 93 w 108"/>
                <a:gd name="T25" fmla="*/ 128 h 155"/>
                <a:gd name="T26" fmla="*/ 86 w 108"/>
                <a:gd name="T27" fmla="*/ 144 h 155"/>
                <a:gd name="T28" fmla="*/ 67 w 108"/>
                <a:gd name="T29" fmla="*/ 153 h 155"/>
                <a:gd name="T30" fmla="*/ 50 w 108"/>
                <a:gd name="T31" fmla="*/ 137 h 155"/>
                <a:gd name="T32" fmla="*/ 40 w 108"/>
                <a:gd name="T33" fmla="*/ 153 h 155"/>
                <a:gd name="T34" fmla="*/ 32 w 108"/>
                <a:gd name="T35" fmla="*/ 144 h 155"/>
                <a:gd name="T36" fmla="*/ 20 w 108"/>
                <a:gd name="T37" fmla="*/ 148 h 155"/>
                <a:gd name="T38" fmla="*/ 6 w 108"/>
                <a:gd name="T39" fmla="*/ 146 h 155"/>
                <a:gd name="T40" fmla="*/ 14 w 108"/>
                <a:gd name="T41" fmla="*/ 129 h 155"/>
                <a:gd name="T42" fmla="*/ 17 w 108"/>
                <a:gd name="T43" fmla="*/ 107 h 155"/>
                <a:gd name="T44" fmla="*/ 24 w 108"/>
                <a:gd name="T45" fmla="*/ 115 h 155"/>
                <a:gd name="T46" fmla="*/ 39 w 108"/>
                <a:gd name="T47" fmla="*/ 123 h 155"/>
                <a:gd name="T48" fmla="*/ 48 w 108"/>
                <a:gd name="T49" fmla="*/ 112 h 155"/>
                <a:gd name="T50" fmla="*/ 40 w 108"/>
                <a:gd name="T51" fmla="*/ 116 h 155"/>
                <a:gd name="T52" fmla="*/ 28 w 108"/>
                <a:gd name="T53" fmla="*/ 113 h 155"/>
                <a:gd name="T54" fmla="*/ 37 w 108"/>
                <a:gd name="T55" fmla="*/ 97 h 155"/>
                <a:gd name="T56" fmla="*/ 29 w 108"/>
                <a:gd name="T57" fmla="*/ 90 h 155"/>
                <a:gd name="T58" fmla="*/ 21 w 108"/>
                <a:gd name="T59" fmla="*/ 98 h 155"/>
                <a:gd name="T60" fmla="*/ 14 w 108"/>
                <a:gd name="T61" fmla="*/ 94 h 155"/>
                <a:gd name="T62" fmla="*/ 19 w 108"/>
                <a:gd name="T63" fmla="*/ 77 h 155"/>
                <a:gd name="T64" fmla="*/ 28 w 108"/>
                <a:gd name="T65" fmla="*/ 74 h 155"/>
                <a:gd name="T66" fmla="*/ 42 w 108"/>
                <a:gd name="T67" fmla="*/ 81 h 155"/>
                <a:gd name="T68" fmla="*/ 47 w 108"/>
                <a:gd name="T69" fmla="*/ 76 h 155"/>
                <a:gd name="T70" fmla="*/ 33 w 108"/>
                <a:gd name="T71" fmla="*/ 56 h 155"/>
                <a:gd name="T72" fmla="*/ 26 w 108"/>
                <a:gd name="T73" fmla="*/ 64 h 155"/>
                <a:gd name="T74" fmla="*/ 8 w 108"/>
                <a:gd name="T75" fmla="*/ 64 h 155"/>
                <a:gd name="T76" fmla="*/ 2 w 108"/>
                <a:gd name="T77" fmla="*/ 50 h 155"/>
                <a:gd name="T78" fmla="*/ 9 w 108"/>
                <a:gd name="T79" fmla="*/ 43 h 155"/>
                <a:gd name="T80" fmla="*/ 30 w 108"/>
                <a:gd name="T81" fmla="*/ 19 h 155"/>
                <a:gd name="T82" fmla="*/ 44 w 108"/>
                <a:gd name="T83" fmla="*/ 14 h 155"/>
                <a:gd name="T84" fmla="*/ 58 w 108"/>
                <a:gd name="T85" fmla="*/ 9 h 155"/>
                <a:gd name="T86" fmla="*/ 72 w 108"/>
                <a:gd name="T87" fmla="*/ 0 h 1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08" h="155">
                  <a:moveTo>
                    <a:pt x="95" y="0"/>
                  </a:moveTo>
                  <a:cubicBezTo>
                    <a:pt x="95" y="1"/>
                    <a:pt x="95" y="1"/>
                    <a:pt x="96" y="2"/>
                  </a:cubicBezTo>
                  <a:cubicBezTo>
                    <a:pt x="97" y="4"/>
                    <a:pt x="99" y="5"/>
                    <a:pt x="101" y="7"/>
                  </a:cubicBezTo>
                  <a:cubicBezTo>
                    <a:pt x="102" y="8"/>
                    <a:pt x="102" y="10"/>
                    <a:pt x="102" y="11"/>
                  </a:cubicBezTo>
                  <a:cubicBezTo>
                    <a:pt x="102" y="16"/>
                    <a:pt x="102" y="17"/>
                    <a:pt x="99" y="20"/>
                  </a:cubicBezTo>
                  <a:cubicBezTo>
                    <a:pt x="97" y="22"/>
                    <a:pt x="96" y="24"/>
                    <a:pt x="94" y="25"/>
                  </a:cubicBezTo>
                  <a:cubicBezTo>
                    <a:pt x="94" y="26"/>
                    <a:pt x="93" y="27"/>
                    <a:pt x="94" y="28"/>
                  </a:cubicBezTo>
                  <a:cubicBezTo>
                    <a:pt x="94" y="28"/>
                    <a:pt x="95" y="29"/>
                    <a:pt x="95" y="30"/>
                  </a:cubicBezTo>
                  <a:cubicBezTo>
                    <a:pt x="96" y="30"/>
                    <a:pt x="96" y="31"/>
                    <a:pt x="97" y="30"/>
                  </a:cubicBezTo>
                  <a:cubicBezTo>
                    <a:pt x="98" y="29"/>
                    <a:pt x="98" y="28"/>
                    <a:pt x="99" y="27"/>
                  </a:cubicBezTo>
                  <a:cubicBezTo>
                    <a:pt x="100" y="27"/>
                    <a:pt x="100" y="26"/>
                    <a:pt x="100" y="26"/>
                  </a:cubicBezTo>
                  <a:cubicBezTo>
                    <a:pt x="102" y="25"/>
                    <a:pt x="102" y="23"/>
                    <a:pt x="104" y="23"/>
                  </a:cubicBezTo>
                  <a:cubicBezTo>
                    <a:pt x="105" y="23"/>
                    <a:pt x="106" y="25"/>
                    <a:pt x="108" y="27"/>
                  </a:cubicBezTo>
                  <a:cubicBezTo>
                    <a:pt x="108" y="27"/>
                    <a:pt x="108" y="28"/>
                    <a:pt x="108" y="29"/>
                  </a:cubicBezTo>
                  <a:cubicBezTo>
                    <a:pt x="107" y="31"/>
                    <a:pt x="107" y="33"/>
                    <a:pt x="107" y="35"/>
                  </a:cubicBezTo>
                  <a:cubicBezTo>
                    <a:pt x="107" y="40"/>
                    <a:pt x="106" y="44"/>
                    <a:pt x="105" y="48"/>
                  </a:cubicBezTo>
                  <a:cubicBezTo>
                    <a:pt x="103" y="53"/>
                    <a:pt x="102" y="58"/>
                    <a:pt x="100" y="63"/>
                  </a:cubicBezTo>
                  <a:cubicBezTo>
                    <a:pt x="99" y="65"/>
                    <a:pt x="98" y="68"/>
                    <a:pt x="97" y="70"/>
                  </a:cubicBezTo>
                  <a:cubicBezTo>
                    <a:pt x="95" y="74"/>
                    <a:pt x="92" y="77"/>
                    <a:pt x="88" y="78"/>
                  </a:cubicBezTo>
                  <a:cubicBezTo>
                    <a:pt x="87" y="78"/>
                    <a:pt x="87" y="78"/>
                    <a:pt x="86" y="79"/>
                  </a:cubicBezTo>
                  <a:cubicBezTo>
                    <a:pt x="85" y="79"/>
                    <a:pt x="85" y="80"/>
                    <a:pt x="86" y="81"/>
                  </a:cubicBezTo>
                  <a:cubicBezTo>
                    <a:pt x="88" y="84"/>
                    <a:pt x="90" y="86"/>
                    <a:pt x="92" y="89"/>
                  </a:cubicBezTo>
                  <a:cubicBezTo>
                    <a:pt x="93" y="90"/>
                    <a:pt x="93" y="90"/>
                    <a:pt x="92" y="91"/>
                  </a:cubicBezTo>
                  <a:cubicBezTo>
                    <a:pt x="89" y="93"/>
                    <a:pt x="87" y="95"/>
                    <a:pt x="85" y="97"/>
                  </a:cubicBezTo>
                  <a:cubicBezTo>
                    <a:pt x="83" y="98"/>
                    <a:pt x="83" y="100"/>
                    <a:pt x="83" y="101"/>
                  </a:cubicBezTo>
                  <a:cubicBezTo>
                    <a:pt x="83" y="102"/>
                    <a:pt x="83" y="103"/>
                    <a:pt x="83" y="104"/>
                  </a:cubicBezTo>
                  <a:cubicBezTo>
                    <a:pt x="83" y="106"/>
                    <a:pt x="82" y="107"/>
                    <a:pt x="81" y="109"/>
                  </a:cubicBezTo>
                  <a:cubicBezTo>
                    <a:pt x="79" y="111"/>
                    <a:pt x="77" y="114"/>
                    <a:pt x="74" y="117"/>
                  </a:cubicBezTo>
                  <a:cubicBezTo>
                    <a:pt x="74" y="118"/>
                    <a:pt x="74" y="118"/>
                    <a:pt x="73" y="118"/>
                  </a:cubicBezTo>
                  <a:cubicBezTo>
                    <a:pt x="73" y="119"/>
                    <a:pt x="72" y="119"/>
                    <a:pt x="71" y="119"/>
                  </a:cubicBezTo>
                  <a:cubicBezTo>
                    <a:pt x="70" y="118"/>
                    <a:pt x="68" y="118"/>
                    <a:pt x="67" y="117"/>
                  </a:cubicBezTo>
                  <a:cubicBezTo>
                    <a:pt x="65" y="116"/>
                    <a:pt x="63" y="118"/>
                    <a:pt x="62" y="119"/>
                  </a:cubicBezTo>
                  <a:cubicBezTo>
                    <a:pt x="61" y="119"/>
                    <a:pt x="61" y="120"/>
                    <a:pt x="62" y="120"/>
                  </a:cubicBezTo>
                  <a:cubicBezTo>
                    <a:pt x="63" y="122"/>
                    <a:pt x="63" y="123"/>
                    <a:pt x="64" y="124"/>
                  </a:cubicBezTo>
                  <a:cubicBezTo>
                    <a:pt x="65" y="125"/>
                    <a:pt x="66" y="125"/>
                    <a:pt x="66" y="126"/>
                  </a:cubicBezTo>
                  <a:cubicBezTo>
                    <a:pt x="67" y="128"/>
                    <a:pt x="69" y="128"/>
                    <a:pt x="71" y="128"/>
                  </a:cubicBezTo>
                  <a:cubicBezTo>
                    <a:pt x="76" y="127"/>
                    <a:pt x="81" y="126"/>
                    <a:pt x="85" y="125"/>
                  </a:cubicBezTo>
                  <a:cubicBezTo>
                    <a:pt x="88" y="124"/>
                    <a:pt x="90" y="124"/>
                    <a:pt x="92" y="126"/>
                  </a:cubicBezTo>
                  <a:cubicBezTo>
                    <a:pt x="93" y="127"/>
                    <a:pt x="93" y="127"/>
                    <a:pt x="93" y="128"/>
                  </a:cubicBezTo>
                  <a:cubicBezTo>
                    <a:pt x="93" y="131"/>
                    <a:pt x="93" y="133"/>
                    <a:pt x="91" y="136"/>
                  </a:cubicBezTo>
                  <a:cubicBezTo>
                    <a:pt x="90" y="138"/>
                    <a:pt x="89" y="140"/>
                    <a:pt x="88" y="142"/>
                  </a:cubicBezTo>
                  <a:cubicBezTo>
                    <a:pt x="87" y="143"/>
                    <a:pt x="87" y="144"/>
                    <a:pt x="86" y="144"/>
                  </a:cubicBezTo>
                  <a:cubicBezTo>
                    <a:pt x="82" y="146"/>
                    <a:pt x="78" y="149"/>
                    <a:pt x="74" y="151"/>
                  </a:cubicBezTo>
                  <a:cubicBezTo>
                    <a:pt x="73" y="152"/>
                    <a:pt x="71" y="153"/>
                    <a:pt x="69" y="154"/>
                  </a:cubicBezTo>
                  <a:cubicBezTo>
                    <a:pt x="68" y="155"/>
                    <a:pt x="68" y="154"/>
                    <a:pt x="67" y="153"/>
                  </a:cubicBezTo>
                  <a:cubicBezTo>
                    <a:pt x="64" y="150"/>
                    <a:pt x="62" y="147"/>
                    <a:pt x="59" y="144"/>
                  </a:cubicBezTo>
                  <a:cubicBezTo>
                    <a:pt x="58" y="141"/>
                    <a:pt x="56" y="139"/>
                    <a:pt x="54" y="137"/>
                  </a:cubicBezTo>
                  <a:cubicBezTo>
                    <a:pt x="53" y="135"/>
                    <a:pt x="51" y="135"/>
                    <a:pt x="50" y="137"/>
                  </a:cubicBezTo>
                  <a:cubicBezTo>
                    <a:pt x="48" y="139"/>
                    <a:pt x="47" y="141"/>
                    <a:pt x="46" y="143"/>
                  </a:cubicBezTo>
                  <a:cubicBezTo>
                    <a:pt x="45" y="145"/>
                    <a:pt x="43" y="148"/>
                    <a:pt x="42" y="150"/>
                  </a:cubicBezTo>
                  <a:cubicBezTo>
                    <a:pt x="42" y="151"/>
                    <a:pt x="41" y="152"/>
                    <a:pt x="40" y="153"/>
                  </a:cubicBezTo>
                  <a:cubicBezTo>
                    <a:pt x="39" y="154"/>
                    <a:pt x="38" y="154"/>
                    <a:pt x="37" y="153"/>
                  </a:cubicBezTo>
                  <a:cubicBezTo>
                    <a:pt x="36" y="151"/>
                    <a:pt x="35" y="150"/>
                    <a:pt x="34" y="149"/>
                  </a:cubicBezTo>
                  <a:cubicBezTo>
                    <a:pt x="33" y="147"/>
                    <a:pt x="33" y="146"/>
                    <a:pt x="32" y="144"/>
                  </a:cubicBezTo>
                  <a:cubicBezTo>
                    <a:pt x="31" y="144"/>
                    <a:pt x="31" y="144"/>
                    <a:pt x="30" y="144"/>
                  </a:cubicBezTo>
                  <a:cubicBezTo>
                    <a:pt x="29" y="144"/>
                    <a:pt x="28" y="145"/>
                    <a:pt x="27" y="146"/>
                  </a:cubicBezTo>
                  <a:cubicBezTo>
                    <a:pt x="25" y="147"/>
                    <a:pt x="23" y="148"/>
                    <a:pt x="20" y="148"/>
                  </a:cubicBezTo>
                  <a:cubicBezTo>
                    <a:pt x="18" y="149"/>
                    <a:pt x="15" y="149"/>
                    <a:pt x="13" y="150"/>
                  </a:cubicBezTo>
                  <a:cubicBezTo>
                    <a:pt x="12" y="150"/>
                    <a:pt x="11" y="150"/>
                    <a:pt x="10" y="150"/>
                  </a:cubicBezTo>
                  <a:cubicBezTo>
                    <a:pt x="8" y="150"/>
                    <a:pt x="7" y="148"/>
                    <a:pt x="6" y="146"/>
                  </a:cubicBezTo>
                  <a:cubicBezTo>
                    <a:pt x="6" y="141"/>
                    <a:pt x="7" y="137"/>
                    <a:pt x="11" y="134"/>
                  </a:cubicBezTo>
                  <a:cubicBezTo>
                    <a:pt x="12" y="133"/>
                    <a:pt x="12" y="133"/>
                    <a:pt x="12" y="132"/>
                  </a:cubicBezTo>
                  <a:cubicBezTo>
                    <a:pt x="13" y="132"/>
                    <a:pt x="13" y="131"/>
                    <a:pt x="14" y="129"/>
                  </a:cubicBezTo>
                  <a:cubicBezTo>
                    <a:pt x="14" y="126"/>
                    <a:pt x="13" y="123"/>
                    <a:pt x="13" y="120"/>
                  </a:cubicBezTo>
                  <a:cubicBezTo>
                    <a:pt x="12" y="117"/>
                    <a:pt x="12" y="114"/>
                    <a:pt x="14" y="112"/>
                  </a:cubicBezTo>
                  <a:cubicBezTo>
                    <a:pt x="15" y="110"/>
                    <a:pt x="16" y="109"/>
                    <a:pt x="17" y="107"/>
                  </a:cubicBezTo>
                  <a:cubicBezTo>
                    <a:pt x="19" y="106"/>
                    <a:pt x="20" y="106"/>
                    <a:pt x="22" y="108"/>
                  </a:cubicBezTo>
                  <a:cubicBezTo>
                    <a:pt x="23" y="109"/>
                    <a:pt x="24" y="111"/>
                    <a:pt x="24" y="113"/>
                  </a:cubicBezTo>
                  <a:cubicBezTo>
                    <a:pt x="24" y="114"/>
                    <a:pt x="24" y="114"/>
                    <a:pt x="24" y="115"/>
                  </a:cubicBezTo>
                  <a:cubicBezTo>
                    <a:pt x="23" y="119"/>
                    <a:pt x="26" y="121"/>
                    <a:pt x="28" y="124"/>
                  </a:cubicBezTo>
                  <a:cubicBezTo>
                    <a:pt x="29" y="124"/>
                    <a:pt x="29" y="124"/>
                    <a:pt x="30" y="124"/>
                  </a:cubicBezTo>
                  <a:cubicBezTo>
                    <a:pt x="33" y="124"/>
                    <a:pt x="36" y="125"/>
                    <a:pt x="39" y="123"/>
                  </a:cubicBezTo>
                  <a:cubicBezTo>
                    <a:pt x="40" y="123"/>
                    <a:pt x="42" y="122"/>
                    <a:pt x="43" y="121"/>
                  </a:cubicBezTo>
                  <a:cubicBezTo>
                    <a:pt x="44" y="120"/>
                    <a:pt x="45" y="119"/>
                    <a:pt x="46" y="119"/>
                  </a:cubicBezTo>
                  <a:cubicBezTo>
                    <a:pt x="49" y="117"/>
                    <a:pt x="49" y="115"/>
                    <a:pt x="48" y="112"/>
                  </a:cubicBezTo>
                  <a:cubicBezTo>
                    <a:pt x="48" y="111"/>
                    <a:pt x="48" y="111"/>
                    <a:pt x="48" y="111"/>
                  </a:cubicBezTo>
                  <a:cubicBezTo>
                    <a:pt x="46" y="111"/>
                    <a:pt x="44" y="110"/>
                    <a:pt x="43" y="112"/>
                  </a:cubicBezTo>
                  <a:cubicBezTo>
                    <a:pt x="42" y="114"/>
                    <a:pt x="42" y="115"/>
                    <a:pt x="40" y="116"/>
                  </a:cubicBezTo>
                  <a:cubicBezTo>
                    <a:pt x="38" y="117"/>
                    <a:pt x="36" y="116"/>
                    <a:pt x="34" y="116"/>
                  </a:cubicBezTo>
                  <a:cubicBezTo>
                    <a:pt x="32" y="116"/>
                    <a:pt x="31" y="117"/>
                    <a:pt x="29" y="116"/>
                  </a:cubicBezTo>
                  <a:cubicBezTo>
                    <a:pt x="28" y="116"/>
                    <a:pt x="27" y="114"/>
                    <a:pt x="28" y="113"/>
                  </a:cubicBezTo>
                  <a:cubicBezTo>
                    <a:pt x="29" y="111"/>
                    <a:pt x="30" y="110"/>
                    <a:pt x="31" y="109"/>
                  </a:cubicBezTo>
                  <a:cubicBezTo>
                    <a:pt x="33" y="107"/>
                    <a:pt x="34" y="105"/>
                    <a:pt x="36" y="103"/>
                  </a:cubicBezTo>
                  <a:cubicBezTo>
                    <a:pt x="38" y="101"/>
                    <a:pt x="37" y="99"/>
                    <a:pt x="37" y="97"/>
                  </a:cubicBezTo>
                  <a:cubicBezTo>
                    <a:pt x="37" y="95"/>
                    <a:pt x="37" y="94"/>
                    <a:pt x="36" y="93"/>
                  </a:cubicBezTo>
                  <a:cubicBezTo>
                    <a:pt x="35" y="93"/>
                    <a:pt x="35" y="92"/>
                    <a:pt x="34" y="92"/>
                  </a:cubicBezTo>
                  <a:cubicBezTo>
                    <a:pt x="33" y="90"/>
                    <a:pt x="31" y="90"/>
                    <a:pt x="29" y="90"/>
                  </a:cubicBezTo>
                  <a:cubicBezTo>
                    <a:pt x="28" y="90"/>
                    <a:pt x="28" y="90"/>
                    <a:pt x="27" y="91"/>
                  </a:cubicBezTo>
                  <a:cubicBezTo>
                    <a:pt x="26" y="93"/>
                    <a:pt x="25" y="94"/>
                    <a:pt x="23" y="96"/>
                  </a:cubicBezTo>
                  <a:cubicBezTo>
                    <a:pt x="23" y="97"/>
                    <a:pt x="22" y="98"/>
                    <a:pt x="21" y="98"/>
                  </a:cubicBezTo>
                  <a:cubicBezTo>
                    <a:pt x="21" y="99"/>
                    <a:pt x="20" y="99"/>
                    <a:pt x="19" y="99"/>
                  </a:cubicBezTo>
                  <a:cubicBezTo>
                    <a:pt x="19" y="99"/>
                    <a:pt x="19" y="99"/>
                    <a:pt x="19" y="99"/>
                  </a:cubicBezTo>
                  <a:cubicBezTo>
                    <a:pt x="13" y="99"/>
                    <a:pt x="14" y="100"/>
                    <a:pt x="14" y="94"/>
                  </a:cubicBezTo>
                  <a:cubicBezTo>
                    <a:pt x="13" y="91"/>
                    <a:pt x="14" y="89"/>
                    <a:pt x="13" y="86"/>
                  </a:cubicBezTo>
                  <a:cubicBezTo>
                    <a:pt x="13" y="85"/>
                    <a:pt x="14" y="84"/>
                    <a:pt x="15" y="83"/>
                  </a:cubicBezTo>
                  <a:cubicBezTo>
                    <a:pt x="16" y="81"/>
                    <a:pt x="17" y="79"/>
                    <a:pt x="19" y="77"/>
                  </a:cubicBezTo>
                  <a:cubicBezTo>
                    <a:pt x="19" y="77"/>
                    <a:pt x="20" y="77"/>
                    <a:pt x="20" y="76"/>
                  </a:cubicBezTo>
                  <a:cubicBezTo>
                    <a:pt x="21" y="76"/>
                    <a:pt x="22" y="75"/>
                    <a:pt x="23" y="75"/>
                  </a:cubicBezTo>
                  <a:cubicBezTo>
                    <a:pt x="25" y="74"/>
                    <a:pt x="26" y="73"/>
                    <a:pt x="28" y="74"/>
                  </a:cubicBezTo>
                  <a:cubicBezTo>
                    <a:pt x="30" y="74"/>
                    <a:pt x="33" y="74"/>
                    <a:pt x="35" y="74"/>
                  </a:cubicBezTo>
                  <a:cubicBezTo>
                    <a:pt x="36" y="74"/>
                    <a:pt x="37" y="74"/>
                    <a:pt x="38" y="75"/>
                  </a:cubicBezTo>
                  <a:cubicBezTo>
                    <a:pt x="39" y="77"/>
                    <a:pt x="41" y="79"/>
                    <a:pt x="42" y="81"/>
                  </a:cubicBezTo>
                  <a:cubicBezTo>
                    <a:pt x="44" y="83"/>
                    <a:pt x="46" y="83"/>
                    <a:pt x="47" y="81"/>
                  </a:cubicBezTo>
                  <a:cubicBezTo>
                    <a:pt x="47" y="80"/>
                    <a:pt x="47" y="79"/>
                    <a:pt x="47" y="79"/>
                  </a:cubicBezTo>
                  <a:cubicBezTo>
                    <a:pt x="47" y="78"/>
                    <a:pt x="47" y="77"/>
                    <a:pt x="47" y="76"/>
                  </a:cubicBezTo>
                  <a:cubicBezTo>
                    <a:pt x="47" y="72"/>
                    <a:pt x="44" y="69"/>
                    <a:pt x="41" y="66"/>
                  </a:cubicBezTo>
                  <a:cubicBezTo>
                    <a:pt x="39" y="63"/>
                    <a:pt x="37" y="61"/>
                    <a:pt x="34" y="58"/>
                  </a:cubicBezTo>
                  <a:cubicBezTo>
                    <a:pt x="34" y="58"/>
                    <a:pt x="33" y="57"/>
                    <a:pt x="33" y="56"/>
                  </a:cubicBezTo>
                  <a:cubicBezTo>
                    <a:pt x="32" y="55"/>
                    <a:pt x="31" y="56"/>
                    <a:pt x="30" y="57"/>
                  </a:cubicBezTo>
                  <a:cubicBezTo>
                    <a:pt x="29" y="58"/>
                    <a:pt x="29" y="59"/>
                    <a:pt x="28" y="61"/>
                  </a:cubicBezTo>
                  <a:cubicBezTo>
                    <a:pt x="27" y="62"/>
                    <a:pt x="27" y="63"/>
                    <a:pt x="26" y="64"/>
                  </a:cubicBezTo>
                  <a:cubicBezTo>
                    <a:pt x="25" y="65"/>
                    <a:pt x="25" y="65"/>
                    <a:pt x="24" y="65"/>
                  </a:cubicBezTo>
                  <a:cubicBezTo>
                    <a:pt x="19" y="65"/>
                    <a:pt x="15" y="65"/>
                    <a:pt x="10" y="65"/>
                  </a:cubicBezTo>
                  <a:cubicBezTo>
                    <a:pt x="9" y="65"/>
                    <a:pt x="8" y="64"/>
                    <a:pt x="8" y="64"/>
                  </a:cubicBezTo>
                  <a:cubicBezTo>
                    <a:pt x="5" y="61"/>
                    <a:pt x="3" y="58"/>
                    <a:pt x="1" y="55"/>
                  </a:cubicBezTo>
                  <a:cubicBezTo>
                    <a:pt x="0" y="54"/>
                    <a:pt x="0" y="52"/>
                    <a:pt x="0" y="51"/>
                  </a:cubicBezTo>
                  <a:cubicBezTo>
                    <a:pt x="0" y="50"/>
                    <a:pt x="1" y="50"/>
                    <a:pt x="2" y="50"/>
                  </a:cubicBezTo>
                  <a:cubicBezTo>
                    <a:pt x="3" y="49"/>
                    <a:pt x="5" y="48"/>
                    <a:pt x="7" y="47"/>
                  </a:cubicBezTo>
                  <a:cubicBezTo>
                    <a:pt x="9" y="46"/>
                    <a:pt x="9" y="45"/>
                    <a:pt x="9" y="44"/>
                  </a:cubicBezTo>
                  <a:cubicBezTo>
                    <a:pt x="9" y="43"/>
                    <a:pt x="9" y="43"/>
                    <a:pt x="9" y="43"/>
                  </a:cubicBezTo>
                  <a:cubicBezTo>
                    <a:pt x="9" y="39"/>
                    <a:pt x="10" y="37"/>
                    <a:pt x="12" y="34"/>
                  </a:cubicBezTo>
                  <a:cubicBezTo>
                    <a:pt x="15" y="31"/>
                    <a:pt x="18" y="29"/>
                    <a:pt x="21" y="26"/>
                  </a:cubicBezTo>
                  <a:cubicBezTo>
                    <a:pt x="24" y="24"/>
                    <a:pt x="27" y="21"/>
                    <a:pt x="30" y="19"/>
                  </a:cubicBezTo>
                  <a:cubicBezTo>
                    <a:pt x="31" y="18"/>
                    <a:pt x="32" y="18"/>
                    <a:pt x="33" y="18"/>
                  </a:cubicBezTo>
                  <a:cubicBezTo>
                    <a:pt x="36" y="18"/>
                    <a:pt x="39" y="17"/>
                    <a:pt x="41" y="16"/>
                  </a:cubicBezTo>
                  <a:cubicBezTo>
                    <a:pt x="42" y="15"/>
                    <a:pt x="43" y="15"/>
                    <a:pt x="44" y="14"/>
                  </a:cubicBezTo>
                  <a:cubicBezTo>
                    <a:pt x="45" y="14"/>
                    <a:pt x="47" y="13"/>
                    <a:pt x="48" y="12"/>
                  </a:cubicBezTo>
                  <a:cubicBezTo>
                    <a:pt x="51" y="9"/>
                    <a:pt x="50" y="9"/>
                    <a:pt x="54" y="9"/>
                  </a:cubicBezTo>
                  <a:cubicBezTo>
                    <a:pt x="55" y="9"/>
                    <a:pt x="57" y="9"/>
                    <a:pt x="58" y="9"/>
                  </a:cubicBezTo>
                  <a:cubicBezTo>
                    <a:pt x="59" y="9"/>
                    <a:pt x="61" y="9"/>
                    <a:pt x="62" y="8"/>
                  </a:cubicBezTo>
                  <a:cubicBezTo>
                    <a:pt x="65" y="5"/>
                    <a:pt x="69" y="3"/>
                    <a:pt x="72" y="0"/>
                  </a:cubicBezTo>
                  <a:cubicBezTo>
                    <a:pt x="72" y="0"/>
                    <a:pt x="72" y="0"/>
                    <a:pt x="72" y="0"/>
                  </a:cubicBezTo>
                  <a:cubicBezTo>
                    <a:pt x="80" y="0"/>
                    <a:pt x="87" y="0"/>
                    <a:pt x="95" y="0"/>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85" name="Freeform 84"/>
            <p:cNvSpPr>
              <a:spLocks/>
            </p:cNvSpPr>
            <p:nvPr/>
          </p:nvSpPr>
          <p:spPr bwMode="auto">
            <a:xfrm>
              <a:off x="10010881" y="3670394"/>
              <a:ext cx="431424" cy="448734"/>
            </a:xfrm>
            <a:custGeom>
              <a:avLst/>
              <a:gdLst>
                <a:gd name="T0" fmla="*/ 136 w 137"/>
                <a:gd name="T1" fmla="*/ 97 h 142"/>
                <a:gd name="T2" fmla="*/ 124 w 137"/>
                <a:gd name="T3" fmla="*/ 92 h 142"/>
                <a:gd name="T4" fmla="*/ 123 w 137"/>
                <a:gd name="T5" fmla="*/ 96 h 142"/>
                <a:gd name="T6" fmla="*/ 119 w 137"/>
                <a:gd name="T7" fmla="*/ 100 h 142"/>
                <a:gd name="T8" fmla="*/ 115 w 137"/>
                <a:gd name="T9" fmla="*/ 95 h 142"/>
                <a:gd name="T10" fmla="*/ 114 w 137"/>
                <a:gd name="T11" fmla="*/ 83 h 142"/>
                <a:gd name="T12" fmla="*/ 102 w 137"/>
                <a:gd name="T13" fmla="*/ 81 h 142"/>
                <a:gd name="T14" fmla="*/ 102 w 137"/>
                <a:gd name="T15" fmla="*/ 101 h 142"/>
                <a:gd name="T16" fmla="*/ 103 w 137"/>
                <a:gd name="T17" fmla="*/ 113 h 142"/>
                <a:gd name="T18" fmla="*/ 94 w 137"/>
                <a:gd name="T19" fmla="*/ 120 h 142"/>
                <a:gd name="T20" fmla="*/ 89 w 137"/>
                <a:gd name="T21" fmla="*/ 116 h 142"/>
                <a:gd name="T22" fmla="*/ 96 w 137"/>
                <a:gd name="T23" fmla="*/ 99 h 142"/>
                <a:gd name="T24" fmla="*/ 89 w 137"/>
                <a:gd name="T25" fmla="*/ 96 h 142"/>
                <a:gd name="T26" fmla="*/ 72 w 137"/>
                <a:gd name="T27" fmla="*/ 109 h 142"/>
                <a:gd name="T28" fmla="*/ 68 w 137"/>
                <a:gd name="T29" fmla="*/ 116 h 142"/>
                <a:gd name="T30" fmla="*/ 61 w 137"/>
                <a:gd name="T31" fmla="*/ 120 h 142"/>
                <a:gd name="T32" fmla="*/ 51 w 137"/>
                <a:gd name="T33" fmla="*/ 122 h 142"/>
                <a:gd name="T34" fmla="*/ 34 w 137"/>
                <a:gd name="T35" fmla="*/ 138 h 142"/>
                <a:gd name="T36" fmla="*/ 23 w 137"/>
                <a:gd name="T37" fmla="*/ 142 h 142"/>
                <a:gd name="T38" fmla="*/ 15 w 137"/>
                <a:gd name="T39" fmla="*/ 140 h 142"/>
                <a:gd name="T40" fmla="*/ 10 w 137"/>
                <a:gd name="T41" fmla="*/ 129 h 142"/>
                <a:gd name="T42" fmla="*/ 3 w 137"/>
                <a:gd name="T43" fmla="*/ 92 h 142"/>
                <a:gd name="T44" fmla="*/ 2 w 137"/>
                <a:gd name="T45" fmla="*/ 73 h 142"/>
                <a:gd name="T46" fmla="*/ 1 w 137"/>
                <a:gd name="T47" fmla="*/ 39 h 142"/>
                <a:gd name="T48" fmla="*/ 10 w 137"/>
                <a:gd name="T49" fmla="*/ 5 h 142"/>
                <a:gd name="T50" fmla="*/ 13 w 137"/>
                <a:gd name="T51" fmla="*/ 1 h 142"/>
                <a:gd name="T52" fmla="*/ 19 w 137"/>
                <a:gd name="T53" fmla="*/ 23 h 142"/>
                <a:gd name="T54" fmla="*/ 17 w 137"/>
                <a:gd name="T55" fmla="*/ 32 h 142"/>
                <a:gd name="T56" fmla="*/ 13 w 137"/>
                <a:gd name="T57" fmla="*/ 45 h 142"/>
                <a:gd name="T58" fmla="*/ 22 w 137"/>
                <a:gd name="T59" fmla="*/ 50 h 142"/>
                <a:gd name="T60" fmla="*/ 27 w 137"/>
                <a:gd name="T61" fmla="*/ 46 h 142"/>
                <a:gd name="T62" fmla="*/ 28 w 137"/>
                <a:gd name="T63" fmla="*/ 42 h 142"/>
                <a:gd name="T64" fmla="*/ 38 w 137"/>
                <a:gd name="T65" fmla="*/ 37 h 142"/>
                <a:gd name="T66" fmla="*/ 44 w 137"/>
                <a:gd name="T67" fmla="*/ 42 h 142"/>
                <a:gd name="T68" fmla="*/ 43 w 137"/>
                <a:gd name="T69" fmla="*/ 48 h 142"/>
                <a:gd name="T70" fmla="*/ 39 w 137"/>
                <a:gd name="T71" fmla="*/ 54 h 142"/>
                <a:gd name="T72" fmla="*/ 50 w 137"/>
                <a:gd name="T73" fmla="*/ 54 h 142"/>
                <a:gd name="T74" fmla="*/ 63 w 137"/>
                <a:gd name="T75" fmla="*/ 44 h 142"/>
                <a:gd name="T76" fmla="*/ 71 w 137"/>
                <a:gd name="T77" fmla="*/ 35 h 142"/>
                <a:gd name="T78" fmla="*/ 83 w 137"/>
                <a:gd name="T79" fmla="*/ 32 h 142"/>
                <a:gd name="T80" fmla="*/ 84 w 137"/>
                <a:gd name="T81" fmla="*/ 37 h 142"/>
                <a:gd name="T82" fmla="*/ 90 w 137"/>
                <a:gd name="T83" fmla="*/ 52 h 142"/>
                <a:gd name="T84" fmla="*/ 95 w 137"/>
                <a:gd name="T85" fmla="*/ 49 h 142"/>
                <a:gd name="T86" fmla="*/ 108 w 137"/>
                <a:gd name="T87" fmla="*/ 48 h 142"/>
                <a:gd name="T88" fmla="*/ 105 w 137"/>
                <a:gd name="T89" fmla="*/ 55 h 142"/>
                <a:gd name="T90" fmla="*/ 104 w 137"/>
                <a:gd name="T91" fmla="*/ 67 h 142"/>
                <a:gd name="T92" fmla="*/ 109 w 137"/>
                <a:gd name="T93" fmla="*/ 69 h 142"/>
                <a:gd name="T94" fmla="*/ 109 w 137"/>
                <a:gd name="T95" fmla="*/ 65 h 142"/>
                <a:gd name="T96" fmla="*/ 112 w 137"/>
                <a:gd name="T97" fmla="*/ 60 h 142"/>
                <a:gd name="T98" fmla="*/ 116 w 137"/>
                <a:gd name="T99" fmla="*/ 61 h 142"/>
                <a:gd name="T100" fmla="*/ 125 w 137"/>
                <a:gd name="T101" fmla="*/ 70 h 142"/>
                <a:gd name="T102" fmla="*/ 126 w 137"/>
                <a:gd name="T103" fmla="*/ 64 h 142"/>
                <a:gd name="T104" fmla="*/ 129 w 137"/>
                <a:gd name="T105" fmla="*/ 62 h 142"/>
                <a:gd name="T106" fmla="*/ 129 w 137"/>
                <a:gd name="T107" fmla="*/ 76 h 142"/>
                <a:gd name="T108" fmla="*/ 136 w 137"/>
                <a:gd name="T109" fmla="*/ 84 h 142"/>
                <a:gd name="T110" fmla="*/ 137 w 137"/>
                <a:gd name="T111" fmla="*/ 96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42">
                  <a:moveTo>
                    <a:pt x="137" y="96"/>
                  </a:moveTo>
                  <a:cubicBezTo>
                    <a:pt x="136" y="97"/>
                    <a:pt x="136" y="97"/>
                    <a:pt x="136" y="97"/>
                  </a:cubicBezTo>
                  <a:cubicBezTo>
                    <a:pt x="135" y="98"/>
                    <a:pt x="134" y="98"/>
                    <a:pt x="133" y="97"/>
                  </a:cubicBezTo>
                  <a:cubicBezTo>
                    <a:pt x="130" y="96"/>
                    <a:pt x="127" y="94"/>
                    <a:pt x="124" y="92"/>
                  </a:cubicBezTo>
                  <a:cubicBezTo>
                    <a:pt x="124" y="91"/>
                    <a:pt x="123" y="92"/>
                    <a:pt x="123" y="93"/>
                  </a:cubicBezTo>
                  <a:cubicBezTo>
                    <a:pt x="123" y="94"/>
                    <a:pt x="123" y="95"/>
                    <a:pt x="123" y="96"/>
                  </a:cubicBezTo>
                  <a:cubicBezTo>
                    <a:pt x="123" y="97"/>
                    <a:pt x="123" y="98"/>
                    <a:pt x="122" y="99"/>
                  </a:cubicBezTo>
                  <a:cubicBezTo>
                    <a:pt x="122" y="101"/>
                    <a:pt x="121" y="101"/>
                    <a:pt x="119" y="100"/>
                  </a:cubicBezTo>
                  <a:cubicBezTo>
                    <a:pt x="119" y="100"/>
                    <a:pt x="119" y="100"/>
                    <a:pt x="119" y="100"/>
                  </a:cubicBezTo>
                  <a:cubicBezTo>
                    <a:pt x="115" y="98"/>
                    <a:pt x="115" y="98"/>
                    <a:pt x="115" y="95"/>
                  </a:cubicBezTo>
                  <a:cubicBezTo>
                    <a:pt x="115" y="92"/>
                    <a:pt x="115" y="88"/>
                    <a:pt x="115" y="85"/>
                  </a:cubicBezTo>
                  <a:cubicBezTo>
                    <a:pt x="115" y="84"/>
                    <a:pt x="115" y="83"/>
                    <a:pt x="114" y="83"/>
                  </a:cubicBezTo>
                  <a:cubicBezTo>
                    <a:pt x="110" y="81"/>
                    <a:pt x="106" y="80"/>
                    <a:pt x="103" y="78"/>
                  </a:cubicBezTo>
                  <a:cubicBezTo>
                    <a:pt x="102" y="79"/>
                    <a:pt x="102" y="80"/>
                    <a:pt x="102" y="81"/>
                  </a:cubicBezTo>
                  <a:cubicBezTo>
                    <a:pt x="101" y="84"/>
                    <a:pt x="101" y="88"/>
                    <a:pt x="101" y="91"/>
                  </a:cubicBezTo>
                  <a:cubicBezTo>
                    <a:pt x="101" y="94"/>
                    <a:pt x="101" y="98"/>
                    <a:pt x="102" y="101"/>
                  </a:cubicBezTo>
                  <a:cubicBezTo>
                    <a:pt x="102" y="104"/>
                    <a:pt x="103" y="107"/>
                    <a:pt x="103" y="110"/>
                  </a:cubicBezTo>
                  <a:cubicBezTo>
                    <a:pt x="104" y="111"/>
                    <a:pt x="103" y="112"/>
                    <a:pt x="103" y="113"/>
                  </a:cubicBezTo>
                  <a:cubicBezTo>
                    <a:pt x="101" y="115"/>
                    <a:pt x="99" y="117"/>
                    <a:pt x="98" y="119"/>
                  </a:cubicBezTo>
                  <a:cubicBezTo>
                    <a:pt x="97" y="120"/>
                    <a:pt x="95" y="120"/>
                    <a:pt x="94" y="120"/>
                  </a:cubicBezTo>
                  <a:cubicBezTo>
                    <a:pt x="93" y="120"/>
                    <a:pt x="92" y="120"/>
                    <a:pt x="92" y="119"/>
                  </a:cubicBezTo>
                  <a:cubicBezTo>
                    <a:pt x="89" y="119"/>
                    <a:pt x="89" y="119"/>
                    <a:pt x="89" y="116"/>
                  </a:cubicBezTo>
                  <a:cubicBezTo>
                    <a:pt x="89" y="114"/>
                    <a:pt x="89" y="112"/>
                    <a:pt x="90" y="111"/>
                  </a:cubicBezTo>
                  <a:cubicBezTo>
                    <a:pt x="93" y="107"/>
                    <a:pt x="94" y="103"/>
                    <a:pt x="96" y="99"/>
                  </a:cubicBezTo>
                  <a:cubicBezTo>
                    <a:pt x="96" y="99"/>
                    <a:pt x="96" y="98"/>
                    <a:pt x="95" y="97"/>
                  </a:cubicBezTo>
                  <a:cubicBezTo>
                    <a:pt x="93" y="96"/>
                    <a:pt x="91" y="95"/>
                    <a:pt x="89" y="96"/>
                  </a:cubicBezTo>
                  <a:cubicBezTo>
                    <a:pt x="86" y="98"/>
                    <a:pt x="83" y="99"/>
                    <a:pt x="81" y="101"/>
                  </a:cubicBezTo>
                  <a:cubicBezTo>
                    <a:pt x="78" y="104"/>
                    <a:pt x="75" y="106"/>
                    <a:pt x="72" y="109"/>
                  </a:cubicBezTo>
                  <a:cubicBezTo>
                    <a:pt x="70" y="110"/>
                    <a:pt x="69" y="111"/>
                    <a:pt x="70" y="112"/>
                  </a:cubicBezTo>
                  <a:cubicBezTo>
                    <a:pt x="70" y="114"/>
                    <a:pt x="69" y="115"/>
                    <a:pt x="68" y="116"/>
                  </a:cubicBezTo>
                  <a:cubicBezTo>
                    <a:pt x="66" y="117"/>
                    <a:pt x="65" y="118"/>
                    <a:pt x="64" y="119"/>
                  </a:cubicBezTo>
                  <a:cubicBezTo>
                    <a:pt x="63" y="120"/>
                    <a:pt x="62" y="120"/>
                    <a:pt x="61" y="120"/>
                  </a:cubicBezTo>
                  <a:cubicBezTo>
                    <a:pt x="59" y="120"/>
                    <a:pt x="57" y="120"/>
                    <a:pt x="55" y="120"/>
                  </a:cubicBezTo>
                  <a:cubicBezTo>
                    <a:pt x="53" y="120"/>
                    <a:pt x="52" y="120"/>
                    <a:pt x="51" y="122"/>
                  </a:cubicBezTo>
                  <a:cubicBezTo>
                    <a:pt x="48" y="125"/>
                    <a:pt x="44" y="128"/>
                    <a:pt x="41" y="131"/>
                  </a:cubicBezTo>
                  <a:cubicBezTo>
                    <a:pt x="38" y="134"/>
                    <a:pt x="36" y="136"/>
                    <a:pt x="34" y="138"/>
                  </a:cubicBezTo>
                  <a:cubicBezTo>
                    <a:pt x="31" y="139"/>
                    <a:pt x="28" y="140"/>
                    <a:pt x="25" y="141"/>
                  </a:cubicBezTo>
                  <a:cubicBezTo>
                    <a:pt x="24" y="141"/>
                    <a:pt x="23" y="142"/>
                    <a:pt x="23" y="142"/>
                  </a:cubicBezTo>
                  <a:cubicBezTo>
                    <a:pt x="22" y="142"/>
                    <a:pt x="21" y="142"/>
                    <a:pt x="20" y="142"/>
                  </a:cubicBezTo>
                  <a:cubicBezTo>
                    <a:pt x="18" y="141"/>
                    <a:pt x="16" y="141"/>
                    <a:pt x="15" y="140"/>
                  </a:cubicBezTo>
                  <a:cubicBezTo>
                    <a:pt x="13" y="140"/>
                    <a:pt x="12" y="139"/>
                    <a:pt x="12" y="137"/>
                  </a:cubicBezTo>
                  <a:cubicBezTo>
                    <a:pt x="11" y="134"/>
                    <a:pt x="11" y="132"/>
                    <a:pt x="10" y="129"/>
                  </a:cubicBezTo>
                  <a:cubicBezTo>
                    <a:pt x="9" y="122"/>
                    <a:pt x="8" y="115"/>
                    <a:pt x="6" y="108"/>
                  </a:cubicBezTo>
                  <a:cubicBezTo>
                    <a:pt x="5" y="103"/>
                    <a:pt x="4" y="97"/>
                    <a:pt x="3" y="92"/>
                  </a:cubicBezTo>
                  <a:cubicBezTo>
                    <a:pt x="3" y="91"/>
                    <a:pt x="3" y="91"/>
                    <a:pt x="3" y="90"/>
                  </a:cubicBezTo>
                  <a:cubicBezTo>
                    <a:pt x="3" y="85"/>
                    <a:pt x="3" y="79"/>
                    <a:pt x="2" y="73"/>
                  </a:cubicBezTo>
                  <a:cubicBezTo>
                    <a:pt x="2" y="66"/>
                    <a:pt x="2" y="59"/>
                    <a:pt x="1" y="53"/>
                  </a:cubicBezTo>
                  <a:cubicBezTo>
                    <a:pt x="1" y="48"/>
                    <a:pt x="1" y="44"/>
                    <a:pt x="1" y="39"/>
                  </a:cubicBezTo>
                  <a:cubicBezTo>
                    <a:pt x="0" y="36"/>
                    <a:pt x="1" y="33"/>
                    <a:pt x="2" y="30"/>
                  </a:cubicBezTo>
                  <a:cubicBezTo>
                    <a:pt x="5" y="22"/>
                    <a:pt x="7" y="13"/>
                    <a:pt x="10" y="5"/>
                  </a:cubicBezTo>
                  <a:cubicBezTo>
                    <a:pt x="10" y="4"/>
                    <a:pt x="11" y="3"/>
                    <a:pt x="11" y="1"/>
                  </a:cubicBezTo>
                  <a:cubicBezTo>
                    <a:pt x="12" y="0"/>
                    <a:pt x="12" y="0"/>
                    <a:pt x="13" y="1"/>
                  </a:cubicBezTo>
                  <a:cubicBezTo>
                    <a:pt x="18" y="5"/>
                    <a:pt x="18" y="5"/>
                    <a:pt x="18" y="11"/>
                  </a:cubicBezTo>
                  <a:cubicBezTo>
                    <a:pt x="18" y="15"/>
                    <a:pt x="19" y="19"/>
                    <a:pt x="19" y="23"/>
                  </a:cubicBezTo>
                  <a:cubicBezTo>
                    <a:pt x="19" y="23"/>
                    <a:pt x="19" y="24"/>
                    <a:pt x="19" y="24"/>
                  </a:cubicBezTo>
                  <a:cubicBezTo>
                    <a:pt x="20" y="29"/>
                    <a:pt x="20" y="29"/>
                    <a:pt x="17" y="32"/>
                  </a:cubicBezTo>
                  <a:cubicBezTo>
                    <a:pt x="15" y="35"/>
                    <a:pt x="13" y="38"/>
                    <a:pt x="12" y="41"/>
                  </a:cubicBezTo>
                  <a:cubicBezTo>
                    <a:pt x="11" y="43"/>
                    <a:pt x="11" y="44"/>
                    <a:pt x="13" y="45"/>
                  </a:cubicBezTo>
                  <a:cubicBezTo>
                    <a:pt x="15" y="47"/>
                    <a:pt x="18" y="48"/>
                    <a:pt x="20" y="50"/>
                  </a:cubicBezTo>
                  <a:cubicBezTo>
                    <a:pt x="21" y="51"/>
                    <a:pt x="21" y="51"/>
                    <a:pt x="22" y="50"/>
                  </a:cubicBezTo>
                  <a:cubicBezTo>
                    <a:pt x="23" y="49"/>
                    <a:pt x="25" y="48"/>
                    <a:pt x="26" y="47"/>
                  </a:cubicBezTo>
                  <a:cubicBezTo>
                    <a:pt x="26" y="47"/>
                    <a:pt x="27" y="46"/>
                    <a:pt x="27" y="46"/>
                  </a:cubicBezTo>
                  <a:cubicBezTo>
                    <a:pt x="27" y="45"/>
                    <a:pt x="27" y="44"/>
                    <a:pt x="27" y="44"/>
                  </a:cubicBezTo>
                  <a:cubicBezTo>
                    <a:pt x="27" y="43"/>
                    <a:pt x="27" y="42"/>
                    <a:pt x="28" y="42"/>
                  </a:cubicBezTo>
                  <a:cubicBezTo>
                    <a:pt x="31" y="40"/>
                    <a:pt x="33" y="39"/>
                    <a:pt x="36" y="37"/>
                  </a:cubicBezTo>
                  <a:cubicBezTo>
                    <a:pt x="37" y="37"/>
                    <a:pt x="38" y="36"/>
                    <a:pt x="38" y="37"/>
                  </a:cubicBezTo>
                  <a:cubicBezTo>
                    <a:pt x="40" y="38"/>
                    <a:pt x="42" y="40"/>
                    <a:pt x="44" y="41"/>
                  </a:cubicBezTo>
                  <a:cubicBezTo>
                    <a:pt x="44" y="41"/>
                    <a:pt x="44" y="42"/>
                    <a:pt x="44" y="42"/>
                  </a:cubicBezTo>
                  <a:cubicBezTo>
                    <a:pt x="45" y="43"/>
                    <a:pt x="45" y="45"/>
                    <a:pt x="45" y="46"/>
                  </a:cubicBezTo>
                  <a:cubicBezTo>
                    <a:pt x="44" y="47"/>
                    <a:pt x="44" y="47"/>
                    <a:pt x="43" y="48"/>
                  </a:cubicBezTo>
                  <a:cubicBezTo>
                    <a:pt x="42" y="50"/>
                    <a:pt x="40" y="51"/>
                    <a:pt x="38" y="53"/>
                  </a:cubicBezTo>
                  <a:cubicBezTo>
                    <a:pt x="38" y="53"/>
                    <a:pt x="38" y="54"/>
                    <a:pt x="39" y="54"/>
                  </a:cubicBezTo>
                  <a:cubicBezTo>
                    <a:pt x="42" y="55"/>
                    <a:pt x="45" y="55"/>
                    <a:pt x="47" y="55"/>
                  </a:cubicBezTo>
                  <a:cubicBezTo>
                    <a:pt x="48" y="55"/>
                    <a:pt x="49" y="54"/>
                    <a:pt x="50" y="54"/>
                  </a:cubicBezTo>
                  <a:cubicBezTo>
                    <a:pt x="53" y="55"/>
                    <a:pt x="54" y="53"/>
                    <a:pt x="56" y="51"/>
                  </a:cubicBezTo>
                  <a:cubicBezTo>
                    <a:pt x="58" y="48"/>
                    <a:pt x="60" y="46"/>
                    <a:pt x="63" y="44"/>
                  </a:cubicBezTo>
                  <a:cubicBezTo>
                    <a:pt x="64" y="44"/>
                    <a:pt x="64" y="42"/>
                    <a:pt x="65" y="41"/>
                  </a:cubicBezTo>
                  <a:cubicBezTo>
                    <a:pt x="66" y="38"/>
                    <a:pt x="68" y="37"/>
                    <a:pt x="71" y="35"/>
                  </a:cubicBezTo>
                  <a:cubicBezTo>
                    <a:pt x="72" y="35"/>
                    <a:pt x="74" y="34"/>
                    <a:pt x="75" y="33"/>
                  </a:cubicBezTo>
                  <a:cubicBezTo>
                    <a:pt x="78" y="31"/>
                    <a:pt x="81" y="32"/>
                    <a:pt x="83" y="32"/>
                  </a:cubicBezTo>
                  <a:cubicBezTo>
                    <a:pt x="84" y="32"/>
                    <a:pt x="84" y="32"/>
                    <a:pt x="84" y="33"/>
                  </a:cubicBezTo>
                  <a:cubicBezTo>
                    <a:pt x="84" y="34"/>
                    <a:pt x="84" y="36"/>
                    <a:pt x="84" y="37"/>
                  </a:cubicBezTo>
                  <a:cubicBezTo>
                    <a:pt x="85" y="38"/>
                    <a:pt x="84" y="39"/>
                    <a:pt x="85" y="40"/>
                  </a:cubicBezTo>
                  <a:cubicBezTo>
                    <a:pt x="87" y="44"/>
                    <a:pt x="88" y="48"/>
                    <a:pt x="90" y="52"/>
                  </a:cubicBezTo>
                  <a:cubicBezTo>
                    <a:pt x="91" y="52"/>
                    <a:pt x="92" y="51"/>
                    <a:pt x="92" y="51"/>
                  </a:cubicBezTo>
                  <a:cubicBezTo>
                    <a:pt x="93" y="50"/>
                    <a:pt x="94" y="49"/>
                    <a:pt x="95" y="49"/>
                  </a:cubicBezTo>
                  <a:cubicBezTo>
                    <a:pt x="96" y="48"/>
                    <a:pt x="97" y="48"/>
                    <a:pt x="98" y="48"/>
                  </a:cubicBezTo>
                  <a:cubicBezTo>
                    <a:pt x="101" y="48"/>
                    <a:pt x="104" y="48"/>
                    <a:pt x="108" y="48"/>
                  </a:cubicBezTo>
                  <a:cubicBezTo>
                    <a:pt x="109" y="48"/>
                    <a:pt x="109" y="49"/>
                    <a:pt x="108" y="50"/>
                  </a:cubicBezTo>
                  <a:cubicBezTo>
                    <a:pt x="107" y="51"/>
                    <a:pt x="106" y="53"/>
                    <a:pt x="105" y="55"/>
                  </a:cubicBezTo>
                  <a:cubicBezTo>
                    <a:pt x="104" y="56"/>
                    <a:pt x="104" y="58"/>
                    <a:pt x="104" y="59"/>
                  </a:cubicBezTo>
                  <a:cubicBezTo>
                    <a:pt x="104" y="62"/>
                    <a:pt x="104" y="64"/>
                    <a:pt x="104" y="67"/>
                  </a:cubicBezTo>
                  <a:cubicBezTo>
                    <a:pt x="104" y="68"/>
                    <a:pt x="104" y="69"/>
                    <a:pt x="106" y="70"/>
                  </a:cubicBezTo>
                  <a:cubicBezTo>
                    <a:pt x="107" y="70"/>
                    <a:pt x="108" y="69"/>
                    <a:pt x="109" y="69"/>
                  </a:cubicBezTo>
                  <a:cubicBezTo>
                    <a:pt x="109" y="68"/>
                    <a:pt x="109" y="68"/>
                    <a:pt x="109" y="67"/>
                  </a:cubicBezTo>
                  <a:cubicBezTo>
                    <a:pt x="109" y="67"/>
                    <a:pt x="109" y="66"/>
                    <a:pt x="109" y="65"/>
                  </a:cubicBezTo>
                  <a:cubicBezTo>
                    <a:pt x="108" y="64"/>
                    <a:pt x="108" y="63"/>
                    <a:pt x="109" y="62"/>
                  </a:cubicBezTo>
                  <a:cubicBezTo>
                    <a:pt x="109" y="61"/>
                    <a:pt x="110" y="60"/>
                    <a:pt x="112" y="60"/>
                  </a:cubicBezTo>
                  <a:cubicBezTo>
                    <a:pt x="113" y="60"/>
                    <a:pt x="113" y="60"/>
                    <a:pt x="114" y="60"/>
                  </a:cubicBezTo>
                  <a:cubicBezTo>
                    <a:pt x="115" y="60"/>
                    <a:pt x="116" y="60"/>
                    <a:pt x="116" y="61"/>
                  </a:cubicBezTo>
                  <a:cubicBezTo>
                    <a:pt x="118" y="64"/>
                    <a:pt x="119" y="66"/>
                    <a:pt x="120" y="68"/>
                  </a:cubicBezTo>
                  <a:cubicBezTo>
                    <a:pt x="121" y="70"/>
                    <a:pt x="123" y="71"/>
                    <a:pt x="125" y="70"/>
                  </a:cubicBezTo>
                  <a:cubicBezTo>
                    <a:pt x="126" y="70"/>
                    <a:pt x="126" y="69"/>
                    <a:pt x="126" y="69"/>
                  </a:cubicBezTo>
                  <a:cubicBezTo>
                    <a:pt x="126" y="67"/>
                    <a:pt x="126" y="66"/>
                    <a:pt x="126" y="64"/>
                  </a:cubicBezTo>
                  <a:cubicBezTo>
                    <a:pt x="126" y="63"/>
                    <a:pt x="126" y="62"/>
                    <a:pt x="127" y="62"/>
                  </a:cubicBezTo>
                  <a:cubicBezTo>
                    <a:pt x="128" y="61"/>
                    <a:pt x="129" y="62"/>
                    <a:pt x="129" y="62"/>
                  </a:cubicBezTo>
                  <a:cubicBezTo>
                    <a:pt x="132" y="65"/>
                    <a:pt x="133" y="69"/>
                    <a:pt x="131" y="72"/>
                  </a:cubicBezTo>
                  <a:cubicBezTo>
                    <a:pt x="130" y="73"/>
                    <a:pt x="129" y="75"/>
                    <a:pt x="129" y="76"/>
                  </a:cubicBezTo>
                  <a:cubicBezTo>
                    <a:pt x="129" y="77"/>
                    <a:pt x="131" y="78"/>
                    <a:pt x="132" y="79"/>
                  </a:cubicBezTo>
                  <a:cubicBezTo>
                    <a:pt x="134" y="80"/>
                    <a:pt x="136" y="82"/>
                    <a:pt x="136" y="84"/>
                  </a:cubicBezTo>
                  <a:cubicBezTo>
                    <a:pt x="136" y="84"/>
                    <a:pt x="137" y="84"/>
                    <a:pt x="137" y="84"/>
                  </a:cubicBezTo>
                  <a:cubicBezTo>
                    <a:pt x="137" y="88"/>
                    <a:pt x="137" y="92"/>
                    <a:pt x="137" y="96"/>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86" name="Freeform 85"/>
            <p:cNvSpPr>
              <a:spLocks/>
            </p:cNvSpPr>
            <p:nvPr/>
          </p:nvSpPr>
          <p:spPr bwMode="auto">
            <a:xfrm>
              <a:off x="5797842" y="3554548"/>
              <a:ext cx="113183" cy="235686"/>
            </a:xfrm>
            <a:custGeom>
              <a:avLst/>
              <a:gdLst>
                <a:gd name="T0" fmla="*/ 0 w 36"/>
                <a:gd name="T1" fmla="*/ 33 h 75"/>
                <a:gd name="T2" fmla="*/ 1 w 36"/>
                <a:gd name="T3" fmla="*/ 32 h 75"/>
                <a:gd name="T4" fmla="*/ 5 w 36"/>
                <a:gd name="T5" fmla="*/ 29 h 75"/>
                <a:gd name="T6" fmla="*/ 6 w 36"/>
                <a:gd name="T7" fmla="*/ 25 h 75"/>
                <a:gd name="T8" fmla="*/ 6 w 36"/>
                <a:gd name="T9" fmla="*/ 8 h 75"/>
                <a:gd name="T10" fmla="*/ 6 w 36"/>
                <a:gd name="T11" fmla="*/ 6 h 75"/>
                <a:gd name="T12" fmla="*/ 8 w 36"/>
                <a:gd name="T13" fmla="*/ 3 h 75"/>
                <a:gd name="T14" fmla="*/ 13 w 36"/>
                <a:gd name="T15" fmla="*/ 0 h 75"/>
                <a:gd name="T16" fmla="*/ 16 w 36"/>
                <a:gd name="T17" fmla="*/ 1 h 75"/>
                <a:gd name="T18" fmla="*/ 23 w 36"/>
                <a:gd name="T19" fmla="*/ 10 h 75"/>
                <a:gd name="T20" fmla="*/ 29 w 36"/>
                <a:gd name="T21" fmla="*/ 14 h 75"/>
                <a:gd name="T22" fmla="*/ 35 w 36"/>
                <a:gd name="T23" fmla="*/ 17 h 75"/>
                <a:gd name="T24" fmla="*/ 36 w 36"/>
                <a:gd name="T25" fmla="*/ 19 h 75"/>
                <a:gd name="T26" fmla="*/ 36 w 36"/>
                <a:gd name="T27" fmla="*/ 21 h 75"/>
                <a:gd name="T28" fmla="*/ 34 w 36"/>
                <a:gd name="T29" fmla="*/ 25 h 75"/>
                <a:gd name="T30" fmla="*/ 27 w 36"/>
                <a:gd name="T31" fmla="*/ 32 h 75"/>
                <a:gd name="T32" fmla="*/ 24 w 36"/>
                <a:gd name="T33" fmla="*/ 33 h 75"/>
                <a:gd name="T34" fmla="*/ 20 w 36"/>
                <a:gd name="T35" fmla="*/ 34 h 75"/>
                <a:gd name="T36" fmla="*/ 17 w 36"/>
                <a:gd name="T37" fmla="*/ 37 h 75"/>
                <a:gd name="T38" fmla="*/ 14 w 36"/>
                <a:gd name="T39" fmla="*/ 48 h 75"/>
                <a:gd name="T40" fmla="*/ 14 w 36"/>
                <a:gd name="T41" fmla="*/ 63 h 75"/>
                <a:gd name="T42" fmla="*/ 12 w 36"/>
                <a:gd name="T43" fmla="*/ 68 h 75"/>
                <a:gd name="T44" fmla="*/ 7 w 36"/>
                <a:gd name="T45" fmla="*/ 75 h 75"/>
                <a:gd name="T46" fmla="*/ 7 w 36"/>
                <a:gd name="T47" fmla="*/ 75 h 75"/>
                <a:gd name="T48" fmla="*/ 6 w 36"/>
                <a:gd name="T49" fmla="*/ 75 h 75"/>
                <a:gd name="T50" fmla="*/ 6 w 36"/>
                <a:gd name="T51" fmla="*/ 72 h 75"/>
                <a:gd name="T52" fmla="*/ 6 w 36"/>
                <a:gd name="T53" fmla="*/ 45 h 75"/>
                <a:gd name="T54" fmla="*/ 5 w 36"/>
                <a:gd name="T55" fmla="*/ 40 h 75"/>
                <a:gd name="T56" fmla="*/ 1 w 36"/>
                <a:gd name="T57" fmla="*/ 35 h 75"/>
                <a:gd name="T58" fmla="*/ 0 w 36"/>
                <a:gd name="T59" fmla="*/ 34 h 75"/>
                <a:gd name="T60" fmla="*/ 0 w 36"/>
                <a:gd name="T61" fmla="*/ 33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6" h="75">
                  <a:moveTo>
                    <a:pt x="0" y="33"/>
                  </a:moveTo>
                  <a:cubicBezTo>
                    <a:pt x="0" y="33"/>
                    <a:pt x="1" y="33"/>
                    <a:pt x="1" y="32"/>
                  </a:cubicBezTo>
                  <a:cubicBezTo>
                    <a:pt x="2" y="31"/>
                    <a:pt x="3" y="30"/>
                    <a:pt x="5" y="29"/>
                  </a:cubicBezTo>
                  <a:cubicBezTo>
                    <a:pt x="6" y="28"/>
                    <a:pt x="6" y="27"/>
                    <a:pt x="6" y="25"/>
                  </a:cubicBezTo>
                  <a:cubicBezTo>
                    <a:pt x="6" y="20"/>
                    <a:pt x="6" y="14"/>
                    <a:pt x="6" y="8"/>
                  </a:cubicBezTo>
                  <a:cubicBezTo>
                    <a:pt x="6" y="7"/>
                    <a:pt x="6" y="7"/>
                    <a:pt x="6" y="6"/>
                  </a:cubicBezTo>
                  <a:cubicBezTo>
                    <a:pt x="6" y="5"/>
                    <a:pt x="7" y="4"/>
                    <a:pt x="8" y="3"/>
                  </a:cubicBezTo>
                  <a:cubicBezTo>
                    <a:pt x="10" y="2"/>
                    <a:pt x="12" y="1"/>
                    <a:pt x="13" y="0"/>
                  </a:cubicBezTo>
                  <a:cubicBezTo>
                    <a:pt x="15" y="0"/>
                    <a:pt x="15" y="1"/>
                    <a:pt x="16" y="1"/>
                  </a:cubicBezTo>
                  <a:cubicBezTo>
                    <a:pt x="18" y="4"/>
                    <a:pt x="21" y="7"/>
                    <a:pt x="23" y="10"/>
                  </a:cubicBezTo>
                  <a:cubicBezTo>
                    <a:pt x="25" y="12"/>
                    <a:pt x="27" y="13"/>
                    <a:pt x="29" y="14"/>
                  </a:cubicBezTo>
                  <a:cubicBezTo>
                    <a:pt x="31" y="15"/>
                    <a:pt x="33" y="16"/>
                    <a:pt x="35" y="17"/>
                  </a:cubicBezTo>
                  <a:cubicBezTo>
                    <a:pt x="36" y="17"/>
                    <a:pt x="36" y="18"/>
                    <a:pt x="36" y="19"/>
                  </a:cubicBezTo>
                  <a:cubicBezTo>
                    <a:pt x="36" y="19"/>
                    <a:pt x="36" y="20"/>
                    <a:pt x="36" y="21"/>
                  </a:cubicBezTo>
                  <a:cubicBezTo>
                    <a:pt x="36" y="22"/>
                    <a:pt x="36" y="24"/>
                    <a:pt x="34" y="25"/>
                  </a:cubicBezTo>
                  <a:cubicBezTo>
                    <a:pt x="32" y="27"/>
                    <a:pt x="29" y="30"/>
                    <a:pt x="27" y="32"/>
                  </a:cubicBezTo>
                  <a:cubicBezTo>
                    <a:pt x="26" y="33"/>
                    <a:pt x="25" y="33"/>
                    <a:pt x="24" y="33"/>
                  </a:cubicBezTo>
                  <a:cubicBezTo>
                    <a:pt x="23" y="34"/>
                    <a:pt x="21" y="33"/>
                    <a:pt x="20" y="34"/>
                  </a:cubicBezTo>
                  <a:cubicBezTo>
                    <a:pt x="19" y="35"/>
                    <a:pt x="18" y="36"/>
                    <a:pt x="17" y="37"/>
                  </a:cubicBezTo>
                  <a:cubicBezTo>
                    <a:pt x="14" y="40"/>
                    <a:pt x="14" y="44"/>
                    <a:pt x="14" y="48"/>
                  </a:cubicBezTo>
                  <a:cubicBezTo>
                    <a:pt x="14" y="53"/>
                    <a:pt x="14" y="58"/>
                    <a:pt x="14" y="63"/>
                  </a:cubicBezTo>
                  <a:cubicBezTo>
                    <a:pt x="14" y="65"/>
                    <a:pt x="13" y="67"/>
                    <a:pt x="12" y="68"/>
                  </a:cubicBezTo>
                  <a:cubicBezTo>
                    <a:pt x="11" y="70"/>
                    <a:pt x="9" y="73"/>
                    <a:pt x="7" y="75"/>
                  </a:cubicBezTo>
                  <a:cubicBezTo>
                    <a:pt x="7" y="75"/>
                    <a:pt x="7" y="75"/>
                    <a:pt x="7" y="75"/>
                  </a:cubicBezTo>
                  <a:cubicBezTo>
                    <a:pt x="6" y="75"/>
                    <a:pt x="6" y="75"/>
                    <a:pt x="6" y="75"/>
                  </a:cubicBezTo>
                  <a:cubicBezTo>
                    <a:pt x="6" y="74"/>
                    <a:pt x="6" y="73"/>
                    <a:pt x="6" y="72"/>
                  </a:cubicBezTo>
                  <a:cubicBezTo>
                    <a:pt x="6" y="63"/>
                    <a:pt x="6" y="54"/>
                    <a:pt x="6" y="45"/>
                  </a:cubicBezTo>
                  <a:cubicBezTo>
                    <a:pt x="6" y="43"/>
                    <a:pt x="6" y="41"/>
                    <a:pt x="5" y="40"/>
                  </a:cubicBezTo>
                  <a:cubicBezTo>
                    <a:pt x="3" y="38"/>
                    <a:pt x="2" y="36"/>
                    <a:pt x="1" y="35"/>
                  </a:cubicBezTo>
                  <a:cubicBezTo>
                    <a:pt x="1" y="34"/>
                    <a:pt x="0" y="34"/>
                    <a:pt x="0" y="34"/>
                  </a:cubicBezTo>
                  <a:cubicBezTo>
                    <a:pt x="0" y="34"/>
                    <a:pt x="0" y="33"/>
                    <a:pt x="0" y="33"/>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87" name="Freeform 86"/>
            <p:cNvSpPr>
              <a:spLocks/>
            </p:cNvSpPr>
            <p:nvPr/>
          </p:nvSpPr>
          <p:spPr bwMode="auto">
            <a:xfrm>
              <a:off x="8570143" y="3175058"/>
              <a:ext cx="1415444" cy="1603194"/>
            </a:xfrm>
            <a:custGeom>
              <a:avLst/>
              <a:gdLst>
                <a:gd name="T0" fmla="*/ 289 w 449"/>
                <a:gd name="T1" fmla="*/ 449 h 508"/>
                <a:gd name="T2" fmla="*/ 275 w 449"/>
                <a:gd name="T3" fmla="*/ 484 h 508"/>
                <a:gd name="T4" fmla="*/ 237 w 449"/>
                <a:gd name="T5" fmla="*/ 494 h 508"/>
                <a:gd name="T6" fmla="*/ 197 w 449"/>
                <a:gd name="T7" fmla="*/ 502 h 508"/>
                <a:gd name="T8" fmla="*/ 171 w 449"/>
                <a:gd name="T9" fmla="*/ 503 h 508"/>
                <a:gd name="T10" fmla="*/ 151 w 449"/>
                <a:gd name="T11" fmla="*/ 501 h 508"/>
                <a:gd name="T12" fmla="*/ 118 w 449"/>
                <a:gd name="T13" fmla="*/ 489 h 508"/>
                <a:gd name="T14" fmla="*/ 84 w 449"/>
                <a:gd name="T15" fmla="*/ 460 h 508"/>
                <a:gd name="T16" fmla="*/ 61 w 449"/>
                <a:gd name="T17" fmla="*/ 364 h 508"/>
                <a:gd name="T18" fmla="*/ 63 w 449"/>
                <a:gd name="T19" fmla="*/ 354 h 508"/>
                <a:gd name="T20" fmla="*/ 72 w 449"/>
                <a:gd name="T21" fmla="*/ 321 h 508"/>
                <a:gd name="T22" fmla="*/ 60 w 449"/>
                <a:gd name="T23" fmla="*/ 292 h 508"/>
                <a:gd name="T24" fmla="*/ 36 w 449"/>
                <a:gd name="T25" fmla="*/ 258 h 508"/>
                <a:gd name="T26" fmla="*/ 63 w 449"/>
                <a:gd name="T27" fmla="*/ 234 h 508"/>
                <a:gd name="T28" fmla="*/ 71 w 449"/>
                <a:gd name="T29" fmla="*/ 208 h 508"/>
                <a:gd name="T30" fmla="*/ 50 w 449"/>
                <a:gd name="T31" fmla="*/ 149 h 508"/>
                <a:gd name="T32" fmla="*/ 31 w 449"/>
                <a:gd name="T33" fmla="*/ 94 h 508"/>
                <a:gd name="T34" fmla="*/ 21 w 449"/>
                <a:gd name="T35" fmla="*/ 73 h 508"/>
                <a:gd name="T36" fmla="*/ 9 w 449"/>
                <a:gd name="T37" fmla="*/ 41 h 508"/>
                <a:gd name="T38" fmla="*/ 6 w 449"/>
                <a:gd name="T39" fmla="*/ 11 h 508"/>
                <a:gd name="T40" fmla="*/ 57 w 449"/>
                <a:gd name="T41" fmla="*/ 0 h 508"/>
                <a:gd name="T42" fmla="*/ 92 w 449"/>
                <a:gd name="T43" fmla="*/ 23 h 508"/>
                <a:gd name="T44" fmla="*/ 127 w 449"/>
                <a:gd name="T45" fmla="*/ 19 h 508"/>
                <a:gd name="T46" fmla="*/ 151 w 449"/>
                <a:gd name="T47" fmla="*/ 63 h 508"/>
                <a:gd name="T48" fmla="*/ 190 w 449"/>
                <a:gd name="T49" fmla="*/ 75 h 508"/>
                <a:gd name="T50" fmla="*/ 200 w 449"/>
                <a:gd name="T51" fmla="*/ 33 h 508"/>
                <a:gd name="T52" fmla="*/ 230 w 449"/>
                <a:gd name="T53" fmla="*/ 49 h 508"/>
                <a:gd name="T54" fmla="*/ 235 w 449"/>
                <a:gd name="T55" fmla="*/ 75 h 508"/>
                <a:gd name="T56" fmla="*/ 251 w 449"/>
                <a:gd name="T57" fmla="*/ 90 h 508"/>
                <a:gd name="T58" fmla="*/ 268 w 449"/>
                <a:gd name="T59" fmla="*/ 120 h 508"/>
                <a:gd name="T60" fmla="*/ 284 w 449"/>
                <a:gd name="T61" fmla="*/ 145 h 508"/>
                <a:gd name="T62" fmla="*/ 288 w 449"/>
                <a:gd name="T63" fmla="*/ 164 h 508"/>
                <a:gd name="T64" fmla="*/ 264 w 449"/>
                <a:gd name="T65" fmla="*/ 171 h 508"/>
                <a:gd name="T66" fmla="*/ 236 w 449"/>
                <a:gd name="T67" fmla="*/ 172 h 508"/>
                <a:gd name="T68" fmla="*/ 235 w 449"/>
                <a:gd name="T69" fmla="*/ 180 h 508"/>
                <a:gd name="T70" fmla="*/ 238 w 449"/>
                <a:gd name="T71" fmla="*/ 193 h 508"/>
                <a:gd name="T72" fmla="*/ 254 w 449"/>
                <a:gd name="T73" fmla="*/ 224 h 508"/>
                <a:gd name="T74" fmla="*/ 271 w 449"/>
                <a:gd name="T75" fmla="*/ 234 h 508"/>
                <a:gd name="T76" fmla="*/ 301 w 449"/>
                <a:gd name="T77" fmla="*/ 244 h 508"/>
                <a:gd name="T78" fmla="*/ 320 w 449"/>
                <a:gd name="T79" fmla="*/ 236 h 508"/>
                <a:gd name="T80" fmla="*/ 322 w 449"/>
                <a:gd name="T81" fmla="*/ 213 h 508"/>
                <a:gd name="T82" fmla="*/ 328 w 449"/>
                <a:gd name="T83" fmla="*/ 228 h 508"/>
                <a:gd name="T84" fmla="*/ 362 w 449"/>
                <a:gd name="T85" fmla="*/ 214 h 508"/>
                <a:gd name="T86" fmla="*/ 438 w 449"/>
                <a:gd name="T87" fmla="*/ 171 h 508"/>
                <a:gd name="T88" fmla="*/ 435 w 449"/>
                <a:gd name="T89" fmla="*/ 195 h 508"/>
                <a:gd name="T90" fmla="*/ 430 w 449"/>
                <a:gd name="T91" fmla="*/ 226 h 508"/>
                <a:gd name="T92" fmla="*/ 377 w 449"/>
                <a:gd name="T93" fmla="*/ 264 h 508"/>
                <a:gd name="T94" fmla="*/ 322 w 449"/>
                <a:gd name="T95" fmla="*/ 295 h 508"/>
                <a:gd name="T96" fmla="*/ 307 w 449"/>
                <a:gd name="T97" fmla="*/ 321 h 508"/>
                <a:gd name="T98" fmla="*/ 281 w 449"/>
                <a:gd name="T99" fmla="*/ 365 h 508"/>
                <a:gd name="T100" fmla="*/ 275 w 449"/>
                <a:gd name="T101" fmla="*/ 423 h 508"/>
                <a:gd name="T102" fmla="*/ 286 w 449"/>
                <a:gd name="T103" fmla="*/ 383 h 508"/>
                <a:gd name="T104" fmla="*/ 305 w 449"/>
                <a:gd name="T105" fmla="*/ 352 h 508"/>
                <a:gd name="T106" fmla="*/ 351 w 449"/>
                <a:gd name="T107" fmla="*/ 308 h 508"/>
                <a:gd name="T108" fmla="*/ 375 w 449"/>
                <a:gd name="T109" fmla="*/ 333 h 508"/>
                <a:gd name="T110" fmla="*/ 351 w 449"/>
                <a:gd name="T111" fmla="*/ 368 h 508"/>
                <a:gd name="T112" fmla="*/ 313 w 449"/>
                <a:gd name="T113" fmla="*/ 372 h 5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49" h="508">
                  <a:moveTo>
                    <a:pt x="301" y="400"/>
                  </a:moveTo>
                  <a:cubicBezTo>
                    <a:pt x="299" y="402"/>
                    <a:pt x="297" y="404"/>
                    <a:pt x="295" y="407"/>
                  </a:cubicBezTo>
                  <a:cubicBezTo>
                    <a:pt x="294" y="408"/>
                    <a:pt x="294" y="409"/>
                    <a:pt x="294" y="411"/>
                  </a:cubicBezTo>
                  <a:cubicBezTo>
                    <a:pt x="294" y="417"/>
                    <a:pt x="294" y="423"/>
                    <a:pt x="294" y="429"/>
                  </a:cubicBezTo>
                  <a:cubicBezTo>
                    <a:pt x="294" y="432"/>
                    <a:pt x="294" y="435"/>
                    <a:pt x="293" y="437"/>
                  </a:cubicBezTo>
                  <a:cubicBezTo>
                    <a:pt x="291" y="441"/>
                    <a:pt x="290" y="445"/>
                    <a:pt x="289" y="449"/>
                  </a:cubicBezTo>
                  <a:cubicBezTo>
                    <a:pt x="288" y="450"/>
                    <a:pt x="288" y="452"/>
                    <a:pt x="289" y="453"/>
                  </a:cubicBezTo>
                  <a:cubicBezTo>
                    <a:pt x="290" y="454"/>
                    <a:pt x="291" y="455"/>
                    <a:pt x="291" y="455"/>
                  </a:cubicBezTo>
                  <a:cubicBezTo>
                    <a:pt x="292" y="457"/>
                    <a:pt x="292" y="458"/>
                    <a:pt x="292" y="459"/>
                  </a:cubicBezTo>
                  <a:cubicBezTo>
                    <a:pt x="293" y="462"/>
                    <a:pt x="292" y="464"/>
                    <a:pt x="290" y="466"/>
                  </a:cubicBezTo>
                  <a:cubicBezTo>
                    <a:pt x="287" y="470"/>
                    <a:pt x="283" y="474"/>
                    <a:pt x="278" y="476"/>
                  </a:cubicBezTo>
                  <a:cubicBezTo>
                    <a:pt x="275" y="478"/>
                    <a:pt x="274" y="480"/>
                    <a:pt x="275" y="484"/>
                  </a:cubicBezTo>
                  <a:cubicBezTo>
                    <a:pt x="275" y="486"/>
                    <a:pt x="275" y="487"/>
                    <a:pt x="272" y="487"/>
                  </a:cubicBezTo>
                  <a:cubicBezTo>
                    <a:pt x="271" y="486"/>
                    <a:pt x="270" y="487"/>
                    <a:pt x="269" y="487"/>
                  </a:cubicBezTo>
                  <a:cubicBezTo>
                    <a:pt x="265" y="488"/>
                    <a:pt x="261" y="489"/>
                    <a:pt x="256" y="490"/>
                  </a:cubicBezTo>
                  <a:cubicBezTo>
                    <a:pt x="255" y="491"/>
                    <a:pt x="253" y="491"/>
                    <a:pt x="251" y="491"/>
                  </a:cubicBezTo>
                  <a:cubicBezTo>
                    <a:pt x="248" y="492"/>
                    <a:pt x="245" y="492"/>
                    <a:pt x="242" y="492"/>
                  </a:cubicBezTo>
                  <a:cubicBezTo>
                    <a:pt x="240" y="492"/>
                    <a:pt x="239" y="493"/>
                    <a:pt x="237" y="494"/>
                  </a:cubicBezTo>
                  <a:cubicBezTo>
                    <a:pt x="233" y="498"/>
                    <a:pt x="227" y="502"/>
                    <a:pt x="223" y="505"/>
                  </a:cubicBezTo>
                  <a:cubicBezTo>
                    <a:pt x="221" y="507"/>
                    <a:pt x="219" y="507"/>
                    <a:pt x="217" y="507"/>
                  </a:cubicBezTo>
                  <a:cubicBezTo>
                    <a:pt x="216" y="507"/>
                    <a:pt x="214" y="507"/>
                    <a:pt x="213" y="507"/>
                  </a:cubicBezTo>
                  <a:cubicBezTo>
                    <a:pt x="212" y="507"/>
                    <a:pt x="212" y="506"/>
                    <a:pt x="211" y="505"/>
                  </a:cubicBezTo>
                  <a:cubicBezTo>
                    <a:pt x="209" y="501"/>
                    <a:pt x="208" y="501"/>
                    <a:pt x="203" y="502"/>
                  </a:cubicBezTo>
                  <a:cubicBezTo>
                    <a:pt x="201" y="502"/>
                    <a:pt x="199" y="502"/>
                    <a:pt x="197" y="502"/>
                  </a:cubicBezTo>
                  <a:cubicBezTo>
                    <a:pt x="195" y="502"/>
                    <a:pt x="193" y="503"/>
                    <a:pt x="192" y="505"/>
                  </a:cubicBezTo>
                  <a:cubicBezTo>
                    <a:pt x="192" y="505"/>
                    <a:pt x="191" y="506"/>
                    <a:pt x="191" y="506"/>
                  </a:cubicBezTo>
                  <a:cubicBezTo>
                    <a:pt x="190" y="508"/>
                    <a:pt x="189" y="508"/>
                    <a:pt x="187" y="508"/>
                  </a:cubicBezTo>
                  <a:cubicBezTo>
                    <a:pt x="184" y="507"/>
                    <a:pt x="182" y="506"/>
                    <a:pt x="180" y="505"/>
                  </a:cubicBezTo>
                  <a:cubicBezTo>
                    <a:pt x="177" y="504"/>
                    <a:pt x="175" y="503"/>
                    <a:pt x="173" y="502"/>
                  </a:cubicBezTo>
                  <a:cubicBezTo>
                    <a:pt x="172" y="502"/>
                    <a:pt x="171" y="502"/>
                    <a:pt x="171" y="503"/>
                  </a:cubicBezTo>
                  <a:cubicBezTo>
                    <a:pt x="170" y="503"/>
                    <a:pt x="170" y="504"/>
                    <a:pt x="169" y="505"/>
                  </a:cubicBezTo>
                  <a:cubicBezTo>
                    <a:pt x="169" y="506"/>
                    <a:pt x="168" y="507"/>
                    <a:pt x="167" y="506"/>
                  </a:cubicBezTo>
                  <a:cubicBezTo>
                    <a:pt x="165" y="506"/>
                    <a:pt x="164" y="505"/>
                    <a:pt x="162" y="505"/>
                  </a:cubicBezTo>
                  <a:cubicBezTo>
                    <a:pt x="160" y="505"/>
                    <a:pt x="159" y="503"/>
                    <a:pt x="159" y="501"/>
                  </a:cubicBezTo>
                  <a:cubicBezTo>
                    <a:pt x="159" y="500"/>
                    <a:pt x="159" y="499"/>
                    <a:pt x="158" y="497"/>
                  </a:cubicBezTo>
                  <a:cubicBezTo>
                    <a:pt x="155" y="498"/>
                    <a:pt x="153" y="499"/>
                    <a:pt x="151" y="501"/>
                  </a:cubicBezTo>
                  <a:cubicBezTo>
                    <a:pt x="150" y="501"/>
                    <a:pt x="148" y="501"/>
                    <a:pt x="147" y="502"/>
                  </a:cubicBezTo>
                  <a:cubicBezTo>
                    <a:pt x="146" y="502"/>
                    <a:pt x="145" y="501"/>
                    <a:pt x="144" y="500"/>
                  </a:cubicBezTo>
                  <a:cubicBezTo>
                    <a:pt x="143" y="498"/>
                    <a:pt x="142" y="496"/>
                    <a:pt x="141" y="494"/>
                  </a:cubicBezTo>
                  <a:cubicBezTo>
                    <a:pt x="141" y="493"/>
                    <a:pt x="140" y="492"/>
                    <a:pt x="139" y="492"/>
                  </a:cubicBezTo>
                  <a:cubicBezTo>
                    <a:pt x="135" y="492"/>
                    <a:pt x="131" y="491"/>
                    <a:pt x="126" y="490"/>
                  </a:cubicBezTo>
                  <a:cubicBezTo>
                    <a:pt x="124" y="489"/>
                    <a:pt x="121" y="489"/>
                    <a:pt x="118" y="489"/>
                  </a:cubicBezTo>
                  <a:cubicBezTo>
                    <a:pt x="116" y="489"/>
                    <a:pt x="114" y="489"/>
                    <a:pt x="112" y="489"/>
                  </a:cubicBezTo>
                  <a:cubicBezTo>
                    <a:pt x="110" y="489"/>
                    <a:pt x="109" y="489"/>
                    <a:pt x="107" y="488"/>
                  </a:cubicBezTo>
                  <a:cubicBezTo>
                    <a:pt x="104" y="486"/>
                    <a:pt x="101" y="485"/>
                    <a:pt x="98" y="483"/>
                  </a:cubicBezTo>
                  <a:cubicBezTo>
                    <a:pt x="97" y="482"/>
                    <a:pt x="96" y="481"/>
                    <a:pt x="95" y="480"/>
                  </a:cubicBezTo>
                  <a:cubicBezTo>
                    <a:pt x="93" y="476"/>
                    <a:pt x="90" y="471"/>
                    <a:pt x="87" y="467"/>
                  </a:cubicBezTo>
                  <a:cubicBezTo>
                    <a:pt x="86" y="465"/>
                    <a:pt x="85" y="462"/>
                    <a:pt x="84" y="460"/>
                  </a:cubicBezTo>
                  <a:cubicBezTo>
                    <a:pt x="83" y="456"/>
                    <a:pt x="82" y="452"/>
                    <a:pt x="81" y="449"/>
                  </a:cubicBezTo>
                  <a:cubicBezTo>
                    <a:pt x="79" y="440"/>
                    <a:pt x="76" y="432"/>
                    <a:pt x="74" y="423"/>
                  </a:cubicBezTo>
                  <a:cubicBezTo>
                    <a:pt x="73" y="418"/>
                    <a:pt x="72" y="413"/>
                    <a:pt x="70" y="408"/>
                  </a:cubicBezTo>
                  <a:cubicBezTo>
                    <a:pt x="69" y="403"/>
                    <a:pt x="69" y="399"/>
                    <a:pt x="68" y="395"/>
                  </a:cubicBezTo>
                  <a:cubicBezTo>
                    <a:pt x="66" y="390"/>
                    <a:pt x="65" y="384"/>
                    <a:pt x="64" y="379"/>
                  </a:cubicBezTo>
                  <a:cubicBezTo>
                    <a:pt x="63" y="374"/>
                    <a:pt x="62" y="369"/>
                    <a:pt x="61" y="364"/>
                  </a:cubicBezTo>
                  <a:cubicBezTo>
                    <a:pt x="61" y="362"/>
                    <a:pt x="60" y="360"/>
                    <a:pt x="60" y="359"/>
                  </a:cubicBezTo>
                  <a:cubicBezTo>
                    <a:pt x="60" y="358"/>
                    <a:pt x="59" y="357"/>
                    <a:pt x="58" y="357"/>
                  </a:cubicBezTo>
                  <a:cubicBezTo>
                    <a:pt x="55" y="357"/>
                    <a:pt x="53" y="357"/>
                    <a:pt x="51" y="357"/>
                  </a:cubicBezTo>
                  <a:cubicBezTo>
                    <a:pt x="50" y="357"/>
                    <a:pt x="49" y="357"/>
                    <a:pt x="48" y="357"/>
                  </a:cubicBezTo>
                  <a:cubicBezTo>
                    <a:pt x="51" y="357"/>
                    <a:pt x="54" y="357"/>
                    <a:pt x="57" y="357"/>
                  </a:cubicBezTo>
                  <a:cubicBezTo>
                    <a:pt x="60" y="357"/>
                    <a:pt x="62" y="355"/>
                    <a:pt x="63" y="354"/>
                  </a:cubicBezTo>
                  <a:cubicBezTo>
                    <a:pt x="64" y="354"/>
                    <a:pt x="64" y="353"/>
                    <a:pt x="64" y="352"/>
                  </a:cubicBezTo>
                  <a:cubicBezTo>
                    <a:pt x="63" y="350"/>
                    <a:pt x="63" y="347"/>
                    <a:pt x="63" y="344"/>
                  </a:cubicBezTo>
                  <a:cubicBezTo>
                    <a:pt x="62" y="339"/>
                    <a:pt x="62" y="339"/>
                    <a:pt x="66" y="337"/>
                  </a:cubicBezTo>
                  <a:cubicBezTo>
                    <a:pt x="69" y="336"/>
                    <a:pt x="71" y="335"/>
                    <a:pt x="72" y="333"/>
                  </a:cubicBezTo>
                  <a:cubicBezTo>
                    <a:pt x="73" y="331"/>
                    <a:pt x="73" y="329"/>
                    <a:pt x="73" y="326"/>
                  </a:cubicBezTo>
                  <a:cubicBezTo>
                    <a:pt x="73" y="325"/>
                    <a:pt x="73" y="323"/>
                    <a:pt x="72" y="321"/>
                  </a:cubicBezTo>
                  <a:cubicBezTo>
                    <a:pt x="72" y="320"/>
                    <a:pt x="70" y="319"/>
                    <a:pt x="69" y="318"/>
                  </a:cubicBezTo>
                  <a:cubicBezTo>
                    <a:pt x="69" y="318"/>
                    <a:pt x="69" y="317"/>
                    <a:pt x="68" y="317"/>
                  </a:cubicBezTo>
                  <a:cubicBezTo>
                    <a:pt x="67" y="316"/>
                    <a:pt x="67" y="315"/>
                    <a:pt x="67" y="314"/>
                  </a:cubicBezTo>
                  <a:cubicBezTo>
                    <a:pt x="67" y="311"/>
                    <a:pt x="67" y="309"/>
                    <a:pt x="67" y="306"/>
                  </a:cubicBezTo>
                  <a:cubicBezTo>
                    <a:pt x="67" y="304"/>
                    <a:pt x="67" y="303"/>
                    <a:pt x="66" y="302"/>
                  </a:cubicBezTo>
                  <a:cubicBezTo>
                    <a:pt x="64" y="299"/>
                    <a:pt x="62" y="295"/>
                    <a:pt x="60" y="292"/>
                  </a:cubicBezTo>
                  <a:cubicBezTo>
                    <a:pt x="60" y="291"/>
                    <a:pt x="59" y="290"/>
                    <a:pt x="58" y="289"/>
                  </a:cubicBezTo>
                  <a:cubicBezTo>
                    <a:pt x="54" y="286"/>
                    <a:pt x="50" y="282"/>
                    <a:pt x="46" y="279"/>
                  </a:cubicBezTo>
                  <a:cubicBezTo>
                    <a:pt x="45" y="278"/>
                    <a:pt x="45" y="277"/>
                    <a:pt x="45" y="275"/>
                  </a:cubicBezTo>
                  <a:cubicBezTo>
                    <a:pt x="45" y="273"/>
                    <a:pt x="46" y="271"/>
                    <a:pt x="46" y="269"/>
                  </a:cubicBezTo>
                  <a:cubicBezTo>
                    <a:pt x="46" y="267"/>
                    <a:pt x="46" y="267"/>
                    <a:pt x="45" y="266"/>
                  </a:cubicBezTo>
                  <a:cubicBezTo>
                    <a:pt x="42" y="263"/>
                    <a:pt x="39" y="261"/>
                    <a:pt x="36" y="258"/>
                  </a:cubicBezTo>
                  <a:cubicBezTo>
                    <a:pt x="34" y="256"/>
                    <a:pt x="34" y="253"/>
                    <a:pt x="36" y="251"/>
                  </a:cubicBezTo>
                  <a:cubicBezTo>
                    <a:pt x="37" y="249"/>
                    <a:pt x="39" y="248"/>
                    <a:pt x="40" y="246"/>
                  </a:cubicBezTo>
                  <a:cubicBezTo>
                    <a:pt x="41" y="245"/>
                    <a:pt x="42" y="245"/>
                    <a:pt x="44" y="245"/>
                  </a:cubicBezTo>
                  <a:cubicBezTo>
                    <a:pt x="45" y="245"/>
                    <a:pt x="47" y="245"/>
                    <a:pt x="49" y="245"/>
                  </a:cubicBezTo>
                  <a:cubicBezTo>
                    <a:pt x="50" y="245"/>
                    <a:pt x="51" y="245"/>
                    <a:pt x="52" y="244"/>
                  </a:cubicBezTo>
                  <a:cubicBezTo>
                    <a:pt x="55" y="240"/>
                    <a:pt x="59" y="237"/>
                    <a:pt x="63" y="234"/>
                  </a:cubicBezTo>
                  <a:cubicBezTo>
                    <a:pt x="63" y="233"/>
                    <a:pt x="64" y="233"/>
                    <a:pt x="64" y="231"/>
                  </a:cubicBezTo>
                  <a:cubicBezTo>
                    <a:pt x="63" y="228"/>
                    <a:pt x="62" y="225"/>
                    <a:pt x="61" y="222"/>
                  </a:cubicBezTo>
                  <a:cubicBezTo>
                    <a:pt x="61" y="220"/>
                    <a:pt x="61" y="219"/>
                    <a:pt x="62" y="219"/>
                  </a:cubicBezTo>
                  <a:cubicBezTo>
                    <a:pt x="63" y="218"/>
                    <a:pt x="64" y="217"/>
                    <a:pt x="65" y="217"/>
                  </a:cubicBezTo>
                  <a:cubicBezTo>
                    <a:pt x="68" y="215"/>
                    <a:pt x="69" y="212"/>
                    <a:pt x="71" y="210"/>
                  </a:cubicBezTo>
                  <a:cubicBezTo>
                    <a:pt x="71" y="209"/>
                    <a:pt x="71" y="209"/>
                    <a:pt x="71" y="208"/>
                  </a:cubicBezTo>
                  <a:cubicBezTo>
                    <a:pt x="71" y="202"/>
                    <a:pt x="71" y="197"/>
                    <a:pt x="71" y="191"/>
                  </a:cubicBezTo>
                  <a:cubicBezTo>
                    <a:pt x="71" y="190"/>
                    <a:pt x="71" y="189"/>
                    <a:pt x="71" y="188"/>
                  </a:cubicBezTo>
                  <a:cubicBezTo>
                    <a:pt x="69" y="183"/>
                    <a:pt x="68" y="177"/>
                    <a:pt x="66" y="172"/>
                  </a:cubicBezTo>
                  <a:cubicBezTo>
                    <a:pt x="66" y="170"/>
                    <a:pt x="65" y="169"/>
                    <a:pt x="64" y="168"/>
                  </a:cubicBezTo>
                  <a:cubicBezTo>
                    <a:pt x="60" y="163"/>
                    <a:pt x="57" y="157"/>
                    <a:pt x="53" y="152"/>
                  </a:cubicBezTo>
                  <a:cubicBezTo>
                    <a:pt x="52" y="151"/>
                    <a:pt x="51" y="150"/>
                    <a:pt x="50" y="149"/>
                  </a:cubicBezTo>
                  <a:cubicBezTo>
                    <a:pt x="45" y="144"/>
                    <a:pt x="39" y="139"/>
                    <a:pt x="33" y="134"/>
                  </a:cubicBezTo>
                  <a:cubicBezTo>
                    <a:pt x="32" y="133"/>
                    <a:pt x="31" y="132"/>
                    <a:pt x="29" y="132"/>
                  </a:cubicBezTo>
                  <a:cubicBezTo>
                    <a:pt x="26" y="130"/>
                    <a:pt x="24" y="129"/>
                    <a:pt x="21" y="128"/>
                  </a:cubicBezTo>
                  <a:cubicBezTo>
                    <a:pt x="20" y="127"/>
                    <a:pt x="20" y="126"/>
                    <a:pt x="20" y="125"/>
                  </a:cubicBezTo>
                  <a:cubicBezTo>
                    <a:pt x="23" y="119"/>
                    <a:pt x="25" y="112"/>
                    <a:pt x="28" y="106"/>
                  </a:cubicBezTo>
                  <a:cubicBezTo>
                    <a:pt x="29" y="102"/>
                    <a:pt x="31" y="98"/>
                    <a:pt x="31" y="94"/>
                  </a:cubicBezTo>
                  <a:cubicBezTo>
                    <a:pt x="31" y="93"/>
                    <a:pt x="31" y="92"/>
                    <a:pt x="31" y="90"/>
                  </a:cubicBezTo>
                  <a:cubicBezTo>
                    <a:pt x="32" y="87"/>
                    <a:pt x="31" y="83"/>
                    <a:pt x="30" y="80"/>
                  </a:cubicBezTo>
                  <a:cubicBezTo>
                    <a:pt x="30" y="79"/>
                    <a:pt x="29" y="78"/>
                    <a:pt x="28" y="78"/>
                  </a:cubicBezTo>
                  <a:cubicBezTo>
                    <a:pt x="27" y="78"/>
                    <a:pt x="25" y="77"/>
                    <a:pt x="24" y="77"/>
                  </a:cubicBezTo>
                  <a:cubicBezTo>
                    <a:pt x="23" y="77"/>
                    <a:pt x="22" y="76"/>
                    <a:pt x="22" y="76"/>
                  </a:cubicBezTo>
                  <a:cubicBezTo>
                    <a:pt x="22" y="75"/>
                    <a:pt x="21" y="74"/>
                    <a:pt x="21" y="73"/>
                  </a:cubicBezTo>
                  <a:cubicBezTo>
                    <a:pt x="20" y="70"/>
                    <a:pt x="19" y="69"/>
                    <a:pt x="16" y="67"/>
                  </a:cubicBezTo>
                  <a:cubicBezTo>
                    <a:pt x="14" y="65"/>
                    <a:pt x="12" y="64"/>
                    <a:pt x="9" y="62"/>
                  </a:cubicBezTo>
                  <a:cubicBezTo>
                    <a:pt x="8" y="61"/>
                    <a:pt x="8" y="61"/>
                    <a:pt x="9" y="59"/>
                  </a:cubicBezTo>
                  <a:cubicBezTo>
                    <a:pt x="10" y="56"/>
                    <a:pt x="11" y="53"/>
                    <a:pt x="12" y="51"/>
                  </a:cubicBezTo>
                  <a:cubicBezTo>
                    <a:pt x="12" y="49"/>
                    <a:pt x="12" y="48"/>
                    <a:pt x="11" y="47"/>
                  </a:cubicBezTo>
                  <a:cubicBezTo>
                    <a:pt x="10" y="45"/>
                    <a:pt x="9" y="43"/>
                    <a:pt x="9" y="41"/>
                  </a:cubicBezTo>
                  <a:cubicBezTo>
                    <a:pt x="8" y="40"/>
                    <a:pt x="7" y="39"/>
                    <a:pt x="6" y="38"/>
                  </a:cubicBezTo>
                  <a:cubicBezTo>
                    <a:pt x="5" y="37"/>
                    <a:pt x="3" y="35"/>
                    <a:pt x="2" y="34"/>
                  </a:cubicBezTo>
                  <a:cubicBezTo>
                    <a:pt x="1" y="33"/>
                    <a:pt x="0" y="32"/>
                    <a:pt x="0" y="31"/>
                  </a:cubicBezTo>
                  <a:cubicBezTo>
                    <a:pt x="0" y="27"/>
                    <a:pt x="0" y="23"/>
                    <a:pt x="0" y="19"/>
                  </a:cubicBezTo>
                  <a:cubicBezTo>
                    <a:pt x="0" y="18"/>
                    <a:pt x="1" y="18"/>
                    <a:pt x="1" y="17"/>
                  </a:cubicBezTo>
                  <a:cubicBezTo>
                    <a:pt x="3" y="15"/>
                    <a:pt x="5" y="13"/>
                    <a:pt x="6" y="11"/>
                  </a:cubicBezTo>
                  <a:cubicBezTo>
                    <a:pt x="9" y="10"/>
                    <a:pt x="11" y="10"/>
                    <a:pt x="14" y="11"/>
                  </a:cubicBezTo>
                  <a:cubicBezTo>
                    <a:pt x="18" y="11"/>
                    <a:pt x="22" y="10"/>
                    <a:pt x="25" y="8"/>
                  </a:cubicBezTo>
                  <a:cubicBezTo>
                    <a:pt x="28" y="7"/>
                    <a:pt x="31" y="5"/>
                    <a:pt x="34" y="5"/>
                  </a:cubicBezTo>
                  <a:cubicBezTo>
                    <a:pt x="37" y="4"/>
                    <a:pt x="41" y="4"/>
                    <a:pt x="44" y="5"/>
                  </a:cubicBezTo>
                  <a:cubicBezTo>
                    <a:pt x="48" y="5"/>
                    <a:pt x="50" y="4"/>
                    <a:pt x="53" y="2"/>
                  </a:cubicBezTo>
                  <a:cubicBezTo>
                    <a:pt x="54" y="0"/>
                    <a:pt x="56" y="0"/>
                    <a:pt x="57" y="0"/>
                  </a:cubicBezTo>
                  <a:cubicBezTo>
                    <a:pt x="60" y="0"/>
                    <a:pt x="62" y="0"/>
                    <a:pt x="65" y="0"/>
                  </a:cubicBezTo>
                  <a:cubicBezTo>
                    <a:pt x="66" y="0"/>
                    <a:pt x="68" y="0"/>
                    <a:pt x="69" y="1"/>
                  </a:cubicBezTo>
                  <a:cubicBezTo>
                    <a:pt x="75" y="4"/>
                    <a:pt x="82" y="8"/>
                    <a:pt x="88" y="11"/>
                  </a:cubicBezTo>
                  <a:cubicBezTo>
                    <a:pt x="90" y="12"/>
                    <a:pt x="91" y="13"/>
                    <a:pt x="90" y="15"/>
                  </a:cubicBezTo>
                  <a:cubicBezTo>
                    <a:pt x="90" y="17"/>
                    <a:pt x="90" y="19"/>
                    <a:pt x="90" y="21"/>
                  </a:cubicBezTo>
                  <a:cubicBezTo>
                    <a:pt x="90" y="22"/>
                    <a:pt x="91" y="22"/>
                    <a:pt x="92" y="23"/>
                  </a:cubicBezTo>
                  <a:cubicBezTo>
                    <a:pt x="93" y="23"/>
                    <a:pt x="94" y="24"/>
                    <a:pt x="96" y="25"/>
                  </a:cubicBezTo>
                  <a:cubicBezTo>
                    <a:pt x="97" y="26"/>
                    <a:pt x="99" y="25"/>
                    <a:pt x="100" y="25"/>
                  </a:cubicBezTo>
                  <a:cubicBezTo>
                    <a:pt x="102" y="26"/>
                    <a:pt x="104" y="25"/>
                    <a:pt x="106" y="23"/>
                  </a:cubicBezTo>
                  <a:cubicBezTo>
                    <a:pt x="107" y="22"/>
                    <a:pt x="109" y="21"/>
                    <a:pt x="110" y="20"/>
                  </a:cubicBezTo>
                  <a:cubicBezTo>
                    <a:pt x="111" y="20"/>
                    <a:pt x="112" y="19"/>
                    <a:pt x="113" y="19"/>
                  </a:cubicBezTo>
                  <a:cubicBezTo>
                    <a:pt x="117" y="19"/>
                    <a:pt x="122" y="19"/>
                    <a:pt x="127" y="19"/>
                  </a:cubicBezTo>
                  <a:cubicBezTo>
                    <a:pt x="128" y="19"/>
                    <a:pt x="129" y="20"/>
                    <a:pt x="129" y="21"/>
                  </a:cubicBezTo>
                  <a:cubicBezTo>
                    <a:pt x="131" y="23"/>
                    <a:pt x="132" y="26"/>
                    <a:pt x="133" y="29"/>
                  </a:cubicBezTo>
                  <a:cubicBezTo>
                    <a:pt x="133" y="30"/>
                    <a:pt x="133" y="31"/>
                    <a:pt x="133" y="32"/>
                  </a:cubicBezTo>
                  <a:cubicBezTo>
                    <a:pt x="133" y="35"/>
                    <a:pt x="133" y="38"/>
                    <a:pt x="133" y="41"/>
                  </a:cubicBezTo>
                  <a:cubicBezTo>
                    <a:pt x="133" y="43"/>
                    <a:pt x="134" y="45"/>
                    <a:pt x="135" y="47"/>
                  </a:cubicBezTo>
                  <a:cubicBezTo>
                    <a:pt x="140" y="52"/>
                    <a:pt x="145" y="58"/>
                    <a:pt x="151" y="63"/>
                  </a:cubicBezTo>
                  <a:cubicBezTo>
                    <a:pt x="152" y="64"/>
                    <a:pt x="153" y="66"/>
                    <a:pt x="152" y="68"/>
                  </a:cubicBezTo>
                  <a:cubicBezTo>
                    <a:pt x="152" y="70"/>
                    <a:pt x="152" y="71"/>
                    <a:pt x="152" y="73"/>
                  </a:cubicBezTo>
                  <a:cubicBezTo>
                    <a:pt x="152" y="73"/>
                    <a:pt x="153" y="74"/>
                    <a:pt x="153" y="74"/>
                  </a:cubicBezTo>
                  <a:cubicBezTo>
                    <a:pt x="155" y="75"/>
                    <a:pt x="156" y="77"/>
                    <a:pt x="158" y="77"/>
                  </a:cubicBezTo>
                  <a:cubicBezTo>
                    <a:pt x="168" y="77"/>
                    <a:pt x="178" y="77"/>
                    <a:pt x="187" y="77"/>
                  </a:cubicBezTo>
                  <a:cubicBezTo>
                    <a:pt x="189" y="77"/>
                    <a:pt x="189" y="77"/>
                    <a:pt x="190" y="75"/>
                  </a:cubicBezTo>
                  <a:cubicBezTo>
                    <a:pt x="192" y="72"/>
                    <a:pt x="195" y="68"/>
                    <a:pt x="197" y="65"/>
                  </a:cubicBezTo>
                  <a:cubicBezTo>
                    <a:pt x="198" y="64"/>
                    <a:pt x="198" y="63"/>
                    <a:pt x="198" y="62"/>
                  </a:cubicBezTo>
                  <a:cubicBezTo>
                    <a:pt x="198" y="55"/>
                    <a:pt x="199" y="49"/>
                    <a:pt x="200" y="43"/>
                  </a:cubicBezTo>
                  <a:cubicBezTo>
                    <a:pt x="200" y="42"/>
                    <a:pt x="200" y="41"/>
                    <a:pt x="201" y="39"/>
                  </a:cubicBezTo>
                  <a:cubicBezTo>
                    <a:pt x="201" y="38"/>
                    <a:pt x="201" y="36"/>
                    <a:pt x="200" y="34"/>
                  </a:cubicBezTo>
                  <a:cubicBezTo>
                    <a:pt x="200" y="34"/>
                    <a:pt x="200" y="33"/>
                    <a:pt x="200" y="33"/>
                  </a:cubicBezTo>
                  <a:cubicBezTo>
                    <a:pt x="205" y="34"/>
                    <a:pt x="209" y="35"/>
                    <a:pt x="214" y="36"/>
                  </a:cubicBezTo>
                  <a:cubicBezTo>
                    <a:pt x="216" y="37"/>
                    <a:pt x="218" y="38"/>
                    <a:pt x="219" y="39"/>
                  </a:cubicBezTo>
                  <a:cubicBezTo>
                    <a:pt x="221" y="42"/>
                    <a:pt x="222" y="44"/>
                    <a:pt x="220" y="47"/>
                  </a:cubicBezTo>
                  <a:cubicBezTo>
                    <a:pt x="219" y="48"/>
                    <a:pt x="219" y="49"/>
                    <a:pt x="221" y="50"/>
                  </a:cubicBezTo>
                  <a:cubicBezTo>
                    <a:pt x="222" y="50"/>
                    <a:pt x="222" y="50"/>
                    <a:pt x="223" y="50"/>
                  </a:cubicBezTo>
                  <a:cubicBezTo>
                    <a:pt x="225" y="51"/>
                    <a:pt x="228" y="50"/>
                    <a:pt x="230" y="49"/>
                  </a:cubicBezTo>
                  <a:cubicBezTo>
                    <a:pt x="231" y="49"/>
                    <a:pt x="233" y="49"/>
                    <a:pt x="235" y="49"/>
                  </a:cubicBezTo>
                  <a:cubicBezTo>
                    <a:pt x="236" y="49"/>
                    <a:pt x="236" y="50"/>
                    <a:pt x="236" y="50"/>
                  </a:cubicBezTo>
                  <a:cubicBezTo>
                    <a:pt x="236" y="52"/>
                    <a:pt x="236" y="54"/>
                    <a:pt x="236" y="55"/>
                  </a:cubicBezTo>
                  <a:cubicBezTo>
                    <a:pt x="236" y="58"/>
                    <a:pt x="236" y="62"/>
                    <a:pt x="236" y="65"/>
                  </a:cubicBezTo>
                  <a:cubicBezTo>
                    <a:pt x="235" y="67"/>
                    <a:pt x="236" y="69"/>
                    <a:pt x="235" y="71"/>
                  </a:cubicBezTo>
                  <a:cubicBezTo>
                    <a:pt x="235" y="73"/>
                    <a:pt x="235" y="74"/>
                    <a:pt x="235" y="75"/>
                  </a:cubicBezTo>
                  <a:cubicBezTo>
                    <a:pt x="235" y="76"/>
                    <a:pt x="235" y="77"/>
                    <a:pt x="236" y="77"/>
                  </a:cubicBezTo>
                  <a:cubicBezTo>
                    <a:pt x="239" y="77"/>
                    <a:pt x="241" y="77"/>
                    <a:pt x="243" y="77"/>
                  </a:cubicBezTo>
                  <a:cubicBezTo>
                    <a:pt x="245" y="77"/>
                    <a:pt x="247" y="77"/>
                    <a:pt x="248" y="78"/>
                  </a:cubicBezTo>
                  <a:cubicBezTo>
                    <a:pt x="249" y="78"/>
                    <a:pt x="250" y="79"/>
                    <a:pt x="250" y="80"/>
                  </a:cubicBezTo>
                  <a:cubicBezTo>
                    <a:pt x="250" y="81"/>
                    <a:pt x="250" y="83"/>
                    <a:pt x="250" y="84"/>
                  </a:cubicBezTo>
                  <a:cubicBezTo>
                    <a:pt x="250" y="86"/>
                    <a:pt x="250" y="88"/>
                    <a:pt x="251" y="90"/>
                  </a:cubicBezTo>
                  <a:cubicBezTo>
                    <a:pt x="254" y="94"/>
                    <a:pt x="254" y="98"/>
                    <a:pt x="254" y="103"/>
                  </a:cubicBezTo>
                  <a:cubicBezTo>
                    <a:pt x="254" y="105"/>
                    <a:pt x="254" y="107"/>
                    <a:pt x="254" y="109"/>
                  </a:cubicBezTo>
                  <a:cubicBezTo>
                    <a:pt x="254" y="110"/>
                    <a:pt x="255" y="110"/>
                    <a:pt x="255" y="110"/>
                  </a:cubicBezTo>
                  <a:cubicBezTo>
                    <a:pt x="256" y="111"/>
                    <a:pt x="256" y="111"/>
                    <a:pt x="257" y="111"/>
                  </a:cubicBezTo>
                  <a:cubicBezTo>
                    <a:pt x="259" y="110"/>
                    <a:pt x="260" y="111"/>
                    <a:pt x="262" y="113"/>
                  </a:cubicBezTo>
                  <a:cubicBezTo>
                    <a:pt x="264" y="115"/>
                    <a:pt x="266" y="117"/>
                    <a:pt x="268" y="120"/>
                  </a:cubicBezTo>
                  <a:cubicBezTo>
                    <a:pt x="268" y="121"/>
                    <a:pt x="269" y="121"/>
                    <a:pt x="270" y="121"/>
                  </a:cubicBezTo>
                  <a:cubicBezTo>
                    <a:pt x="272" y="121"/>
                    <a:pt x="272" y="122"/>
                    <a:pt x="272" y="123"/>
                  </a:cubicBezTo>
                  <a:cubicBezTo>
                    <a:pt x="272" y="125"/>
                    <a:pt x="272" y="126"/>
                    <a:pt x="272" y="128"/>
                  </a:cubicBezTo>
                  <a:cubicBezTo>
                    <a:pt x="272" y="129"/>
                    <a:pt x="272" y="131"/>
                    <a:pt x="273" y="132"/>
                  </a:cubicBezTo>
                  <a:cubicBezTo>
                    <a:pt x="276" y="136"/>
                    <a:pt x="278" y="139"/>
                    <a:pt x="281" y="143"/>
                  </a:cubicBezTo>
                  <a:cubicBezTo>
                    <a:pt x="282" y="144"/>
                    <a:pt x="283" y="145"/>
                    <a:pt x="284" y="145"/>
                  </a:cubicBezTo>
                  <a:cubicBezTo>
                    <a:pt x="285" y="145"/>
                    <a:pt x="286" y="145"/>
                    <a:pt x="287" y="145"/>
                  </a:cubicBezTo>
                  <a:cubicBezTo>
                    <a:pt x="289" y="145"/>
                    <a:pt x="290" y="146"/>
                    <a:pt x="291" y="147"/>
                  </a:cubicBezTo>
                  <a:cubicBezTo>
                    <a:pt x="291" y="148"/>
                    <a:pt x="291" y="148"/>
                    <a:pt x="291" y="149"/>
                  </a:cubicBezTo>
                  <a:cubicBezTo>
                    <a:pt x="290" y="153"/>
                    <a:pt x="290" y="157"/>
                    <a:pt x="290" y="162"/>
                  </a:cubicBezTo>
                  <a:cubicBezTo>
                    <a:pt x="290" y="162"/>
                    <a:pt x="290" y="162"/>
                    <a:pt x="290" y="162"/>
                  </a:cubicBezTo>
                  <a:cubicBezTo>
                    <a:pt x="289" y="163"/>
                    <a:pt x="289" y="164"/>
                    <a:pt x="288" y="164"/>
                  </a:cubicBezTo>
                  <a:cubicBezTo>
                    <a:pt x="285" y="164"/>
                    <a:pt x="283" y="164"/>
                    <a:pt x="281" y="164"/>
                  </a:cubicBezTo>
                  <a:cubicBezTo>
                    <a:pt x="277" y="164"/>
                    <a:pt x="273" y="165"/>
                    <a:pt x="269" y="166"/>
                  </a:cubicBezTo>
                  <a:cubicBezTo>
                    <a:pt x="268" y="167"/>
                    <a:pt x="267" y="167"/>
                    <a:pt x="267" y="168"/>
                  </a:cubicBezTo>
                  <a:cubicBezTo>
                    <a:pt x="267" y="169"/>
                    <a:pt x="267" y="170"/>
                    <a:pt x="267" y="170"/>
                  </a:cubicBezTo>
                  <a:cubicBezTo>
                    <a:pt x="267" y="171"/>
                    <a:pt x="267" y="171"/>
                    <a:pt x="266" y="171"/>
                  </a:cubicBezTo>
                  <a:cubicBezTo>
                    <a:pt x="265" y="171"/>
                    <a:pt x="265" y="171"/>
                    <a:pt x="264" y="171"/>
                  </a:cubicBezTo>
                  <a:cubicBezTo>
                    <a:pt x="261" y="171"/>
                    <a:pt x="257" y="171"/>
                    <a:pt x="253" y="171"/>
                  </a:cubicBezTo>
                  <a:cubicBezTo>
                    <a:pt x="249" y="171"/>
                    <a:pt x="245" y="171"/>
                    <a:pt x="241" y="169"/>
                  </a:cubicBezTo>
                  <a:cubicBezTo>
                    <a:pt x="239" y="168"/>
                    <a:pt x="237" y="168"/>
                    <a:pt x="236" y="166"/>
                  </a:cubicBezTo>
                  <a:cubicBezTo>
                    <a:pt x="236" y="166"/>
                    <a:pt x="235" y="166"/>
                    <a:pt x="235" y="166"/>
                  </a:cubicBezTo>
                  <a:cubicBezTo>
                    <a:pt x="235" y="167"/>
                    <a:pt x="235" y="168"/>
                    <a:pt x="235" y="169"/>
                  </a:cubicBezTo>
                  <a:cubicBezTo>
                    <a:pt x="235" y="171"/>
                    <a:pt x="235" y="172"/>
                    <a:pt x="236" y="172"/>
                  </a:cubicBezTo>
                  <a:cubicBezTo>
                    <a:pt x="237" y="173"/>
                    <a:pt x="237" y="173"/>
                    <a:pt x="237" y="173"/>
                  </a:cubicBezTo>
                  <a:cubicBezTo>
                    <a:pt x="240" y="175"/>
                    <a:pt x="243" y="177"/>
                    <a:pt x="245" y="179"/>
                  </a:cubicBezTo>
                  <a:cubicBezTo>
                    <a:pt x="246" y="179"/>
                    <a:pt x="246" y="179"/>
                    <a:pt x="246" y="180"/>
                  </a:cubicBezTo>
                  <a:cubicBezTo>
                    <a:pt x="246" y="180"/>
                    <a:pt x="245" y="180"/>
                    <a:pt x="245" y="180"/>
                  </a:cubicBezTo>
                  <a:cubicBezTo>
                    <a:pt x="244" y="181"/>
                    <a:pt x="243" y="180"/>
                    <a:pt x="242" y="181"/>
                  </a:cubicBezTo>
                  <a:cubicBezTo>
                    <a:pt x="240" y="181"/>
                    <a:pt x="237" y="182"/>
                    <a:pt x="235" y="180"/>
                  </a:cubicBezTo>
                  <a:cubicBezTo>
                    <a:pt x="235" y="179"/>
                    <a:pt x="235" y="179"/>
                    <a:pt x="234" y="179"/>
                  </a:cubicBezTo>
                  <a:cubicBezTo>
                    <a:pt x="233" y="179"/>
                    <a:pt x="233" y="179"/>
                    <a:pt x="232" y="180"/>
                  </a:cubicBezTo>
                  <a:cubicBezTo>
                    <a:pt x="231" y="181"/>
                    <a:pt x="231" y="182"/>
                    <a:pt x="232" y="183"/>
                  </a:cubicBezTo>
                  <a:cubicBezTo>
                    <a:pt x="233" y="184"/>
                    <a:pt x="234" y="185"/>
                    <a:pt x="235" y="187"/>
                  </a:cubicBezTo>
                  <a:cubicBezTo>
                    <a:pt x="236" y="188"/>
                    <a:pt x="237" y="189"/>
                    <a:pt x="238" y="190"/>
                  </a:cubicBezTo>
                  <a:cubicBezTo>
                    <a:pt x="239" y="191"/>
                    <a:pt x="239" y="192"/>
                    <a:pt x="238" y="193"/>
                  </a:cubicBezTo>
                  <a:cubicBezTo>
                    <a:pt x="237" y="194"/>
                    <a:pt x="236" y="194"/>
                    <a:pt x="235" y="195"/>
                  </a:cubicBezTo>
                  <a:cubicBezTo>
                    <a:pt x="234" y="196"/>
                    <a:pt x="234" y="196"/>
                    <a:pt x="235" y="198"/>
                  </a:cubicBezTo>
                  <a:cubicBezTo>
                    <a:pt x="236" y="200"/>
                    <a:pt x="237" y="202"/>
                    <a:pt x="238" y="204"/>
                  </a:cubicBezTo>
                  <a:cubicBezTo>
                    <a:pt x="241" y="209"/>
                    <a:pt x="244" y="214"/>
                    <a:pt x="247" y="220"/>
                  </a:cubicBezTo>
                  <a:cubicBezTo>
                    <a:pt x="248" y="221"/>
                    <a:pt x="249" y="221"/>
                    <a:pt x="250" y="222"/>
                  </a:cubicBezTo>
                  <a:cubicBezTo>
                    <a:pt x="251" y="222"/>
                    <a:pt x="252" y="223"/>
                    <a:pt x="254" y="224"/>
                  </a:cubicBezTo>
                  <a:cubicBezTo>
                    <a:pt x="255" y="224"/>
                    <a:pt x="256" y="225"/>
                    <a:pt x="256" y="226"/>
                  </a:cubicBezTo>
                  <a:cubicBezTo>
                    <a:pt x="257" y="228"/>
                    <a:pt x="257" y="230"/>
                    <a:pt x="258" y="231"/>
                  </a:cubicBezTo>
                  <a:cubicBezTo>
                    <a:pt x="258" y="232"/>
                    <a:pt x="258" y="233"/>
                    <a:pt x="259" y="234"/>
                  </a:cubicBezTo>
                  <a:cubicBezTo>
                    <a:pt x="261" y="235"/>
                    <a:pt x="263" y="236"/>
                    <a:pt x="264" y="238"/>
                  </a:cubicBezTo>
                  <a:cubicBezTo>
                    <a:pt x="266" y="239"/>
                    <a:pt x="266" y="239"/>
                    <a:pt x="267" y="238"/>
                  </a:cubicBezTo>
                  <a:cubicBezTo>
                    <a:pt x="269" y="236"/>
                    <a:pt x="270" y="235"/>
                    <a:pt x="271" y="234"/>
                  </a:cubicBezTo>
                  <a:cubicBezTo>
                    <a:pt x="273" y="234"/>
                    <a:pt x="273" y="235"/>
                    <a:pt x="273" y="236"/>
                  </a:cubicBezTo>
                  <a:cubicBezTo>
                    <a:pt x="275" y="239"/>
                    <a:pt x="276" y="242"/>
                    <a:pt x="278" y="245"/>
                  </a:cubicBezTo>
                  <a:cubicBezTo>
                    <a:pt x="279" y="248"/>
                    <a:pt x="279" y="248"/>
                    <a:pt x="283" y="248"/>
                  </a:cubicBezTo>
                  <a:cubicBezTo>
                    <a:pt x="287" y="248"/>
                    <a:pt x="291" y="248"/>
                    <a:pt x="295" y="249"/>
                  </a:cubicBezTo>
                  <a:cubicBezTo>
                    <a:pt x="296" y="249"/>
                    <a:pt x="297" y="249"/>
                    <a:pt x="298" y="248"/>
                  </a:cubicBezTo>
                  <a:cubicBezTo>
                    <a:pt x="299" y="246"/>
                    <a:pt x="300" y="245"/>
                    <a:pt x="301" y="244"/>
                  </a:cubicBezTo>
                  <a:cubicBezTo>
                    <a:pt x="305" y="245"/>
                    <a:pt x="308" y="247"/>
                    <a:pt x="311" y="248"/>
                  </a:cubicBezTo>
                  <a:cubicBezTo>
                    <a:pt x="312" y="249"/>
                    <a:pt x="313" y="249"/>
                    <a:pt x="314" y="249"/>
                  </a:cubicBezTo>
                  <a:cubicBezTo>
                    <a:pt x="316" y="249"/>
                    <a:pt x="317" y="249"/>
                    <a:pt x="319" y="249"/>
                  </a:cubicBezTo>
                  <a:cubicBezTo>
                    <a:pt x="320" y="249"/>
                    <a:pt x="320" y="249"/>
                    <a:pt x="321" y="247"/>
                  </a:cubicBezTo>
                  <a:cubicBezTo>
                    <a:pt x="321" y="245"/>
                    <a:pt x="320" y="242"/>
                    <a:pt x="321" y="240"/>
                  </a:cubicBezTo>
                  <a:cubicBezTo>
                    <a:pt x="321" y="238"/>
                    <a:pt x="320" y="237"/>
                    <a:pt x="320" y="236"/>
                  </a:cubicBezTo>
                  <a:cubicBezTo>
                    <a:pt x="317" y="230"/>
                    <a:pt x="315" y="225"/>
                    <a:pt x="313" y="219"/>
                  </a:cubicBezTo>
                  <a:cubicBezTo>
                    <a:pt x="312" y="218"/>
                    <a:pt x="312" y="217"/>
                    <a:pt x="312" y="216"/>
                  </a:cubicBezTo>
                  <a:cubicBezTo>
                    <a:pt x="313" y="213"/>
                    <a:pt x="313" y="210"/>
                    <a:pt x="314" y="208"/>
                  </a:cubicBezTo>
                  <a:cubicBezTo>
                    <a:pt x="314" y="207"/>
                    <a:pt x="315" y="207"/>
                    <a:pt x="315" y="207"/>
                  </a:cubicBezTo>
                  <a:cubicBezTo>
                    <a:pt x="316" y="207"/>
                    <a:pt x="316" y="207"/>
                    <a:pt x="317" y="208"/>
                  </a:cubicBezTo>
                  <a:cubicBezTo>
                    <a:pt x="319" y="209"/>
                    <a:pt x="321" y="211"/>
                    <a:pt x="322" y="213"/>
                  </a:cubicBezTo>
                  <a:cubicBezTo>
                    <a:pt x="323" y="214"/>
                    <a:pt x="323" y="214"/>
                    <a:pt x="323" y="215"/>
                  </a:cubicBezTo>
                  <a:cubicBezTo>
                    <a:pt x="322" y="216"/>
                    <a:pt x="321" y="217"/>
                    <a:pt x="321" y="217"/>
                  </a:cubicBezTo>
                  <a:cubicBezTo>
                    <a:pt x="319" y="219"/>
                    <a:pt x="319" y="220"/>
                    <a:pt x="319" y="222"/>
                  </a:cubicBezTo>
                  <a:cubicBezTo>
                    <a:pt x="319" y="224"/>
                    <a:pt x="320" y="224"/>
                    <a:pt x="321" y="224"/>
                  </a:cubicBezTo>
                  <a:cubicBezTo>
                    <a:pt x="324" y="224"/>
                    <a:pt x="326" y="225"/>
                    <a:pt x="328" y="227"/>
                  </a:cubicBezTo>
                  <a:cubicBezTo>
                    <a:pt x="328" y="227"/>
                    <a:pt x="328" y="227"/>
                    <a:pt x="328" y="228"/>
                  </a:cubicBezTo>
                  <a:cubicBezTo>
                    <a:pt x="331" y="231"/>
                    <a:pt x="330" y="230"/>
                    <a:pt x="335" y="229"/>
                  </a:cubicBezTo>
                  <a:cubicBezTo>
                    <a:pt x="335" y="229"/>
                    <a:pt x="335" y="229"/>
                    <a:pt x="336" y="228"/>
                  </a:cubicBezTo>
                  <a:cubicBezTo>
                    <a:pt x="338" y="227"/>
                    <a:pt x="341" y="226"/>
                    <a:pt x="343" y="224"/>
                  </a:cubicBezTo>
                  <a:cubicBezTo>
                    <a:pt x="346" y="222"/>
                    <a:pt x="349" y="221"/>
                    <a:pt x="353" y="221"/>
                  </a:cubicBezTo>
                  <a:cubicBezTo>
                    <a:pt x="354" y="221"/>
                    <a:pt x="355" y="221"/>
                    <a:pt x="356" y="220"/>
                  </a:cubicBezTo>
                  <a:cubicBezTo>
                    <a:pt x="358" y="218"/>
                    <a:pt x="360" y="216"/>
                    <a:pt x="362" y="214"/>
                  </a:cubicBezTo>
                  <a:cubicBezTo>
                    <a:pt x="363" y="213"/>
                    <a:pt x="364" y="212"/>
                    <a:pt x="365" y="212"/>
                  </a:cubicBezTo>
                  <a:cubicBezTo>
                    <a:pt x="367" y="210"/>
                    <a:pt x="369" y="209"/>
                    <a:pt x="371" y="208"/>
                  </a:cubicBezTo>
                  <a:cubicBezTo>
                    <a:pt x="383" y="201"/>
                    <a:pt x="394" y="193"/>
                    <a:pt x="406" y="186"/>
                  </a:cubicBezTo>
                  <a:cubicBezTo>
                    <a:pt x="414" y="182"/>
                    <a:pt x="421" y="177"/>
                    <a:pt x="429" y="172"/>
                  </a:cubicBezTo>
                  <a:cubicBezTo>
                    <a:pt x="430" y="172"/>
                    <a:pt x="431" y="171"/>
                    <a:pt x="433" y="171"/>
                  </a:cubicBezTo>
                  <a:cubicBezTo>
                    <a:pt x="435" y="171"/>
                    <a:pt x="436" y="171"/>
                    <a:pt x="438" y="171"/>
                  </a:cubicBezTo>
                  <a:cubicBezTo>
                    <a:pt x="439" y="171"/>
                    <a:pt x="440" y="172"/>
                    <a:pt x="441" y="173"/>
                  </a:cubicBezTo>
                  <a:cubicBezTo>
                    <a:pt x="443" y="175"/>
                    <a:pt x="444" y="177"/>
                    <a:pt x="446" y="179"/>
                  </a:cubicBezTo>
                  <a:cubicBezTo>
                    <a:pt x="447" y="180"/>
                    <a:pt x="447" y="181"/>
                    <a:pt x="448" y="182"/>
                  </a:cubicBezTo>
                  <a:cubicBezTo>
                    <a:pt x="449" y="183"/>
                    <a:pt x="448" y="183"/>
                    <a:pt x="448" y="184"/>
                  </a:cubicBezTo>
                  <a:cubicBezTo>
                    <a:pt x="445" y="187"/>
                    <a:pt x="442" y="190"/>
                    <a:pt x="439" y="193"/>
                  </a:cubicBezTo>
                  <a:cubicBezTo>
                    <a:pt x="438" y="194"/>
                    <a:pt x="437" y="194"/>
                    <a:pt x="435" y="195"/>
                  </a:cubicBezTo>
                  <a:cubicBezTo>
                    <a:pt x="434" y="196"/>
                    <a:pt x="434" y="197"/>
                    <a:pt x="433" y="198"/>
                  </a:cubicBezTo>
                  <a:cubicBezTo>
                    <a:pt x="432" y="201"/>
                    <a:pt x="430" y="204"/>
                    <a:pt x="429" y="206"/>
                  </a:cubicBezTo>
                  <a:cubicBezTo>
                    <a:pt x="428" y="208"/>
                    <a:pt x="428" y="209"/>
                    <a:pt x="428" y="210"/>
                  </a:cubicBezTo>
                  <a:cubicBezTo>
                    <a:pt x="429" y="214"/>
                    <a:pt x="430" y="218"/>
                    <a:pt x="430" y="222"/>
                  </a:cubicBezTo>
                  <a:cubicBezTo>
                    <a:pt x="431" y="223"/>
                    <a:pt x="431" y="224"/>
                    <a:pt x="431" y="225"/>
                  </a:cubicBezTo>
                  <a:cubicBezTo>
                    <a:pt x="431" y="225"/>
                    <a:pt x="431" y="226"/>
                    <a:pt x="430" y="226"/>
                  </a:cubicBezTo>
                  <a:cubicBezTo>
                    <a:pt x="427" y="228"/>
                    <a:pt x="425" y="230"/>
                    <a:pt x="423" y="232"/>
                  </a:cubicBezTo>
                  <a:cubicBezTo>
                    <a:pt x="421" y="233"/>
                    <a:pt x="420" y="234"/>
                    <a:pt x="419" y="235"/>
                  </a:cubicBezTo>
                  <a:cubicBezTo>
                    <a:pt x="418" y="237"/>
                    <a:pt x="417" y="238"/>
                    <a:pt x="415" y="240"/>
                  </a:cubicBezTo>
                  <a:cubicBezTo>
                    <a:pt x="407" y="247"/>
                    <a:pt x="399" y="255"/>
                    <a:pt x="392" y="262"/>
                  </a:cubicBezTo>
                  <a:cubicBezTo>
                    <a:pt x="390" y="263"/>
                    <a:pt x="389" y="264"/>
                    <a:pt x="387" y="264"/>
                  </a:cubicBezTo>
                  <a:cubicBezTo>
                    <a:pt x="384" y="264"/>
                    <a:pt x="380" y="264"/>
                    <a:pt x="377" y="264"/>
                  </a:cubicBezTo>
                  <a:cubicBezTo>
                    <a:pt x="376" y="264"/>
                    <a:pt x="374" y="264"/>
                    <a:pt x="373" y="265"/>
                  </a:cubicBezTo>
                  <a:cubicBezTo>
                    <a:pt x="369" y="269"/>
                    <a:pt x="364" y="272"/>
                    <a:pt x="359" y="275"/>
                  </a:cubicBezTo>
                  <a:cubicBezTo>
                    <a:pt x="354" y="278"/>
                    <a:pt x="349" y="281"/>
                    <a:pt x="345" y="283"/>
                  </a:cubicBezTo>
                  <a:cubicBezTo>
                    <a:pt x="344" y="284"/>
                    <a:pt x="343" y="285"/>
                    <a:pt x="341" y="285"/>
                  </a:cubicBezTo>
                  <a:cubicBezTo>
                    <a:pt x="339" y="286"/>
                    <a:pt x="337" y="287"/>
                    <a:pt x="334" y="288"/>
                  </a:cubicBezTo>
                  <a:cubicBezTo>
                    <a:pt x="330" y="291"/>
                    <a:pt x="326" y="293"/>
                    <a:pt x="322" y="295"/>
                  </a:cubicBezTo>
                  <a:cubicBezTo>
                    <a:pt x="321" y="296"/>
                    <a:pt x="320" y="296"/>
                    <a:pt x="318" y="296"/>
                  </a:cubicBezTo>
                  <a:cubicBezTo>
                    <a:pt x="316" y="296"/>
                    <a:pt x="314" y="296"/>
                    <a:pt x="312" y="296"/>
                  </a:cubicBezTo>
                  <a:cubicBezTo>
                    <a:pt x="311" y="296"/>
                    <a:pt x="310" y="297"/>
                    <a:pt x="309" y="297"/>
                  </a:cubicBezTo>
                  <a:cubicBezTo>
                    <a:pt x="308" y="299"/>
                    <a:pt x="306" y="301"/>
                    <a:pt x="304" y="302"/>
                  </a:cubicBezTo>
                  <a:cubicBezTo>
                    <a:pt x="304" y="304"/>
                    <a:pt x="305" y="307"/>
                    <a:pt x="305" y="309"/>
                  </a:cubicBezTo>
                  <a:cubicBezTo>
                    <a:pt x="306" y="313"/>
                    <a:pt x="306" y="317"/>
                    <a:pt x="307" y="321"/>
                  </a:cubicBezTo>
                  <a:cubicBezTo>
                    <a:pt x="307" y="322"/>
                    <a:pt x="307" y="323"/>
                    <a:pt x="306" y="325"/>
                  </a:cubicBezTo>
                  <a:cubicBezTo>
                    <a:pt x="304" y="330"/>
                    <a:pt x="304" y="330"/>
                    <a:pt x="300" y="334"/>
                  </a:cubicBezTo>
                  <a:cubicBezTo>
                    <a:pt x="298" y="337"/>
                    <a:pt x="295" y="339"/>
                    <a:pt x="292" y="342"/>
                  </a:cubicBezTo>
                  <a:cubicBezTo>
                    <a:pt x="291" y="343"/>
                    <a:pt x="291" y="344"/>
                    <a:pt x="290" y="345"/>
                  </a:cubicBezTo>
                  <a:cubicBezTo>
                    <a:pt x="287" y="351"/>
                    <a:pt x="284" y="356"/>
                    <a:pt x="282" y="361"/>
                  </a:cubicBezTo>
                  <a:cubicBezTo>
                    <a:pt x="281" y="362"/>
                    <a:pt x="281" y="363"/>
                    <a:pt x="281" y="365"/>
                  </a:cubicBezTo>
                  <a:cubicBezTo>
                    <a:pt x="281" y="368"/>
                    <a:pt x="281" y="371"/>
                    <a:pt x="281" y="374"/>
                  </a:cubicBezTo>
                  <a:cubicBezTo>
                    <a:pt x="281" y="376"/>
                    <a:pt x="280" y="379"/>
                    <a:pt x="280" y="381"/>
                  </a:cubicBezTo>
                  <a:cubicBezTo>
                    <a:pt x="276" y="393"/>
                    <a:pt x="273" y="405"/>
                    <a:pt x="270" y="416"/>
                  </a:cubicBezTo>
                  <a:cubicBezTo>
                    <a:pt x="268" y="421"/>
                    <a:pt x="268" y="425"/>
                    <a:pt x="270" y="429"/>
                  </a:cubicBezTo>
                  <a:cubicBezTo>
                    <a:pt x="271" y="430"/>
                    <a:pt x="271" y="429"/>
                    <a:pt x="271" y="429"/>
                  </a:cubicBezTo>
                  <a:cubicBezTo>
                    <a:pt x="273" y="427"/>
                    <a:pt x="274" y="425"/>
                    <a:pt x="275" y="423"/>
                  </a:cubicBezTo>
                  <a:cubicBezTo>
                    <a:pt x="276" y="422"/>
                    <a:pt x="276" y="421"/>
                    <a:pt x="276" y="420"/>
                  </a:cubicBezTo>
                  <a:cubicBezTo>
                    <a:pt x="276" y="419"/>
                    <a:pt x="276" y="417"/>
                    <a:pt x="276" y="416"/>
                  </a:cubicBezTo>
                  <a:cubicBezTo>
                    <a:pt x="276" y="411"/>
                    <a:pt x="277" y="406"/>
                    <a:pt x="278" y="402"/>
                  </a:cubicBezTo>
                  <a:cubicBezTo>
                    <a:pt x="280" y="397"/>
                    <a:pt x="281" y="392"/>
                    <a:pt x="283" y="387"/>
                  </a:cubicBezTo>
                  <a:cubicBezTo>
                    <a:pt x="283" y="386"/>
                    <a:pt x="284" y="384"/>
                    <a:pt x="286" y="383"/>
                  </a:cubicBezTo>
                  <a:cubicBezTo>
                    <a:pt x="286" y="383"/>
                    <a:pt x="286" y="383"/>
                    <a:pt x="286" y="383"/>
                  </a:cubicBezTo>
                  <a:cubicBezTo>
                    <a:pt x="290" y="381"/>
                    <a:pt x="291" y="378"/>
                    <a:pt x="292" y="375"/>
                  </a:cubicBezTo>
                  <a:cubicBezTo>
                    <a:pt x="292" y="374"/>
                    <a:pt x="292" y="373"/>
                    <a:pt x="292" y="373"/>
                  </a:cubicBezTo>
                  <a:cubicBezTo>
                    <a:pt x="292" y="370"/>
                    <a:pt x="292" y="368"/>
                    <a:pt x="292" y="366"/>
                  </a:cubicBezTo>
                  <a:cubicBezTo>
                    <a:pt x="292" y="365"/>
                    <a:pt x="293" y="364"/>
                    <a:pt x="294" y="363"/>
                  </a:cubicBezTo>
                  <a:cubicBezTo>
                    <a:pt x="295" y="361"/>
                    <a:pt x="297" y="359"/>
                    <a:pt x="299" y="358"/>
                  </a:cubicBezTo>
                  <a:cubicBezTo>
                    <a:pt x="302" y="356"/>
                    <a:pt x="303" y="354"/>
                    <a:pt x="305" y="352"/>
                  </a:cubicBezTo>
                  <a:cubicBezTo>
                    <a:pt x="314" y="341"/>
                    <a:pt x="322" y="329"/>
                    <a:pt x="331" y="317"/>
                  </a:cubicBezTo>
                  <a:cubicBezTo>
                    <a:pt x="331" y="317"/>
                    <a:pt x="332" y="317"/>
                    <a:pt x="332" y="316"/>
                  </a:cubicBezTo>
                  <a:cubicBezTo>
                    <a:pt x="333" y="315"/>
                    <a:pt x="334" y="314"/>
                    <a:pt x="336" y="314"/>
                  </a:cubicBezTo>
                  <a:cubicBezTo>
                    <a:pt x="340" y="315"/>
                    <a:pt x="343" y="313"/>
                    <a:pt x="345" y="311"/>
                  </a:cubicBezTo>
                  <a:cubicBezTo>
                    <a:pt x="345" y="311"/>
                    <a:pt x="346" y="310"/>
                    <a:pt x="346" y="310"/>
                  </a:cubicBezTo>
                  <a:cubicBezTo>
                    <a:pt x="347" y="309"/>
                    <a:pt x="349" y="308"/>
                    <a:pt x="351" y="308"/>
                  </a:cubicBezTo>
                  <a:cubicBezTo>
                    <a:pt x="351" y="308"/>
                    <a:pt x="351" y="308"/>
                    <a:pt x="352" y="308"/>
                  </a:cubicBezTo>
                  <a:cubicBezTo>
                    <a:pt x="359" y="308"/>
                    <a:pt x="359" y="308"/>
                    <a:pt x="366" y="312"/>
                  </a:cubicBezTo>
                  <a:cubicBezTo>
                    <a:pt x="367" y="312"/>
                    <a:pt x="368" y="313"/>
                    <a:pt x="368" y="314"/>
                  </a:cubicBezTo>
                  <a:cubicBezTo>
                    <a:pt x="370" y="316"/>
                    <a:pt x="372" y="318"/>
                    <a:pt x="374" y="320"/>
                  </a:cubicBezTo>
                  <a:cubicBezTo>
                    <a:pt x="375" y="321"/>
                    <a:pt x="375" y="322"/>
                    <a:pt x="375" y="323"/>
                  </a:cubicBezTo>
                  <a:cubicBezTo>
                    <a:pt x="375" y="326"/>
                    <a:pt x="375" y="330"/>
                    <a:pt x="375" y="333"/>
                  </a:cubicBezTo>
                  <a:cubicBezTo>
                    <a:pt x="375" y="335"/>
                    <a:pt x="375" y="336"/>
                    <a:pt x="374" y="337"/>
                  </a:cubicBezTo>
                  <a:cubicBezTo>
                    <a:pt x="373" y="340"/>
                    <a:pt x="371" y="343"/>
                    <a:pt x="370" y="346"/>
                  </a:cubicBezTo>
                  <a:cubicBezTo>
                    <a:pt x="370" y="346"/>
                    <a:pt x="369" y="347"/>
                    <a:pt x="369" y="348"/>
                  </a:cubicBezTo>
                  <a:cubicBezTo>
                    <a:pt x="367" y="351"/>
                    <a:pt x="365" y="355"/>
                    <a:pt x="363" y="358"/>
                  </a:cubicBezTo>
                  <a:cubicBezTo>
                    <a:pt x="360" y="364"/>
                    <a:pt x="360" y="364"/>
                    <a:pt x="355" y="367"/>
                  </a:cubicBezTo>
                  <a:cubicBezTo>
                    <a:pt x="354" y="368"/>
                    <a:pt x="352" y="369"/>
                    <a:pt x="351" y="368"/>
                  </a:cubicBezTo>
                  <a:cubicBezTo>
                    <a:pt x="347" y="367"/>
                    <a:pt x="342" y="366"/>
                    <a:pt x="338" y="365"/>
                  </a:cubicBezTo>
                  <a:cubicBezTo>
                    <a:pt x="337" y="364"/>
                    <a:pt x="336" y="364"/>
                    <a:pt x="336" y="365"/>
                  </a:cubicBezTo>
                  <a:cubicBezTo>
                    <a:pt x="334" y="367"/>
                    <a:pt x="333" y="369"/>
                    <a:pt x="332" y="371"/>
                  </a:cubicBezTo>
                  <a:cubicBezTo>
                    <a:pt x="331" y="372"/>
                    <a:pt x="330" y="373"/>
                    <a:pt x="329" y="373"/>
                  </a:cubicBezTo>
                  <a:cubicBezTo>
                    <a:pt x="324" y="373"/>
                    <a:pt x="319" y="372"/>
                    <a:pt x="314" y="372"/>
                  </a:cubicBezTo>
                  <a:cubicBezTo>
                    <a:pt x="313" y="372"/>
                    <a:pt x="313" y="372"/>
                    <a:pt x="313" y="372"/>
                  </a:cubicBezTo>
                  <a:cubicBezTo>
                    <a:pt x="311" y="371"/>
                    <a:pt x="310" y="372"/>
                    <a:pt x="308" y="373"/>
                  </a:cubicBezTo>
                  <a:cubicBezTo>
                    <a:pt x="304" y="377"/>
                    <a:pt x="304" y="375"/>
                    <a:pt x="304" y="381"/>
                  </a:cubicBezTo>
                  <a:cubicBezTo>
                    <a:pt x="304" y="385"/>
                    <a:pt x="304" y="390"/>
                    <a:pt x="302" y="394"/>
                  </a:cubicBezTo>
                  <a:cubicBezTo>
                    <a:pt x="302" y="396"/>
                    <a:pt x="301" y="398"/>
                    <a:pt x="301" y="400"/>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90" name="Freeform 89"/>
            <p:cNvSpPr>
              <a:spLocks/>
            </p:cNvSpPr>
            <p:nvPr/>
          </p:nvSpPr>
          <p:spPr bwMode="auto">
            <a:xfrm>
              <a:off x="5904367" y="2914070"/>
              <a:ext cx="765645" cy="1535284"/>
            </a:xfrm>
            <a:custGeom>
              <a:avLst/>
              <a:gdLst>
                <a:gd name="T0" fmla="*/ 204 w 243"/>
                <a:gd name="T1" fmla="*/ 124 h 487"/>
                <a:gd name="T2" fmla="*/ 243 w 243"/>
                <a:gd name="T3" fmla="*/ 140 h 487"/>
                <a:gd name="T4" fmla="*/ 213 w 243"/>
                <a:gd name="T5" fmla="*/ 217 h 487"/>
                <a:gd name="T6" fmla="*/ 178 w 243"/>
                <a:gd name="T7" fmla="*/ 308 h 487"/>
                <a:gd name="T8" fmla="*/ 180 w 243"/>
                <a:gd name="T9" fmla="*/ 325 h 487"/>
                <a:gd name="T10" fmla="*/ 181 w 243"/>
                <a:gd name="T11" fmla="*/ 334 h 487"/>
                <a:gd name="T12" fmla="*/ 193 w 243"/>
                <a:gd name="T13" fmla="*/ 349 h 487"/>
                <a:gd name="T14" fmla="*/ 194 w 243"/>
                <a:gd name="T15" fmla="*/ 370 h 487"/>
                <a:gd name="T16" fmla="*/ 206 w 243"/>
                <a:gd name="T17" fmla="*/ 379 h 487"/>
                <a:gd name="T18" fmla="*/ 208 w 243"/>
                <a:gd name="T19" fmla="*/ 391 h 487"/>
                <a:gd name="T20" fmla="*/ 225 w 243"/>
                <a:gd name="T21" fmla="*/ 405 h 487"/>
                <a:gd name="T22" fmla="*/ 223 w 243"/>
                <a:gd name="T23" fmla="*/ 421 h 487"/>
                <a:gd name="T24" fmla="*/ 235 w 243"/>
                <a:gd name="T25" fmla="*/ 441 h 487"/>
                <a:gd name="T26" fmla="*/ 233 w 243"/>
                <a:gd name="T27" fmla="*/ 451 h 487"/>
                <a:gd name="T28" fmla="*/ 234 w 243"/>
                <a:gd name="T29" fmla="*/ 471 h 487"/>
                <a:gd name="T30" fmla="*/ 192 w 243"/>
                <a:gd name="T31" fmla="*/ 473 h 487"/>
                <a:gd name="T32" fmla="*/ 74 w 243"/>
                <a:gd name="T33" fmla="*/ 421 h 487"/>
                <a:gd name="T34" fmla="*/ 70 w 243"/>
                <a:gd name="T35" fmla="*/ 408 h 487"/>
                <a:gd name="T36" fmla="*/ 54 w 243"/>
                <a:gd name="T37" fmla="*/ 381 h 487"/>
                <a:gd name="T38" fmla="*/ 43 w 243"/>
                <a:gd name="T39" fmla="*/ 357 h 487"/>
                <a:gd name="T40" fmla="*/ 26 w 243"/>
                <a:gd name="T41" fmla="*/ 341 h 487"/>
                <a:gd name="T42" fmla="*/ 29 w 243"/>
                <a:gd name="T43" fmla="*/ 313 h 487"/>
                <a:gd name="T44" fmla="*/ 38 w 243"/>
                <a:gd name="T45" fmla="*/ 306 h 487"/>
                <a:gd name="T46" fmla="*/ 34 w 243"/>
                <a:gd name="T47" fmla="*/ 281 h 487"/>
                <a:gd name="T48" fmla="*/ 28 w 243"/>
                <a:gd name="T49" fmla="*/ 272 h 487"/>
                <a:gd name="T50" fmla="*/ 17 w 243"/>
                <a:gd name="T51" fmla="*/ 251 h 487"/>
                <a:gd name="T52" fmla="*/ 30 w 243"/>
                <a:gd name="T53" fmla="*/ 216 h 487"/>
                <a:gd name="T54" fmla="*/ 47 w 243"/>
                <a:gd name="T55" fmla="*/ 199 h 487"/>
                <a:gd name="T56" fmla="*/ 51 w 243"/>
                <a:gd name="T57" fmla="*/ 169 h 487"/>
                <a:gd name="T58" fmla="*/ 39 w 243"/>
                <a:gd name="T59" fmla="*/ 147 h 487"/>
                <a:gd name="T60" fmla="*/ 42 w 243"/>
                <a:gd name="T61" fmla="*/ 111 h 487"/>
                <a:gd name="T62" fmla="*/ 42 w 243"/>
                <a:gd name="T63" fmla="*/ 72 h 487"/>
                <a:gd name="T64" fmla="*/ 45 w 243"/>
                <a:gd name="T65" fmla="*/ 55 h 487"/>
                <a:gd name="T66" fmla="*/ 36 w 243"/>
                <a:gd name="T67" fmla="*/ 40 h 487"/>
                <a:gd name="T68" fmla="*/ 14 w 243"/>
                <a:gd name="T69" fmla="*/ 46 h 487"/>
                <a:gd name="T70" fmla="*/ 7 w 243"/>
                <a:gd name="T71" fmla="*/ 41 h 487"/>
                <a:gd name="T72" fmla="*/ 1 w 243"/>
                <a:gd name="T73" fmla="*/ 22 h 487"/>
                <a:gd name="T74" fmla="*/ 2 w 243"/>
                <a:gd name="T75" fmla="*/ 5 h 487"/>
                <a:gd name="T76" fmla="*/ 6 w 243"/>
                <a:gd name="T77" fmla="*/ 1 h 487"/>
                <a:gd name="T78" fmla="*/ 33 w 243"/>
                <a:gd name="T79" fmla="*/ 24 h 487"/>
                <a:gd name="T80" fmla="*/ 83 w 243"/>
                <a:gd name="T81" fmla="*/ 58 h 487"/>
                <a:gd name="T82" fmla="*/ 117 w 243"/>
                <a:gd name="T83" fmla="*/ 78 h 487"/>
                <a:gd name="T84" fmla="*/ 163 w 243"/>
                <a:gd name="T85" fmla="*/ 103 h 487"/>
                <a:gd name="T86" fmla="*/ 190 w 243"/>
                <a:gd name="T87" fmla="*/ 117 h 4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43" h="487">
                  <a:moveTo>
                    <a:pt x="192" y="118"/>
                  </a:moveTo>
                  <a:cubicBezTo>
                    <a:pt x="192" y="118"/>
                    <a:pt x="193" y="119"/>
                    <a:pt x="194" y="119"/>
                  </a:cubicBezTo>
                  <a:cubicBezTo>
                    <a:pt x="197" y="121"/>
                    <a:pt x="201" y="122"/>
                    <a:pt x="204" y="124"/>
                  </a:cubicBezTo>
                  <a:cubicBezTo>
                    <a:pt x="213" y="127"/>
                    <a:pt x="222" y="131"/>
                    <a:pt x="231" y="134"/>
                  </a:cubicBezTo>
                  <a:cubicBezTo>
                    <a:pt x="234" y="135"/>
                    <a:pt x="237" y="137"/>
                    <a:pt x="240" y="138"/>
                  </a:cubicBezTo>
                  <a:cubicBezTo>
                    <a:pt x="241" y="138"/>
                    <a:pt x="243" y="139"/>
                    <a:pt x="243" y="140"/>
                  </a:cubicBezTo>
                  <a:cubicBezTo>
                    <a:pt x="241" y="146"/>
                    <a:pt x="238" y="152"/>
                    <a:pt x="236" y="159"/>
                  </a:cubicBezTo>
                  <a:cubicBezTo>
                    <a:pt x="232" y="170"/>
                    <a:pt x="227" y="181"/>
                    <a:pt x="223" y="192"/>
                  </a:cubicBezTo>
                  <a:cubicBezTo>
                    <a:pt x="220" y="201"/>
                    <a:pt x="216" y="209"/>
                    <a:pt x="213" y="217"/>
                  </a:cubicBezTo>
                  <a:cubicBezTo>
                    <a:pt x="209" y="227"/>
                    <a:pt x="205" y="237"/>
                    <a:pt x="202" y="247"/>
                  </a:cubicBezTo>
                  <a:cubicBezTo>
                    <a:pt x="198" y="256"/>
                    <a:pt x="195" y="264"/>
                    <a:pt x="192" y="272"/>
                  </a:cubicBezTo>
                  <a:cubicBezTo>
                    <a:pt x="187" y="284"/>
                    <a:pt x="182" y="296"/>
                    <a:pt x="178" y="308"/>
                  </a:cubicBezTo>
                  <a:cubicBezTo>
                    <a:pt x="176" y="313"/>
                    <a:pt x="176" y="313"/>
                    <a:pt x="178" y="318"/>
                  </a:cubicBezTo>
                  <a:cubicBezTo>
                    <a:pt x="179" y="319"/>
                    <a:pt x="180" y="320"/>
                    <a:pt x="181" y="322"/>
                  </a:cubicBezTo>
                  <a:cubicBezTo>
                    <a:pt x="181" y="323"/>
                    <a:pt x="181" y="324"/>
                    <a:pt x="180" y="325"/>
                  </a:cubicBezTo>
                  <a:cubicBezTo>
                    <a:pt x="179" y="325"/>
                    <a:pt x="178" y="326"/>
                    <a:pt x="177" y="327"/>
                  </a:cubicBezTo>
                  <a:cubicBezTo>
                    <a:pt x="176" y="328"/>
                    <a:pt x="176" y="328"/>
                    <a:pt x="177" y="329"/>
                  </a:cubicBezTo>
                  <a:cubicBezTo>
                    <a:pt x="178" y="331"/>
                    <a:pt x="179" y="333"/>
                    <a:pt x="181" y="334"/>
                  </a:cubicBezTo>
                  <a:cubicBezTo>
                    <a:pt x="183" y="335"/>
                    <a:pt x="186" y="336"/>
                    <a:pt x="187" y="338"/>
                  </a:cubicBezTo>
                  <a:cubicBezTo>
                    <a:pt x="189" y="341"/>
                    <a:pt x="191" y="343"/>
                    <a:pt x="192" y="345"/>
                  </a:cubicBezTo>
                  <a:cubicBezTo>
                    <a:pt x="193" y="347"/>
                    <a:pt x="193" y="348"/>
                    <a:pt x="193" y="349"/>
                  </a:cubicBezTo>
                  <a:cubicBezTo>
                    <a:pt x="192" y="351"/>
                    <a:pt x="192" y="352"/>
                    <a:pt x="191" y="353"/>
                  </a:cubicBezTo>
                  <a:cubicBezTo>
                    <a:pt x="191" y="355"/>
                    <a:pt x="191" y="357"/>
                    <a:pt x="191" y="359"/>
                  </a:cubicBezTo>
                  <a:cubicBezTo>
                    <a:pt x="192" y="362"/>
                    <a:pt x="193" y="366"/>
                    <a:pt x="194" y="370"/>
                  </a:cubicBezTo>
                  <a:cubicBezTo>
                    <a:pt x="195" y="371"/>
                    <a:pt x="195" y="372"/>
                    <a:pt x="197" y="373"/>
                  </a:cubicBezTo>
                  <a:cubicBezTo>
                    <a:pt x="199" y="374"/>
                    <a:pt x="200" y="375"/>
                    <a:pt x="202" y="375"/>
                  </a:cubicBezTo>
                  <a:cubicBezTo>
                    <a:pt x="205" y="376"/>
                    <a:pt x="206" y="377"/>
                    <a:pt x="206" y="379"/>
                  </a:cubicBezTo>
                  <a:cubicBezTo>
                    <a:pt x="206" y="380"/>
                    <a:pt x="206" y="381"/>
                    <a:pt x="206" y="382"/>
                  </a:cubicBezTo>
                  <a:cubicBezTo>
                    <a:pt x="206" y="384"/>
                    <a:pt x="206" y="387"/>
                    <a:pt x="207" y="390"/>
                  </a:cubicBezTo>
                  <a:cubicBezTo>
                    <a:pt x="207" y="391"/>
                    <a:pt x="207" y="391"/>
                    <a:pt x="208" y="391"/>
                  </a:cubicBezTo>
                  <a:cubicBezTo>
                    <a:pt x="210" y="391"/>
                    <a:pt x="212" y="391"/>
                    <a:pt x="213" y="391"/>
                  </a:cubicBezTo>
                  <a:cubicBezTo>
                    <a:pt x="215" y="391"/>
                    <a:pt x="216" y="392"/>
                    <a:pt x="217" y="393"/>
                  </a:cubicBezTo>
                  <a:cubicBezTo>
                    <a:pt x="220" y="397"/>
                    <a:pt x="222" y="401"/>
                    <a:pt x="225" y="405"/>
                  </a:cubicBezTo>
                  <a:cubicBezTo>
                    <a:pt x="226" y="406"/>
                    <a:pt x="226" y="406"/>
                    <a:pt x="226" y="407"/>
                  </a:cubicBezTo>
                  <a:cubicBezTo>
                    <a:pt x="224" y="411"/>
                    <a:pt x="223" y="414"/>
                    <a:pt x="222" y="417"/>
                  </a:cubicBezTo>
                  <a:cubicBezTo>
                    <a:pt x="222" y="418"/>
                    <a:pt x="222" y="420"/>
                    <a:pt x="223" y="421"/>
                  </a:cubicBezTo>
                  <a:cubicBezTo>
                    <a:pt x="226" y="422"/>
                    <a:pt x="227" y="425"/>
                    <a:pt x="227" y="428"/>
                  </a:cubicBezTo>
                  <a:cubicBezTo>
                    <a:pt x="228" y="429"/>
                    <a:pt x="228" y="430"/>
                    <a:pt x="228" y="431"/>
                  </a:cubicBezTo>
                  <a:cubicBezTo>
                    <a:pt x="229" y="435"/>
                    <a:pt x="231" y="439"/>
                    <a:pt x="235" y="441"/>
                  </a:cubicBezTo>
                  <a:cubicBezTo>
                    <a:pt x="235" y="441"/>
                    <a:pt x="235" y="442"/>
                    <a:pt x="235" y="442"/>
                  </a:cubicBezTo>
                  <a:cubicBezTo>
                    <a:pt x="236" y="442"/>
                    <a:pt x="236" y="443"/>
                    <a:pt x="236" y="444"/>
                  </a:cubicBezTo>
                  <a:cubicBezTo>
                    <a:pt x="235" y="447"/>
                    <a:pt x="234" y="449"/>
                    <a:pt x="233" y="451"/>
                  </a:cubicBezTo>
                  <a:cubicBezTo>
                    <a:pt x="232" y="453"/>
                    <a:pt x="232" y="456"/>
                    <a:pt x="233" y="458"/>
                  </a:cubicBezTo>
                  <a:cubicBezTo>
                    <a:pt x="233" y="461"/>
                    <a:pt x="234" y="464"/>
                    <a:pt x="234" y="466"/>
                  </a:cubicBezTo>
                  <a:cubicBezTo>
                    <a:pt x="235" y="468"/>
                    <a:pt x="235" y="469"/>
                    <a:pt x="234" y="471"/>
                  </a:cubicBezTo>
                  <a:cubicBezTo>
                    <a:pt x="233" y="476"/>
                    <a:pt x="231" y="481"/>
                    <a:pt x="229" y="486"/>
                  </a:cubicBezTo>
                  <a:cubicBezTo>
                    <a:pt x="229" y="486"/>
                    <a:pt x="229" y="486"/>
                    <a:pt x="228" y="487"/>
                  </a:cubicBezTo>
                  <a:cubicBezTo>
                    <a:pt x="216" y="482"/>
                    <a:pt x="204" y="477"/>
                    <a:pt x="192" y="473"/>
                  </a:cubicBezTo>
                  <a:cubicBezTo>
                    <a:pt x="156" y="459"/>
                    <a:pt x="121" y="446"/>
                    <a:pt x="86" y="432"/>
                  </a:cubicBezTo>
                  <a:cubicBezTo>
                    <a:pt x="84" y="431"/>
                    <a:pt x="82" y="430"/>
                    <a:pt x="81" y="429"/>
                  </a:cubicBezTo>
                  <a:cubicBezTo>
                    <a:pt x="79" y="426"/>
                    <a:pt x="76" y="423"/>
                    <a:pt x="74" y="421"/>
                  </a:cubicBezTo>
                  <a:cubicBezTo>
                    <a:pt x="73" y="420"/>
                    <a:pt x="73" y="419"/>
                    <a:pt x="73" y="417"/>
                  </a:cubicBezTo>
                  <a:cubicBezTo>
                    <a:pt x="73" y="416"/>
                    <a:pt x="73" y="415"/>
                    <a:pt x="73" y="414"/>
                  </a:cubicBezTo>
                  <a:cubicBezTo>
                    <a:pt x="73" y="411"/>
                    <a:pt x="72" y="410"/>
                    <a:pt x="70" y="408"/>
                  </a:cubicBezTo>
                  <a:cubicBezTo>
                    <a:pt x="67" y="405"/>
                    <a:pt x="64" y="402"/>
                    <a:pt x="61" y="398"/>
                  </a:cubicBezTo>
                  <a:cubicBezTo>
                    <a:pt x="59" y="397"/>
                    <a:pt x="57" y="395"/>
                    <a:pt x="56" y="392"/>
                  </a:cubicBezTo>
                  <a:cubicBezTo>
                    <a:pt x="54" y="389"/>
                    <a:pt x="53" y="385"/>
                    <a:pt x="54" y="381"/>
                  </a:cubicBezTo>
                  <a:cubicBezTo>
                    <a:pt x="54" y="379"/>
                    <a:pt x="54" y="376"/>
                    <a:pt x="54" y="374"/>
                  </a:cubicBezTo>
                  <a:cubicBezTo>
                    <a:pt x="54" y="373"/>
                    <a:pt x="53" y="372"/>
                    <a:pt x="52" y="371"/>
                  </a:cubicBezTo>
                  <a:cubicBezTo>
                    <a:pt x="49" y="366"/>
                    <a:pt x="46" y="362"/>
                    <a:pt x="43" y="357"/>
                  </a:cubicBezTo>
                  <a:cubicBezTo>
                    <a:pt x="42" y="356"/>
                    <a:pt x="41" y="355"/>
                    <a:pt x="40" y="354"/>
                  </a:cubicBezTo>
                  <a:cubicBezTo>
                    <a:pt x="36" y="352"/>
                    <a:pt x="32" y="349"/>
                    <a:pt x="28" y="346"/>
                  </a:cubicBezTo>
                  <a:cubicBezTo>
                    <a:pt x="26" y="345"/>
                    <a:pt x="25" y="343"/>
                    <a:pt x="26" y="341"/>
                  </a:cubicBezTo>
                  <a:cubicBezTo>
                    <a:pt x="26" y="337"/>
                    <a:pt x="26" y="334"/>
                    <a:pt x="27" y="330"/>
                  </a:cubicBezTo>
                  <a:cubicBezTo>
                    <a:pt x="27" y="327"/>
                    <a:pt x="27" y="324"/>
                    <a:pt x="26" y="321"/>
                  </a:cubicBezTo>
                  <a:cubicBezTo>
                    <a:pt x="25" y="315"/>
                    <a:pt x="25" y="316"/>
                    <a:pt x="29" y="313"/>
                  </a:cubicBezTo>
                  <a:cubicBezTo>
                    <a:pt x="32" y="311"/>
                    <a:pt x="35" y="309"/>
                    <a:pt x="38" y="308"/>
                  </a:cubicBezTo>
                  <a:cubicBezTo>
                    <a:pt x="38" y="307"/>
                    <a:pt x="39" y="307"/>
                    <a:pt x="38" y="306"/>
                  </a:cubicBezTo>
                  <a:cubicBezTo>
                    <a:pt x="38" y="306"/>
                    <a:pt x="38" y="306"/>
                    <a:pt x="38" y="306"/>
                  </a:cubicBezTo>
                  <a:cubicBezTo>
                    <a:pt x="36" y="303"/>
                    <a:pt x="35" y="299"/>
                    <a:pt x="35" y="296"/>
                  </a:cubicBezTo>
                  <a:cubicBezTo>
                    <a:pt x="34" y="295"/>
                    <a:pt x="34" y="293"/>
                    <a:pt x="34" y="292"/>
                  </a:cubicBezTo>
                  <a:cubicBezTo>
                    <a:pt x="34" y="288"/>
                    <a:pt x="34" y="285"/>
                    <a:pt x="34" y="281"/>
                  </a:cubicBezTo>
                  <a:cubicBezTo>
                    <a:pt x="34" y="280"/>
                    <a:pt x="34" y="279"/>
                    <a:pt x="33" y="278"/>
                  </a:cubicBezTo>
                  <a:cubicBezTo>
                    <a:pt x="33" y="277"/>
                    <a:pt x="32" y="276"/>
                    <a:pt x="32" y="275"/>
                  </a:cubicBezTo>
                  <a:cubicBezTo>
                    <a:pt x="31" y="274"/>
                    <a:pt x="29" y="273"/>
                    <a:pt x="28" y="272"/>
                  </a:cubicBezTo>
                  <a:cubicBezTo>
                    <a:pt x="26" y="271"/>
                    <a:pt x="24" y="270"/>
                    <a:pt x="23" y="269"/>
                  </a:cubicBezTo>
                  <a:cubicBezTo>
                    <a:pt x="22" y="267"/>
                    <a:pt x="21" y="265"/>
                    <a:pt x="21" y="263"/>
                  </a:cubicBezTo>
                  <a:cubicBezTo>
                    <a:pt x="20" y="259"/>
                    <a:pt x="19" y="255"/>
                    <a:pt x="17" y="251"/>
                  </a:cubicBezTo>
                  <a:cubicBezTo>
                    <a:pt x="16" y="248"/>
                    <a:pt x="17" y="245"/>
                    <a:pt x="17" y="242"/>
                  </a:cubicBezTo>
                  <a:cubicBezTo>
                    <a:pt x="17" y="241"/>
                    <a:pt x="17" y="240"/>
                    <a:pt x="18" y="239"/>
                  </a:cubicBezTo>
                  <a:cubicBezTo>
                    <a:pt x="22" y="232"/>
                    <a:pt x="26" y="224"/>
                    <a:pt x="30" y="216"/>
                  </a:cubicBezTo>
                  <a:cubicBezTo>
                    <a:pt x="31" y="215"/>
                    <a:pt x="32" y="214"/>
                    <a:pt x="33" y="213"/>
                  </a:cubicBezTo>
                  <a:cubicBezTo>
                    <a:pt x="37" y="209"/>
                    <a:pt x="41" y="206"/>
                    <a:pt x="44" y="203"/>
                  </a:cubicBezTo>
                  <a:cubicBezTo>
                    <a:pt x="46" y="202"/>
                    <a:pt x="46" y="200"/>
                    <a:pt x="47" y="199"/>
                  </a:cubicBezTo>
                  <a:cubicBezTo>
                    <a:pt x="48" y="194"/>
                    <a:pt x="49" y="189"/>
                    <a:pt x="50" y="184"/>
                  </a:cubicBezTo>
                  <a:cubicBezTo>
                    <a:pt x="50" y="183"/>
                    <a:pt x="51" y="181"/>
                    <a:pt x="51" y="178"/>
                  </a:cubicBezTo>
                  <a:cubicBezTo>
                    <a:pt x="51" y="175"/>
                    <a:pt x="50" y="172"/>
                    <a:pt x="51" y="169"/>
                  </a:cubicBezTo>
                  <a:cubicBezTo>
                    <a:pt x="51" y="167"/>
                    <a:pt x="50" y="165"/>
                    <a:pt x="49" y="163"/>
                  </a:cubicBezTo>
                  <a:cubicBezTo>
                    <a:pt x="46" y="159"/>
                    <a:pt x="43" y="155"/>
                    <a:pt x="40" y="151"/>
                  </a:cubicBezTo>
                  <a:cubicBezTo>
                    <a:pt x="39" y="150"/>
                    <a:pt x="39" y="149"/>
                    <a:pt x="39" y="147"/>
                  </a:cubicBezTo>
                  <a:cubicBezTo>
                    <a:pt x="40" y="143"/>
                    <a:pt x="41" y="139"/>
                    <a:pt x="42" y="135"/>
                  </a:cubicBezTo>
                  <a:cubicBezTo>
                    <a:pt x="43" y="133"/>
                    <a:pt x="43" y="131"/>
                    <a:pt x="43" y="129"/>
                  </a:cubicBezTo>
                  <a:cubicBezTo>
                    <a:pt x="43" y="123"/>
                    <a:pt x="42" y="117"/>
                    <a:pt x="42" y="111"/>
                  </a:cubicBezTo>
                  <a:cubicBezTo>
                    <a:pt x="41" y="106"/>
                    <a:pt x="41" y="101"/>
                    <a:pt x="41" y="96"/>
                  </a:cubicBezTo>
                  <a:cubicBezTo>
                    <a:pt x="41" y="94"/>
                    <a:pt x="41" y="93"/>
                    <a:pt x="41" y="92"/>
                  </a:cubicBezTo>
                  <a:cubicBezTo>
                    <a:pt x="40" y="85"/>
                    <a:pt x="41" y="79"/>
                    <a:pt x="42" y="72"/>
                  </a:cubicBezTo>
                  <a:cubicBezTo>
                    <a:pt x="42" y="72"/>
                    <a:pt x="42" y="71"/>
                    <a:pt x="42" y="71"/>
                  </a:cubicBezTo>
                  <a:cubicBezTo>
                    <a:pt x="42" y="70"/>
                    <a:pt x="43" y="70"/>
                    <a:pt x="43" y="70"/>
                  </a:cubicBezTo>
                  <a:cubicBezTo>
                    <a:pt x="47" y="65"/>
                    <a:pt x="46" y="60"/>
                    <a:pt x="45" y="55"/>
                  </a:cubicBezTo>
                  <a:cubicBezTo>
                    <a:pt x="45" y="52"/>
                    <a:pt x="43" y="49"/>
                    <a:pt x="42" y="45"/>
                  </a:cubicBezTo>
                  <a:cubicBezTo>
                    <a:pt x="42" y="44"/>
                    <a:pt x="41" y="43"/>
                    <a:pt x="40" y="42"/>
                  </a:cubicBezTo>
                  <a:cubicBezTo>
                    <a:pt x="38" y="42"/>
                    <a:pt x="37" y="41"/>
                    <a:pt x="36" y="40"/>
                  </a:cubicBezTo>
                  <a:cubicBezTo>
                    <a:pt x="35" y="39"/>
                    <a:pt x="34" y="39"/>
                    <a:pt x="32" y="40"/>
                  </a:cubicBezTo>
                  <a:cubicBezTo>
                    <a:pt x="28" y="41"/>
                    <a:pt x="24" y="42"/>
                    <a:pt x="20" y="43"/>
                  </a:cubicBezTo>
                  <a:cubicBezTo>
                    <a:pt x="18" y="44"/>
                    <a:pt x="16" y="45"/>
                    <a:pt x="14" y="46"/>
                  </a:cubicBezTo>
                  <a:cubicBezTo>
                    <a:pt x="13" y="46"/>
                    <a:pt x="12" y="46"/>
                    <a:pt x="11" y="45"/>
                  </a:cubicBezTo>
                  <a:cubicBezTo>
                    <a:pt x="11" y="45"/>
                    <a:pt x="11" y="45"/>
                    <a:pt x="11" y="45"/>
                  </a:cubicBezTo>
                  <a:cubicBezTo>
                    <a:pt x="9" y="44"/>
                    <a:pt x="8" y="42"/>
                    <a:pt x="7" y="41"/>
                  </a:cubicBezTo>
                  <a:cubicBezTo>
                    <a:pt x="6" y="39"/>
                    <a:pt x="6" y="37"/>
                    <a:pt x="6" y="35"/>
                  </a:cubicBezTo>
                  <a:cubicBezTo>
                    <a:pt x="6" y="33"/>
                    <a:pt x="6" y="31"/>
                    <a:pt x="5" y="29"/>
                  </a:cubicBezTo>
                  <a:cubicBezTo>
                    <a:pt x="4" y="27"/>
                    <a:pt x="3" y="24"/>
                    <a:pt x="1" y="22"/>
                  </a:cubicBezTo>
                  <a:cubicBezTo>
                    <a:pt x="1" y="21"/>
                    <a:pt x="0" y="19"/>
                    <a:pt x="1" y="18"/>
                  </a:cubicBezTo>
                  <a:cubicBezTo>
                    <a:pt x="1" y="18"/>
                    <a:pt x="1" y="17"/>
                    <a:pt x="1" y="17"/>
                  </a:cubicBezTo>
                  <a:cubicBezTo>
                    <a:pt x="2" y="13"/>
                    <a:pt x="2" y="9"/>
                    <a:pt x="2" y="5"/>
                  </a:cubicBezTo>
                  <a:cubicBezTo>
                    <a:pt x="2" y="3"/>
                    <a:pt x="2" y="2"/>
                    <a:pt x="4" y="1"/>
                  </a:cubicBezTo>
                  <a:cubicBezTo>
                    <a:pt x="4" y="1"/>
                    <a:pt x="5" y="1"/>
                    <a:pt x="5" y="0"/>
                  </a:cubicBezTo>
                  <a:cubicBezTo>
                    <a:pt x="5" y="1"/>
                    <a:pt x="5" y="1"/>
                    <a:pt x="6" y="1"/>
                  </a:cubicBezTo>
                  <a:cubicBezTo>
                    <a:pt x="8" y="3"/>
                    <a:pt x="10" y="5"/>
                    <a:pt x="12" y="7"/>
                  </a:cubicBezTo>
                  <a:cubicBezTo>
                    <a:pt x="16" y="9"/>
                    <a:pt x="19" y="12"/>
                    <a:pt x="22" y="15"/>
                  </a:cubicBezTo>
                  <a:cubicBezTo>
                    <a:pt x="26" y="18"/>
                    <a:pt x="30" y="21"/>
                    <a:pt x="33" y="24"/>
                  </a:cubicBezTo>
                  <a:cubicBezTo>
                    <a:pt x="36" y="26"/>
                    <a:pt x="38" y="28"/>
                    <a:pt x="41" y="30"/>
                  </a:cubicBezTo>
                  <a:cubicBezTo>
                    <a:pt x="49" y="36"/>
                    <a:pt x="58" y="41"/>
                    <a:pt x="66" y="47"/>
                  </a:cubicBezTo>
                  <a:cubicBezTo>
                    <a:pt x="72" y="51"/>
                    <a:pt x="77" y="55"/>
                    <a:pt x="83" y="58"/>
                  </a:cubicBezTo>
                  <a:cubicBezTo>
                    <a:pt x="86" y="61"/>
                    <a:pt x="89" y="63"/>
                    <a:pt x="92" y="65"/>
                  </a:cubicBezTo>
                  <a:cubicBezTo>
                    <a:pt x="98" y="68"/>
                    <a:pt x="103" y="71"/>
                    <a:pt x="108" y="73"/>
                  </a:cubicBezTo>
                  <a:cubicBezTo>
                    <a:pt x="111" y="75"/>
                    <a:pt x="114" y="77"/>
                    <a:pt x="117" y="78"/>
                  </a:cubicBezTo>
                  <a:cubicBezTo>
                    <a:pt x="124" y="82"/>
                    <a:pt x="130" y="85"/>
                    <a:pt x="137" y="89"/>
                  </a:cubicBezTo>
                  <a:cubicBezTo>
                    <a:pt x="142" y="92"/>
                    <a:pt x="148" y="94"/>
                    <a:pt x="153" y="97"/>
                  </a:cubicBezTo>
                  <a:cubicBezTo>
                    <a:pt x="156" y="99"/>
                    <a:pt x="160" y="101"/>
                    <a:pt x="163" y="103"/>
                  </a:cubicBezTo>
                  <a:cubicBezTo>
                    <a:pt x="168" y="106"/>
                    <a:pt x="173" y="108"/>
                    <a:pt x="178" y="111"/>
                  </a:cubicBezTo>
                  <a:cubicBezTo>
                    <a:pt x="180" y="112"/>
                    <a:pt x="182" y="113"/>
                    <a:pt x="183" y="114"/>
                  </a:cubicBezTo>
                  <a:cubicBezTo>
                    <a:pt x="186" y="115"/>
                    <a:pt x="188" y="116"/>
                    <a:pt x="190" y="117"/>
                  </a:cubicBezTo>
                  <a:cubicBezTo>
                    <a:pt x="191" y="118"/>
                    <a:pt x="192" y="118"/>
                    <a:pt x="192" y="118"/>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92" name="Freeform 91"/>
            <p:cNvSpPr>
              <a:spLocks/>
            </p:cNvSpPr>
            <p:nvPr/>
          </p:nvSpPr>
          <p:spPr bwMode="auto">
            <a:xfrm>
              <a:off x="7949637" y="2216336"/>
              <a:ext cx="1175764" cy="905460"/>
            </a:xfrm>
            <a:custGeom>
              <a:avLst/>
              <a:gdLst>
                <a:gd name="T0" fmla="*/ 220 w 373"/>
                <a:gd name="T1" fmla="*/ 53 h 287"/>
                <a:gd name="T2" fmla="*/ 219 w 373"/>
                <a:gd name="T3" fmla="*/ 75 h 287"/>
                <a:gd name="T4" fmla="*/ 243 w 373"/>
                <a:gd name="T5" fmla="*/ 70 h 287"/>
                <a:gd name="T6" fmla="*/ 256 w 373"/>
                <a:gd name="T7" fmla="*/ 83 h 287"/>
                <a:gd name="T8" fmla="*/ 239 w 373"/>
                <a:gd name="T9" fmla="*/ 93 h 287"/>
                <a:gd name="T10" fmla="*/ 253 w 373"/>
                <a:gd name="T11" fmla="*/ 107 h 287"/>
                <a:gd name="T12" fmla="*/ 259 w 373"/>
                <a:gd name="T13" fmla="*/ 122 h 287"/>
                <a:gd name="T14" fmla="*/ 273 w 373"/>
                <a:gd name="T15" fmla="*/ 109 h 287"/>
                <a:gd name="T16" fmla="*/ 316 w 373"/>
                <a:gd name="T17" fmla="*/ 115 h 287"/>
                <a:gd name="T18" fmla="*/ 350 w 373"/>
                <a:gd name="T19" fmla="*/ 132 h 287"/>
                <a:gd name="T20" fmla="*/ 352 w 373"/>
                <a:gd name="T21" fmla="*/ 149 h 287"/>
                <a:gd name="T22" fmla="*/ 333 w 373"/>
                <a:gd name="T23" fmla="*/ 164 h 287"/>
                <a:gd name="T24" fmla="*/ 325 w 373"/>
                <a:gd name="T25" fmla="*/ 178 h 287"/>
                <a:gd name="T26" fmla="*/ 313 w 373"/>
                <a:gd name="T27" fmla="*/ 158 h 287"/>
                <a:gd name="T28" fmla="*/ 296 w 373"/>
                <a:gd name="T29" fmla="*/ 158 h 287"/>
                <a:gd name="T30" fmla="*/ 282 w 373"/>
                <a:gd name="T31" fmla="*/ 165 h 287"/>
                <a:gd name="T32" fmla="*/ 292 w 373"/>
                <a:gd name="T33" fmla="*/ 186 h 287"/>
                <a:gd name="T34" fmla="*/ 319 w 373"/>
                <a:gd name="T35" fmla="*/ 196 h 287"/>
                <a:gd name="T36" fmla="*/ 340 w 373"/>
                <a:gd name="T37" fmla="*/ 214 h 287"/>
                <a:gd name="T38" fmla="*/ 362 w 373"/>
                <a:gd name="T39" fmla="*/ 230 h 287"/>
                <a:gd name="T40" fmla="*/ 362 w 373"/>
                <a:gd name="T41" fmla="*/ 251 h 287"/>
                <a:gd name="T42" fmla="*/ 329 w 373"/>
                <a:gd name="T43" fmla="*/ 248 h 287"/>
                <a:gd name="T44" fmla="*/ 304 w 373"/>
                <a:gd name="T45" fmla="*/ 245 h 287"/>
                <a:gd name="T46" fmla="*/ 339 w 373"/>
                <a:gd name="T47" fmla="*/ 259 h 287"/>
                <a:gd name="T48" fmla="*/ 365 w 373"/>
                <a:gd name="T49" fmla="*/ 276 h 287"/>
                <a:gd name="T50" fmla="*/ 299 w 373"/>
                <a:gd name="T51" fmla="*/ 276 h 287"/>
                <a:gd name="T52" fmla="*/ 259 w 373"/>
                <a:gd name="T53" fmla="*/ 261 h 287"/>
                <a:gd name="T54" fmla="*/ 226 w 373"/>
                <a:gd name="T55" fmla="*/ 244 h 287"/>
                <a:gd name="T56" fmla="*/ 209 w 373"/>
                <a:gd name="T57" fmla="*/ 257 h 287"/>
                <a:gd name="T58" fmla="*/ 175 w 373"/>
                <a:gd name="T59" fmla="*/ 260 h 287"/>
                <a:gd name="T60" fmla="*/ 195 w 373"/>
                <a:gd name="T61" fmla="*/ 229 h 287"/>
                <a:gd name="T62" fmla="*/ 216 w 373"/>
                <a:gd name="T63" fmla="*/ 204 h 287"/>
                <a:gd name="T64" fmla="*/ 226 w 373"/>
                <a:gd name="T65" fmla="*/ 179 h 287"/>
                <a:gd name="T66" fmla="*/ 263 w 373"/>
                <a:gd name="T67" fmla="*/ 177 h 287"/>
                <a:gd name="T68" fmla="*/ 236 w 373"/>
                <a:gd name="T69" fmla="*/ 168 h 287"/>
                <a:gd name="T70" fmla="*/ 219 w 373"/>
                <a:gd name="T71" fmla="*/ 160 h 287"/>
                <a:gd name="T72" fmla="*/ 211 w 373"/>
                <a:gd name="T73" fmla="*/ 148 h 287"/>
                <a:gd name="T74" fmla="*/ 187 w 373"/>
                <a:gd name="T75" fmla="*/ 131 h 287"/>
                <a:gd name="T76" fmla="*/ 162 w 373"/>
                <a:gd name="T77" fmla="*/ 131 h 287"/>
                <a:gd name="T78" fmla="*/ 146 w 373"/>
                <a:gd name="T79" fmla="*/ 104 h 287"/>
                <a:gd name="T80" fmla="*/ 135 w 373"/>
                <a:gd name="T81" fmla="*/ 92 h 287"/>
                <a:gd name="T82" fmla="*/ 113 w 373"/>
                <a:gd name="T83" fmla="*/ 94 h 287"/>
                <a:gd name="T84" fmla="*/ 115 w 373"/>
                <a:gd name="T85" fmla="*/ 111 h 287"/>
                <a:gd name="T86" fmla="*/ 85 w 373"/>
                <a:gd name="T87" fmla="*/ 114 h 287"/>
                <a:gd name="T88" fmla="*/ 71 w 373"/>
                <a:gd name="T89" fmla="*/ 118 h 287"/>
                <a:gd name="T90" fmla="*/ 52 w 373"/>
                <a:gd name="T91" fmla="*/ 115 h 287"/>
                <a:gd name="T92" fmla="*/ 32 w 373"/>
                <a:gd name="T93" fmla="*/ 114 h 287"/>
                <a:gd name="T94" fmla="*/ 12 w 373"/>
                <a:gd name="T95" fmla="*/ 93 h 287"/>
                <a:gd name="T96" fmla="*/ 2 w 373"/>
                <a:gd name="T97" fmla="*/ 76 h 287"/>
                <a:gd name="T98" fmla="*/ 28 w 373"/>
                <a:gd name="T99" fmla="*/ 1 h 287"/>
                <a:gd name="T100" fmla="*/ 39 w 373"/>
                <a:gd name="T101" fmla="*/ 27 h 287"/>
                <a:gd name="T102" fmla="*/ 52 w 373"/>
                <a:gd name="T103" fmla="*/ 72 h 287"/>
                <a:gd name="T104" fmla="*/ 54 w 373"/>
                <a:gd name="T105" fmla="*/ 62 h 287"/>
                <a:gd name="T106" fmla="*/ 55 w 373"/>
                <a:gd name="T107" fmla="*/ 10 h 287"/>
                <a:gd name="T108" fmla="*/ 78 w 373"/>
                <a:gd name="T109" fmla="*/ 5 h 287"/>
                <a:gd name="T110" fmla="*/ 90 w 373"/>
                <a:gd name="T111" fmla="*/ 37 h 287"/>
                <a:gd name="T112" fmla="*/ 112 w 373"/>
                <a:gd name="T113" fmla="*/ 40 h 287"/>
                <a:gd name="T114" fmla="*/ 115 w 373"/>
                <a:gd name="T115" fmla="*/ 21 h 287"/>
                <a:gd name="T116" fmla="*/ 142 w 373"/>
                <a:gd name="T117" fmla="*/ 26 h 287"/>
                <a:gd name="T118" fmla="*/ 154 w 373"/>
                <a:gd name="T119" fmla="*/ 35 h 287"/>
                <a:gd name="T120" fmla="*/ 170 w 373"/>
                <a:gd name="T121" fmla="*/ 39 h 287"/>
                <a:gd name="T122" fmla="*/ 189 w 373"/>
                <a:gd name="T123" fmla="*/ 43 h 287"/>
                <a:gd name="T124" fmla="*/ 200 w 373"/>
                <a:gd name="T125" fmla="*/ 51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73" h="287">
                  <a:moveTo>
                    <a:pt x="203" y="61"/>
                  </a:moveTo>
                  <a:cubicBezTo>
                    <a:pt x="204" y="58"/>
                    <a:pt x="205" y="56"/>
                    <a:pt x="206" y="54"/>
                  </a:cubicBezTo>
                  <a:cubicBezTo>
                    <a:pt x="206" y="52"/>
                    <a:pt x="207" y="51"/>
                    <a:pt x="208" y="50"/>
                  </a:cubicBezTo>
                  <a:cubicBezTo>
                    <a:pt x="209" y="50"/>
                    <a:pt x="210" y="49"/>
                    <a:pt x="210" y="49"/>
                  </a:cubicBezTo>
                  <a:cubicBezTo>
                    <a:pt x="213" y="50"/>
                    <a:pt x="215" y="50"/>
                    <a:pt x="218" y="51"/>
                  </a:cubicBezTo>
                  <a:cubicBezTo>
                    <a:pt x="219" y="51"/>
                    <a:pt x="220" y="51"/>
                    <a:pt x="220" y="53"/>
                  </a:cubicBezTo>
                  <a:cubicBezTo>
                    <a:pt x="220" y="55"/>
                    <a:pt x="220" y="58"/>
                    <a:pt x="220" y="61"/>
                  </a:cubicBezTo>
                  <a:cubicBezTo>
                    <a:pt x="220" y="62"/>
                    <a:pt x="219" y="63"/>
                    <a:pt x="218" y="64"/>
                  </a:cubicBezTo>
                  <a:cubicBezTo>
                    <a:pt x="217" y="65"/>
                    <a:pt x="215" y="66"/>
                    <a:pt x="214" y="67"/>
                  </a:cubicBezTo>
                  <a:cubicBezTo>
                    <a:pt x="212" y="69"/>
                    <a:pt x="212" y="71"/>
                    <a:pt x="213" y="72"/>
                  </a:cubicBezTo>
                  <a:cubicBezTo>
                    <a:pt x="215" y="73"/>
                    <a:pt x="216" y="74"/>
                    <a:pt x="218" y="75"/>
                  </a:cubicBezTo>
                  <a:cubicBezTo>
                    <a:pt x="218" y="76"/>
                    <a:pt x="218" y="75"/>
                    <a:pt x="219" y="75"/>
                  </a:cubicBezTo>
                  <a:cubicBezTo>
                    <a:pt x="222" y="72"/>
                    <a:pt x="225" y="69"/>
                    <a:pt x="227" y="65"/>
                  </a:cubicBezTo>
                  <a:cubicBezTo>
                    <a:pt x="228" y="63"/>
                    <a:pt x="229" y="62"/>
                    <a:pt x="231" y="60"/>
                  </a:cubicBezTo>
                  <a:cubicBezTo>
                    <a:pt x="231" y="59"/>
                    <a:pt x="232" y="58"/>
                    <a:pt x="233" y="59"/>
                  </a:cubicBezTo>
                  <a:cubicBezTo>
                    <a:pt x="234" y="60"/>
                    <a:pt x="235" y="61"/>
                    <a:pt x="237" y="62"/>
                  </a:cubicBezTo>
                  <a:cubicBezTo>
                    <a:pt x="239" y="63"/>
                    <a:pt x="240" y="65"/>
                    <a:pt x="242" y="67"/>
                  </a:cubicBezTo>
                  <a:cubicBezTo>
                    <a:pt x="243" y="68"/>
                    <a:pt x="243" y="69"/>
                    <a:pt x="243" y="70"/>
                  </a:cubicBezTo>
                  <a:cubicBezTo>
                    <a:pt x="243" y="71"/>
                    <a:pt x="243" y="73"/>
                    <a:pt x="243" y="74"/>
                  </a:cubicBezTo>
                  <a:cubicBezTo>
                    <a:pt x="243" y="75"/>
                    <a:pt x="244" y="76"/>
                    <a:pt x="244" y="76"/>
                  </a:cubicBezTo>
                  <a:cubicBezTo>
                    <a:pt x="245" y="76"/>
                    <a:pt x="246" y="76"/>
                    <a:pt x="248" y="76"/>
                  </a:cubicBezTo>
                  <a:cubicBezTo>
                    <a:pt x="249" y="77"/>
                    <a:pt x="251" y="77"/>
                    <a:pt x="253" y="77"/>
                  </a:cubicBezTo>
                  <a:cubicBezTo>
                    <a:pt x="255" y="78"/>
                    <a:pt x="256" y="79"/>
                    <a:pt x="257" y="81"/>
                  </a:cubicBezTo>
                  <a:cubicBezTo>
                    <a:pt x="257" y="82"/>
                    <a:pt x="257" y="83"/>
                    <a:pt x="256" y="83"/>
                  </a:cubicBezTo>
                  <a:cubicBezTo>
                    <a:pt x="254" y="85"/>
                    <a:pt x="252" y="87"/>
                    <a:pt x="250" y="88"/>
                  </a:cubicBezTo>
                  <a:cubicBezTo>
                    <a:pt x="250" y="89"/>
                    <a:pt x="249" y="89"/>
                    <a:pt x="248" y="89"/>
                  </a:cubicBezTo>
                  <a:cubicBezTo>
                    <a:pt x="247" y="88"/>
                    <a:pt x="246" y="88"/>
                    <a:pt x="245" y="88"/>
                  </a:cubicBezTo>
                  <a:cubicBezTo>
                    <a:pt x="244" y="88"/>
                    <a:pt x="243" y="88"/>
                    <a:pt x="242" y="89"/>
                  </a:cubicBezTo>
                  <a:cubicBezTo>
                    <a:pt x="241" y="90"/>
                    <a:pt x="241" y="90"/>
                    <a:pt x="240" y="91"/>
                  </a:cubicBezTo>
                  <a:cubicBezTo>
                    <a:pt x="239" y="91"/>
                    <a:pt x="239" y="92"/>
                    <a:pt x="239" y="93"/>
                  </a:cubicBezTo>
                  <a:cubicBezTo>
                    <a:pt x="239" y="95"/>
                    <a:pt x="239" y="97"/>
                    <a:pt x="239" y="99"/>
                  </a:cubicBezTo>
                  <a:cubicBezTo>
                    <a:pt x="239" y="100"/>
                    <a:pt x="239" y="101"/>
                    <a:pt x="240" y="101"/>
                  </a:cubicBezTo>
                  <a:cubicBezTo>
                    <a:pt x="242" y="103"/>
                    <a:pt x="243" y="104"/>
                    <a:pt x="245" y="106"/>
                  </a:cubicBezTo>
                  <a:cubicBezTo>
                    <a:pt x="246" y="106"/>
                    <a:pt x="246" y="106"/>
                    <a:pt x="247" y="106"/>
                  </a:cubicBezTo>
                  <a:cubicBezTo>
                    <a:pt x="248" y="106"/>
                    <a:pt x="250" y="106"/>
                    <a:pt x="251" y="106"/>
                  </a:cubicBezTo>
                  <a:cubicBezTo>
                    <a:pt x="252" y="106"/>
                    <a:pt x="253" y="106"/>
                    <a:pt x="253" y="107"/>
                  </a:cubicBezTo>
                  <a:cubicBezTo>
                    <a:pt x="256" y="107"/>
                    <a:pt x="257" y="108"/>
                    <a:pt x="257" y="111"/>
                  </a:cubicBezTo>
                  <a:cubicBezTo>
                    <a:pt x="257" y="113"/>
                    <a:pt x="256" y="115"/>
                    <a:pt x="255" y="116"/>
                  </a:cubicBezTo>
                  <a:cubicBezTo>
                    <a:pt x="255" y="117"/>
                    <a:pt x="254" y="118"/>
                    <a:pt x="254" y="119"/>
                  </a:cubicBezTo>
                  <a:cubicBezTo>
                    <a:pt x="254" y="119"/>
                    <a:pt x="254" y="120"/>
                    <a:pt x="254" y="120"/>
                  </a:cubicBezTo>
                  <a:cubicBezTo>
                    <a:pt x="255" y="121"/>
                    <a:pt x="256" y="122"/>
                    <a:pt x="257" y="122"/>
                  </a:cubicBezTo>
                  <a:cubicBezTo>
                    <a:pt x="258" y="122"/>
                    <a:pt x="258" y="122"/>
                    <a:pt x="259" y="122"/>
                  </a:cubicBezTo>
                  <a:cubicBezTo>
                    <a:pt x="260" y="121"/>
                    <a:pt x="261" y="120"/>
                    <a:pt x="262" y="119"/>
                  </a:cubicBezTo>
                  <a:cubicBezTo>
                    <a:pt x="262" y="118"/>
                    <a:pt x="262" y="117"/>
                    <a:pt x="262" y="117"/>
                  </a:cubicBezTo>
                  <a:cubicBezTo>
                    <a:pt x="262" y="114"/>
                    <a:pt x="262" y="112"/>
                    <a:pt x="262" y="110"/>
                  </a:cubicBezTo>
                  <a:cubicBezTo>
                    <a:pt x="262" y="108"/>
                    <a:pt x="263" y="108"/>
                    <a:pt x="264" y="108"/>
                  </a:cubicBezTo>
                  <a:cubicBezTo>
                    <a:pt x="266" y="108"/>
                    <a:pt x="268" y="108"/>
                    <a:pt x="270" y="108"/>
                  </a:cubicBezTo>
                  <a:cubicBezTo>
                    <a:pt x="271" y="108"/>
                    <a:pt x="272" y="108"/>
                    <a:pt x="273" y="109"/>
                  </a:cubicBezTo>
                  <a:cubicBezTo>
                    <a:pt x="276" y="110"/>
                    <a:pt x="280" y="111"/>
                    <a:pt x="283" y="113"/>
                  </a:cubicBezTo>
                  <a:cubicBezTo>
                    <a:pt x="285" y="114"/>
                    <a:pt x="287" y="114"/>
                    <a:pt x="288" y="113"/>
                  </a:cubicBezTo>
                  <a:cubicBezTo>
                    <a:pt x="291" y="111"/>
                    <a:pt x="294" y="110"/>
                    <a:pt x="296" y="109"/>
                  </a:cubicBezTo>
                  <a:cubicBezTo>
                    <a:pt x="299" y="107"/>
                    <a:pt x="302" y="108"/>
                    <a:pt x="306" y="108"/>
                  </a:cubicBezTo>
                  <a:cubicBezTo>
                    <a:pt x="306" y="109"/>
                    <a:pt x="307" y="109"/>
                    <a:pt x="307" y="109"/>
                  </a:cubicBezTo>
                  <a:cubicBezTo>
                    <a:pt x="311" y="110"/>
                    <a:pt x="314" y="112"/>
                    <a:pt x="316" y="115"/>
                  </a:cubicBezTo>
                  <a:cubicBezTo>
                    <a:pt x="317" y="117"/>
                    <a:pt x="318" y="117"/>
                    <a:pt x="319" y="117"/>
                  </a:cubicBezTo>
                  <a:cubicBezTo>
                    <a:pt x="326" y="117"/>
                    <a:pt x="332" y="117"/>
                    <a:pt x="339" y="117"/>
                  </a:cubicBezTo>
                  <a:cubicBezTo>
                    <a:pt x="342" y="117"/>
                    <a:pt x="345" y="118"/>
                    <a:pt x="347" y="121"/>
                  </a:cubicBezTo>
                  <a:cubicBezTo>
                    <a:pt x="347" y="122"/>
                    <a:pt x="349" y="124"/>
                    <a:pt x="350" y="125"/>
                  </a:cubicBezTo>
                  <a:cubicBezTo>
                    <a:pt x="352" y="127"/>
                    <a:pt x="351" y="129"/>
                    <a:pt x="351" y="131"/>
                  </a:cubicBezTo>
                  <a:cubicBezTo>
                    <a:pt x="351" y="132"/>
                    <a:pt x="350" y="132"/>
                    <a:pt x="350" y="132"/>
                  </a:cubicBezTo>
                  <a:cubicBezTo>
                    <a:pt x="348" y="133"/>
                    <a:pt x="347" y="134"/>
                    <a:pt x="345" y="134"/>
                  </a:cubicBezTo>
                  <a:cubicBezTo>
                    <a:pt x="344" y="135"/>
                    <a:pt x="343" y="135"/>
                    <a:pt x="343" y="135"/>
                  </a:cubicBezTo>
                  <a:cubicBezTo>
                    <a:pt x="341" y="136"/>
                    <a:pt x="340" y="138"/>
                    <a:pt x="341" y="140"/>
                  </a:cubicBezTo>
                  <a:cubicBezTo>
                    <a:pt x="341" y="141"/>
                    <a:pt x="341" y="141"/>
                    <a:pt x="342" y="142"/>
                  </a:cubicBezTo>
                  <a:cubicBezTo>
                    <a:pt x="345" y="143"/>
                    <a:pt x="347" y="145"/>
                    <a:pt x="350" y="147"/>
                  </a:cubicBezTo>
                  <a:cubicBezTo>
                    <a:pt x="351" y="148"/>
                    <a:pt x="352" y="148"/>
                    <a:pt x="352" y="149"/>
                  </a:cubicBezTo>
                  <a:cubicBezTo>
                    <a:pt x="353" y="149"/>
                    <a:pt x="353" y="150"/>
                    <a:pt x="353" y="151"/>
                  </a:cubicBezTo>
                  <a:cubicBezTo>
                    <a:pt x="351" y="154"/>
                    <a:pt x="349" y="156"/>
                    <a:pt x="346" y="157"/>
                  </a:cubicBezTo>
                  <a:cubicBezTo>
                    <a:pt x="345" y="157"/>
                    <a:pt x="344" y="158"/>
                    <a:pt x="343" y="159"/>
                  </a:cubicBezTo>
                  <a:cubicBezTo>
                    <a:pt x="341" y="159"/>
                    <a:pt x="339" y="160"/>
                    <a:pt x="337" y="160"/>
                  </a:cubicBezTo>
                  <a:cubicBezTo>
                    <a:pt x="336" y="160"/>
                    <a:pt x="334" y="161"/>
                    <a:pt x="333" y="162"/>
                  </a:cubicBezTo>
                  <a:cubicBezTo>
                    <a:pt x="333" y="162"/>
                    <a:pt x="333" y="163"/>
                    <a:pt x="333" y="164"/>
                  </a:cubicBezTo>
                  <a:cubicBezTo>
                    <a:pt x="337" y="166"/>
                    <a:pt x="341" y="168"/>
                    <a:pt x="345" y="171"/>
                  </a:cubicBezTo>
                  <a:cubicBezTo>
                    <a:pt x="346" y="171"/>
                    <a:pt x="347" y="172"/>
                    <a:pt x="347" y="173"/>
                  </a:cubicBezTo>
                  <a:cubicBezTo>
                    <a:pt x="347" y="175"/>
                    <a:pt x="347" y="176"/>
                    <a:pt x="347" y="177"/>
                  </a:cubicBezTo>
                  <a:cubicBezTo>
                    <a:pt x="348" y="178"/>
                    <a:pt x="347" y="179"/>
                    <a:pt x="346" y="179"/>
                  </a:cubicBezTo>
                  <a:cubicBezTo>
                    <a:pt x="343" y="179"/>
                    <a:pt x="339" y="179"/>
                    <a:pt x="336" y="178"/>
                  </a:cubicBezTo>
                  <a:cubicBezTo>
                    <a:pt x="332" y="178"/>
                    <a:pt x="329" y="178"/>
                    <a:pt x="325" y="178"/>
                  </a:cubicBezTo>
                  <a:cubicBezTo>
                    <a:pt x="324" y="178"/>
                    <a:pt x="322" y="178"/>
                    <a:pt x="321" y="177"/>
                  </a:cubicBezTo>
                  <a:cubicBezTo>
                    <a:pt x="320" y="177"/>
                    <a:pt x="319" y="177"/>
                    <a:pt x="319" y="176"/>
                  </a:cubicBezTo>
                  <a:cubicBezTo>
                    <a:pt x="317" y="174"/>
                    <a:pt x="316" y="172"/>
                    <a:pt x="315" y="170"/>
                  </a:cubicBezTo>
                  <a:cubicBezTo>
                    <a:pt x="314" y="169"/>
                    <a:pt x="314" y="168"/>
                    <a:pt x="314" y="167"/>
                  </a:cubicBezTo>
                  <a:cubicBezTo>
                    <a:pt x="315" y="166"/>
                    <a:pt x="315" y="164"/>
                    <a:pt x="315" y="162"/>
                  </a:cubicBezTo>
                  <a:cubicBezTo>
                    <a:pt x="316" y="160"/>
                    <a:pt x="315" y="159"/>
                    <a:pt x="313" y="158"/>
                  </a:cubicBezTo>
                  <a:cubicBezTo>
                    <a:pt x="313" y="157"/>
                    <a:pt x="312" y="157"/>
                    <a:pt x="312" y="157"/>
                  </a:cubicBezTo>
                  <a:cubicBezTo>
                    <a:pt x="312" y="157"/>
                    <a:pt x="312" y="158"/>
                    <a:pt x="311" y="158"/>
                  </a:cubicBezTo>
                  <a:cubicBezTo>
                    <a:pt x="308" y="160"/>
                    <a:pt x="305" y="160"/>
                    <a:pt x="301" y="161"/>
                  </a:cubicBezTo>
                  <a:cubicBezTo>
                    <a:pt x="300" y="161"/>
                    <a:pt x="300" y="161"/>
                    <a:pt x="299" y="161"/>
                  </a:cubicBezTo>
                  <a:cubicBezTo>
                    <a:pt x="298" y="161"/>
                    <a:pt x="298" y="161"/>
                    <a:pt x="297" y="160"/>
                  </a:cubicBezTo>
                  <a:cubicBezTo>
                    <a:pt x="297" y="159"/>
                    <a:pt x="296" y="158"/>
                    <a:pt x="296" y="158"/>
                  </a:cubicBezTo>
                  <a:cubicBezTo>
                    <a:pt x="295" y="157"/>
                    <a:pt x="295" y="156"/>
                    <a:pt x="294" y="155"/>
                  </a:cubicBezTo>
                  <a:cubicBezTo>
                    <a:pt x="292" y="155"/>
                    <a:pt x="291" y="154"/>
                    <a:pt x="289" y="154"/>
                  </a:cubicBezTo>
                  <a:cubicBezTo>
                    <a:pt x="287" y="155"/>
                    <a:pt x="285" y="156"/>
                    <a:pt x="282" y="158"/>
                  </a:cubicBezTo>
                  <a:cubicBezTo>
                    <a:pt x="282" y="158"/>
                    <a:pt x="282" y="159"/>
                    <a:pt x="282" y="159"/>
                  </a:cubicBezTo>
                  <a:cubicBezTo>
                    <a:pt x="282" y="161"/>
                    <a:pt x="282" y="162"/>
                    <a:pt x="282" y="164"/>
                  </a:cubicBezTo>
                  <a:cubicBezTo>
                    <a:pt x="282" y="164"/>
                    <a:pt x="282" y="164"/>
                    <a:pt x="282" y="165"/>
                  </a:cubicBezTo>
                  <a:cubicBezTo>
                    <a:pt x="284" y="167"/>
                    <a:pt x="285" y="170"/>
                    <a:pt x="288" y="171"/>
                  </a:cubicBezTo>
                  <a:cubicBezTo>
                    <a:pt x="290" y="171"/>
                    <a:pt x="290" y="172"/>
                    <a:pt x="289" y="174"/>
                  </a:cubicBezTo>
                  <a:cubicBezTo>
                    <a:pt x="288" y="176"/>
                    <a:pt x="286" y="177"/>
                    <a:pt x="285" y="179"/>
                  </a:cubicBezTo>
                  <a:cubicBezTo>
                    <a:pt x="284" y="180"/>
                    <a:pt x="284" y="180"/>
                    <a:pt x="285" y="181"/>
                  </a:cubicBezTo>
                  <a:cubicBezTo>
                    <a:pt x="286" y="181"/>
                    <a:pt x="287" y="182"/>
                    <a:pt x="287" y="182"/>
                  </a:cubicBezTo>
                  <a:cubicBezTo>
                    <a:pt x="290" y="183"/>
                    <a:pt x="291" y="184"/>
                    <a:pt x="292" y="186"/>
                  </a:cubicBezTo>
                  <a:cubicBezTo>
                    <a:pt x="294" y="188"/>
                    <a:pt x="295" y="191"/>
                    <a:pt x="297" y="194"/>
                  </a:cubicBezTo>
                  <a:cubicBezTo>
                    <a:pt x="298" y="195"/>
                    <a:pt x="298" y="195"/>
                    <a:pt x="299" y="195"/>
                  </a:cubicBezTo>
                  <a:cubicBezTo>
                    <a:pt x="303" y="193"/>
                    <a:pt x="307" y="192"/>
                    <a:pt x="311" y="191"/>
                  </a:cubicBezTo>
                  <a:cubicBezTo>
                    <a:pt x="312" y="190"/>
                    <a:pt x="312" y="190"/>
                    <a:pt x="313" y="190"/>
                  </a:cubicBezTo>
                  <a:cubicBezTo>
                    <a:pt x="315" y="189"/>
                    <a:pt x="315" y="189"/>
                    <a:pt x="316" y="191"/>
                  </a:cubicBezTo>
                  <a:cubicBezTo>
                    <a:pt x="317" y="193"/>
                    <a:pt x="318" y="195"/>
                    <a:pt x="319" y="196"/>
                  </a:cubicBezTo>
                  <a:cubicBezTo>
                    <a:pt x="321" y="197"/>
                    <a:pt x="322" y="198"/>
                    <a:pt x="323" y="199"/>
                  </a:cubicBezTo>
                  <a:cubicBezTo>
                    <a:pt x="325" y="200"/>
                    <a:pt x="326" y="201"/>
                    <a:pt x="328" y="201"/>
                  </a:cubicBezTo>
                  <a:cubicBezTo>
                    <a:pt x="333" y="201"/>
                    <a:pt x="333" y="200"/>
                    <a:pt x="336" y="205"/>
                  </a:cubicBezTo>
                  <a:cubicBezTo>
                    <a:pt x="337" y="206"/>
                    <a:pt x="338" y="207"/>
                    <a:pt x="339" y="208"/>
                  </a:cubicBezTo>
                  <a:cubicBezTo>
                    <a:pt x="340" y="209"/>
                    <a:pt x="341" y="211"/>
                    <a:pt x="340" y="212"/>
                  </a:cubicBezTo>
                  <a:cubicBezTo>
                    <a:pt x="340" y="213"/>
                    <a:pt x="340" y="213"/>
                    <a:pt x="340" y="214"/>
                  </a:cubicBezTo>
                  <a:cubicBezTo>
                    <a:pt x="340" y="215"/>
                    <a:pt x="341" y="216"/>
                    <a:pt x="341" y="217"/>
                  </a:cubicBezTo>
                  <a:cubicBezTo>
                    <a:pt x="342" y="217"/>
                    <a:pt x="342" y="218"/>
                    <a:pt x="343" y="218"/>
                  </a:cubicBezTo>
                  <a:cubicBezTo>
                    <a:pt x="345" y="220"/>
                    <a:pt x="347" y="222"/>
                    <a:pt x="348" y="225"/>
                  </a:cubicBezTo>
                  <a:cubicBezTo>
                    <a:pt x="349" y="227"/>
                    <a:pt x="350" y="227"/>
                    <a:pt x="352" y="227"/>
                  </a:cubicBezTo>
                  <a:cubicBezTo>
                    <a:pt x="355" y="227"/>
                    <a:pt x="357" y="227"/>
                    <a:pt x="360" y="228"/>
                  </a:cubicBezTo>
                  <a:cubicBezTo>
                    <a:pt x="361" y="229"/>
                    <a:pt x="361" y="229"/>
                    <a:pt x="362" y="230"/>
                  </a:cubicBezTo>
                  <a:cubicBezTo>
                    <a:pt x="364" y="234"/>
                    <a:pt x="367" y="238"/>
                    <a:pt x="369" y="242"/>
                  </a:cubicBezTo>
                  <a:cubicBezTo>
                    <a:pt x="370" y="243"/>
                    <a:pt x="371" y="245"/>
                    <a:pt x="372" y="246"/>
                  </a:cubicBezTo>
                  <a:cubicBezTo>
                    <a:pt x="373" y="247"/>
                    <a:pt x="373" y="248"/>
                    <a:pt x="372" y="249"/>
                  </a:cubicBezTo>
                  <a:cubicBezTo>
                    <a:pt x="372" y="250"/>
                    <a:pt x="372" y="251"/>
                    <a:pt x="371" y="251"/>
                  </a:cubicBezTo>
                  <a:cubicBezTo>
                    <a:pt x="370" y="251"/>
                    <a:pt x="370" y="251"/>
                    <a:pt x="370" y="251"/>
                  </a:cubicBezTo>
                  <a:cubicBezTo>
                    <a:pt x="367" y="251"/>
                    <a:pt x="365" y="251"/>
                    <a:pt x="362" y="251"/>
                  </a:cubicBezTo>
                  <a:cubicBezTo>
                    <a:pt x="358" y="252"/>
                    <a:pt x="354" y="252"/>
                    <a:pt x="350" y="252"/>
                  </a:cubicBezTo>
                  <a:cubicBezTo>
                    <a:pt x="348" y="253"/>
                    <a:pt x="345" y="253"/>
                    <a:pt x="342" y="253"/>
                  </a:cubicBezTo>
                  <a:cubicBezTo>
                    <a:pt x="340" y="253"/>
                    <a:pt x="338" y="253"/>
                    <a:pt x="337" y="250"/>
                  </a:cubicBezTo>
                  <a:cubicBezTo>
                    <a:pt x="337" y="250"/>
                    <a:pt x="337" y="250"/>
                    <a:pt x="337" y="249"/>
                  </a:cubicBezTo>
                  <a:cubicBezTo>
                    <a:pt x="336" y="248"/>
                    <a:pt x="335" y="248"/>
                    <a:pt x="334" y="248"/>
                  </a:cubicBezTo>
                  <a:cubicBezTo>
                    <a:pt x="332" y="248"/>
                    <a:pt x="331" y="248"/>
                    <a:pt x="329" y="248"/>
                  </a:cubicBezTo>
                  <a:cubicBezTo>
                    <a:pt x="327" y="248"/>
                    <a:pt x="326" y="248"/>
                    <a:pt x="325" y="247"/>
                  </a:cubicBezTo>
                  <a:cubicBezTo>
                    <a:pt x="323" y="245"/>
                    <a:pt x="320" y="243"/>
                    <a:pt x="318" y="242"/>
                  </a:cubicBezTo>
                  <a:cubicBezTo>
                    <a:pt x="317" y="241"/>
                    <a:pt x="316" y="241"/>
                    <a:pt x="315" y="241"/>
                  </a:cubicBezTo>
                  <a:cubicBezTo>
                    <a:pt x="312" y="242"/>
                    <a:pt x="309" y="242"/>
                    <a:pt x="306" y="243"/>
                  </a:cubicBezTo>
                  <a:cubicBezTo>
                    <a:pt x="305" y="243"/>
                    <a:pt x="305" y="243"/>
                    <a:pt x="304" y="244"/>
                  </a:cubicBezTo>
                  <a:cubicBezTo>
                    <a:pt x="303" y="244"/>
                    <a:pt x="303" y="244"/>
                    <a:pt x="304" y="245"/>
                  </a:cubicBezTo>
                  <a:cubicBezTo>
                    <a:pt x="304" y="245"/>
                    <a:pt x="304" y="246"/>
                    <a:pt x="304" y="246"/>
                  </a:cubicBezTo>
                  <a:cubicBezTo>
                    <a:pt x="306" y="248"/>
                    <a:pt x="307" y="250"/>
                    <a:pt x="309" y="252"/>
                  </a:cubicBezTo>
                  <a:cubicBezTo>
                    <a:pt x="309" y="253"/>
                    <a:pt x="310" y="253"/>
                    <a:pt x="312" y="253"/>
                  </a:cubicBezTo>
                  <a:cubicBezTo>
                    <a:pt x="317" y="253"/>
                    <a:pt x="322" y="254"/>
                    <a:pt x="327" y="254"/>
                  </a:cubicBezTo>
                  <a:cubicBezTo>
                    <a:pt x="329" y="254"/>
                    <a:pt x="331" y="254"/>
                    <a:pt x="333" y="255"/>
                  </a:cubicBezTo>
                  <a:cubicBezTo>
                    <a:pt x="335" y="256"/>
                    <a:pt x="337" y="258"/>
                    <a:pt x="339" y="259"/>
                  </a:cubicBezTo>
                  <a:cubicBezTo>
                    <a:pt x="343" y="261"/>
                    <a:pt x="347" y="263"/>
                    <a:pt x="350" y="265"/>
                  </a:cubicBezTo>
                  <a:cubicBezTo>
                    <a:pt x="352" y="265"/>
                    <a:pt x="353" y="266"/>
                    <a:pt x="354" y="268"/>
                  </a:cubicBezTo>
                  <a:cubicBezTo>
                    <a:pt x="354" y="268"/>
                    <a:pt x="355" y="269"/>
                    <a:pt x="355" y="270"/>
                  </a:cubicBezTo>
                  <a:cubicBezTo>
                    <a:pt x="356" y="271"/>
                    <a:pt x="358" y="272"/>
                    <a:pt x="360" y="273"/>
                  </a:cubicBezTo>
                  <a:cubicBezTo>
                    <a:pt x="361" y="273"/>
                    <a:pt x="362" y="274"/>
                    <a:pt x="363" y="274"/>
                  </a:cubicBezTo>
                  <a:cubicBezTo>
                    <a:pt x="364" y="275"/>
                    <a:pt x="364" y="275"/>
                    <a:pt x="365" y="276"/>
                  </a:cubicBezTo>
                  <a:cubicBezTo>
                    <a:pt x="365" y="277"/>
                    <a:pt x="365" y="278"/>
                    <a:pt x="364" y="278"/>
                  </a:cubicBezTo>
                  <a:cubicBezTo>
                    <a:pt x="359" y="279"/>
                    <a:pt x="354" y="281"/>
                    <a:pt x="350" y="282"/>
                  </a:cubicBezTo>
                  <a:cubicBezTo>
                    <a:pt x="343" y="283"/>
                    <a:pt x="337" y="284"/>
                    <a:pt x="331" y="285"/>
                  </a:cubicBezTo>
                  <a:cubicBezTo>
                    <a:pt x="326" y="287"/>
                    <a:pt x="326" y="287"/>
                    <a:pt x="321" y="284"/>
                  </a:cubicBezTo>
                  <a:cubicBezTo>
                    <a:pt x="316" y="282"/>
                    <a:pt x="311" y="279"/>
                    <a:pt x="305" y="276"/>
                  </a:cubicBezTo>
                  <a:cubicBezTo>
                    <a:pt x="303" y="275"/>
                    <a:pt x="301" y="275"/>
                    <a:pt x="299" y="276"/>
                  </a:cubicBezTo>
                  <a:cubicBezTo>
                    <a:pt x="295" y="277"/>
                    <a:pt x="291" y="277"/>
                    <a:pt x="287" y="278"/>
                  </a:cubicBezTo>
                  <a:cubicBezTo>
                    <a:pt x="285" y="279"/>
                    <a:pt x="284" y="279"/>
                    <a:pt x="282" y="278"/>
                  </a:cubicBezTo>
                  <a:cubicBezTo>
                    <a:pt x="276" y="275"/>
                    <a:pt x="276" y="275"/>
                    <a:pt x="272" y="270"/>
                  </a:cubicBezTo>
                  <a:cubicBezTo>
                    <a:pt x="270" y="269"/>
                    <a:pt x="268" y="267"/>
                    <a:pt x="266" y="265"/>
                  </a:cubicBezTo>
                  <a:cubicBezTo>
                    <a:pt x="265" y="264"/>
                    <a:pt x="264" y="263"/>
                    <a:pt x="262" y="263"/>
                  </a:cubicBezTo>
                  <a:cubicBezTo>
                    <a:pt x="260" y="263"/>
                    <a:pt x="259" y="262"/>
                    <a:pt x="259" y="261"/>
                  </a:cubicBezTo>
                  <a:cubicBezTo>
                    <a:pt x="258" y="259"/>
                    <a:pt x="258" y="257"/>
                    <a:pt x="257" y="256"/>
                  </a:cubicBezTo>
                  <a:cubicBezTo>
                    <a:pt x="257" y="254"/>
                    <a:pt x="256" y="254"/>
                    <a:pt x="255" y="254"/>
                  </a:cubicBezTo>
                  <a:cubicBezTo>
                    <a:pt x="251" y="253"/>
                    <a:pt x="247" y="252"/>
                    <a:pt x="243" y="252"/>
                  </a:cubicBezTo>
                  <a:cubicBezTo>
                    <a:pt x="242" y="251"/>
                    <a:pt x="240" y="251"/>
                    <a:pt x="239" y="250"/>
                  </a:cubicBezTo>
                  <a:cubicBezTo>
                    <a:pt x="236" y="248"/>
                    <a:pt x="233" y="247"/>
                    <a:pt x="230" y="245"/>
                  </a:cubicBezTo>
                  <a:cubicBezTo>
                    <a:pt x="229" y="244"/>
                    <a:pt x="228" y="244"/>
                    <a:pt x="226" y="244"/>
                  </a:cubicBezTo>
                  <a:cubicBezTo>
                    <a:pt x="223" y="244"/>
                    <a:pt x="221" y="244"/>
                    <a:pt x="218" y="244"/>
                  </a:cubicBezTo>
                  <a:cubicBezTo>
                    <a:pt x="217" y="244"/>
                    <a:pt x="217" y="244"/>
                    <a:pt x="217" y="245"/>
                  </a:cubicBezTo>
                  <a:cubicBezTo>
                    <a:pt x="217" y="247"/>
                    <a:pt x="218" y="249"/>
                    <a:pt x="218" y="251"/>
                  </a:cubicBezTo>
                  <a:cubicBezTo>
                    <a:pt x="218" y="252"/>
                    <a:pt x="218" y="253"/>
                    <a:pt x="217" y="253"/>
                  </a:cubicBezTo>
                  <a:cubicBezTo>
                    <a:pt x="215" y="254"/>
                    <a:pt x="214" y="254"/>
                    <a:pt x="213" y="255"/>
                  </a:cubicBezTo>
                  <a:cubicBezTo>
                    <a:pt x="211" y="255"/>
                    <a:pt x="210" y="256"/>
                    <a:pt x="209" y="257"/>
                  </a:cubicBezTo>
                  <a:cubicBezTo>
                    <a:pt x="208" y="259"/>
                    <a:pt x="206" y="261"/>
                    <a:pt x="205" y="263"/>
                  </a:cubicBezTo>
                  <a:cubicBezTo>
                    <a:pt x="204" y="264"/>
                    <a:pt x="203" y="264"/>
                    <a:pt x="202" y="264"/>
                  </a:cubicBezTo>
                  <a:cubicBezTo>
                    <a:pt x="201" y="264"/>
                    <a:pt x="200" y="265"/>
                    <a:pt x="198" y="264"/>
                  </a:cubicBezTo>
                  <a:cubicBezTo>
                    <a:pt x="196" y="264"/>
                    <a:pt x="193" y="264"/>
                    <a:pt x="191" y="264"/>
                  </a:cubicBezTo>
                  <a:cubicBezTo>
                    <a:pt x="187" y="264"/>
                    <a:pt x="184" y="263"/>
                    <a:pt x="180" y="263"/>
                  </a:cubicBezTo>
                  <a:cubicBezTo>
                    <a:pt x="178" y="263"/>
                    <a:pt x="176" y="261"/>
                    <a:pt x="175" y="260"/>
                  </a:cubicBezTo>
                  <a:cubicBezTo>
                    <a:pt x="174" y="260"/>
                    <a:pt x="174" y="259"/>
                    <a:pt x="174" y="258"/>
                  </a:cubicBezTo>
                  <a:cubicBezTo>
                    <a:pt x="174" y="256"/>
                    <a:pt x="174" y="254"/>
                    <a:pt x="174" y="251"/>
                  </a:cubicBezTo>
                  <a:cubicBezTo>
                    <a:pt x="174" y="248"/>
                    <a:pt x="174" y="245"/>
                    <a:pt x="174" y="243"/>
                  </a:cubicBezTo>
                  <a:cubicBezTo>
                    <a:pt x="174" y="241"/>
                    <a:pt x="174" y="241"/>
                    <a:pt x="175" y="240"/>
                  </a:cubicBezTo>
                  <a:cubicBezTo>
                    <a:pt x="179" y="238"/>
                    <a:pt x="183" y="236"/>
                    <a:pt x="186" y="234"/>
                  </a:cubicBezTo>
                  <a:cubicBezTo>
                    <a:pt x="189" y="232"/>
                    <a:pt x="192" y="231"/>
                    <a:pt x="195" y="229"/>
                  </a:cubicBezTo>
                  <a:cubicBezTo>
                    <a:pt x="197" y="228"/>
                    <a:pt x="199" y="227"/>
                    <a:pt x="201" y="227"/>
                  </a:cubicBezTo>
                  <a:cubicBezTo>
                    <a:pt x="203" y="228"/>
                    <a:pt x="204" y="227"/>
                    <a:pt x="206" y="226"/>
                  </a:cubicBezTo>
                  <a:cubicBezTo>
                    <a:pt x="210" y="224"/>
                    <a:pt x="215" y="221"/>
                    <a:pt x="219" y="219"/>
                  </a:cubicBezTo>
                  <a:cubicBezTo>
                    <a:pt x="220" y="218"/>
                    <a:pt x="221" y="218"/>
                    <a:pt x="221" y="217"/>
                  </a:cubicBezTo>
                  <a:cubicBezTo>
                    <a:pt x="223" y="216"/>
                    <a:pt x="223" y="214"/>
                    <a:pt x="222" y="212"/>
                  </a:cubicBezTo>
                  <a:cubicBezTo>
                    <a:pt x="220" y="209"/>
                    <a:pt x="218" y="206"/>
                    <a:pt x="216" y="204"/>
                  </a:cubicBezTo>
                  <a:cubicBezTo>
                    <a:pt x="214" y="202"/>
                    <a:pt x="214" y="200"/>
                    <a:pt x="214" y="198"/>
                  </a:cubicBezTo>
                  <a:cubicBezTo>
                    <a:pt x="214" y="195"/>
                    <a:pt x="214" y="192"/>
                    <a:pt x="214" y="188"/>
                  </a:cubicBezTo>
                  <a:cubicBezTo>
                    <a:pt x="214" y="187"/>
                    <a:pt x="214" y="186"/>
                    <a:pt x="215" y="185"/>
                  </a:cubicBezTo>
                  <a:cubicBezTo>
                    <a:pt x="216" y="182"/>
                    <a:pt x="216" y="182"/>
                    <a:pt x="219" y="183"/>
                  </a:cubicBezTo>
                  <a:cubicBezTo>
                    <a:pt x="221" y="183"/>
                    <a:pt x="221" y="183"/>
                    <a:pt x="222" y="182"/>
                  </a:cubicBezTo>
                  <a:cubicBezTo>
                    <a:pt x="223" y="181"/>
                    <a:pt x="225" y="180"/>
                    <a:pt x="226" y="179"/>
                  </a:cubicBezTo>
                  <a:cubicBezTo>
                    <a:pt x="227" y="178"/>
                    <a:pt x="228" y="177"/>
                    <a:pt x="229" y="177"/>
                  </a:cubicBezTo>
                  <a:cubicBezTo>
                    <a:pt x="231" y="177"/>
                    <a:pt x="234" y="177"/>
                    <a:pt x="236" y="177"/>
                  </a:cubicBezTo>
                  <a:cubicBezTo>
                    <a:pt x="239" y="177"/>
                    <a:pt x="241" y="178"/>
                    <a:pt x="243" y="180"/>
                  </a:cubicBezTo>
                  <a:cubicBezTo>
                    <a:pt x="245" y="183"/>
                    <a:pt x="248" y="185"/>
                    <a:pt x="251" y="187"/>
                  </a:cubicBezTo>
                  <a:cubicBezTo>
                    <a:pt x="252" y="187"/>
                    <a:pt x="252" y="187"/>
                    <a:pt x="253" y="186"/>
                  </a:cubicBezTo>
                  <a:cubicBezTo>
                    <a:pt x="257" y="183"/>
                    <a:pt x="260" y="180"/>
                    <a:pt x="263" y="177"/>
                  </a:cubicBezTo>
                  <a:cubicBezTo>
                    <a:pt x="264" y="175"/>
                    <a:pt x="264" y="173"/>
                    <a:pt x="262" y="172"/>
                  </a:cubicBezTo>
                  <a:cubicBezTo>
                    <a:pt x="259" y="169"/>
                    <a:pt x="255" y="167"/>
                    <a:pt x="251" y="164"/>
                  </a:cubicBezTo>
                  <a:cubicBezTo>
                    <a:pt x="250" y="163"/>
                    <a:pt x="249" y="163"/>
                    <a:pt x="248" y="163"/>
                  </a:cubicBezTo>
                  <a:cubicBezTo>
                    <a:pt x="245" y="163"/>
                    <a:pt x="242" y="163"/>
                    <a:pt x="239" y="163"/>
                  </a:cubicBezTo>
                  <a:cubicBezTo>
                    <a:pt x="238" y="163"/>
                    <a:pt x="237" y="164"/>
                    <a:pt x="237" y="164"/>
                  </a:cubicBezTo>
                  <a:cubicBezTo>
                    <a:pt x="237" y="166"/>
                    <a:pt x="237" y="167"/>
                    <a:pt x="236" y="168"/>
                  </a:cubicBezTo>
                  <a:cubicBezTo>
                    <a:pt x="236" y="171"/>
                    <a:pt x="233" y="173"/>
                    <a:pt x="230" y="173"/>
                  </a:cubicBezTo>
                  <a:cubicBezTo>
                    <a:pt x="228" y="173"/>
                    <a:pt x="225" y="173"/>
                    <a:pt x="223" y="173"/>
                  </a:cubicBezTo>
                  <a:cubicBezTo>
                    <a:pt x="221" y="173"/>
                    <a:pt x="220" y="172"/>
                    <a:pt x="219" y="172"/>
                  </a:cubicBezTo>
                  <a:cubicBezTo>
                    <a:pt x="216" y="170"/>
                    <a:pt x="216" y="167"/>
                    <a:pt x="217" y="163"/>
                  </a:cubicBezTo>
                  <a:cubicBezTo>
                    <a:pt x="217" y="163"/>
                    <a:pt x="217" y="162"/>
                    <a:pt x="217" y="162"/>
                  </a:cubicBezTo>
                  <a:cubicBezTo>
                    <a:pt x="218" y="161"/>
                    <a:pt x="219" y="160"/>
                    <a:pt x="219" y="160"/>
                  </a:cubicBezTo>
                  <a:cubicBezTo>
                    <a:pt x="223" y="157"/>
                    <a:pt x="223" y="156"/>
                    <a:pt x="226" y="156"/>
                  </a:cubicBezTo>
                  <a:cubicBezTo>
                    <a:pt x="228" y="157"/>
                    <a:pt x="228" y="156"/>
                    <a:pt x="228" y="155"/>
                  </a:cubicBezTo>
                  <a:cubicBezTo>
                    <a:pt x="228" y="154"/>
                    <a:pt x="228" y="154"/>
                    <a:pt x="228" y="154"/>
                  </a:cubicBezTo>
                  <a:cubicBezTo>
                    <a:pt x="229" y="152"/>
                    <a:pt x="228" y="150"/>
                    <a:pt x="226" y="149"/>
                  </a:cubicBezTo>
                  <a:cubicBezTo>
                    <a:pt x="224" y="148"/>
                    <a:pt x="221" y="148"/>
                    <a:pt x="219" y="148"/>
                  </a:cubicBezTo>
                  <a:cubicBezTo>
                    <a:pt x="216" y="148"/>
                    <a:pt x="213" y="148"/>
                    <a:pt x="211" y="148"/>
                  </a:cubicBezTo>
                  <a:cubicBezTo>
                    <a:pt x="210" y="148"/>
                    <a:pt x="209" y="148"/>
                    <a:pt x="209" y="147"/>
                  </a:cubicBezTo>
                  <a:cubicBezTo>
                    <a:pt x="208" y="145"/>
                    <a:pt x="207" y="143"/>
                    <a:pt x="206" y="142"/>
                  </a:cubicBezTo>
                  <a:cubicBezTo>
                    <a:pt x="205" y="141"/>
                    <a:pt x="205" y="140"/>
                    <a:pt x="204" y="139"/>
                  </a:cubicBezTo>
                  <a:cubicBezTo>
                    <a:pt x="204" y="138"/>
                    <a:pt x="203" y="138"/>
                    <a:pt x="202" y="138"/>
                  </a:cubicBezTo>
                  <a:cubicBezTo>
                    <a:pt x="199" y="138"/>
                    <a:pt x="197" y="136"/>
                    <a:pt x="194" y="135"/>
                  </a:cubicBezTo>
                  <a:cubicBezTo>
                    <a:pt x="192" y="134"/>
                    <a:pt x="189" y="132"/>
                    <a:pt x="187" y="131"/>
                  </a:cubicBezTo>
                  <a:cubicBezTo>
                    <a:pt x="184" y="130"/>
                    <a:pt x="182" y="128"/>
                    <a:pt x="181" y="125"/>
                  </a:cubicBezTo>
                  <a:cubicBezTo>
                    <a:pt x="181" y="124"/>
                    <a:pt x="180" y="123"/>
                    <a:pt x="180" y="122"/>
                  </a:cubicBezTo>
                  <a:cubicBezTo>
                    <a:pt x="179" y="121"/>
                    <a:pt x="179" y="120"/>
                    <a:pt x="177" y="120"/>
                  </a:cubicBezTo>
                  <a:cubicBezTo>
                    <a:pt x="176" y="120"/>
                    <a:pt x="174" y="120"/>
                    <a:pt x="173" y="121"/>
                  </a:cubicBezTo>
                  <a:cubicBezTo>
                    <a:pt x="170" y="124"/>
                    <a:pt x="168" y="127"/>
                    <a:pt x="165" y="130"/>
                  </a:cubicBezTo>
                  <a:cubicBezTo>
                    <a:pt x="164" y="132"/>
                    <a:pt x="164" y="132"/>
                    <a:pt x="162" y="131"/>
                  </a:cubicBezTo>
                  <a:cubicBezTo>
                    <a:pt x="161" y="131"/>
                    <a:pt x="161" y="130"/>
                    <a:pt x="160" y="130"/>
                  </a:cubicBezTo>
                  <a:cubicBezTo>
                    <a:pt x="158" y="129"/>
                    <a:pt x="158" y="128"/>
                    <a:pt x="158" y="126"/>
                  </a:cubicBezTo>
                  <a:cubicBezTo>
                    <a:pt x="159" y="124"/>
                    <a:pt x="159" y="122"/>
                    <a:pt x="160" y="119"/>
                  </a:cubicBezTo>
                  <a:cubicBezTo>
                    <a:pt x="160" y="118"/>
                    <a:pt x="160" y="116"/>
                    <a:pt x="159" y="116"/>
                  </a:cubicBezTo>
                  <a:cubicBezTo>
                    <a:pt x="158" y="115"/>
                    <a:pt x="157" y="114"/>
                    <a:pt x="156" y="113"/>
                  </a:cubicBezTo>
                  <a:cubicBezTo>
                    <a:pt x="152" y="111"/>
                    <a:pt x="149" y="108"/>
                    <a:pt x="146" y="104"/>
                  </a:cubicBezTo>
                  <a:cubicBezTo>
                    <a:pt x="145" y="103"/>
                    <a:pt x="144" y="102"/>
                    <a:pt x="143" y="102"/>
                  </a:cubicBezTo>
                  <a:cubicBezTo>
                    <a:pt x="142" y="101"/>
                    <a:pt x="141" y="101"/>
                    <a:pt x="140" y="100"/>
                  </a:cubicBezTo>
                  <a:cubicBezTo>
                    <a:pt x="139" y="100"/>
                    <a:pt x="139" y="99"/>
                    <a:pt x="139" y="98"/>
                  </a:cubicBezTo>
                  <a:cubicBezTo>
                    <a:pt x="139" y="96"/>
                    <a:pt x="139" y="95"/>
                    <a:pt x="139" y="93"/>
                  </a:cubicBezTo>
                  <a:cubicBezTo>
                    <a:pt x="139" y="93"/>
                    <a:pt x="138" y="92"/>
                    <a:pt x="138" y="92"/>
                  </a:cubicBezTo>
                  <a:cubicBezTo>
                    <a:pt x="137" y="92"/>
                    <a:pt x="136" y="92"/>
                    <a:pt x="135" y="92"/>
                  </a:cubicBezTo>
                  <a:cubicBezTo>
                    <a:pt x="131" y="92"/>
                    <a:pt x="127" y="92"/>
                    <a:pt x="123" y="92"/>
                  </a:cubicBezTo>
                  <a:cubicBezTo>
                    <a:pt x="120" y="92"/>
                    <a:pt x="119" y="91"/>
                    <a:pt x="117" y="90"/>
                  </a:cubicBezTo>
                  <a:cubicBezTo>
                    <a:pt x="117" y="89"/>
                    <a:pt x="116" y="88"/>
                    <a:pt x="116" y="87"/>
                  </a:cubicBezTo>
                  <a:cubicBezTo>
                    <a:pt x="115" y="87"/>
                    <a:pt x="115" y="87"/>
                    <a:pt x="114" y="86"/>
                  </a:cubicBezTo>
                  <a:cubicBezTo>
                    <a:pt x="112" y="86"/>
                    <a:pt x="111" y="87"/>
                    <a:pt x="111" y="89"/>
                  </a:cubicBezTo>
                  <a:cubicBezTo>
                    <a:pt x="111" y="91"/>
                    <a:pt x="111" y="93"/>
                    <a:pt x="113" y="94"/>
                  </a:cubicBezTo>
                  <a:cubicBezTo>
                    <a:pt x="117" y="96"/>
                    <a:pt x="120" y="98"/>
                    <a:pt x="124" y="100"/>
                  </a:cubicBezTo>
                  <a:cubicBezTo>
                    <a:pt x="126" y="102"/>
                    <a:pt x="127" y="103"/>
                    <a:pt x="127" y="105"/>
                  </a:cubicBezTo>
                  <a:cubicBezTo>
                    <a:pt x="127" y="106"/>
                    <a:pt x="127" y="106"/>
                    <a:pt x="127" y="106"/>
                  </a:cubicBezTo>
                  <a:cubicBezTo>
                    <a:pt x="126" y="107"/>
                    <a:pt x="127" y="109"/>
                    <a:pt x="126" y="110"/>
                  </a:cubicBezTo>
                  <a:cubicBezTo>
                    <a:pt x="124" y="111"/>
                    <a:pt x="121" y="113"/>
                    <a:pt x="118" y="112"/>
                  </a:cubicBezTo>
                  <a:cubicBezTo>
                    <a:pt x="117" y="111"/>
                    <a:pt x="116" y="111"/>
                    <a:pt x="115" y="111"/>
                  </a:cubicBezTo>
                  <a:cubicBezTo>
                    <a:pt x="113" y="110"/>
                    <a:pt x="111" y="110"/>
                    <a:pt x="109" y="111"/>
                  </a:cubicBezTo>
                  <a:cubicBezTo>
                    <a:pt x="108" y="111"/>
                    <a:pt x="106" y="111"/>
                    <a:pt x="105" y="111"/>
                  </a:cubicBezTo>
                  <a:cubicBezTo>
                    <a:pt x="102" y="111"/>
                    <a:pt x="100" y="111"/>
                    <a:pt x="98" y="109"/>
                  </a:cubicBezTo>
                  <a:cubicBezTo>
                    <a:pt x="97" y="107"/>
                    <a:pt x="94" y="107"/>
                    <a:pt x="92" y="109"/>
                  </a:cubicBezTo>
                  <a:cubicBezTo>
                    <a:pt x="91" y="110"/>
                    <a:pt x="90" y="112"/>
                    <a:pt x="88" y="113"/>
                  </a:cubicBezTo>
                  <a:cubicBezTo>
                    <a:pt x="87" y="114"/>
                    <a:pt x="86" y="114"/>
                    <a:pt x="85" y="114"/>
                  </a:cubicBezTo>
                  <a:cubicBezTo>
                    <a:pt x="84" y="114"/>
                    <a:pt x="83" y="114"/>
                    <a:pt x="82" y="114"/>
                  </a:cubicBezTo>
                  <a:cubicBezTo>
                    <a:pt x="81" y="114"/>
                    <a:pt x="79" y="114"/>
                    <a:pt x="77" y="113"/>
                  </a:cubicBezTo>
                  <a:cubicBezTo>
                    <a:pt x="76" y="113"/>
                    <a:pt x="75" y="113"/>
                    <a:pt x="74" y="113"/>
                  </a:cubicBezTo>
                  <a:cubicBezTo>
                    <a:pt x="73" y="113"/>
                    <a:pt x="72" y="113"/>
                    <a:pt x="72" y="114"/>
                  </a:cubicBezTo>
                  <a:cubicBezTo>
                    <a:pt x="72" y="115"/>
                    <a:pt x="72" y="116"/>
                    <a:pt x="72" y="118"/>
                  </a:cubicBezTo>
                  <a:cubicBezTo>
                    <a:pt x="72" y="118"/>
                    <a:pt x="72" y="118"/>
                    <a:pt x="71" y="118"/>
                  </a:cubicBezTo>
                  <a:cubicBezTo>
                    <a:pt x="69" y="118"/>
                    <a:pt x="66" y="119"/>
                    <a:pt x="64" y="118"/>
                  </a:cubicBezTo>
                  <a:cubicBezTo>
                    <a:pt x="63" y="118"/>
                    <a:pt x="63" y="118"/>
                    <a:pt x="62" y="117"/>
                  </a:cubicBezTo>
                  <a:cubicBezTo>
                    <a:pt x="61" y="116"/>
                    <a:pt x="60" y="114"/>
                    <a:pt x="58" y="112"/>
                  </a:cubicBezTo>
                  <a:cubicBezTo>
                    <a:pt x="58" y="112"/>
                    <a:pt x="57" y="111"/>
                    <a:pt x="57" y="111"/>
                  </a:cubicBezTo>
                  <a:cubicBezTo>
                    <a:pt x="56" y="110"/>
                    <a:pt x="56" y="110"/>
                    <a:pt x="55" y="111"/>
                  </a:cubicBezTo>
                  <a:cubicBezTo>
                    <a:pt x="54" y="112"/>
                    <a:pt x="53" y="114"/>
                    <a:pt x="52" y="115"/>
                  </a:cubicBezTo>
                  <a:cubicBezTo>
                    <a:pt x="51" y="116"/>
                    <a:pt x="50" y="117"/>
                    <a:pt x="49" y="117"/>
                  </a:cubicBezTo>
                  <a:cubicBezTo>
                    <a:pt x="47" y="118"/>
                    <a:pt x="46" y="117"/>
                    <a:pt x="45" y="115"/>
                  </a:cubicBezTo>
                  <a:cubicBezTo>
                    <a:pt x="44" y="113"/>
                    <a:pt x="43" y="112"/>
                    <a:pt x="42" y="110"/>
                  </a:cubicBezTo>
                  <a:cubicBezTo>
                    <a:pt x="41" y="109"/>
                    <a:pt x="41" y="108"/>
                    <a:pt x="40" y="109"/>
                  </a:cubicBezTo>
                  <a:cubicBezTo>
                    <a:pt x="38" y="111"/>
                    <a:pt x="37" y="112"/>
                    <a:pt x="35" y="113"/>
                  </a:cubicBezTo>
                  <a:cubicBezTo>
                    <a:pt x="34" y="114"/>
                    <a:pt x="33" y="114"/>
                    <a:pt x="32" y="114"/>
                  </a:cubicBezTo>
                  <a:cubicBezTo>
                    <a:pt x="30" y="114"/>
                    <a:pt x="28" y="114"/>
                    <a:pt x="25" y="113"/>
                  </a:cubicBezTo>
                  <a:cubicBezTo>
                    <a:pt x="22" y="112"/>
                    <a:pt x="19" y="110"/>
                    <a:pt x="15" y="109"/>
                  </a:cubicBezTo>
                  <a:cubicBezTo>
                    <a:pt x="14" y="108"/>
                    <a:pt x="13" y="108"/>
                    <a:pt x="13" y="106"/>
                  </a:cubicBezTo>
                  <a:cubicBezTo>
                    <a:pt x="12" y="103"/>
                    <a:pt x="11" y="99"/>
                    <a:pt x="10" y="96"/>
                  </a:cubicBezTo>
                  <a:cubicBezTo>
                    <a:pt x="9" y="94"/>
                    <a:pt x="10" y="93"/>
                    <a:pt x="11" y="93"/>
                  </a:cubicBezTo>
                  <a:cubicBezTo>
                    <a:pt x="12" y="93"/>
                    <a:pt x="12" y="93"/>
                    <a:pt x="12" y="93"/>
                  </a:cubicBezTo>
                  <a:cubicBezTo>
                    <a:pt x="17" y="93"/>
                    <a:pt x="22" y="92"/>
                    <a:pt x="26" y="92"/>
                  </a:cubicBezTo>
                  <a:cubicBezTo>
                    <a:pt x="27" y="92"/>
                    <a:pt x="27" y="92"/>
                    <a:pt x="28" y="92"/>
                  </a:cubicBezTo>
                  <a:cubicBezTo>
                    <a:pt x="29" y="92"/>
                    <a:pt x="29" y="92"/>
                    <a:pt x="29" y="91"/>
                  </a:cubicBezTo>
                  <a:cubicBezTo>
                    <a:pt x="29" y="90"/>
                    <a:pt x="29" y="90"/>
                    <a:pt x="29" y="89"/>
                  </a:cubicBezTo>
                  <a:cubicBezTo>
                    <a:pt x="28" y="89"/>
                    <a:pt x="27" y="88"/>
                    <a:pt x="27" y="88"/>
                  </a:cubicBezTo>
                  <a:cubicBezTo>
                    <a:pt x="18" y="85"/>
                    <a:pt x="10" y="80"/>
                    <a:pt x="2" y="76"/>
                  </a:cubicBezTo>
                  <a:cubicBezTo>
                    <a:pt x="0" y="76"/>
                    <a:pt x="0" y="75"/>
                    <a:pt x="0" y="74"/>
                  </a:cubicBezTo>
                  <a:cubicBezTo>
                    <a:pt x="3" y="60"/>
                    <a:pt x="6" y="46"/>
                    <a:pt x="9" y="32"/>
                  </a:cubicBezTo>
                  <a:cubicBezTo>
                    <a:pt x="10" y="26"/>
                    <a:pt x="12" y="19"/>
                    <a:pt x="13" y="12"/>
                  </a:cubicBezTo>
                  <a:cubicBezTo>
                    <a:pt x="13" y="11"/>
                    <a:pt x="13" y="11"/>
                    <a:pt x="14" y="10"/>
                  </a:cubicBezTo>
                  <a:cubicBezTo>
                    <a:pt x="18" y="7"/>
                    <a:pt x="22" y="4"/>
                    <a:pt x="25" y="1"/>
                  </a:cubicBezTo>
                  <a:cubicBezTo>
                    <a:pt x="26" y="1"/>
                    <a:pt x="27" y="1"/>
                    <a:pt x="28" y="1"/>
                  </a:cubicBezTo>
                  <a:cubicBezTo>
                    <a:pt x="32" y="1"/>
                    <a:pt x="36" y="1"/>
                    <a:pt x="39" y="1"/>
                  </a:cubicBezTo>
                  <a:cubicBezTo>
                    <a:pt x="41" y="1"/>
                    <a:pt x="42" y="1"/>
                    <a:pt x="43" y="2"/>
                  </a:cubicBezTo>
                  <a:cubicBezTo>
                    <a:pt x="43" y="2"/>
                    <a:pt x="43" y="2"/>
                    <a:pt x="43" y="2"/>
                  </a:cubicBezTo>
                  <a:cubicBezTo>
                    <a:pt x="45" y="4"/>
                    <a:pt x="46" y="6"/>
                    <a:pt x="45" y="8"/>
                  </a:cubicBezTo>
                  <a:cubicBezTo>
                    <a:pt x="43" y="12"/>
                    <a:pt x="42" y="16"/>
                    <a:pt x="41" y="20"/>
                  </a:cubicBezTo>
                  <a:cubicBezTo>
                    <a:pt x="40" y="22"/>
                    <a:pt x="40" y="25"/>
                    <a:pt x="39" y="27"/>
                  </a:cubicBezTo>
                  <a:cubicBezTo>
                    <a:pt x="39" y="30"/>
                    <a:pt x="39" y="34"/>
                    <a:pt x="38" y="37"/>
                  </a:cubicBezTo>
                  <a:cubicBezTo>
                    <a:pt x="38" y="40"/>
                    <a:pt x="38" y="44"/>
                    <a:pt x="37" y="48"/>
                  </a:cubicBezTo>
                  <a:cubicBezTo>
                    <a:pt x="37" y="49"/>
                    <a:pt x="37" y="50"/>
                    <a:pt x="38" y="51"/>
                  </a:cubicBezTo>
                  <a:cubicBezTo>
                    <a:pt x="39" y="53"/>
                    <a:pt x="40" y="55"/>
                    <a:pt x="41" y="57"/>
                  </a:cubicBezTo>
                  <a:cubicBezTo>
                    <a:pt x="44" y="61"/>
                    <a:pt x="47" y="65"/>
                    <a:pt x="50" y="68"/>
                  </a:cubicBezTo>
                  <a:cubicBezTo>
                    <a:pt x="51" y="69"/>
                    <a:pt x="52" y="70"/>
                    <a:pt x="52" y="72"/>
                  </a:cubicBezTo>
                  <a:cubicBezTo>
                    <a:pt x="54" y="75"/>
                    <a:pt x="55" y="79"/>
                    <a:pt x="57" y="83"/>
                  </a:cubicBezTo>
                  <a:cubicBezTo>
                    <a:pt x="57" y="84"/>
                    <a:pt x="57" y="84"/>
                    <a:pt x="57" y="85"/>
                  </a:cubicBezTo>
                  <a:cubicBezTo>
                    <a:pt x="57" y="85"/>
                    <a:pt x="58" y="86"/>
                    <a:pt x="58" y="85"/>
                  </a:cubicBezTo>
                  <a:cubicBezTo>
                    <a:pt x="59" y="85"/>
                    <a:pt x="60" y="84"/>
                    <a:pt x="60" y="84"/>
                  </a:cubicBezTo>
                  <a:cubicBezTo>
                    <a:pt x="60" y="83"/>
                    <a:pt x="60" y="83"/>
                    <a:pt x="60" y="82"/>
                  </a:cubicBezTo>
                  <a:cubicBezTo>
                    <a:pt x="58" y="75"/>
                    <a:pt x="56" y="69"/>
                    <a:pt x="54" y="62"/>
                  </a:cubicBezTo>
                  <a:cubicBezTo>
                    <a:pt x="54" y="60"/>
                    <a:pt x="53" y="57"/>
                    <a:pt x="50" y="55"/>
                  </a:cubicBezTo>
                  <a:cubicBezTo>
                    <a:pt x="50" y="55"/>
                    <a:pt x="50" y="55"/>
                    <a:pt x="50" y="55"/>
                  </a:cubicBezTo>
                  <a:cubicBezTo>
                    <a:pt x="47" y="52"/>
                    <a:pt x="47" y="53"/>
                    <a:pt x="47" y="49"/>
                  </a:cubicBezTo>
                  <a:cubicBezTo>
                    <a:pt x="47" y="47"/>
                    <a:pt x="47" y="46"/>
                    <a:pt x="47" y="44"/>
                  </a:cubicBezTo>
                  <a:cubicBezTo>
                    <a:pt x="47" y="40"/>
                    <a:pt x="48" y="35"/>
                    <a:pt x="49" y="30"/>
                  </a:cubicBezTo>
                  <a:cubicBezTo>
                    <a:pt x="51" y="24"/>
                    <a:pt x="54" y="17"/>
                    <a:pt x="55" y="10"/>
                  </a:cubicBezTo>
                  <a:cubicBezTo>
                    <a:pt x="56" y="7"/>
                    <a:pt x="57" y="5"/>
                    <a:pt x="59" y="4"/>
                  </a:cubicBezTo>
                  <a:cubicBezTo>
                    <a:pt x="59" y="4"/>
                    <a:pt x="59" y="4"/>
                    <a:pt x="59" y="4"/>
                  </a:cubicBezTo>
                  <a:cubicBezTo>
                    <a:pt x="64" y="0"/>
                    <a:pt x="63" y="1"/>
                    <a:pt x="68" y="1"/>
                  </a:cubicBezTo>
                  <a:cubicBezTo>
                    <a:pt x="71" y="1"/>
                    <a:pt x="73" y="1"/>
                    <a:pt x="75" y="1"/>
                  </a:cubicBezTo>
                  <a:cubicBezTo>
                    <a:pt x="76" y="1"/>
                    <a:pt x="77" y="1"/>
                    <a:pt x="77" y="2"/>
                  </a:cubicBezTo>
                  <a:cubicBezTo>
                    <a:pt x="77" y="3"/>
                    <a:pt x="78" y="4"/>
                    <a:pt x="78" y="5"/>
                  </a:cubicBezTo>
                  <a:cubicBezTo>
                    <a:pt x="81" y="7"/>
                    <a:pt x="83" y="10"/>
                    <a:pt x="85" y="12"/>
                  </a:cubicBezTo>
                  <a:cubicBezTo>
                    <a:pt x="86" y="13"/>
                    <a:pt x="87" y="14"/>
                    <a:pt x="88" y="15"/>
                  </a:cubicBezTo>
                  <a:cubicBezTo>
                    <a:pt x="90" y="19"/>
                    <a:pt x="92" y="22"/>
                    <a:pt x="94" y="26"/>
                  </a:cubicBezTo>
                  <a:cubicBezTo>
                    <a:pt x="94" y="27"/>
                    <a:pt x="94" y="27"/>
                    <a:pt x="94" y="28"/>
                  </a:cubicBezTo>
                  <a:cubicBezTo>
                    <a:pt x="93" y="29"/>
                    <a:pt x="93" y="30"/>
                    <a:pt x="92" y="31"/>
                  </a:cubicBezTo>
                  <a:cubicBezTo>
                    <a:pt x="90" y="33"/>
                    <a:pt x="90" y="35"/>
                    <a:pt x="90" y="37"/>
                  </a:cubicBezTo>
                  <a:cubicBezTo>
                    <a:pt x="90" y="38"/>
                    <a:pt x="90" y="38"/>
                    <a:pt x="90" y="39"/>
                  </a:cubicBezTo>
                  <a:cubicBezTo>
                    <a:pt x="90" y="41"/>
                    <a:pt x="91" y="43"/>
                    <a:pt x="93" y="43"/>
                  </a:cubicBezTo>
                  <a:cubicBezTo>
                    <a:pt x="96" y="45"/>
                    <a:pt x="96" y="45"/>
                    <a:pt x="98" y="43"/>
                  </a:cubicBezTo>
                  <a:cubicBezTo>
                    <a:pt x="98" y="42"/>
                    <a:pt x="99" y="42"/>
                    <a:pt x="99" y="41"/>
                  </a:cubicBezTo>
                  <a:cubicBezTo>
                    <a:pt x="101" y="39"/>
                    <a:pt x="103" y="39"/>
                    <a:pt x="105" y="39"/>
                  </a:cubicBezTo>
                  <a:cubicBezTo>
                    <a:pt x="107" y="40"/>
                    <a:pt x="109" y="40"/>
                    <a:pt x="112" y="40"/>
                  </a:cubicBezTo>
                  <a:cubicBezTo>
                    <a:pt x="112" y="40"/>
                    <a:pt x="113" y="41"/>
                    <a:pt x="113" y="41"/>
                  </a:cubicBezTo>
                  <a:cubicBezTo>
                    <a:pt x="114" y="41"/>
                    <a:pt x="115" y="40"/>
                    <a:pt x="115" y="39"/>
                  </a:cubicBezTo>
                  <a:cubicBezTo>
                    <a:pt x="115" y="37"/>
                    <a:pt x="115" y="34"/>
                    <a:pt x="115" y="32"/>
                  </a:cubicBezTo>
                  <a:cubicBezTo>
                    <a:pt x="114" y="30"/>
                    <a:pt x="113" y="28"/>
                    <a:pt x="113" y="26"/>
                  </a:cubicBezTo>
                  <a:cubicBezTo>
                    <a:pt x="112" y="25"/>
                    <a:pt x="112" y="24"/>
                    <a:pt x="113" y="23"/>
                  </a:cubicBezTo>
                  <a:cubicBezTo>
                    <a:pt x="113" y="22"/>
                    <a:pt x="114" y="21"/>
                    <a:pt x="115" y="21"/>
                  </a:cubicBezTo>
                  <a:cubicBezTo>
                    <a:pt x="118" y="21"/>
                    <a:pt x="121" y="21"/>
                    <a:pt x="124" y="21"/>
                  </a:cubicBezTo>
                  <a:cubicBezTo>
                    <a:pt x="126" y="21"/>
                    <a:pt x="127" y="21"/>
                    <a:pt x="129" y="20"/>
                  </a:cubicBezTo>
                  <a:cubicBezTo>
                    <a:pt x="130" y="19"/>
                    <a:pt x="132" y="18"/>
                    <a:pt x="134" y="18"/>
                  </a:cubicBezTo>
                  <a:cubicBezTo>
                    <a:pt x="136" y="19"/>
                    <a:pt x="138" y="18"/>
                    <a:pt x="140" y="18"/>
                  </a:cubicBezTo>
                  <a:cubicBezTo>
                    <a:pt x="141" y="19"/>
                    <a:pt x="142" y="19"/>
                    <a:pt x="142" y="20"/>
                  </a:cubicBezTo>
                  <a:cubicBezTo>
                    <a:pt x="142" y="22"/>
                    <a:pt x="142" y="24"/>
                    <a:pt x="142" y="26"/>
                  </a:cubicBezTo>
                  <a:cubicBezTo>
                    <a:pt x="142" y="27"/>
                    <a:pt x="141" y="28"/>
                    <a:pt x="141" y="29"/>
                  </a:cubicBezTo>
                  <a:cubicBezTo>
                    <a:pt x="140" y="30"/>
                    <a:pt x="140" y="31"/>
                    <a:pt x="139" y="32"/>
                  </a:cubicBezTo>
                  <a:cubicBezTo>
                    <a:pt x="139" y="33"/>
                    <a:pt x="139" y="33"/>
                    <a:pt x="140" y="34"/>
                  </a:cubicBezTo>
                  <a:cubicBezTo>
                    <a:pt x="140" y="35"/>
                    <a:pt x="140" y="35"/>
                    <a:pt x="141" y="36"/>
                  </a:cubicBezTo>
                  <a:cubicBezTo>
                    <a:pt x="143" y="39"/>
                    <a:pt x="142" y="39"/>
                    <a:pt x="147" y="38"/>
                  </a:cubicBezTo>
                  <a:cubicBezTo>
                    <a:pt x="149" y="37"/>
                    <a:pt x="152" y="36"/>
                    <a:pt x="154" y="35"/>
                  </a:cubicBezTo>
                  <a:cubicBezTo>
                    <a:pt x="156" y="35"/>
                    <a:pt x="156" y="35"/>
                    <a:pt x="157" y="36"/>
                  </a:cubicBezTo>
                  <a:cubicBezTo>
                    <a:pt x="157" y="39"/>
                    <a:pt x="158" y="41"/>
                    <a:pt x="158" y="43"/>
                  </a:cubicBezTo>
                  <a:cubicBezTo>
                    <a:pt x="158" y="44"/>
                    <a:pt x="158" y="45"/>
                    <a:pt x="158" y="46"/>
                  </a:cubicBezTo>
                  <a:cubicBezTo>
                    <a:pt x="159" y="49"/>
                    <a:pt x="159" y="49"/>
                    <a:pt x="161" y="47"/>
                  </a:cubicBezTo>
                  <a:cubicBezTo>
                    <a:pt x="163" y="46"/>
                    <a:pt x="164" y="45"/>
                    <a:pt x="166" y="43"/>
                  </a:cubicBezTo>
                  <a:cubicBezTo>
                    <a:pt x="167" y="42"/>
                    <a:pt x="169" y="41"/>
                    <a:pt x="170" y="39"/>
                  </a:cubicBezTo>
                  <a:cubicBezTo>
                    <a:pt x="172" y="38"/>
                    <a:pt x="173" y="37"/>
                    <a:pt x="172" y="35"/>
                  </a:cubicBezTo>
                  <a:cubicBezTo>
                    <a:pt x="172" y="33"/>
                    <a:pt x="173" y="33"/>
                    <a:pt x="174" y="33"/>
                  </a:cubicBezTo>
                  <a:cubicBezTo>
                    <a:pt x="177" y="32"/>
                    <a:pt x="179" y="31"/>
                    <a:pt x="182" y="32"/>
                  </a:cubicBezTo>
                  <a:cubicBezTo>
                    <a:pt x="184" y="33"/>
                    <a:pt x="186" y="34"/>
                    <a:pt x="189" y="34"/>
                  </a:cubicBezTo>
                  <a:cubicBezTo>
                    <a:pt x="190" y="34"/>
                    <a:pt x="190" y="35"/>
                    <a:pt x="190" y="36"/>
                  </a:cubicBezTo>
                  <a:cubicBezTo>
                    <a:pt x="190" y="38"/>
                    <a:pt x="190" y="41"/>
                    <a:pt x="189" y="43"/>
                  </a:cubicBezTo>
                  <a:cubicBezTo>
                    <a:pt x="188" y="46"/>
                    <a:pt x="187" y="50"/>
                    <a:pt x="186" y="54"/>
                  </a:cubicBezTo>
                  <a:cubicBezTo>
                    <a:pt x="186" y="55"/>
                    <a:pt x="186" y="56"/>
                    <a:pt x="187" y="56"/>
                  </a:cubicBezTo>
                  <a:cubicBezTo>
                    <a:pt x="188" y="57"/>
                    <a:pt x="189" y="57"/>
                    <a:pt x="190" y="56"/>
                  </a:cubicBezTo>
                  <a:cubicBezTo>
                    <a:pt x="191" y="54"/>
                    <a:pt x="192" y="52"/>
                    <a:pt x="194" y="51"/>
                  </a:cubicBezTo>
                  <a:cubicBezTo>
                    <a:pt x="195" y="49"/>
                    <a:pt x="195" y="49"/>
                    <a:pt x="197" y="50"/>
                  </a:cubicBezTo>
                  <a:cubicBezTo>
                    <a:pt x="198" y="50"/>
                    <a:pt x="199" y="51"/>
                    <a:pt x="200" y="51"/>
                  </a:cubicBezTo>
                  <a:cubicBezTo>
                    <a:pt x="201" y="52"/>
                    <a:pt x="202" y="53"/>
                    <a:pt x="202" y="54"/>
                  </a:cubicBezTo>
                  <a:cubicBezTo>
                    <a:pt x="202" y="56"/>
                    <a:pt x="202" y="58"/>
                    <a:pt x="202" y="59"/>
                  </a:cubicBezTo>
                  <a:cubicBezTo>
                    <a:pt x="203" y="60"/>
                    <a:pt x="203" y="60"/>
                    <a:pt x="203" y="61"/>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93" name="Freeform 92"/>
            <p:cNvSpPr>
              <a:spLocks/>
            </p:cNvSpPr>
            <p:nvPr/>
          </p:nvSpPr>
          <p:spPr bwMode="auto">
            <a:xfrm>
              <a:off x="5867084" y="2165740"/>
              <a:ext cx="641810" cy="1119839"/>
            </a:xfrm>
            <a:custGeom>
              <a:avLst/>
              <a:gdLst>
                <a:gd name="T0" fmla="*/ 202 w 204"/>
                <a:gd name="T1" fmla="*/ 354 h 355"/>
                <a:gd name="T2" fmla="*/ 190 w 204"/>
                <a:gd name="T3" fmla="*/ 348 h 355"/>
                <a:gd name="T4" fmla="*/ 165 w 204"/>
                <a:gd name="T5" fmla="*/ 334 h 355"/>
                <a:gd name="T6" fmla="*/ 129 w 204"/>
                <a:gd name="T7" fmla="*/ 315 h 355"/>
                <a:gd name="T8" fmla="*/ 104 w 204"/>
                <a:gd name="T9" fmla="*/ 302 h 355"/>
                <a:gd name="T10" fmla="*/ 78 w 204"/>
                <a:gd name="T11" fmla="*/ 284 h 355"/>
                <a:gd name="T12" fmla="*/ 45 w 204"/>
                <a:gd name="T13" fmla="*/ 261 h 355"/>
                <a:gd name="T14" fmla="*/ 24 w 204"/>
                <a:gd name="T15" fmla="*/ 244 h 355"/>
                <a:gd name="T16" fmla="*/ 17 w 204"/>
                <a:gd name="T17" fmla="*/ 237 h 355"/>
                <a:gd name="T18" fmla="*/ 14 w 204"/>
                <a:gd name="T19" fmla="*/ 222 h 355"/>
                <a:gd name="T20" fmla="*/ 6 w 204"/>
                <a:gd name="T21" fmla="*/ 221 h 355"/>
                <a:gd name="T22" fmla="*/ 1 w 204"/>
                <a:gd name="T23" fmla="*/ 211 h 355"/>
                <a:gd name="T24" fmla="*/ 31 w 204"/>
                <a:gd name="T25" fmla="*/ 168 h 355"/>
                <a:gd name="T26" fmla="*/ 56 w 204"/>
                <a:gd name="T27" fmla="*/ 135 h 355"/>
                <a:gd name="T28" fmla="*/ 170 w 204"/>
                <a:gd name="T29" fmla="*/ 2 h 355"/>
                <a:gd name="T30" fmla="*/ 174 w 204"/>
                <a:gd name="T31" fmla="*/ 0 h 355"/>
                <a:gd name="T32" fmla="*/ 186 w 204"/>
                <a:gd name="T33" fmla="*/ 17 h 355"/>
                <a:gd name="T34" fmla="*/ 191 w 204"/>
                <a:gd name="T35" fmla="*/ 34 h 355"/>
                <a:gd name="T36" fmla="*/ 192 w 204"/>
                <a:gd name="T37" fmla="*/ 44 h 355"/>
                <a:gd name="T38" fmla="*/ 181 w 204"/>
                <a:gd name="T39" fmla="*/ 55 h 355"/>
                <a:gd name="T40" fmla="*/ 172 w 204"/>
                <a:gd name="T41" fmla="*/ 65 h 355"/>
                <a:gd name="T42" fmla="*/ 170 w 204"/>
                <a:gd name="T43" fmla="*/ 89 h 355"/>
                <a:gd name="T44" fmla="*/ 175 w 204"/>
                <a:gd name="T45" fmla="*/ 97 h 355"/>
                <a:gd name="T46" fmla="*/ 180 w 204"/>
                <a:gd name="T47" fmla="*/ 103 h 355"/>
                <a:gd name="T48" fmla="*/ 184 w 204"/>
                <a:gd name="T49" fmla="*/ 114 h 355"/>
                <a:gd name="T50" fmla="*/ 178 w 204"/>
                <a:gd name="T51" fmla="*/ 125 h 355"/>
                <a:gd name="T52" fmla="*/ 177 w 204"/>
                <a:gd name="T53" fmla="*/ 133 h 355"/>
                <a:gd name="T54" fmla="*/ 182 w 204"/>
                <a:gd name="T55" fmla="*/ 139 h 355"/>
                <a:gd name="T56" fmla="*/ 180 w 204"/>
                <a:gd name="T57" fmla="*/ 150 h 355"/>
                <a:gd name="T58" fmla="*/ 173 w 204"/>
                <a:gd name="T59" fmla="*/ 155 h 355"/>
                <a:gd name="T60" fmla="*/ 172 w 204"/>
                <a:gd name="T61" fmla="*/ 162 h 355"/>
                <a:gd name="T62" fmla="*/ 170 w 204"/>
                <a:gd name="T63" fmla="*/ 170 h 355"/>
                <a:gd name="T64" fmla="*/ 175 w 204"/>
                <a:gd name="T65" fmla="*/ 178 h 355"/>
                <a:gd name="T66" fmla="*/ 172 w 204"/>
                <a:gd name="T67" fmla="*/ 185 h 355"/>
                <a:gd name="T68" fmla="*/ 176 w 204"/>
                <a:gd name="T69" fmla="*/ 206 h 355"/>
                <a:gd name="T70" fmla="*/ 174 w 204"/>
                <a:gd name="T71" fmla="*/ 211 h 355"/>
                <a:gd name="T72" fmla="*/ 174 w 204"/>
                <a:gd name="T73" fmla="*/ 218 h 355"/>
                <a:gd name="T74" fmla="*/ 169 w 204"/>
                <a:gd name="T75" fmla="*/ 226 h 355"/>
                <a:gd name="T76" fmla="*/ 167 w 204"/>
                <a:gd name="T77" fmla="*/ 242 h 355"/>
                <a:gd name="T78" fmla="*/ 167 w 204"/>
                <a:gd name="T79" fmla="*/ 252 h 355"/>
                <a:gd name="T80" fmla="*/ 166 w 204"/>
                <a:gd name="T81" fmla="*/ 260 h 355"/>
                <a:gd name="T82" fmla="*/ 172 w 204"/>
                <a:gd name="T83" fmla="*/ 275 h 355"/>
                <a:gd name="T84" fmla="*/ 178 w 204"/>
                <a:gd name="T85" fmla="*/ 290 h 355"/>
                <a:gd name="T86" fmla="*/ 178 w 204"/>
                <a:gd name="T87" fmla="*/ 303 h 355"/>
                <a:gd name="T88" fmla="*/ 178 w 204"/>
                <a:gd name="T89" fmla="*/ 311 h 355"/>
                <a:gd name="T90" fmla="*/ 200 w 204"/>
                <a:gd name="T91" fmla="*/ 320 h 355"/>
                <a:gd name="T92" fmla="*/ 201 w 204"/>
                <a:gd name="T93" fmla="*/ 330 h 355"/>
                <a:gd name="T94" fmla="*/ 201 w 204"/>
                <a:gd name="T95" fmla="*/ 344 h 355"/>
                <a:gd name="T96" fmla="*/ 204 w 204"/>
                <a:gd name="T97" fmla="*/ 355 h 3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04" h="355">
                  <a:moveTo>
                    <a:pt x="204" y="355"/>
                  </a:moveTo>
                  <a:cubicBezTo>
                    <a:pt x="204" y="355"/>
                    <a:pt x="203" y="355"/>
                    <a:pt x="202" y="354"/>
                  </a:cubicBezTo>
                  <a:cubicBezTo>
                    <a:pt x="200" y="353"/>
                    <a:pt x="198" y="352"/>
                    <a:pt x="195" y="351"/>
                  </a:cubicBezTo>
                  <a:cubicBezTo>
                    <a:pt x="194" y="350"/>
                    <a:pt x="192" y="349"/>
                    <a:pt x="190" y="348"/>
                  </a:cubicBezTo>
                  <a:cubicBezTo>
                    <a:pt x="185" y="345"/>
                    <a:pt x="180" y="343"/>
                    <a:pt x="175" y="340"/>
                  </a:cubicBezTo>
                  <a:cubicBezTo>
                    <a:pt x="172" y="338"/>
                    <a:pt x="168" y="336"/>
                    <a:pt x="165" y="334"/>
                  </a:cubicBezTo>
                  <a:cubicBezTo>
                    <a:pt x="160" y="331"/>
                    <a:pt x="154" y="329"/>
                    <a:pt x="149" y="326"/>
                  </a:cubicBezTo>
                  <a:cubicBezTo>
                    <a:pt x="142" y="322"/>
                    <a:pt x="136" y="319"/>
                    <a:pt x="129" y="315"/>
                  </a:cubicBezTo>
                  <a:cubicBezTo>
                    <a:pt x="126" y="314"/>
                    <a:pt x="123" y="312"/>
                    <a:pt x="120" y="310"/>
                  </a:cubicBezTo>
                  <a:cubicBezTo>
                    <a:pt x="115" y="308"/>
                    <a:pt x="110" y="305"/>
                    <a:pt x="104" y="302"/>
                  </a:cubicBezTo>
                  <a:cubicBezTo>
                    <a:pt x="101" y="300"/>
                    <a:pt x="98" y="298"/>
                    <a:pt x="95" y="295"/>
                  </a:cubicBezTo>
                  <a:cubicBezTo>
                    <a:pt x="89" y="292"/>
                    <a:pt x="84" y="288"/>
                    <a:pt x="78" y="284"/>
                  </a:cubicBezTo>
                  <a:cubicBezTo>
                    <a:pt x="70" y="278"/>
                    <a:pt x="61" y="273"/>
                    <a:pt x="53" y="267"/>
                  </a:cubicBezTo>
                  <a:cubicBezTo>
                    <a:pt x="50" y="265"/>
                    <a:pt x="48" y="263"/>
                    <a:pt x="45" y="261"/>
                  </a:cubicBezTo>
                  <a:cubicBezTo>
                    <a:pt x="42" y="258"/>
                    <a:pt x="38" y="255"/>
                    <a:pt x="34" y="252"/>
                  </a:cubicBezTo>
                  <a:cubicBezTo>
                    <a:pt x="31" y="249"/>
                    <a:pt x="28" y="246"/>
                    <a:pt x="24" y="244"/>
                  </a:cubicBezTo>
                  <a:cubicBezTo>
                    <a:pt x="22" y="242"/>
                    <a:pt x="20" y="240"/>
                    <a:pt x="18" y="238"/>
                  </a:cubicBezTo>
                  <a:cubicBezTo>
                    <a:pt x="17" y="238"/>
                    <a:pt x="17" y="238"/>
                    <a:pt x="17" y="237"/>
                  </a:cubicBezTo>
                  <a:cubicBezTo>
                    <a:pt x="17" y="235"/>
                    <a:pt x="17" y="232"/>
                    <a:pt x="17" y="229"/>
                  </a:cubicBezTo>
                  <a:cubicBezTo>
                    <a:pt x="17" y="226"/>
                    <a:pt x="15" y="224"/>
                    <a:pt x="14" y="222"/>
                  </a:cubicBezTo>
                  <a:cubicBezTo>
                    <a:pt x="14" y="221"/>
                    <a:pt x="13" y="221"/>
                    <a:pt x="12" y="221"/>
                  </a:cubicBezTo>
                  <a:cubicBezTo>
                    <a:pt x="10" y="221"/>
                    <a:pt x="8" y="221"/>
                    <a:pt x="6" y="221"/>
                  </a:cubicBezTo>
                  <a:cubicBezTo>
                    <a:pt x="4" y="222"/>
                    <a:pt x="3" y="221"/>
                    <a:pt x="2" y="220"/>
                  </a:cubicBezTo>
                  <a:cubicBezTo>
                    <a:pt x="0" y="217"/>
                    <a:pt x="1" y="214"/>
                    <a:pt x="1" y="211"/>
                  </a:cubicBezTo>
                  <a:cubicBezTo>
                    <a:pt x="1" y="211"/>
                    <a:pt x="1" y="210"/>
                    <a:pt x="2" y="209"/>
                  </a:cubicBezTo>
                  <a:cubicBezTo>
                    <a:pt x="11" y="195"/>
                    <a:pt x="21" y="181"/>
                    <a:pt x="31" y="168"/>
                  </a:cubicBezTo>
                  <a:cubicBezTo>
                    <a:pt x="39" y="159"/>
                    <a:pt x="46" y="149"/>
                    <a:pt x="53" y="139"/>
                  </a:cubicBezTo>
                  <a:cubicBezTo>
                    <a:pt x="54" y="138"/>
                    <a:pt x="55" y="136"/>
                    <a:pt x="56" y="135"/>
                  </a:cubicBezTo>
                  <a:cubicBezTo>
                    <a:pt x="94" y="91"/>
                    <a:pt x="132" y="47"/>
                    <a:pt x="170" y="3"/>
                  </a:cubicBezTo>
                  <a:cubicBezTo>
                    <a:pt x="170" y="2"/>
                    <a:pt x="170" y="2"/>
                    <a:pt x="170" y="2"/>
                  </a:cubicBezTo>
                  <a:cubicBezTo>
                    <a:pt x="171" y="1"/>
                    <a:pt x="172" y="0"/>
                    <a:pt x="174" y="0"/>
                  </a:cubicBezTo>
                  <a:cubicBezTo>
                    <a:pt x="174" y="0"/>
                    <a:pt x="174" y="0"/>
                    <a:pt x="174" y="0"/>
                  </a:cubicBezTo>
                  <a:cubicBezTo>
                    <a:pt x="178" y="0"/>
                    <a:pt x="177" y="0"/>
                    <a:pt x="179" y="3"/>
                  </a:cubicBezTo>
                  <a:cubicBezTo>
                    <a:pt x="182" y="8"/>
                    <a:pt x="184" y="12"/>
                    <a:pt x="186" y="17"/>
                  </a:cubicBezTo>
                  <a:cubicBezTo>
                    <a:pt x="187" y="19"/>
                    <a:pt x="188" y="20"/>
                    <a:pt x="189" y="22"/>
                  </a:cubicBezTo>
                  <a:cubicBezTo>
                    <a:pt x="189" y="26"/>
                    <a:pt x="190" y="30"/>
                    <a:pt x="191" y="34"/>
                  </a:cubicBezTo>
                  <a:cubicBezTo>
                    <a:pt x="191" y="37"/>
                    <a:pt x="192" y="40"/>
                    <a:pt x="192" y="42"/>
                  </a:cubicBezTo>
                  <a:cubicBezTo>
                    <a:pt x="192" y="43"/>
                    <a:pt x="192" y="44"/>
                    <a:pt x="192" y="44"/>
                  </a:cubicBezTo>
                  <a:cubicBezTo>
                    <a:pt x="192" y="45"/>
                    <a:pt x="192" y="46"/>
                    <a:pt x="191" y="47"/>
                  </a:cubicBezTo>
                  <a:cubicBezTo>
                    <a:pt x="188" y="50"/>
                    <a:pt x="184" y="52"/>
                    <a:pt x="181" y="55"/>
                  </a:cubicBezTo>
                  <a:cubicBezTo>
                    <a:pt x="179" y="57"/>
                    <a:pt x="177" y="58"/>
                    <a:pt x="175" y="60"/>
                  </a:cubicBezTo>
                  <a:cubicBezTo>
                    <a:pt x="174" y="62"/>
                    <a:pt x="173" y="63"/>
                    <a:pt x="172" y="65"/>
                  </a:cubicBezTo>
                  <a:cubicBezTo>
                    <a:pt x="171" y="66"/>
                    <a:pt x="170" y="67"/>
                    <a:pt x="170" y="69"/>
                  </a:cubicBezTo>
                  <a:cubicBezTo>
                    <a:pt x="170" y="76"/>
                    <a:pt x="170" y="83"/>
                    <a:pt x="170" y="89"/>
                  </a:cubicBezTo>
                  <a:cubicBezTo>
                    <a:pt x="170" y="91"/>
                    <a:pt x="170" y="92"/>
                    <a:pt x="171" y="93"/>
                  </a:cubicBezTo>
                  <a:cubicBezTo>
                    <a:pt x="172" y="95"/>
                    <a:pt x="173" y="96"/>
                    <a:pt x="175" y="97"/>
                  </a:cubicBezTo>
                  <a:cubicBezTo>
                    <a:pt x="175" y="98"/>
                    <a:pt x="176" y="99"/>
                    <a:pt x="177" y="100"/>
                  </a:cubicBezTo>
                  <a:cubicBezTo>
                    <a:pt x="179" y="100"/>
                    <a:pt x="179" y="101"/>
                    <a:pt x="180" y="103"/>
                  </a:cubicBezTo>
                  <a:cubicBezTo>
                    <a:pt x="182" y="105"/>
                    <a:pt x="183" y="108"/>
                    <a:pt x="184" y="111"/>
                  </a:cubicBezTo>
                  <a:cubicBezTo>
                    <a:pt x="185" y="112"/>
                    <a:pt x="185" y="113"/>
                    <a:pt x="184" y="114"/>
                  </a:cubicBezTo>
                  <a:cubicBezTo>
                    <a:pt x="184" y="115"/>
                    <a:pt x="183" y="117"/>
                    <a:pt x="182" y="119"/>
                  </a:cubicBezTo>
                  <a:cubicBezTo>
                    <a:pt x="181" y="121"/>
                    <a:pt x="180" y="123"/>
                    <a:pt x="178" y="125"/>
                  </a:cubicBezTo>
                  <a:cubicBezTo>
                    <a:pt x="177" y="125"/>
                    <a:pt x="177" y="126"/>
                    <a:pt x="177" y="127"/>
                  </a:cubicBezTo>
                  <a:cubicBezTo>
                    <a:pt x="175" y="129"/>
                    <a:pt x="176" y="131"/>
                    <a:pt x="177" y="133"/>
                  </a:cubicBezTo>
                  <a:cubicBezTo>
                    <a:pt x="178" y="134"/>
                    <a:pt x="180" y="135"/>
                    <a:pt x="181" y="137"/>
                  </a:cubicBezTo>
                  <a:cubicBezTo>
                    <a:pt x="182" y="137"/>
                    <a:pt x="182" y="138"/>
                    <a:pt x="182" y="139"/>
                  </a:cubicBezTo>
                  <a:cubicBezTo>
                    <a:pt x="182" y="142"/>
                    <a:pt x="182" y="144"/>
                    <a:pt x="182" y="147"/>
                  </a:cubicBezTo>
                  <a:cubicBezTo>
                    <a:pt x="182" y="148"/>
                    <a:pt x="182" y="149"/>
                    <a:pt x="180" y="150"/>
                  </a:cubicBezTo>
                  <a:cubicBezTo>
                    <a:pt x="179" y="151"/>
                    <a:pt x="178" y="152"/>
                    <a:pt x="176" y="153"/>
                  </a:cubicBezTo>
                  <a:cubicBezTo>
                    <a:pt x="175" y="154"/>
                    <a:pt x="174" y="155"/>
                    <a:pt x="173" y="155"/>
                  </a:cubicBezTo>
                  <a:cubicBezTo>
                    <a:pt x="172" y="156"/>
                    <a:pt x="171" y="157"/>
                    <a:pt x="172" y="159"/>
                  </a:cubicBezTo>
                  <a:cubicBezTo>
                    <a:pt x="172" y="160"/>
                    <a:pt x="171" y="161"/>
                    <a:pt x="172" y="162"/>
                  </a:cubicBezTo>
                  <a:cubicBezTo>
                    <a:pt x="172" y="164"/>
                    <a:pt x="172" y="166"/>
                    <a:pt x="170" y="167"/>
                  </a:cubicBezTo>
                  <a:cubicBezTo>
                    <a:pt x="169" y="168"/>
                    <a:pt x="169" y="169"/>
                    <a:pt x="170" y="170"/>
                  </a:cubicBezTo>
                  <a:cubicBezTo>
                    <a:pt x="171" y="171"/>
                    <a:pt x="173" y="173"/>
                    <a:pt x="174" y="174"/>
                  </a:cubicBezTo>
                  <a:cubicBezTo>
                    <a:pt x="176" y="176"/>
                    <a:pt x="176" y="176"/>
                    <a:pt x="175" y="178"/>
                  </a:cubicBezTo>
                  <a:cubicBezTo>
                    <a:pt x="174" y="179"/>
                    <a:pt x="173" y="181"/>
                    <a:pt x="172" y="182"/>
                  </a:cubicBezTo>
                  <a:cubicBezTo>
                    <a:pt x="172" y="183"/>
                    <a:pt x="172" y="184"/>
                    <a:pt x="172" y="185"/>
                  </a:cubicBezTo>
                  <a:cubicBezTo>
                    <a:pt x="174" y="190"/>
                    <a:pt x="175" y="195"/>
                    <a:pt x="177" y="201"/>
                  </a:cubicBezTo>
                  <a:cubicBezTo>
                    <a:pt x="177" y="203"/>
                    <a:pt x="177" y="205"/>
                    <a:pt x="176" y="206"/>
                  </a:cubicBezTo>
                  <a:cubicBezTo>
                    <a:pt x="175" y="207"/>
                    <a:pt x="175" y="207"/>
                    <a:pt x="175" y="208"/>
                  </a:cubicBezTo>
                  <a:cubicBezTo>
                    <a:pt x="174" y="209"/>
                    <a:pt x="173" y="210"/>
                    <a:pt x="174" y="211"/>
                  </a:cubicBezTo>
                  <a:cubicBezTo>
                    <a:pt x="174" y="213"/>
                    <a:pt x="174" y="214"/>
                    <a:pt x="174" y="216"/>
                  </a:cubicBezTo>
                  <a:cubicBezTo>
                    <a:pt x="174" y="217"/>
                    <a:pt x="174" y="217"/>
                    <a:pt x="174" y="218"/>
                  </a:cubicBezTo>
                  <a:cubicBezTo>
                    <a:pt x="174" y="219"/>
                    <a:pt x="174" y="220"/>
                    <a:pt x="173" y="221"/>
                  </a:cubicBezTo>
                  <a:cubicBezTo>
                    <a:pt x="172" y="223"/>
                    <a:pt x="170" y="224"/>
                    <a:pt x="169" y="226"/>
                  </a:cubicBezTo>
                  <a:cubicBezTo>
                    <a:pt x="168" y="227"/>
                    <a:pt x="167" y="228"/>
                    <a:pt x="167" y="229"/>
                  </a:cubicBezTo>
                  <a:cubicBezTo>
                    <a:pt x="167" y="233"/>
                    <a:pt x="167" y="237"/>
                    <a:pt x="167" y="242"/>
                  </a:cubicBezTo>
                  <a:cubicBezTo>
                    <a:pt x="167" y="243"/>
                    <a:pt x="168" y="245"/>
                    <a:pt x="169" y="246"/>
                  </a:cubicBezTo>
                  <a:cubicBezTo>
                    <a:pt x="170" y="250"/>
                    <a:pt x="171" y="249"/>
                    <a:pt x="167" y="252"/>
                  </a:cubicBezTo>
                  <a:cubicBezTo>
                    <a:pt x="166" y="253"/>
                    <a:pt x="165" y="254"/>
                    <a:pt x="165" y="255"/>
                  </a:cubicBezTo>
                  <a:cubicBezTo>
                    <a:pt x="164" y="257"/>
                    <a:pt x="165" y="258"/>
                    <a:pt x="166" y="260"/>
                  </a:cubicBezTo>
                  <a:cubicBezTo>
                    <a:pt x="166" y="261"/>
                    <a:pt x="167" y="263"/>
                    <a:pt x="167" y="265"/>
                  </a:cubicBezTo>
                  <a:cubicBezTo>
                    <a:pt x="168" y="269"/>
                    <a:pt x="170" y="272"/>
                    <a:pt x="172" y="275"/>
                  </a:cubicBezTo>
                  <a:cubicBezTo>
                    <a:pt x="173" y="278"/>
                    <a:pt x="175" y="280"/>
                    <a:pt x="176" y="282"/>
                  </a:cubicBezTo>
                  <a:cubicBezTo>
                    <a:pt x="177" y="285"/>
                    <a:pt x="177" y="287"/>
                    <a:pt x="178" y="290"/>
                  </a:cubicBezTo>
                  <a:cubicBezTo>
                    <a:pt x="178" y="292"/>
                    <a:pt x="178" y="293"/>
                    <a:pt x="179" y="295"/>
                  </a:cubicBezTo>
                  <a:cubicBezTo>
                    <a:pt x="179" y="298"/>
                    <a:pt x="178" y="300"/>
                    <a:pt x="178" y="303"/>
                  </a:cubicBezTo>
                  <a:cubicBezTo>
                    <a:pt x="177" y="305"/>
                    <a:pt x="177" y="307"/>
                    <a:pt x="176" y="308"/>
                  </a:cubicBezTo>
                  <a:cubicBezTo>
                    <a:pt x="176" y="309"/>
                    <a:pt x="177" y="310"/>
                    <a:pt x="178" y="311"/>
                  </a:cubicBezTo>
                  <a:cubicBezTo>
                    <a:pt x="184" y="314"/>
                    <a:pt x="190" y="317"/>
                    <a:pt x="196" y="320"/>
                  </a:cubicBezTo>
                  <a:cubicBezTo>
                    <a:pt x="197" y="320"/>
                    <a:pt x="198" y="320"/>
                    <a:pt x="200" y="320"/>
                  </a:cubicBezTo>
                  <a:cubicBezTo>
                    <a:pt x="200" y="321"/>
                    <a:pt x="201" y="321"/>
                    <a:pt x="201" y="322"/>
                  </a:cubicBezTo>
                  <a:cubicBezTo>
                    <a:pt x="201" y="325"/>
                    <a:pt x="201" y="327"/>
                    <a:pt x="201" y="330"/>
                  </a:cubicBezTo>
                  <a:cubicBezTo>
                    <a:pt x="201" y="333"/>
                    <a:pt x="201" y="336"/>
                    <a:pt x="200" y="340"/>
                  </a:cubicBezTo>
                  <a:cubicBezTo>
                    <a:pt x="200" y="341"/>
                    <a:pt x="200" y="343"/>
                    <a:pt x="201" y="344"/>
                  </a:cubicBezTo>
                  <a:cubicBezTo>
                    <a:pt x="201" y="345"/>
                    <a:pt x="201" y="345"/>
                    <a:pt x="202" y="346"/>
                  </a:cubicBezTo>
                  <a:cubicBezTo>
                    <a:pt x="204" y="349"/>
                    <a:pt x="204" y="352"/>
                    <a:pt x="204" y="355"/>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00" name="Freeform 99"/>
            <p:cNvSpPr>
              <a:spLocks/>
            </p:cNvSpPr>
            <p:nvPr/>
          </p:nvSpPr>
          <p:spPr bwMode="auto">
            <a:xfrm>
              <a:off x="9190647" y="3191036"/>
              <a:ext cx="816244" cy="769641"/>
            </a:xfrm>
            <a:custGeom>
              <a:avLst/>
              <a:gdLst>
                <a:gd name="T0" fmla="*/ 241 w 259"/>
                <a:gd name="T1" fmla="*/ 166 h 244"/>
                <a:gd name="T2" fmla="*/ 174 w 259"/>
                <a:gd name="T3" fmla="*/ 203 h 244"/>
                <a:gd name="T4" fmla="*/ 156 w 259"/>
                <a:gd name="T5" fmla="*/ 216 h 244"/>
                <a:gd name="T6" fmla="*/ 131 w 259"/>
                <a:gd name="T7" fmla="*/ 223 h 244"/>
                <a:gd name="T8" fmla="*/ 124 w 259"/>
                <a:gd name="T9" fmla="*/ 212 h 244"/>
                <a:gd name="T10" fmla="*/ 118 w 259"/>
                <a:gd name="T11" fmla="*/ 202 h 244"/>
                <a:gd name="T12" fmla="*/ 123 w 259"/>
                <a:gd name="T13" fmla="*/ 231 h 244"/>
                <a:gd name="T14" fmla="*/ 117 w 259"/>
                <a:gd name="T15" fmla="*/ 244 h 244"/>
                <a:gd name="T16" fmla="*/ 98 w 259"/>
                <a:gd name="T17" fmla="*/ 244 h 244"/>
                <a:gd name="T18" fmla="*/ 74 w 259"/>
                <a:gd name="T19" fmla="*/ 229 h 244"/>
                <a:gd name="T20" fmla="*/ 61 w 259"/>
                <a:gd name="T21" fmla="*/ 226 h 244"/>
                <a:gd name="T22" fmla="*/ 50 w 259"/>
                <a:gd name="T23" fmla="*/ 215 h 244"/>
                <a:gd name="T24" fmla="*/ 41 w 259"/>
                <a:gd name="T25" fmla="*/ 188 h 244"/>
                <a:gd name="T26" fmla="*/ 35 w 259"/>
                <a:gd name="T27" fmla="*/ 175 h 244"/>
                <a:gd name="T28" fmla="*/ 48 w 259"/>
                <a:gd name="T29" fmla="*/ 175 h 244"/>
                <a:gd name="T30" fmla="*/ 39 w 259"/>
                <a:gd name="T31" fmla="*/ 167 h 244"/>
                <a:gd name="T32" fmla="*/ 44 w 259"/>
                <a:gd name="T33" fmla="*/ 164 h 244"/>
                <a:gd name="T34" fmla="*/ 70 w 259"/>
                <a:gd name="T35" fmla="*/ 165 h 244"/>
                <a:gd name="T36" fmla="*/ 91 w 259"/>
                <a:gd name="T37" fmla="*/ 159 h 244"/>
                <a:gd name="T38" fmla="*/ 94 w 259"/>
                <a:gd name="T39" fmla="*/ 142 h 244"/>
                <a:gd name="T40" fmla="*/ 76 w 259"/>
                <a:gd name="T41" fmla="*/ 127 h 244"/>
                <a:gd name="T42" fmla="*/ 71 w 259"/>
                <a:gd name="T43" fmla="*/ 115 h 244"/>
                <a:gd name="T44" fmla="*/ 57 w 259"/>
                <a:gd name="T45" fmla="*/ 104 h 244"/>
                <a:gd name="T46" fmla="*/ 53 w 259"/>
                <a:gd name="T47" fmla="*/ 75 h 244"/>
                <a:gd name="T48" fmla="*/ 38 w 259"/>
                <a:gd name="T49" fmla="*/ 70 h 244"/>
                <a:gd name="T50" fmla="*/ 39 w 259"/>
                <a:gd name="T51" fmla="*/ 45 h 244"/>
                <a:gd name="T52" fmla="*/ 24 w 259"/>
                <a:gd name="T53" fmla="*/ 45 h 244"/>
                <a:gd name="T54" fmla="*/ 3 w 259"/>
                <a:gd name="T55" fmla="*/ 28 h 244"/>
                <a:gd name="T56" fmla="*/ 1 w 259"/>
                <a:gd name="T57" fmla="*/ 1 h 244"/>
                <a:gd name="T58" fmla="*/ 18 w 259"/>
                <a:gd name="T59" fmla="*/ 6 h 244"/>
                <a:gd name="T60" fmla="*/ 42 w 259"/>
                <a:gd name="T61" fmla="*/ 26 h 244"/>
                <a:gd name="T62" fmla="*/ 50 w 259"/>
                <a:gd name="T63" fmla="*/ 38 h 244"/>
                <a:gd name="T64" fmla="*/ 68 w 259"/>
                <a:gd name="T65" fmla="*/ 45 h 244"/>
                <a:gd name="T66" fmla="*/ 84 w 259"/>
                <a:gd name="T67" fmla="*/ 63 h 244"/>
                <a:gd name="T68" fmla="*/ 89 w 259"/>
                <a:gd name="T69" fmla="*/ 83 h 244"/>
                <a:gd name="T70" fmla="*/ 102 w 259"/>
                <a:gd name="T71" fmla="*/ 91 h 244"/>
                <a:gd name="T72" fmla="*/ 119 w 259"/>
                <a:gd name="T73" fmla="*/ 93 h 244"/>
                <a:gd name="T74" fmla="*/ 139 w 259"/>
                <a:gd name="T75" fmla="*/ 100 h 244"/>
                <a:gd name="T76" fmla="*/ 145 w 259"/>
                <a:gd name="T77" fmla="*/ 106 h 244"/>
                <a:gd name="T78" fmla="*/ 178 w 259"/>
                <a:gd name="T79" fmla="*/ 96 h 244"/>
                <a:gd name="T80" fmla="*/ 189 w 259"/>
                <a:gd name="T81" fmla="*/ 107 h 244"/>
                <a:gd name="T82" fmla="*/ 174 w 259"/>
                <a:gd name="T83" fmla="*/ 130 h 244"/>
                <a:gd name="T84" fmla="*/ 178 w 259"/>
                <a:gd name="T85" fmla="*/ 145 h 244"/>
                <a:gd name="T86" fmla="*/ 180 w 259"/>
                <a:gd name="T87" fmla="*/ 131 h 244"/>
                <a:gd name="T88" fmla="*/ 189 w 259"/>
                <a:gd name="T89" fmla="*/ 121 h 244"/>
                <a:gd name="T90" fmla="*/ 210 w 259"/>
                <a:gd name="T91" fmla="*/ 117 h 244"/>
                <a:gd name="T92" fmla="*/ 218 w 259"/>
                <a:gd name="T93" fmla="*/ 109 h 244"/>
                <a:gd name="T94" fmla="*/ 243 w 259"/>
                <a:gd name="T95" fmla="*/ 115 h 244"/>
                <a:gd name="T96" fmla="*/ 258 w 259"/>
                <a:gd name="T97" fmla="*/ 15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59" h="244">
                  <a:moveTo>
                    <a:pt x="251" y="177"/>
                  </a:moveTo>
                  <a:cubicBezTo>
                    <a:pt x="250" y="176"/>
                    <a:pt x="250" y="175"/>
                    <a:pt x="249" y="174"/>
                  </a:cubicBezTo>
                  <a:cubicBezTo>
                    <a:pt x="247" y="172"/>
                    <a:pt x="246" y="170"/>
                    <a:pt x="244" y="168"/>
                  </a:cubicBezTo>
                  <a:cubicBezTo>
                    <a:pt x="243" y="167"/>
                    <a:pt x="242" y="166"/>
                    <a:pt x="241" y="166"/>
                  </a:cubicBezTo>
                  <a:cubicBezTo>
                    <a:pt x="239" y="166"/>
                    <a:pt x="238" y="166"/>
                    <a:pt x="236" y="166"/>
                  </a:cubicBezTo>
                  <a:cubicBezTo>
                    <a:pt x="234" y="166"/>
                    <a:pt x="233" y="167"/>
                    <a:pt x="232" y="167"/>
                  </a:cubicBezTo>
                  <a:cubicBezTo>
                    <a:pt x="224" y="172"/>
                    <a:pt x="217" y="177"/>
                    <a:pt x="209" y="181"/>
                  </a:cubicBezTo>
                  <a:cubicBezTo>
                    <a:pt x="197" y="188"/>
                    <a:pt x="186" y="196"/>
                    <a:pt x="174" y="203"/>
                  </a:cubicBezTo>
                  <a:cubicBezTo>
                    <a:pt x="172" y="204"/>
                    <a:pt x="170" y="205"/>
                    <a:pt x="168" y="207"/>
                  </a:cubicBezTo>
                  <a:cubicBezTo>
                    <a:pt x="167" y="207"/>
                    <a:pt x="166" y="208"/>
                    <a:pt x="165" y="209"/>
                  </a:cubicBezTo>
                  <a:cubicBezTo>
                    <a:pt x="163" y="211"/>
                    <a:pt x="161" y="213"/>
                    <a:pt x="159" y="215"/>
                  </a:cubicBezTo>
                  <a:cubicBezTo>
                    <a:pt x="158" y="216"/>
                    <a:pt x="157" y="216"/>
                    <a:pt x="156" y="216"/>
                  </a:cubicBezTo>
                  <a:cubicBezTo>
                    <a:pt x="152" y="216"/>
                    <a:pt x="149" y="217"/>
                    <a:pt x="146" y="219"/>
                  </a:cubicBezTo>
                  <a:cubicBezTo>
                    <a:pt x="144" y="221"/>
                    <a:pt x="141" y="222"/>
                    <a:pt x="139" y="223"/>
                  </a:cubicBezTo>
                  <a:cubicBezTo>
                    <a:pt x="138" y="224"/>
                    <a:pt x="138" y="224"/>
                    <a:pt x="138" y="224"/>
                  </a:cubicBezTo>
                  <a:cubicBezTo>
                    <a:pt x="133" y="225"/>
                    <a:pt x="134" y="226"/>
                    <a:pt x="131" y="223"/>
                  </a:cubicBezTo>
                  <a:cubicBezTo>
                    <a:pt x="131" y="222"/>
                    <a:pt x="131" y="222"/>
                    <a:pt x="131" y="222"/>
                  </a:cubicBezTo>
                  <a:cubicBezTo>
                    <a:pt x="129" y="220"/>
                    <a:pt x="127" y="219"/>
                    <a:pt x="124" y="219"/>
                  </a:cubicBezTo>
                  <a:cubicBezTo>
                    <a:pt x="123" y="219"/>
                    <a:pt x="122" y="219"/>
                    <a:pt x="122" y="217"/>
                  </a:cubicBezTo>
                  <a:cubicBezTo>
                    <a:pt x="122" y="215"/>
                    <a:pt x="122" y="214"/>
                    <a:pt x="124" y="212"/>
                  </a:cubicBezTo>
                  <a:cubicBezTo>
                    <a:pt x="124" y="212"/>
                    <a:pt x="125" y="211"/>
                    <a:pt x="126" y="210"/>
                  </a:cubicBezTo>
                  <a:cubicBezTo>
                    <a:pt x="126" y="209"/>
                    <a:pt x="126" y="209"/>
                    <a:pt x="125" y="208"/>
                  </a:cubicBezTo>
                  <a:cubicBezTo>
                    <a:pt x="124" y="206"/>
                    <a:pt x="122" y="204"/>
                    <a:pt x="120" y="203"/>
                  </a:cubicBezTo>
                  <a:cubicBezTo>
                    <a:pt x="119" y="202"/>
                    <a:pt x="119" y="202"/>
                    <a:pt x="118" y="202"/>
                  </a:cubicBezTo>
                  <a:cubicBezTo>
                    <a:pt x="118" y="202"/>
                    <a:pt x="117" y="202"/>
                    <a:pt x="117" y="203"/>
                  </a:cubicBezTo>
                  <a:cubicBezTo>
                    <a:pt x="116" y="205"/>
                    <a:pt x="116" y="208"/>
                    <a:pt x="115" y="211"/>
                  </a:cubicBezTo>
                  <a:cubicBezTo>
                    <a:pt x="115" y="212"/>
                    <a:pt x="115" y="213"/>
                    <a:pt x="116" y="214"/>
                  </a:cubicBezTo>
                  <a:cubicBezTo>
                    <a:pt x="118" y="220"/>
                    <a:pt x="120" y="225"/>
                    <a:pt x="123" y="231"/>
                  </a:cubicBezTo>
                  <a:cubicBezTo>
                    <a:pt x="123" y="232"/>
                    <a:pt x="124" y="233"/>
                    <a:pt x="124" y="235"/>
                  </a:cubicBezTo>
                  <a:cubicBezTo>
                    <a:pt x="123" y="237"/>
                    <a:pt x="124" y="240"/>
                    <a:pt x="124" y="242"/>
                  </a:cubicBezTo>
                  <a:cubicBezTo>
                    <a:pt x="123" y="244"/>
                    <a:pt x="123" y="244"/>
                    <a:pt x="122" y="244"/>
                  </a:cubicBezTo>
                  <a:cubicBezTo>
                    <a:pt x="120" y="244"/>
                    <a:pt x="119" y="244"/>
                    <a:pt x="117" y="244"/>
                  </a:cubicBezTo>
                  <a:cubicBezTo>
                    <a:pt x="116" y="244"/>
                    <a:pt x="115" y="244"/>
                    <a:pt x="114" y="243"/>
                  </a:cubicBezTo>
                  <a:cubicBezTo>
                    <a:pt x="111" y="242"/>
                    <a:pt x="108" y="240"/>
                    <a:pt x="104" y="239"/>
                  </a:cubicBezTo>
                  <a:cubicBezTo>
                    <a:pt x="103" y="240"/>
                    <a:pt x="102" y="241"/>
                    <a:pt x="101" y="243"/>
                  </a:cubicBezTo>
                  <a:cubicBezTo>
                    <a:pt x="100" y="244"/>
                    <a:pt x="99" y="244"/>
                    <a:pt x="98" y="244"/>
                  </a:cubicBezTo>
                  <a:cubicBezTo>
                    <a:pt x="94" y="243"/>
                    <a:pt x="90" y="243"/>
                    <a:pt x="86" y="243"/>
                  </a:cubicBezTo>
                  <a:cubicBezTo>
                    <a:pt x="82" y="243"/>
                    <a:pt x="82" y="243"/>
                    <a:pt x="81" y="240"/>
                  </a:cubicBezTo>
                  <a:cubicBezTo>
                    <a:pt x="79" y="237"/>
                    <a:pt x="78" y="234"/>
                    <a:pt x="76" y="231"/>
                  </a:cubicBezTo>
                  <a:cubicBezTo>
                    <a:pt x="76" y="230"/>
                    <a:pt x="76" y="229"/>
                    <a:pt x="74" y="229"/>
                  </a:cubicBezTo>
                  <a:cubicBezTo>
                    <a:pt x="73" y="230"/>
                    <a:pt x="72" y="231"/>
                    <a:pt x="70" y="233"/>
                  </a:cubicBezTo>
                  <a:cubicBezTo>
                    <a:pt x="69" y="234"/>
                    <a:pt x="69" y="234"/>
                    <a:pt x="67" y="233"/>
                  </a:cubicBezTo>
                  <a:cubicBezTo>
                    <a:pt x="66" y="231"/>
                    <a:pt x="64" y="230"/>
                    <a:pt x="62" y="229"/>
                  </a:cubicBezTo>
                  <a:cubicBezTo>
                    <a:pt x="61" y="228"/>
                    <a:pt x="61" y="227"/>
                    <a:pt x="61" y="226"/>
                  </a:cubicBezTo>
                  <a:cubicBezTo>
                    <a:pt x="60" y="225"/>
                    <a:pt x="60" y="223"/>
                    <a:pt x="59" y="221"/>
                  </a:cubicBezTo>
                  <a:cubicBezTo>
                    <a:pt x="59" y="220"/>
                    <a:pt x="58" y="219"/>
                    <a:pt x="57" y="219"/>
                  </a:cubicBezTo>
                  <a:cubicBezTo>
                    <a:pt x="55" y="218"/>
                    <a:pt x="54" y="217"/>
                    <a:pt x="53" y="217"/>
                  </a:cubicBezTo>
                  <a:cubicBezTo>
                    <a:pt x="52" y="216"/>
                    <a:pt x="51" y="216"/>
                    <a:pt x="50" y="215"/>
                  </a:cubicBezTo>
                  <a:cubicBezTo>
                    <a:pt x="47" y="209"/>
                    <a:pt x="44" y="204"/>
                    <a:pt x="41" y="199"/>
                  </a:cubicBezTo>
                  <a:cubicBezTo>
                    <a:pt x="40" y="197"/>
                    <a:pt x="39" y="195"/>
                    <a:pt x="38" y="193"/>
                  </a:cubicBezTo>
                  <a:cubicBezTo>
                    <a:pt x="37" y="191"/>
                    <a:pt x="37" y="191"/>
                    <a:pt x="38" y="190"/>
                  </a:cubicBezTo>
                  <a:cubicBezTo>
                    <a:pt x="39" y="189"/>
                    <a:pt x="40" y="189"/>
                    <a:pt x="41" y="188"/>
                  </a:cubicBezTo>
                  <a:cubicBezTo>
                    <a:pt x="42" y="187"/>
                    <a:pt x="42" y="186"/>
                    <a:pt x="41" y="185"/>
                  </a:cubicBezTo>
                  <a:cubicBezTo>
                    <a:pt x="40" y="184"/>
                    <a:pt x="39" y="183"/>
                    <a:pt x="38" y="182"/>
                  </a:cubicBezTo>
                  <a:cubicBezTo>
                    <a:pt x="37" y="180"/>
                    <a:pt x="36" y="179"/>
                    <a:pt x="35" y="178"/>
                  </a:cubicBezTo>
                  <a:cubicBezTo>
                    <a:pt x="34" y="177"/>
                    <a:pt x="34" y="176"/>
                    <a:pt x="35" y="175"/>
                  </a:cubicBezTo>
                  <a:cubicBezTo>
                    <a:pt x="36" y="174"/>
                    <a:pt x="36" y="174"/>
                    <a:pt x="37" y="174"/>
                  </a:cubicBezTo>
                  <a:cubicBezTo>
                    <a:pt x="38" y="174"/>
                    <a:pt x="38" y="174"/>
                    <a:pt x="38" y="175"/>
                  </a:cubicBezTo>
                  <a:cubicBezTo>
                    <a:pt x="40" y="177"/>
                    <a:pt x="43" y="176"/>
                    <a:pt x="45" y="176"/>
                  </a:cubicBezTo>
                  <a:cubicBezTo>
                    <a:pt x="46" y="175"/>
                    <a:pt x="47" y="176"/>
                    <a:pt x="48" y="175"/>
                  </a:cubicBezTo>
                  <a:cubicBezTo>
                    <a:pt x="48" y="175"/>
                    <a:pt x="49" y="175"/>
                    <a:pt x="49" y="175"/>
                  </a:cubicBezTo>
                  <a:cubicBezTo>
                    <a:pt x="49" y="174"/>
                    <a:pt x="49" y="174"/>
                    <a:pt x="48" y="174"/>
                  </a:cubicBezTo>
                  <a:cubicBezTo>
                    <a:pt x="46" y="172"/>
                    <a:pt x="43" y="170"/>
                    <a:pt x="40" y="168"/>
                  </a:cubicBezTo>
                  <a:cubicBezTo>
                    <a:pt x="40" y="168"/>
                    <a:pt x="40" y="168"/>
                    <a:pt x="39" y="167"/>
                  </a:cubicBezTo>
                  <a:cubicBezTo>
                    <a:pt x="38" y="167"/>
                    <a:pt x="38" y="166"/>
                    <a:pt x="38" y="164"/>
                  </a:cubicBezTo>
                  <a:cubicBezTo>
                    <a:pt x="38" y="163"/>
                    <a:pt x="38" y="162"/>
                    <a:pt x="38" y="161"/>
                  </a:cubicBezTo>
                  <a:cubicBezTo>
                    <a:pt x="38" y="161"/>
                    <a:pt x="39" y="161"/>
                    <a:pt x="39" y="161"/>
                  </a:cubicBezTo>
                  <a:cubicBezTo>
                    <a:pt x="40" y="163"/>
                    <a:pt x="42" y="163"/>
                    <a:pt x="44" y="164"/>
                  </a:cubicBezTo>
                  <a:cubicBezTo>
                    <a:pt x="48" y="166"/>
                    <a:pt x="52" y="166"/>
                    <a:pt x="56" y="166"/>
                  </a:cubicBezTo>
                  <a:cubicBezTo>
                    <a:pt x="60" y="166"/>
                    <a:pt x="64" y="166"/>
                    <a:pt x="67" y="166"/>
                  </a:cubicBezTo>
                  <a:cubicBezTo>
                    <a:pt x="68" y="166"/>
                    <a:pt x="68" y="166"/>
                    <a:pt x="69" y="166"/>
                  </a:cubicBezTo>
                  <a:cubicBezTo>
                    <a:pt x="70" y="166"/>
                    <a:pt x="70" y="166"/>
                    <a:pt x="70" y="165"/>
                  </a:cubicBezTo>
                  <a:cubicBezTo>
                    <a:pt x="70" y="165"/>
                    <a:pt x="70" y="164"/>
                    <a:pt x="70" y="163"/>
                  </a:cubicBezTo>
                  <a:cubicBezTo>
                    <a:pt x="70" y="162"/>
                    <a:pt x="71" y="162"/>
                    <a:pt x="72" y="161"/>
                  </a:cubicBezTo>
                  <a:cubicBezTo>
                    <a:pt x="76" y="160"/>
                    <a:pt x="80" y="159"/>
                    <a:pt x="84" y="159"/>
                  </a:cubicBezTo>
                  <a:cubicBezTo>
                    <a:pt x="86" y="159"/>
                    <a:pt x="88" y="159"/>
                    <a:pt x="91" y="159"/>
                  </a:cubicBezTo>
                  <a:cubicBezTo>
                    <a:pt x="92" y="159"/>
                    <a:pt x="92" y="158"/>
                    <a:pt x="93" y="157"/>
                  </a:cubicBezTo>
                  <a:cubicBezTo>
                    <a:pt x="93" y="157"/>
                    <a:pt x="93" y="157"/>
                    <a:pt x="93" y="157"/>
                  </a:cubicBezTo>
                  <a:cubicBezTo>
                    <a:pt x="93" y="152"/>
                    <a:pt x="93" y="148"/>
                    <a:pt x="94" y="144"/>
                  </a:cubicBezTo>
                  <a:cubicBezTo>
                    <a:pt x="94" y="143"/>
                    <a:pt x="94" y="143"/>
                    <a:pt x="94" y="142"/>
                  </a:cubicBezTo>
                  <a:cubicBezTo>
                    <a:pt x="93" y="141"/>
                    <a:pt x="92" y="140"/>
                    <a:pt x="90" y="140"/>
                  </a:cubicBezTo>
                  <a:cubicBezTo>
                    <a:pt x="89" y="140"/>
                    <a:pt x="88" y="140"/>
                    <a:pt x="87" y="140"/>
                  </a:cubicBezTo>
                  <a:cubicBezTo>
                    <a:pt x="86" y="140"/>
                    <a:pt x="85" y="139"/>
                    <a:pt x="84" y="138"/>
                  </a:cubicBezTo>
                  <a:cubicBezTo>
                    <a:pt x="81" y="134"/>
                    <a:pt x="79" y="131"/>
                    <a:pt x="76" y="127"/>
                  </a:cubicBezTo>
                  <a:cubicBezTo>
                    <a:pt x="75" y="126"/>
                    <a:pt x="75" y="124"/>
                    <a:pt x="75" y="123"/>
                  </a:cubicBezTo>
                  <a:cubicBezTo>
                    <a:pt x="75" y="121"/>
                    <a:pt x="75" y="120"/>
                    <a:pt x="75" y="118"/>
                  </a:cubicBezTo>
                  <a:cubicBezTo>
                    <a:pt x="75" y="117"/>
                    <a:pt x="75" y="116"/>
                    <a:pt x="73" y="116"/>
                  </a:cubicBezTo>
                  <a:cubicBezTo>
                    <a:pt x="72" y="116"/>
                    <a:pt x="71" y="116"/>
                    <a:pt x="71" y="115"/>
                  </a:cubicBezTo>
                  <a:cubicBezTo>
                    <a:pt x="69" y="112"/>
                    <a:pt x="67" y="110"/>
                    <a:pt x="65" y="108"/>
                  </a:cubicBezTo>
                  <a:cubicBezTo>
                    <a:pt x="63" y="106"/>
                    <a:pt x="62" y="105"/>
                    <a:pt x="60" y="106"/>
                  </a:cubicBezTo>
                  <a:cubicBezTo>
                    <a:pt x="59" y="106"/>
                    <a:pt x="59" y="106"/>
                    <a:pt x="58" y="105"/>
                  </a:cubicBezTo>
                  <a:cubicBezTo>
                    <a:pt x="58" y="105"/>
                    <a:pt x="57" y="105"/>
                    <a:pt x="57" y="104"/>
                  </a:cubicBezTo>
                  <a:cubicBezTo>
                    <a:pt x="57" y="102"/>
                    <a:pt x="57" y="100"/>
                    <a:pt x="57" y="98"/>
                  </a:cubicBezTo>
                  <a:cubicBezTo>
                    <a:pt x="57" y="93"/>
                    <a:pt x="57" y="89"/>
                    <a:pt x="54" y="85"/>
                  </a:cubicBezTo>
                  <a:cubicBezTo>
                    <a:pt x="53" y="83"/>
                    <a:pt x="53" y="81"/>
                    <a:pt x="53" y="79"/>
                  </a:cubicBezTo>
                  <a:cubicBezTo>
                    <a:pt x="53" y="78"/>
                    <a:pt x="53" y="76"/>
                    <a:pt x="53" y="75"/>
                  </a:cubicBezTo>
                  <a:cubicBezTo>
                    <a:pt x="53" y="74"/>
                    <a:pt x="52" y="73"/>
                    <a:pt x="51" y="73"/>
                  </a:cubicBezTo>
                  <a:cubicBezTo>
                    <a:pt x="50" y="72"/>
                    <a:pt x="48" y="72"/>
                    <a:pt x="46" y="72"/>
                  </a:cubicBezTo>
                  <a:cubicBezTo>
                    <a:pt x="44" y="72"/>
                    <a:pt x="42" y="72"/>
                    <a:pt x="39" y="72"/>
                  </a:cubicBezTo>
                  <a:cubicBezTo>
                    <a:pt x="38" y="72"/>
                    <a:pt x="38" y="71"/>
                    <a:pt x="38" y="70"/>
                  </a:cubicBezTo>
                  <a:cubicBezTo>
                    <a:pt x="38" y="69"/>
                    <a:pt x="38" y="68"/>
                    <a:pt x="38" y="66"/>
                  </a:cubicBezTo>
                  <a:cubicBezTo>
                    <a:pt x="39" y="64"/>
                    <a:pt x="38" y="62"/>
                    <a:pt x="39" y="60"/>
                  </a:cubicBezTo>
                  <a:cubicBezTo>
                    <a:pt x="39" y="57"/>
                    <a:pt x="39" y="53"/>
                    <a:pt x="39" y="50"/>
                  </a:cubicBezTo>
                  <a:cubicBezTo>
                    <a:pt x="39" y="49"/>
                    <a:pt x="39" y="47"/>
                    <a:pt x="39" y="45"/>
                  </a:cubicBezTo>
                  <a:cubicBezTo>
                    <a:pt x="39" y="45"/>
                    <a:pt x="39" y="44"/>
                    <a:pt x="38" y="44"/>
                  </a:cubicBezTo>
                  <a:cubicBezTo>
                    <a:pt x="36" y="44"/>
                    <a:pt x="34" y="44"/>
                    <a:pt x="33" y="44"/>
                  </a:cubicBezTo>
                  <a:cubicBezTo>
                    <a:pt x="31" y="45"/>
                    <a:pt x="28" y="46"/>
                    <a:pt x="26" y="45"/>
                  </a:cubicBezTo>
                  <a:cubicBezTo>
                    <a:pt x="25" y="45"/>
                    <a:pt x="25" y="45"/>
                    <a:pt x="24" y="45"/>
                  </a:cubicBezTo>
                  <a:cubicBezTo>
                    <a:pt x="22" y="44"/>
                    <a:pt x="22" y="43"/>
                    <a:pt x="23" y="42"/>
                  </a:cubicBezTo>
                  <a:cubicBezTo>
                    <a:pt x="25" y="39"/>
                    <a:pt x="24" y="37"/>
                    <a:pt x="22" y="34"/>
                  </a:cubicBezTo>
                  <a:cubicBezTo>
                    <a:pt x="21" y="33"/>
                    <a:pt x="19" y="32"/>
                    <a:pt x="17" y="31"/>
                  </a:cubicBezTo>
                  <a:cubicBezTo>
                    <a:pt x="12" y="30"/>
                    <a:pt x="8" y="29"/>
                    <a:pt x="3" y="28"/>
                  </a:cubicBezTo>
                  <a:cubicBezTo>
                    <a:pt x="3" y="28"/>
                    <a:pt x="3" y="28"/>
                    <a:pt x="3" y="28"/>
                  </a:cubicBezTo>
                  <a:cubicBezTo>
                    <a:pt x="2" y="23"/>
                    <a:pt x="1" y="18"/>
                    <a:pt x="0" y="13"/>
                  </a:cubicBezTo>
                  <a:cubicBezTo>
                    <a:pt x="0" y="11"/>
                    <a:pt x="0" y="9"/>
                    <a:pt x="0" y="6"/>
                  </a:cubicBezTo>
                  <a:cubicBezTo>
                    <a:pt x="0" y="5"/>
                    <a:pt x="1" y="3"/>
                    <a:pt x="1" y="1"/>
                  </a:cubicBezTo>
                  <a:cubicBezTo>
                    <a:pt x="1" y="0"/>
                    <a:pt x="1" y="0"/>
                    <a:pt x="2" y="0"/>
                  </a:cubicBezTo>
                  <a:cubicBezTo>
                    <a:pt x="5" y="0"/>
                    <a:pt x="7" y="0"/>
                    <a:pt x="10" y="1"/>
                  </a:cubicBezTo>
                  <a:cubicBezTo>
                    <a:pt x="11" y="2"/>
                    <a:pt x="13" y="2"/>
                    <a:pt x="15" y="3"/>
                  </a:cubicBezTo>
                  <a:cubicBezTo>
                    <a:pt x="17" y="4"/>
                    <a:pt x="18" y="5"/>
                    <a:pt x="18" y="6"/>
                  </a:cubicBezTo>
                  <a:cubicBezTo>
                    <a:pt x="21" y="11"/>
                    <a:pt x="24" y="16"/>
                    <a:pt x="27" y="21"/>
                  </a:cubicBezTo>
                  <a:cubicBezTo>
                    <a:pt x="27" y="22"/>
                    <a:pt x="28" y="22"/>
                    <a:pt x="28" y="23"/>
                  </a:cubicBezTo>
                  <a:cubicBezTo>
                    <a:pt x="29" y="24"/>
                    <a:pt x="30" y="25"/>
                    <a:pt x="31" y="25"/>
                  </a:cubicBezTo>
                  <a:cubicBezTo>
                    <a:pt x="35" y="25"/>
                    <a:pt x="39" y="26"/>
                    <a:pt x="42" y="26"/>
                  </a:cubicBezTo>
                  <a:cubicBezTo>
                    <a:pt x="44" y="26"/>
                    <a:pt x="44" y="27"/>
                    <a:pt x="45" y="27"/>
                  </a:cubicBezTo>
                  <a:cubicBezTo>
                    <a:pt x="45" y="28"/>
                    <a:pt x="45" y="28"/>
                    <a:pt x="45" y="28"/>
                  </a:cubicBezTo>
                  <a:cubicBezTo>
                    <a:pt x="47" y="29"/>
                    <a:pt x="49" y="30"/>
                    <a:pt x="49" y="32"/>
                  </a:cubicBezTo>
                  <a:cubicBezTo>
                    <a:pt x="50" y="34"/>
                    <a:pt x="50" y="36"/>
                    <a:pt x="50" y="38"/>
                  </a:cubicBezTo>
                  <a:cubicBezTo>
                    <a:pt x="50" y="40"/>
                    <a:pt x="50" y="42"/>
                    <a:pt x="50" y="43"/>
                  </a:cubicBezTo>
                  <a:cubicBezTo>
                    <a:pt x="50" y="45"/>
                    <a:pt x="50" y="45"/>
                    <a:pt x="52" y="45"/>
                  </a:cubicBezTo>
                  <a:cubicBezTo>
                    <a:pt x="53" y="45"/>
                    <a:pt x="54" y="45"/>
                    <a:pt x="54" y="45"/>
                  </a:cubicBezTo>
                  <a:cubicBezTo>
                    <a:pt x="59" y="45"/>
                    <a:pt x="63" y="45"/>
                    <a:pt x="68" y="45"/>
                  </a:cubicBezTo>
                  <a:cubicBezTo>
                    <a:pt x="70" y="45"/>
                    <a:pt x="71" y="46"/>
                    <a:pt x="72" y="48"/>
                  </a:cubicBezTo>
                  <a:cubicBezTo>
                    <a:pt x="74" y="51"/>
                    <a:pt x="76" y="54"/>
                    <a:pt x="78" y="58"/>
                  </a:cubicBezTo>
                  <a:cubicBezTo>
                    <a:pt x="78" y="58"/>
                    <a:pt x="79" y="58"/>
                    <a:pt x="79" y="59"/>
                  </a:cubicBezTo>
                  <a:cubicBezTo>
                    <a:pt x="80" y="61"/>
                    <a:pt x="82" y="62"/>
                    <a:pt x="84" y="63"/>
                  </a:cubicBezTo>
                  <a:cubicBezTo>
                    <a:pt x="85" y="63"/>
                    <a:pt x="87" y="64"/>
                    <a:pt x="88" y="64"/>
                  </a:cubicBezTo>
                  <a:cubicBezTo>
                    <a:pt x="89" y="64"/>
                    <a:pt x="89" y="65"/>
                    <a:pt x="89" y="66"/>
                  </a:cubicBezTo>
                  <a:cubicBezTo>
                    <a:pt x="89" y="66"/>
                    <a:pt x="89" y="67"/>
                    <a:pt x="89" y="68"/>
                  </a:cubicBezTo>
                  <a:cubicBezTo>
                    <a:pt x="89" y="73"/>
                    <a:pt x="90" y="78"/>
                    <a:pt x="89" y="83"/>
                  </a:cubicBezTo>
                  <a:cubicBezTo>
                    <a:pt x="89" y="86"/>
                    <a:pt x="90" y="87"/>
                    <a:pt x="92" y="89"/>
                  </a:cubicBezTo>
                  <a:cubicBezTo>
                    <a:pt x="92" y="89"/>
                    <a:pt x="92" y="89"/>
                    <a:pt x="92" y="90"/>
                  </a:cubicBezTo>
                  <a:cubicBezTo>
                    <a:pt x="93" y="91"/>
                    <a:pt x="95" y="91"/>
                    <a:pt x="96" y="91"/>
                  </a:cubicBezTo>
                  <a:cubicBezTo>
                    <a:pt x="98" y="91"/>
                    <a:pt x="100" y="91"/>
                    <a:pt x="102" y="91"/>
                  </a:cubicBezTo>
                  <a:cubicBezTo>
                    <a:pt x="104" y="91"/>
                    <a:pt x="105" y="91"/>
                    <a:pt x="106" y="92"/>
                  </a:cubicBezTo>
                  <a:cubicBezTo>
                    <a:pt x="108" y="93"/>
                    <a:pt x="111" y="94"/>
                    <a:pt x="113" y="96"/>
                  </a:cubicBezTo>
                  <a:cubicBezTo>
                    <a:pt x="114" y="97"/>
                    <a:pt x="115" y="96"/>
                    <a:pt x="116" y="95"/>
                  </a:cubicBezTo>
                  <a:cubicBezTo>
                    <a:pt x="117" y="95"/>
                    <a:pt x="118" y="94"/>
                    <a:pt x="119" y="93"/>
                  </a:cubicBezTo>
                  <a:cubicBezTo>
                    <a:pt x="121" y="92"/>
                    <a:pt x="123" y="91"/>
                    <a:pt x="125" y="91"/>
                  </a:cubicBezTo>
                  <a:cubicBezTo>
                    <a:pt x="127" y="91"/>
                    <a:pt x="129" y="91"/>
                    <a:pt x="131" y="91"/>
                  </a:cubicBezTo>
                  <a:cubicBezTo>
                    <a:pt x="132" y="91"/>
                    <a:pt x="133" y="91"/>
                    <a:pt x="133" y="92"/>
                  </a:cubicBezTo>
                  <a:cubicBezTo>
                    <a:pt x="135" y="95"/>
                    <a:pt x="137" y="97"/>
                    <a:pt x="139" y="100"/>
                  </a:cubicBezTo>
                  <a:cubicBezTo>
                    <a:pt x="139" y="101"/>
                    <a:pt x="139" y="102"/>
                    <a:pt x="139" y="103"/>
                  </a:cubicBezTo>
                  <a:cubicBezTo>
                    <a:pt x="138" y="104"/>
                    <a:pt x="137" y="105"/>
                    <a:pt x="137" y="107"/>
                  </a:cubicBezTo>
                  <a:cubicBezTo>
                    <a:pt x="139" y="107"/>
                    <a:pt x="140" y="107"/>
                    <a:pt x="142" y="107"/>
                  </a:cubicBezTo>
                  <a:cubicBezTo>
                    <a:pt x="143" y="107"/>
                    <a:pt x="144" y="106"/>
                    <a:pt x="145" y="106"/>
                  </a:cubicBezTo>
                  <a:cubicBezTo>
                    <a:pt x="148" y="103"/>
                    <a:pt x="151" y="101"/>
                    <a:pt x="154" y="98"/>
                  </a:cubicBezTo>
                  <a:cubicBezTo>
                    <a:pt x="155" y="97"/>
                    <a:pt x="156" y="97"/>
                    <a:pt x="158" y="97"/>
                  </a:cubicBezTo>
                  <a:cubicBezTo>
                    <a:pt x="163" y="97"/>
                    <a:pt x="167" y="96"/>
                    <a:pt x="172" y="96"/>
                  </a:cubicBezTo>
                  <a:cubicBezTo>
                    <a:pt x="174" y="95"/>
                    <a:pt x="176" y="95"/>
                    <a:pt x="178" y="96"/>
                  </a:cubicBezTo>
                  <a:cubicBezTo>
                    <a:pt x="181" y="97"/>
                    <a:pt x="184" y="97"/>
                    <a:pt x="187" y="98"/>
                  </a:cubicBezTo>
                  <a:cubicBezTo>
                    <a:pt x="188" y="98"/>
                    <a:pt x="188" y="98"/>
                    <a:pt x="189" y="98"/>
                  </a:cubicBezTo>
                  <a:cubicBezTo>
                    <a:pt x="191" y="98"/>
                    <a:pt x="191" y="99"/>
                    <a:pt x="191" y="101"/>
                  </a:cubicBezTo>
                  <a:cubicBezTo>
                    <a:pt x="190" y="103"/>
                    <a:pt x="190" y="105"/>
                    <a:pt x="189" y="107"/>
                  </a:cubicBezTo>
                  <a:cubicBezTo>
                    <a:pt x="187" y="110"/>
                    <a:pt x="185" y="114"/>
                    <a:pt x="183" y="117"/>
                  </a:cubicBezTo>
                  <a:cubicBezTo>
                    <a:pt x="182" y="119"/>
                    <a:pt x="182" y="120"/>
                    <a:pt x="181" y="121"/>
                  </a:cubicBezTo>
                  <a:cubicBezTo>
                    <a:pt x="179" y="123"/>
                    <a:pt x="177" y="125"/>
                    <a:pt x="175" y="127"/>
                  </a:cubicBezTo>
                  <a:cubicBezTo>
                    <a:pt x="175" y="128"/>
                    <a:pt x="174" y="129"/>
                    <a:pt x="174" y="130"/>
                  </a:cubicBezTo>
                  <a:cubicBezTo>
                    <a:pt x="173" y="133"/>
                    <a:pt x="172" y="136"/>
                    <a:pt x="172" y="139"/>
                  </a:cubicBezTo>
                  <a:cubicBezTo>
                    <a:pt x="172" y="139"/>
                    <a:pt x="172" y="140"/>
                    <a:pt x="173" y="140"/>
                  </a:cubicBezTo>
                  <a:cubicBezTo>
                    <a:pt x="174" y="142"/>
                    <a:pt x="175" y="143"/>
                    <a:pt x="176" y="144"/>
                  </a:cubicBezTo>
                  <a:cubicBezTo>
                    <a:pt x="176" y="145"/>
                    <a:pt x="177" y="145"/>
                    <a:pt x="178" y="145"/>
                  </a:cubicBezTo>
                  <a:cubicBezTo>
                    <a:pt x="178" y="145"/>
                    <a:pt x="178" y="144"/>
                    <a:pt x="178" y="144"/>
                  </a:cubicBezTo>
                  <a:cubicBezTo>
                    <a:pt x="180" y="143"/>
                    <a:pt x="181" y="143"/>
                    <a:pt x="180" y="139"/>
                  </a:cubicBezTo>
                  <a:cubicBezTo>
                    <a:pt x="180" y="138"/>
                    <a:pt x="180" y="136"/>
                    <a:pt x="180" y="134"/>
                  </a:cubicBezTo>
                  <a:cubicBezTo>
                    <a:pt x="179" y="133"/>
                    <a:pt x="179" y="132"/>
                    <a:pt x="180" y="131"/>
                  </a:cubicBezTo>
                  <a:cubicBezTo>
                    <a:pt x="180" y="130"/>
                    <a:pt x="181" y="130"/>
                    <a:pt x="181" y="129"/>
                  </a:cubicBezTo>
                  <a:cubicBezTo>
                    <a:pt x="182" y="127"/>
                    <a:pt x="183" y="126"/>
                    <a:pt x="185" y="125"/>
                  </a:cubicBezTo>
                  <a:cubicBezTo>
                    <a:pt x="186" y="125"/>
                    <a:pt x="186" y="124"/>
                    <a:pt x="187" y="124"/>
                  </a:cubicBezTo>
                  <a:cubicBezTo>
                    <a:pt x="188" y="124"/>
                    <a:pt x="189" y="123"/>
                    <a:pt x="189" y="121"/>
                  </a:cubicBezTo>
                  <a:cubicBezTo>
                    <a:pt x="191" y="118"/>
                    <a:pt x="193" y="114"/>
                    <a:pt x="195" y="110"/>
                  </a:cubicBezTo>
                  <a:cubicBezTo>
                    <a:pt x="197" y="107"/>
                    <a:pt x="197" y="107"/>
                    <a:pt x="201" y="107"/>
                  </a:cubicBezTo>
                  <a:cubicBezTo>
                    <a:pt x="202" y="107"/>
                    <a:pt x="203" y="108"/>
                    <a:pt x="204" y="109"/>
                  </a:cubicBezTo>
                  <a:cubicBezTo>
                    <a:pt x="206" y="112"/>
                    <a:pt x="208" y="114"/>
                    <a:pt x="210" y="117"/>
                  </a:cubicBezTo>
                  <a:cubicBezTo>
                    <a:pt x="211" y="117"/>
                    <a:pt x="211" y="118"/>
                    <a:pt x="211" y="118"/>
                  </a:cubicBezTo>
                  <a:cubicBezTo>
                    <a:pt x="212" y="118"/>
                    <a:pt x="212" y="118"/>
                    <a:pt x="212" y="118"/>
                  </a:cubicBezTo>
                  <a:cubicBezTo>
                    <a:pt x="214" y="116"/>
                    <a:pt x="215" y="114"/>
                    <a:pt x="216" y="112"/>
                  </a:cubicBezTo>
                  <a:cubicBezTo>
                    <a:pt x="217" y="111"/>
                    <a:pt x="217" y="110"/>
                    <a:pt x="218" y="109"/>
                  </a:cubicBezTo>
                  <a:cubicBezTo>
                    <a:pt x="219" y="107"/>
                    <a:pt x="221" y="107"/>
                    <a:pt x="224" y="107"/>
                  </a:cubicBezTo>
                  <a:cubicBezTo>
                    <a:pt x="225" y="108"/>
                    <a:pt x="226" y="108"/>
                    <a:pt x="227" y="109"/>
                  </a:cubicBezTo>
                  <a:cubicBezTo>
                    <a:pt x="231" y="111"/>
                    <a:pt x="235" y="112"/>
                    <a:pt x="239" y="113"/>
                  </a:cubicBezTo>
                  <a:cubicBezTo>
                    <a:pt x="240" y="113"/>
                    <a:pt x="242" y="113"/>
                    <a:pt x="243" y="115"/>
                  </a:cubicBezTo>
                  <a:cubicBezTo>
                    <a:pt x="248" y="123"/>
                    <a:pt x="253" y="130"/>
                    <a:pt x="258" y="138"/>
                  </a:cubicBezTo>
                  <a:cubicBezTo>
                    <a:pt x="259" y="139"/>
                    <a:pt x="259" y="140"/>
                    <a:pt x="259" y="141"/>
                  </a:cubicBezTo>
                  <a:cubicBezTo>
                    <a:pt x="259" y="145"/>
                    <a:pt x="259" y="149"/>
                    <a:pt x="259" y="153"/>
                  </a:cubicBezTo>
                  <a:cubicBezTo>
                    <a:pt x="259" y="153"/>
                    <a:pt x="259" y="154"/>
                    <a:pt x="258" y="155"/>
                  </a:cubicBezTo>
                  <a:cubicBezTo>
                    <a:pt x="256" y="162"/>
                    <a:pt x="254" y="169"/>
                    <a:pt x="252" y="176"/>
                  </a:cubicBezTo>
                  <a:cubicBezTo>
                    <a:pt x="252" y="176"/>
                    <a:pt x="252" y="177"/>
                    <a:pt x="251" y="177"/>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01" name="Freeform 100"/>
            <p:cNvSpPr>
              <a:spLocks/>
            </p:cNvSpPr>
            <p:nvPr/>
          </p:nvSpPr>
          <p:spPr bwMode="auto">
            <a:xfrm>
              <a:off x="7098773" y="2264275"/>
              <a:ext cx="539280" cy="440745"/>
            </a:xfrm>
            <a:custGeom>
              <a:avLst/>
              <a:gdLst>
                <a:gd name="T0" fmla="*/ 101 w 171"/>
                <a:gd name="T1" fmla="*/ 15 h 140"/>
                <a:gd name="T2" fmla="*/ 102 w 171"/>
                <a:gd name="T3" fmla="*/ 43 h 140"/>
                <a:gd name="T4" fmla="*/ 105 w 171"/>
                <a:gd name="T5" fmla="*/ 49 h 140"/>
                <a:gd name="T6" fmla="*/ 112 w 171"/>
                <a:gd name="T7" fmla="*/ 45 h 140"/>
                <a:gd name="T8" fmla="*/ 111 w 171"/>
                <a:gd name="T9" fmla="*/ 19 h 140"/>
                <a:gd name="T10" fmla="*/ 110 w 171"/>
                <a:gd name="T11" fmla="*/ 10 h 140"/>
                <a:gd name="T12" fmla="*/ 114 w 171"/>
                <a:gd name="T13" fmla="*/ 1 h 140"/>
                <a:gd name="T14" fmla="*/ 129 w 171"/>
                <a:gd name="T15" fmla="*/ 5 h 140"/>
                <a:gd name="T16" fmla="*/ 136 w 171"/>
                <a:gd name="T17" fmla="*/ 21 h 140"/>
                <a:gd name="T18" fmla="*/ 137 w 171"/>
                <a:gd name="T19" fmla="*/ 52 h 140"/>
                <a:gd name="T20" fmla="*/ 139 w 171"/>
                <a:gd name="T21" fmla="*/ 67 h 140"/>
                <a:gd name="T22" fmla="*/ 141 w 171"/>
                <a:gd name="T23" fmla="*/ 83 h 140"/>
                <a:gd name="T24" fmla="*/ 159 w 171"/>
                <a:gd name="T25" fmla="*/ 98 h 140"/>
                <a:gd name="T26" fmla="*/ 170 w 171"/>
                <a:gd name="T27" fmla="*/ 109 h 140"/>
                <a:gd name="T28" fmla="*/ 164 w 171"/>
                <a:gd name="T29" fmla="*/ 113 h 140"/>
                <a:gd name="T30" fmla="*/ 151 w 171"/>
                <a:gd name="T31" fmla="*/ 111 h 140"/>
                <a:gd name="T32" fmla="*/ 140 w 171"/>
                <a:gd name="T33" fmla="*/ 118 h 140"/>
                <a:gd name="T34" fmla="*/ 142 w 171"/>
                <a:gd name="T35" fmla="*/ 125 h 140"/>
                <a:gd name="T36" fmla="*/ 158 w 171"/>
                <a:gd name="T37" fmla="*/ 130 h 140"/>
                <a:gd name="T38" fmla="*/ 153 w 171"/>
                <a:gd name="T39" fmla="*/ 137 h 140"/>
                <a:gd name="T40" fmla="*/ 143 w 171"/>
                <a:gd name="T41" fmla="*/ 140 h 140"/>
                <a:gd name="T42" fmla="*/ 125 w 171"/>
                <a:gd name="T43" fmla="*/ 139 h 140"/>
                <a:gd name="T44" fmla="*/ 121 w 171"/>
                <a:gd name="T45" fmla="*/ 132 h 140"/>
                <a:gd name="T46" fmla="*/ 109 w 171"/>
                <a:gd name="T47" fmla="*/ 126 h 140"/>
                <a:gd name="T48" fmla="*/ 104 w 171"/>
                <a:gd name="T49" fmla="*/ 129 h 140"/>
                <a:gd name="T50" fmla="*/ 93 w 171"/>
                <a:gd name="T51" fmla="*/ 130 h 140"/>
                <a:gd name="T52" fmla="*/ 84 w 171"/>
                <a:gd name="T53" fmla="*/ 137 h 140"/>
                <a:gd name="T54" fmla="*/ 76 w 171"/>
                <a:gd name="T55" fmla="*/ 138 h 140"/>
                <a:gd name="T56" fmla="*/ 66 w 171"/>
                <a:gd name="T57" fmla="*/ 136 h 140"/>
                <a:gd name="T58" fmla="*/ 41 w 171"/>
                <a:gd name="T59" fmla="*/ 135 h 140"/>
                <a:gd name="T60" fmla="*/ 28 w 171"/>
                <a:gd name="T61" fmla="*/ 123 h 140"/>
                <a:gd name="T62" fmla="*/ 27 w 171"/>
                <a:gd name="T63" fmla="*/ 112 h 140"/>
                <a:gd name="T64" fmla="*/ 20 w 171"/>
                <a:gd name="T65" fmla="*/ 105 h 140"/>
                <a:gd name="T66" fmla="*/ 3 w 171"/>
                <a:gd name="T67" fmla="*/ 96 h 140"/>
                <a:gd name="T68" fmla="*/ 1 w 171"/>
                <a:gd name="T69" fmla="*/ 86 h 140"/>
                <a:gd name="T70" fmla="*/ 33 w 171"/>
                <a:gd name="T71" fmla="*/ 93 h 140"/>
                <a:gd name="T72" fmla="*/ 66 w 171"/>
                <a:gd name="T73" fmla="*/ 101 h 140"/>
                <a:gd name="T74" fmla="*/ 76 w 171"/>
                <a:gd name="T75" fmla="*/ 80 h 140"/>
                <a:gd name="T76" fmla="*/ 92 w 171"/>
                <a:gd name="T77" fmla="*/ 36 h 140"/>
                <a:gd name="T78" fmla="*/ 100 w 171"/>
                <a:gd name="T79" fmla="*/ 14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71" h="140">
                  <a:moveTo>
                    <a:pt x="100" y="14"/>
                  </a:moveTo>
                  <a:cubicBezTo>
                    <a:pt x="101" y="14"/>
                    <a:pt x="101" y="14"/>
                    <a:pt x="101" y="15"/>
                  </a:cubicBezTo>
                  <a:cubicBezTo>
                    <a:pt x="102" y="17"/>
                    <a:pt x="102" y="18"/>
                    <a:pt x="102" y="20"/>
                  </a:cubicBezTo>
                  <a:cubicBezTo>
                    <a:pt x="102" y="28"/>
                    <a:pt x="102" y="35"/>
                    <a:pt x="102" y="43"/>
                  </a:cubicBezTo>
                  <a:cubicBezTo>
                    <a:pt x="102" y="45"/>
                    <a:pt x="103" y="47"/>
                    <a:pt x="104" y="48"/>
                  </a:cubicBezTo>
                  <a:cubicBezTo>
                    <a:pt x="105" y="49"/>
                    <a:pt x="105" y="49"/>
                    <a:pt x="105" y="49"/>
                  </a:cubicBezTo>
                  <a:cubicBezTo>
                    <a:pt x="108" y="52"/>
                    <a:pt x="108" y="52"/>
                    <a:pt x="110" y="49"/>
                  </a:cubicBezTo>
                  <a:cubicBezTo>
                    <a:pt x="112" y="48"/>
                    <a:pt x="112" y="47"/>
                    <a:pt x="112" y="45"/>
                  </a:cubicBezTo>
                  <a:cubicBezTo>
                    <a:pt x="112" y="39"/>
                    <a:pt x="112" y="33"/>
                    <a:pt x="112" y="28"/>
                  </a:cubicBezTo>
                  <a:cubicBezTo>
                    <a:pt x="112" y="25"/>
                    <a:pt x="111" y="22"/>
                    <a:pt x="111" y="19"/>
                  </a:cubicBezTo>
                  <a:cubicBezTo>
                    <a:pt x="111" y="16"/>
                    <a:pt x="110" y="13"/>
                    <a:pt x="110" y="11"/>
                  </a:cubicBezTo>
                  <a:cubicBezTo>
                    <a:pt x="110" y="10"/>
                    <a:pt x="110" y="10"/>
                    <a:pt x="110" y="10"/>
                  </a:cubicBezTo>
                  <a:cubicBezTo>
                    <a:pt x="108" y="7"/>
                    <a:pt x="110" y="4"/>
                    <a:pt x="112" y="2"/>
                  </a:cubicBezTo>
                  <a:cubicBezTo>
                    <a:pt x="112" y="1"/>
                    <a:pt x="113" y="1"/>
                    <a:pt x="114" y="1"/>
                  </a:cubicBezTo>
                  <a:cubicBezTo>
                    <a:pt x="117" y="1"/>
                    <a:pt x="120" y="0"/>
                    <a:pt x="122" y="2"/>
                  </a:cubicBezTo>
                  <a:cubicBezTo>
                    <a:pt x="125" y="3"/>
                    <a:pt x="127" y="4"/>
                    <a:pt x="129" y="5"/>
                  </a:cubicBezTo>
                  <a:cubicBezTo>
                    <a:pt x="131" y="6"/>
                    <a:pt x="132" y="7"/>
                    <a:pt x="132" y="9"/>
                  </a:cubicBezTo>
                  <a:cubicBezTo>
                    <a:pt x="134" y="13"/>
                    <a:pt x="135" y="17"/>
                    <a:pt x="136" y="21"/>
                  </a:cubicBezTo>
                  <a:cubicBezTo>
                    <a:pt x="137" y="22"/>
                    <a:pt x="137" y="24"/>
                    <a:pt x="137" y="26"/>
                  </a:cubicBezTo>
                  <a:cubicBezTo>
                    <a:pt x="137" y="35"/>
                    <a:pt x="137" y="44"/>
                    <a:pt x="137" y="52"/>
                  </a:cubicBezTo>
                  <a:cubicBezTo>
                    <a:pt x="137" y="55"/>
                    <a:pt x="138" y="59"/>
                    <a:pt x="138" y="62"/>
                  </a:cubicBezTo>
                  <a:cubicBezTo>
                    <a:pt x="138" y="63"/>
                    <a:pt x="139" y="65"/>
                    <a:pt x="139" y="67"/>
                  </a:cubicBezTo>
                  <a:cubicBezTo>
                    <a:pt x="139" y="71"/>
                    <a:pt x="139" y="75"/>
                    <a:pt x="139" y="78"/>
                  </a:cubicBezTo>
                  <a:cubicBezTo>
                    <a:pt x="139" y="80"/>
                    <a:pt x="139" y="82"/>
                    <a:pt x="141" y="83"/>
                  </a:cubicBezTo>
                  <a:cubicBezTo>
                    <a:pt x="144" y="85"/>
                    <a:pt x="146" y="88"/>
                    <a:pt x="149" y="90"/>
                  </a:cubicBezTo>
                  <a:cubicBezTo>
                    <a:pt x="152" y="93"/>
                    <a:pt x="156" y="95"/>
                    <a:pt x="159" y="98"/>
                  </a:cubicBezTo>
                  <a:cubicBezTo>
                    <a:pt x="161" y="99"/>
                    <a:pt x="162" y="100"/>
                    <a:pt x="163" y="101"/>
                  </a:cubicBezTo>
                  <a:cubicBezTo>
                    <a:pt x="167" y="103"/>
                    <a:pt x="168" y="106"/>
                    <a:pt x="170" y="109"/>
                  </a:cubicBezTo>
                  <a:cubicBezTo>
                    <a:pt x="171" y="111"/>
                    <a:pt x="171" y="111"/>
                    <a:pt x="169" y="112"/>
                  </a:cubicBezTo>
                  <a:cubicBezTo>
                    <a:pt x="168" y="114"/>
                    <a:pt x="166" y="114"/>
                    <a:pt x="164" y="113"/>
                  </a:cubicBezTo>
                  <a:cubicBezTo>
                    <a:pt x="160" y="112"/>
                    <a:pt x="157" y="112"/>
                    <a:pt x="153" y="111"/>
                  </a:cubicBezTo>
                  <a:cubicBezTo>
                    <a:pt x="152" y="111"/>
                    <a:pt x="152" y="111"/>
                    <a:pt x="151" y="111"/>
                  </a:cubicBezTo>
                  <a:cubicBezTo>
                    <a:pt x="148" y="112"/>
                    <a:pt x="145" y="114"/>
                    <a:pt x="142" y="115"/>
                  </a:cubicBezTo>
                  <a:cubicBezTo>
                    <a:pt x="141" y="115"/>
                    <a:pt x="140" y="116"/>
                    <a:pt x="140" y="118"/>
                  </a:cubicBezTo>
                  <a:cubicBezTo>
                    <a:pt x="140" y="119"/>
                    <a:pt x="140" y="120"/>
                    <a:pt x="140" y="122"/>
                  </a:cubicBezTo>
                  <a:cubicBezTo>
                    <a:pt x="140" y="123"/>
                    <a:pt x="141" y="124"/>
                    <a:pt x="142" y="125"/>
                  </a:cubicBezTo>
                  <a:cubicBezTo>
                    <a:pt x="144" y="127"/>
                    <a:pt x="147" y="128"/>
                    <a:pt x="150" y="128"/>
                  </a:cubicBezTo>
                  <a:cubicBezTo>
                    <a:pt x="153" y="128"/>
                    <a:pt x="155" y="129"/>
                    <a:pt x="158" y="130"/>
                  </a:cubicBezTo>
                  <a:cubicBezTo>
                    <a:pt x="159" y="130"/>
                    <a:pt x="159" y="131"/>
                    <a:pt x="159" y="132"/>
                  </a:cubicBezTo>
                  <a:cubicBezTo>
                    <a:pt x="158" y="135"/>
                    <a:pt x="156" y="137"/>
                    <a:pt x="153" y="137"/>
                  </a:cubicBezTo>
                  <a:cubicBezTo>
                    <a:pt x="151" y="138"/>
                    <a:pt x="149" y="139"/>
                    <a:pt x="147" y="140"/>
                  </a:cubicBezTo>
                  <a:cubicBezTo>
                    <a:pt x="145" y="140"/>
                    <a:pt x="144" y="140"/>
                    <a:pt x="143" y="140"/>
                  </a:cubicBezTo>
                  <a:cubicBezTo>
                    <a:pt x="139" y="138"/>
                    <a:pt x="135" y="139"/>
                    <a:pt x="131" y="139"/>
                  </a:cubicBezTo>
                  <a:cubicBezTo>
                    <a:pt x="129" y="139"/>
                    <a:pt x="127" y="139"/>
                    <a:pt x="125" y="139"/>
                  </a:cubicBezTo>
                  <a:cubicBezTo>
                    <a:pt x="124" y="139"/>
                    <a:pt x="124" y="138"/>
                    <a:pt x="123" y="137"/>
                  </a:cubicBezTo>
                  <a:cubicBezTo>
                    <a:pt x="122" y="136"/>
                    <a:pt x="121" y="134"/>
                    <a:pt x="121" y="132"/>
                  </a:cubicBezTo>
                  <a:cubicBezTo>
                    <a:pt x="120" y="131"/>
                    <a:pt x="119" y="130"/>
                    <a:pt x="117" y="129"/>
                  </a:cubicBezTo>
                  <a:cubicBezTo>
                    <a:pt x="115" y="128"/>
                    <a:pt x="112" y="127"/>
                    <a:pt x="109" y="126"/>
                  </a:cubicBezTo>
                  <a:cubicBezTo>
                    <a:pt x="108" y="126"/>
                    <a:pt x="108" y="126"/>
                    <a:pt x="107" y="126"/>
                  </a:cubicBezTo>
                  <a:cubicBezTo>
                    <a:pt x="106" y="127"/>
                    <a:pt x="105" y="128"/>
                    <a:pt x="104" y="129"/>
                  </a:cubicBezTo>
                  <a:cubicBezTo>
                    <a:pt x="103" y="130"/>
                    <a:pt x="101" y="130"/>
                    <a:pt x="100" y="130"/>
                  </a:cubicBezTo>
                  <a:cubicBezTo>
                    <a:pt x="97" y="130"/>
                    <a:pt x="95" y="130"/>
                    <a:pt x="93" y="130"/>
                  </a:cubicBezTo>
                  <a:cubicBezTo>
                    <a:pt x="91" y="130"/>
                    <a:pt x="90" y="131"/>
                    <a:pt x="89" y="132"/>
                  </a:cubicBezTo>
                  <a:cubicBezTo>
                    <a:pt x="87" y="134"/>
                    <a:pt x="86" y="136"/>
                    <a:pt x="84" y="137"/>
                  </a:cubicBezTo>
                  <a:cubicBezTo>
                    <a:pt x="83" y="138"/>
                    <a:pt x="82" y="139"/>
                    <a:pt x="81" y="139"/>
                  </a:cubicBezTo>
                  <a:cubicBezTo>
                    <a:pt x="79" y="138"/>
                    <a:pt x="78" y="138"/>
                    <a:pt x="76" y="138"/>
                  </a:cubicBezTo>
                  <a:cubicBezTo>
                    <a:pt x="73" y="137"/>
                    <a:pt x="71" y="136"/>
                    <a:pt x="69" y="136"/>
                  </a:cubicBezTo>
                  <a:cubicBezTo>
                    <a:pt x="68" y="136"/>
                    <a:pt x="67" y="136"/>
                    <a:pt x="66" y="136"/>
                  </a:cubicBezTo>
                  <a:cubicBezTo>
                    <a:pt x="59" y="136"/>
                    <a:pt x="52" y="136"/>
                    <a:pt x="45" y="136"/>
                  </a:cubicBezTo>
                  <a:cubicBezTo>
                    <a:pt x="44" y="136"/>
                    <a:pt x="42" y="135"/>
                    <a:pt x="41" y="135"/>
                  </a:cubicBezTo>
                  <a:cubicBezTo>
                    <a:pt x="38" y="132"/>
                    <a:pt x="34" y="130"/>
                    <a:pt x="31" y="127"/>
                  </a:cubicBezTo>
                  <a:cubicBezTo>
                    <a:pt x="29" y="126"/>
                    <a:pt x="28" y="125"/>
                    <a:pt x="28" y="123"/>
                  </a:cubicBezTo>
                  <a:cubicBezTo>
                    <a:pt x="29" y="121"/>
                    <a:pt x="28" y="119"/>
                    <a:pt x="28" y="117"/>
                  </a:cubicBezTo>
                  <a:cubicBezTo>
                    <a:pt x="29" y="115"/>
                    <a:pt x="28" y="113"/>
                    <a:pt x="27" y="112"/>
                  </a:cubicBezTo>
                  <a:cubicBezTo>
                    <a:pt x="26" y="111"/>
                    <a:pt x="25" y="109"/>
                    <a:pt x="24" y="108"/>
                  </a:cubicBezTo>
                  <a:cubicBezTo>
                    <a:pt x="23" y="106"/>
                    <a:pt x="22" y="105"/>
                    <a:pt x="20" y="105"/>
                  </a:cubicBezTo>
                  <a:cubicBezTo>
                    <a:pt x="17" y="104"/>
                    <a:pt x="14" y="103"/>
                    <a:pt x="11" y="101"/>
                  </a:cubicBezTo>
                  <a:cubicBezTo>
                    <a:pt x="8" y="100"/>
                    <a:pt x="6" y="98"/>
                    <a:pt x="3" y="96"/>
                  </a:cubicBezTo>
                  <a:cubicBezTo>
                    <a:pt x="2" y="95"/>
                    <a:pt x="1" y="94"/>
                    <a:pt x="1" y="92"/>
                  </a:cubicBezTo>
                  <a:cubicBezTo>
                    <a:pt x="1" y="90"/>
                    <a:pt x="0" y="88"/>
                    <a:pt x="1" y="86"/>
                  </a:cubicBezTo>
                  <a:cubicBezTo>
                    <a:pt x="2" y="86"/>
                    <a:pt x="3" y="86"/>
                    <a:pt x="4" y="87"/>
                  </a:cubicBezTo>
                  <a:cubicBezTo>
                    <a:pt x="13" y="89"/>
                    <a:pt x="23" y="91"/>
                    <a:pt x="33" y="93"/>
                  </a:cubicBezTo>
                  <a:cubicBezTo>
                    <a:pt x="43" y="95"/>
                    <a:pt x="52" y="98"/>
                    <a:pt x="61" y="100"/>
                  </a:cubicBezTo>
                  <a:cubicBezTo>
                    <a:pt x="63" y="100"/>
                    <a:pt x="64" y="100"/>
                    <a:pt x="66" y="101"/>
                  </a:cubicBezTo>
                  <a:cubicBezTo>
                    <a:pt x="68" y="101"/>
                    <a:pt x="68" y="101"/>
                    <a:pt x="69" y="99"/>
                  </a:cubicBezTo>
                  <a:cubicBezTo>
                    <a:pt x="71" y="93"/>
                    <a:pt x="73" y="87"/>
                    <a:pt x="76" y="80"/>
                  </a:cubicBezTo>
                  <a:cubicBezTo>
                    <a:pt x="78" y="74"/>
                    <a:pt x="80" y="68"/>
                    <a:pt x="83" y="61"/>
                  </a:cubicBezTo>
                  <a:cubicBezTo>
                    <a:pt x="86" y="53"/>
                    <a:pt x="89" y="44"/>
                    <a:pt x="92" y="36"/>
                  </a:cubicBezTo>
                  <a:cubicBezTo>
                    <a:pt x="94" y="29"/>
                    <a:pt x="96" y="23"/>
                    <a:pt x="99" y="17"/>
                  </a:cubicBezTo>
                  <a:cubicBezTo>
                    <a:pt x="99" y="16"/>
                    <a:pt x="99" y="15"/>
                    <a:pt x="100" y="14"/>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05" name="Freeform 104"/>
            <p:cNvSpPr>
              <a:spLocks/>
            </p:cNvSpPr>
            <p:nvPr/>
          </p:nvSpPr>
          <p:spPr bwMode="auto">
            <a:xfrm>
              <a:off x="7098771" y="2213673"/>
              <a:ext cx="315580" cy="368842"/>
            </a:xfrm>
            <a:custGeom>
              <a:avLst/>
              <a:gdLst>
                <a:gd name="T0" fmla="*/ 99 w 100"/>
                <a:gd name="T1" fmla="*/ 33 h 117"/>
                <a:gd name="T2" fmla="*/ 83 w 100"/>
                <a:gd name="T3" fmla="*/ 77 h 117"/>
                <a:gd name="T4" fmla="*/ 69 w 100"/>
                <a:gd name="T5" fmla="*/ 115 h 117"/>
                <a:gd name="T6" fmla="*/ 61 w 100"/>
                <a:gd name="T7" fmla="*/ 116 h 117"/>
                <a:gd name="T8" fmla="*/ 4 w 100"/>
                <a:gd name="T9" fmla="*/ 103 h 117"/>
                <a:gd name="T10" fmla="*/ 1 w 100"/>
                <a:gd name="T11" fmla="*/ 101 h 117"/>
                <a:gd name="T12" fmla="*/ 9 w 100"/>
                <a:gd name="T13" fmla="*/ 92 h 117"/>
                <a:gd name="T14" fmla="*/ 23 w 100"/>
                <a:gd name="T15" fmla="*/ 91 h 117"/>
                <a:gd name="T16" fmla="*/ 42 w 100"/>
                <a:gd name="T17" fmla="*/ 95 h 117"/>
                <a:gd name="T18" fmla="*/ 46 w 100"/>
                <a:gd name="T19" fmla="*/ 100 h 117"/>
                <a:gd name="T20" fmla="*/ 59 w 100"/>
                <a:gd name="T21" fmla="*/ 98 h 117"/>
                <a:gd name="T22" fmla="*/ 56 w 100"/>
                <a:gd name="T23" fmla="*/ 91 h 117"/>
                <a:gd name="T24" fmla="*/ 50 w 100"/>
                <a:gd name="T25" fmla="*/ 84 h 117"/>
                <a:gd name="T26" fmla="*/ 32 w 100"/>
                <a:gd name="T27" fmla="*/ 76 h 117"/>
                <a:gd name="T28" fmla="*/ 24 w 100"/>
                <a:gd name="T29" fmla="*/ 75 h 117"/>
                <a:gd name="T30" fmla="*/ 21 w 100"/>
                <a:gd name="T31" fmla="*/ 74 h 117"/>
                <a:gd name="T32" fmla="*/ 11 w 100"/>
                <a:gd name="T33" fmla="*/ 69 h 117"/>
                <a:gd name="T34" fmla="*/ 5 w 100"/>
                <a:gd name="T35" fmla="*/ 65 h 117"/>
                <a:gd name="T36" fmla="*/ 8 w 100"/>
                <a:gd name="T37" fmla="*/ 60 h 117"/>
                <a:gd name="T38" fmla="*/ 23 w 100"/>
                <a:gd name="T39" fmla="*/ 59 h 117"/>
                <a:gd name="T40" fmla="*/ 28 w 100"/>
                <a:gd name="T41" fmla="*/ 58 h 117"/>
                <a:gd name="T42" fmla="*/ 31 w 100"/>
                <a:gd name="T43" fmla="*/ 53 h 117"/>
                <a:gd name="T44" fmla="*/ 25 w 100"/>
                <a:gd name="T45" fmla="*/ 50 h 117"/>
                <a:gd name="T46" fmla="*/ 5 w 100"/>
                <a:gd name="T47" fmla="*/ 49 h 117"/>
                <a:gd name="T48" fmla="*/ 1 w 100"/>
                <a:gd name="T49" fmla="*/ 43 h 117"/>
                <a:gd name="T50" fmla="*/ 4 w 100"/>
                <a:gd name="T51" fmla="*/ 32 h 117"/>
                <a:gd name="T52" fmla="*/ 14 w 100"/>
                <a:gd name="T53" fmla="*/ 18 h 117"/>
                <a:gd name="T54" fmla="*/ 26 w 100"/>
                <a:gd name="T55" fmla="*/ 8 h 117"/>
                <a:gd name="T56" fmla="*/ 61 w 100"/>
                <a:gd name="T57" fmla="*/ 2 h 117"/>
                <a:gd name="T58" fmla="*/ 62 w 100"/>
                <a:gd name="T59" fmla="*/ 5 h 117"/>
                <a:gd name="T60" fmla="*/ 56 w 100"/>
                <a:gd name="T61" fmla="*/ 8 h 117"/>
                <a:gd name="T62" fmla="*/ 53 w 100"/>
                <a:gd name="T63" fmla="*/ 10 h 117"/>
                <a:gd name="T64" fmla="*/ 56 w 100"/>
                <a:gd name="T65" fmla="*/ 19 h 117"/>
                <a:gd name="T66" fmla="*/ 58 w 100"/>
                <a:gd name="T67" fmla="*/ 16 h 117"/>
                <a:gd name="T68" fmla="*/ 65 w 100"/>
                <a:gd name="T69" fmla="*/ 9 h 117"/>
                <a:gd name="T70" fmla="*/ 76 w 100"/>
                <a:gd name="T71" fmla="*/ 19 h 117"/>
                <a:gd name="T72" fmla="*/ 84 w 100"/>
                <a:gd name="T73" fmla="*/ 28 h 117"/>
                <a:gd name="T74" fmla="*/ 78 w 100"/>
                <a:gd name="T75" fmla="*/ 33 h 117"/>
                <a:gd name="T76" fmla="*/ 78 w 100"/>
                <a:gd name="T77" fmla="*/ 37 h 117"/>
                <a:gd name="T78" fmla="*/ 86 w 100"/>
                <a:gd name="T79" fmla="*/ 37 h 117"/>
                <a:gd name="T80" fmla="*/ 92 w 100"/>
                <a:gd name="T81" fmla="*/ 30 h 117"/>
                <a:gd name="T82" fmla="*/ 100 w 100"/>
                <a:gd name="T83" fmla="*/ 28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00" h="117">
                  <a:moveTo>
                    <a:pt x="100" y="30"/>
                  </a:moveTo>
                  <a:cubicBezTo>
                    <a:pt x="99" y="31"/>
                    <a:pt x="99" y="32"/>
                    <a:pt x="99" y="33"/>
                  </a:cubicBezTo>
                  <a:cubicBezTo>
                    <a:pt x="96" y="39"/>
                    <a:pt x="94" y="45"/>
                    <a:pt x="92" y="52"/>
                  </a:cubicBezTo>
                  <a:cubicBezTo>
                    <a:pt x="89" y="60"/>
                    <a:pt x="86" y="69"/>
                    <a:pt x="83" y="77"/>
                  </a:cubicBezTo>
                  <a:cubicBezTo>
                    <a:pt x="80" y="84"/>
                    <a:pt x="78" y="90"/>
                    <a:pt x="76" y="96"/>
                  </a:cubicBezTo>
                  <a:cubicBezTo>
                    <a:pt x="73" y="103"/>
                    <a:pt x="71" y="109"/>
                    <a:pt x="69" y="115"/>
                  </a:cubicBezTo>
                  <a:cubicBezTo>
                    <a:pt x="68" y="117"/>
                    <a:pt x="68" y="117"/>
                    <a:pt x="66" y="117"/>
                  </a:cubicBezTo>
                  <a:cubicBezTo>
                    <a:pt x="64" y="116"/>
                    <a:pt x="63" y="116"/>
                    <a:pt x="61" y="116"/>
                  </a:cubicBezTo>
                  <a:cubicBezTo>
                    <a:pt x="52" y="114"/>
                    <a:pt x="43" y="111"/>
                    <a:pt x="33" y="109"/>
                  </a:cubicBezTo>
                  <a:cubicBezTo>
                    <a:pt x="23" y="107"/>
                    <a:pt x="13" y="105"/>
                    <a:pt x="4" y="103"/>
                  </a:cubicBezTo>
                  <a:cubicBezTo>
                    <a:pt x="3" y="102"/>
                    <a:pt x="2" y="102"/>
                    <a:pt x="1" y="102"/>
                  </a:cubicBezTo>
                  <a:cubicBezTo>
                    <a:pt x="1" y="102"/>
                    <a:pt x="1" y="101"/>
                    <a:pt x="1" y="101"/>
                  </a:cubicBezTo>
                  <a:cubicBezTo>
                    <a:pt x="3" y="98"/>
                    <a:pt x="5" y="96"/>
                    <a:pt x="7" y="94"/>
                  </a:cubicBezTo>
                  <a:cubicBezTo>
                    <a:pt x="7" y="93"/>
                    <a:pt x="8" y="93"/>
                    <a:pt x="9" y="92"/>
                  </a:cubicBezTo>
                  <a:cubicBezTo>
                    <a:pt x="13" y="92"/>
                    <a:pt x="16" y="91"/>
                    <a:pt x="19" y="90"/>
                  </a:cubicBezTo>
                  <a:cubicBezTo>
                    <a:pt x="20" y="90"/>
                    <a:pt x="22" y="90"/>
                    <a:pt x="23" y="91"/>
                  </a:cubicBezTo>
                  <a:cubicBezTo>
                    <a:pt x="28" y="93"/>
                    <a:pt x="33" y="93"/>
                    <a:pt x="38" y="93"/>
                  </a:cubicBezTo>
                  <a:cubicBezTo>
                    <a:pt x="39" y="93"/>
                    <a:pt x="41" y="93"/>
                    <a:pt x="42" y="95"/>
                  </a:cubicBezTo>
                  <a:cubicBezTo>
                    <a:pt x="42" y="96"/>
                    <a:pt x="42" y="96"/>
                    <a:pt x="43" y="96"/>
                  </a:cubicBezTo>
                  <a:cubicBezTo>
                    <a:pt x="44" y="98"/>
                    <a:pt x="45" y="100"/>
                    <a:pt x="46" y="100"/>
                  </a:cubicBezTo>
                  <a:cubicBezTo>
                    <a:pt x="48" y="100"/>
                    <a:pt x="49" y="100"/>
                    <a:pt x="51" y="99"/>
                  </a:cubicBezTo>
                  <a:cubicBezTo>
                    <a:pt x="53" y="99"/>
                    <a:pt x="56" y="98"/>
                    <a:pt x="59" y="98"/>
                  </a:cubicBezTo>
                  <a:cubicBezTo>
                    <a:pt x="60" y="97"/>
                    <a:pt x="60" y="97"/>
                    <a:pt x="60" y="96"/>
                  </a:cubicBezTo>
                  <a:cubicBezTo>
                    <a:pt x="59" y="94"/>
                    <a:pt x="58" y="93"/>
                    <a:pt x="56" y="91"/>
                  </a:cubicBezTo>
                  <a:cubicBezTo>
                    <a:pt x="55" y="89"/>
                    <a:pt x="54" y="88"/>
                    <a:pt x="53" y="86"/>
                  </a:cubicBezTo>
                  <a:cubicBezTo>
                    <a:pt x="52" y="85"/>
                    <a:pt x="51" y="84"/>
                    <a:pt x="50" y="84"/>
                  </a:cubicBezTo>
                  <a:cubicBezTo>
                    <a:pt x="47" y="85"/>
                    <a:pt x="44" y="83"/>
                    <a:pt x="42" y="81"/>
                  </a:cubicBezTo>
                  <a:cubicBezTo>
                    <a:pt x="39" y="79"/>
                    <a:pt x="35" y="78"/>
                    <a:pt x="32" y="76"/>
                  </a:cubicBezTo>
                  <a:cubicBezTo>
                    <a:pt x="31" y="75"/>
                    <a:pt x="30" y="75"/>
                    <a:pt x="29" y="75"/>
                  </a:cubicBezTo>
                  <a:cubicBezTo>
                    <a:pt x="27" y="75"/>
                    <a:pt x="26" y="75"/>
                    <a:pt x="24" y="75"/>
                  </a:cubicBezTo>
                  <a:cubicBezTo>
                    <a:pt x="23" y="75"/>
                    <a:pt x="22" y="75"/>
                    <a:pt x="21" y="74"/>
                  </a:cubicBezTo>
                  <a:cubicBezTo>
                    <a:pt x="21" y="74"/>
                    <a:pt x="21" y="74"/>
                    <a:pt x="21" y="74"/>
                  </a:cubicBezTo>
                  <a:cubicBezTo>
                    <a:pt x="20" y="73"/>
                    <a:pt x="18" y="71"/>
                    <a:pt x="17" y="70"/>
                  </a:cubicBezTo>
                  <a:cubicBezTo>
                    <a:pt x="15" y="69"/>
                    <a:pt x="13" y="70"/>
                    <a:pt x="11" y="69"/>
                  </a:cubicBezTo>
                  <a:cubicBezTo>
                    <a:pt x="10" y="69"/>
                    <a:pt x="9" y="69"/>
                    <a:pt x="9" y="69"/>
                  </a:cubicBezTo>
                  <a:cubicBezTo>
                    <a:pt x="7" y="68"/>
                    <a:pt x="6" y="67"/>
                    <a:pt x="5" y="65"/>
                  </a:cubicBezTo>
                  <a:cubicBezTo>
                    <a:pt x="5" y="65"/>
                    <a:pt x="4" y="64"/>
                    <a:pt x="4" y="63"/>
                  </a:cubicBezTo>
                  <a:cubicBezTo>
                    <a:pt x="5" y="62"/>
                    <a:pt x="7" y="61"/>
                    <a:pt x="8" y="60"/>
                  </a:cubicBezTo>
                  <a:cubicBezTo>
                    <a:pt x="9" y="59"/>
                    <a:pt x="10" y="59"/>
                    <a:pt x="11" y="59"/>
                  </a:cubicBezTo>
                  <a:cubicBezTo>
                    <a:pt x="15" y="59"/>
                    <a:pt x="19" y="59"/>
                    <a:pt x="23" y="59"/>
                  </a:cubicBezTo>
                  <a:cubicBezTo>
                    <a:pt x="24" y="59"/>
                    <a:pt x="25" y="59"/>
                    <a:pt x="26" y="59"/>
                  </a:cubicBezTo>
                  <a:cubicBezTo>
                    <a:pt x="27" y="59"/>
                    <a:pt x="27" y="59"/>
                    <a:pt x="28" y="58"/>
                  </a:cubicBezTo>
                  <a:cubicBezTo>
                    <a:pt x="28" y="57"/>
                    <a:pt x="29" y="56"/>
                    <a:pt x="29" y="55"/>
                  </a:cubicBezTo>
                  <a:cubicBezTo>
                    <a:pt x="30" y="55"/>
                    <a:pt x="31" y="54"/>
                    <a:pt x="31" y="53"/>
                  </a:cubicBezTo>
                  <a:cubicBezTo>
                    <a:pt x="30" y="52"/>
                    <a:pt x="29" y="50"/>
                    <a:pt x="27" y="50"/>
                  </a:cubicBezTo>
                  <a:cubicBezTo>
                    <a:pt x="26" y="50"/>
                    <a:pt x="25" y="50"/>
                    <a:pt x="25" y="50"/>
                  </a:cubicBezTo>
                  <a:cubicBezTo>
                    <a:pt x="19" y="50"/>
                    <a:pt x="14" y="50"/>
                    <a:pt x="8" y="50"/>
                  </a:cubicBezTo>
                  <a:cubicBezTo>
                    <a:pt x="7" y="50"/>
                    <a:pt x="6" y="50"/>
                    <a:pt x="5" y="49"/>
                  </a:cubicBezTo>
                  <a:cubicBezTo>
                    <a:pt x="4" y="48"/>
                    <a:pt x="2" y="47"/>
                    <a:pt x="1" y="46"/>
                  </a:cubicBezTo>
                  <a:cubicBezTo>
                    <a:pt x="0" y="44"/>
                    <a:pt x="0" y="44"/>
                    <a:pt x="1" y="43"/>
                  </a:cubicBezTo>
                  <a:cubicBezTo>
                    <a:pt x="3" y="41"/>
                    <a:pt x="4" y="38"/>
                    <a:pt x="3" y="36"/>
                  </a:cubicBezTo>
                  <a:cubicBezTo>
                    <a:pt x="3" y="34"/>
                    <a:pt x="4" y="33"/>
                    <a:pt x="4" y="32"/>
                  </a:cubicBezTo>
                  <a:cubicBezTo>
                    <a:pt x="7" y="28"/>
                    <a:pt x="9" y="24"/>
                    <a:pt x="11" y="20"/>
                  </a:cubicBezTo>
                  <a:cubicBezTo>
                    <a:pt x="12" y="19"/>
                    <a:pt x="13" y="19"/>
                    <a:pt x="14" y="18"/>
                  </a:cubicBezTo>
                  <a:cubicBezTo>
                    <a:pt x="17" y="15"/>
                    <a:pt x="19" y="13"/>
                    <a:pt x="22" y="10"/>
                  </a:cubicBezTo>
                  <a:cubicBezTo>
                    <a:pt x="23" y="9"/>
                    <a:pt x="24" y="9"/>
                    <a:pt x="26" y="8"/>
                  </a:cubicBezTo>
                  <a:cubicBezTo>
                    <a:pt x="35" y="6"/>
                    <a:pt x="45" y="3"/>
                    <a:pt x="55" y="0"/>
                  </a:cubicBezTo>
                  <a:cubicBezTo>
                    <a:pt x="57" y="0"/>
                    <a:pt x="59" y="1"/>
                    <a:pt x="61" y="2"/>
                  </a:cubicBezTo>
                  <a:cubicBezTo>
                    <a:pt x="62" y="2"/>
                    <a:pt x="62" y="2"/>
                    <a:pt x="62" y="2"/>
                  </a:cubicBezTo>
                  <a:cubicBezTo>
                    <a:pt x="62" y="3"/>
                    <a:pt x="62" y="4"/>
                    <a:pt x="62" y="5"/>
                  </a:cubicBezTo>
                  <a:cubicBezTo>
                    <a:pt x="62" y="6"/>
                    <a:pt x="62" y="6"/>
                    <a:pt x="61" y="6"/>
                  </a:cubicBezTo>
                  <a:cubicBezTo>
                    <a:pt x="59" y="7"/>
                    <a:pt x="58" y="7"/>
                    <a:pt x="56" y="8"/>
                  </a:cubicBezTo>
                  <a:cubicBezTo>
                    <a:pt x="56" y="8"/>
                    <a:pt x="55" y="9"/>
                    <a:pt x="54" y="9"/>
                  </a:cubicBezTo>
                  <a:cubicBezTo>
                    <a:pt x="54" y="9"/>
                    <a:pt x="53" y="9"/>
                    <a:pt x="53" y="10"/>
                  </a:cubicBezTo>
                  <a:cubicBezTo>
                    <a:pt x="53" y="12"/>
                    <a:pt x="53" y="14"/>
                    <a:pt x="53" y="16"/>
                  </a:cubicBezTo>
                  <a:cubicBezTo>
                    <a:pt x="54" y="17"/>
                    <a:pt x="55" y="18"/>
                    <a:pt x="56" y="19"/>
                  </a:cubicBezTo>
                  <a:cubicBezTo>
                    <a:pt x="56" y="19"/>
                    <a:pt x="57" y="19"/>
                    <a:pt x="57" y="18"/>
                  </a:cubicBezTo>
                  <a:cubicBezTo>
                    <a:pt x="57" y="18"/>
                    <a:pt x="58" y="17"/>
                    <a:pt x="58" y="16"/>
                  </a:cubicBezTo>
                  <a:cubicBezTo>
                    <a:pt x="60" y="14"/>
                    <a:pt x="61" y="12"/>
                    <a:pt x="63" y="10"/>
                  </a:cubicBezTo>
                  <a:cubicBezTo>
                    <a:pt x="63" y="9"/>
                    <a:pt x="64" y="9"/>
                    <a:pt x="65" y="9"/>
                  </a:cubicBezTo>
                  <a:cubicBezTo>
                    <a:pt x="70" y="9"/>
                    <a:pt x="69" y="8"/>
                    <a:pt x="71" y="13"/>
                  </a:cubicBezTo>
                  <a:cubicBezTo>
                    <a:pt x="72" y="15"/>
                    <a:pt x="73" y="17"/>
                    <a:pt x="76" y="19"/>
                  </a:cubicBezTo>
                  <a:cubicBezTo>
                    <a:pt x="78" y="20"/>
                    <a:pt x="80" y="22"/>
                    <a:pt x="82" y="24"/>
                  </a:cubicBezTo>
                  <a:cubicBezTo>
                    <a:pt x="84" y="25"/>
                    <a:pt x="84" y="26"/>
                    <a:pt x="84" y="28"/>
                  </a:cubicBezTo>
                  <a:cubicBezTo>
                    <a:pt x="84" y="29"/>
                    <a:pt x="84" y="30"/>
                    <a:pt x="82" y="31"/>
                  </a:cubicBezTo>
                  <a:cubicBezTo>
                    <a:pt x="81" y="32"/>
                    <a:pt x="80" y="32"/>
                    <a:pt x="78" y="33"/>
                  </a:cubicBezTo>
                  <a:cubicBezTo>
                    <a:pt x="77" y="34"/>
                    <a:pt x="77" y="35"/>
                    <a:pt x="77" y="36"/>
                  </a:cubicBezTo>
                  <a:cubicBezTo>
                    <a:pt x="77" y="37"/>
                    <a:pt x="77" y="37"/>
                    <a:pt x="78" y="37"/>
                  </a:cubicBezTo>
                  <a:cubicBezTo>
                    <a:pt x="80" y="38"/>
                    <a:pt x="83" y="39"/>
                    <a:pt x="85" y="38"/>
                  </a:cubicBezTo>
                  <a:cubicBezTo>
                    <a:pt x="86" y="38"/>
                    <a:pt x="86" y="38"/>
                    <a:pt x="86" y="37"/>
                  </a:cubicBezTo>
                  <a:cubicBezTo>
                    <a:pt x="87" y="36"/>
                    <a:pt x="88" y="34"/>
                    <a:pt x="89" y="33"/>
                  </a:cubicBezTo>
                  <a:cubicBezTo>
                    <a:pt x="90" y="31"/>
                    <a:pt x="91" y="31"/>
                    <a:pt x="92" y="30"/>
                  </a:cubicBezTo>
                  <a:cubicBezTo>
                    <a:pt x="94" y="30"/>
                    <a:pt x="96" y="29"/>
                    <a:pt x="98" y="29"/>
                  </a:cubicBezTo>
                  <a:cubicBezTo>
                    <a:pt x="99" y="29"/>
                    <a:pt x="100" y="29"/>
                    <a:pt x="100" y="28"/>
                  </a:cubicBezTo>
                  <a:cubicBezTo>
                    <a:pt x="100" y="29"/>
                    <a:pt x="100" y="30"/>
                    <a:pt x="100" y="30"/>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06" name="Freeform 105"/>
            <p:cNvSpPr>
              <a:spLocks/>
            </p:cNvSpPr>
            <p:nvPr/>
          </p:nvSpPr>
          <p:spPr bwMode="auto">
            <a:xfrm>
              <a:off x="6944307" y="2039242"/>
              <a:ext cx="318242" cy="296937"/>
            </a:xfrm>
            <a:custGeom>
              <a:avLst/>
              <a:gdLst>
                <a:gd name="T0" fmla="*/ 1 w 101"/>
                <a:gd name="T1" fmla="*/ 68 h 94"/>
                <a:gd name="T2" fmla="*/ 1 w 101"/>
                <a:gd name="T3" fmla="*/ 61 h 94"/>
                <a:gd name="T4" fmla="*/ 2 w 101"/>
                <a:gd name="T5" fmla="*/ 59 h 94"/>
                <a:gd name="T6" fmla="*/ 10 w 101"/>
                <a:gd name="T7" fmla="*/ 57 h 94"/>
                <a:gd name="T8" fmla="*/ 14 w 101"/>
                <a:gd name="T9" fmla="*/ 55 h 94"/>
                <a:gd name="T10" fmla="*/ 27 w 101"/>
                <a:gd name="T11" fmla="*/ 38 h 94"/>
                <a:gd name="T12" fmla="*/ 33 w 101"/>
                <a:gd name="T13" fmla="*/ 29 h 94"/>
                <a:gd name="T14" fmla="*/ 38 w 101"/>
                <a:gd name="T15" fmla="*/ 21 h 94"/>
                <a:gd name="T16" fmla="*/ 39 w 101"/>
                <a:gd name="T17" fmla="*/ 18 h 94"/>
                <a:gd name="T18" fmla="*/ 42 w 101"/>
                <a:gd name="T19" fmla="*/ 7 h 94"/>
                <a:gd name="T20" fmla="*/ 47 w 101"/>
                <a:gd name="T21" fmla="*/ 3 h 94"/>
                <a:gd name="T22" fmla="*/ 63 w 101"/>
                <a:gd name="T23" fmla="*/ 1 h 94"/>
                <a:gd name="T24" fmla="*/ 64 w 101"/>
                <a:gd name="T25" fmla="*/ 1 h 94"/>
                <a:gd name="T26" fmla="*/ 72 w 101"/>
                <a:gd name="T27" fmla="*/ 4 h 94"/>
                <a:gd name="T28" fmla="*/ 73 w 101"/>
                <a:gd name="T29" fmla="*/ 5 h 94"/>
                <a:gd name="T30" fmla="*/ 76 w 101"/>
                <a:gd name="T31" fmla="*/ 11 h 94"/>
                <a:gd name="T32" fmla="*/ 76 w 101"/>
                <a:gd name="T33" fmla="*/ 13 h 94"/>
                <a:gd name="T34" fmla="*/ 79 w 101"/>
                <a:gd name="T35" fmla="*/ 15 h 94"/>
                <a:gd name="T36" fmla="*/ 92 w 101"/>
                <a:gd name="T37" fmla="*/ 21 h 94"/>
                <a:gd name="T38" fmla="*/ 100 w 101"/>
                <a:gd name="T39" fmla="*/ 29 h 94"/>
                <a:gd name="T40" fmla="*/ 101 w 101"/>
                <a:gd name="T41" fmla="*/ 32 h 94"/>
                <a:gd name="T42" fmla="*/ 101 w 101"/>
                <a:gd name="T43" fmla="*/ 38 h 94"/>
                <a:gd name="T44" fmla="*/ 99 w 101"/>
                <a:gd name="T45" fmla="*/ 42 h 94"/>
                <a:gd name="T46" fmla="*/ 89 w 101"/>
                <a:gd name="T47" fmla="*/ 48 h 94"/>
                <a:gd name="T48" fmla="*/ 49 w 101"/>
                <a:gd name="T49" fmla="*/ 76 h 94"/>
                <a:gd name="T50" fmla="*/ 31 w 101"/>
                <a:gd name="T51" fmla="*/ 89 h 94"/>
                <a:gd name="T52" fmla="*/ 25 w 101"/>
                <a:gd name="T53" fmla="*/ 91 h 94"/>
                <a:gd name="T54" fmla="*/ 13 w 101"/>
                <a:gd name="T55" fmla="*/ 93 h 94"/>
                <a:gd name="T56" fmla="*/ 8 w 101"/>
                <a:gd name="T57" fmla="*/ 90 h 94"/>
                <a:gd name="T58" fmla="*/ 2 w 101"/>
                <a:gd name="T59" fmla="*/ 79 h 94"/>
                <a:gd name="T60" fmla="*/ 1 w 101"/>
                <a:gd name="T61" fmla="*/ 75 h 94"/>
                <a:gd name="T62" fmla="*/ 1 w 101"/>
                <a:gd name="T63" fmla="*/ 68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01" h="94">
                  <a:moveTo>
                    <a:pt x="1" y="68"/>
                  </a:moveTo>
                  <a:cubicBezTo>
                    <a:pt x="1" y="66"/>
                    <a:pt x="0" y="64"/>
                    <a:pt x="1" y="61"/>
                  </a:cubicBezTo>
                  <a:cubicBezTo>
                    <a:pt x="1" y="60"/>
                    <a:pt x="1" y="59"/>
                    <a:pt x="2" y="59"/>
                  </a:cubicBezTo>
                  <a:cubicBezTo>
                    <a:pt x="5" y="58"/>
                    <a:pt x="8" y="58"/>
                    <a:pt x="10" y="57"/>
                  </a:cubicBezTo>
                  <a:cubicBezTo>
                    <a:pt x="12" y="57"/>
                    <a:pt x="13" y="56"/>
                    <a:pt x="14" y="55"/>
                  </a:cubicBezTo>
                  <a:cubicBezTo>
                    <a:pt x="18" y="49"/>
                    <a:pt x="23" y="44"/>
                    <a:pt x="27" y="38"/>
                  </a:cubicBezTo>
                  <a:cubicBezTo>
                    <a:pt x="29" y="35"/>
                    <a:pt x="31" y="32"/>
                    <a:pt x="33" y="29"/>
                  </a:cubicBezTo>
                  <a:cubicBezTo>
                    <a:pt x="35" y="27"/>
                    <a:pt x="36" y="24"/>
                    <a:pt x="38" y="21"/>
                  </a:cubicBezTo>
                  <a:cubicBezTo>
                    <a:pt x="39" y="20"/>
                    <a:pt x="39" y="19"/>
                    <a:pt x="39" y="18"/>
                  </a:cubicBezTo>
                  <a:cubicBezTo>
                    <a:pt x="38" y="14"/>
                    <a:pt x="40" y="10"/>
                    <a:pt x="42" y="7"/>
                  </a:cubicBezTo>
                  <a:cubicBezTo>
                    <a:pt x="44" y="4"/>
                    <a:pt x="43" y="3"/>
                    <a:pt x="47" y="3"/>
                  </a:cubicBezTo>
                  <a:cubicBezTo>
                    <a:pt x="52" y="2"/>
                    <a:pt x="58" y="2"/>
                    <a:pt x="63" y="1"/>
                  </a:cubicBezTo>
                  <a:cubicBezTo>
                    <a:pt x="63" y="1"/>
                    <a:pt x="63" y="1"/>
                    <a:pt x="64" y="1"/>
                  </a:cubicBezTo>
                  <a:cubicBezTo>
                    <a:pt x="68" y="0"/>
                    <a:pt x="68" y="0"/>
                    <a:pt x="72" y="4"/>
                  </a:cubicBezTo>
                  <a:cubicBezTo>
                    <a:pt x="72" y="4"/>
                    <a:pt x="73" y="5"/>
                    <a:pt x="73" y="5"/>
                  </a:cubicBezTo>
                  <a:cubicBezTo>
                    <a:pt x="76" y="8"/>
                    <a:pt x="76" y="8"/>
                    <a:pt x="76" y="11"/>
                  </a:cubicBezTo>
                  <a:cubicBezTo>
                    <a:pt x="76" y="12"/>
                    <a:pt x="76" y="13"/>
                    <a:pt x="76" y="13"/>
                  </a:cubicBezTo>
                  <a:cubicBezTo>
                    <a:pt x="77" y="15"/>
                    <a:pt x="77" y="15"/>
                    <a:pt x="79" y="15"/>
                  </a:cubicBezTo>
                  <a:cubicBezTo>
                    <a:pt x="84" y="15"/>
                    <a:pt x="88" y="17"/>
                    <a:pt x="92" y="21"/>
                  </a:cubicBezTo>
                  <a:cubicBezTo>
                    <a:pt x="94" y="23"/>
                    <a:pt x="97" y="26"/>
                    <a:pt x="100" y="29"/>
                  </a:cubicBezTo>
                  <a:cubicBezTo>
                    <a:pt x="101" y="30"/>
                    <a:pt x="101" y="31"/>
                    <a:pt x="101" y="32"/>
                  </a:cubicBezTo>
                  <a:cubicBezTo>
                    <a:pt x="101" y="34"/>
                    <a:pt x="101" y="36"/>
                    <a:pt x="101" y="38"/>
                  </a:cubicBezTo>
                  <a:cubicBezTo>
                    <a:pt x="101" y="40"/>
                    <a:pt x="100" y="41"/>
                    <a:pt x="99" y="42"/>
                  </a:cubicBezTo>
                  <a:cubicBezTo>
                    <a:pt x="96" y="44"/>
                    <a:pt x="93" y="46"/>
                    <a:pt x="89" y="48"/>
                  </a:cubicBezTo>
                  <a:cubicBezTo>
                    <a:pt x="75" y="56"/>
                    <a:pt x="62" y="66"/>
                    <a:pt x="49" y="76"/>
                  </a:cubicBezTo>
                  <a:cubicBezTo>
                    <a:pt x="43" y="80"/>
                    <a:pt x="37" y="85"/>
                    <a:pt x="31" y="89"/>
                  </a:cubicBezTo>
                  <a:cubicBezTo>
                    <a:pt x="29" y="90"/>
                    <a:pt x="28" y="91"/>
                    <a:pt x="25" y="91"/>
                  </a:cubicBezTo>
                  <a:cubicBezTo>
                    <a:pt x="21" y="92"/>
                    <a:pt x="17" y="92"/>
                    <a:pt x="13" y="93"/>
                  </a:cubicBezTo>
                  <a:cubicBezTo>
                    <a:pt x="9" y="93"/>
                    <a:pt x="10" y="94"/>
                    <a:pt x="8" y="90"/>
                  </a:cubicBezTo>
                  <a:cubicBezTo>
                    <a:pt x="6" y="87"/>
                    <a:pt x="4" y="83"/>
                    <a:pt x="2" y="79"/>
                  </a:cubicBezTo>
                  <a:cubicBezTo>
                    <a:pt x="1" y="78"/>
                    <a:pt x="0" y="76"/>
                    <a:pt x="1" y="75"/>
                  </a:cubicBezTo>
                  <a:cubicBezTo>
                    <a:pt x="1" y="73"/>
                    <a:pt x="1" y="70"/>
                    <a:pt x="1" y="68"/>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07" name="Freeform 106"/>
            <p:cNvSpPr>
              <a:spLocks/>
            </p:cNvSpPr>
            <p:nvPr/>
          </p:nvSpPr>
          <p:spPr bwMode="auto">
            <a:xfrm>
              <a:off x="7757894" y="1926060"/>
              <a:ext cx="438082" cy="249001"/>
            </a:xfrm>
            <a:custGeom>
              <a:avLst/>
              <a:gdLst>
                <a:gd name="T0" fmla="*/ 38 w 139"/>
                <a:gd name="T1" fmla="*/ 36 h 79"/>
                <a:gd name="T2" fmla="*/ 35 w 139"/>
                <a:gd name="T3" fmla="*/ 29 h 79"/>
                <a:gd name="T4" fmla="*/ 21 w 139"/>
                <a:gd name="T5" fmla="*/ 22 h 79"/>
                <a:gd name="T6" fmla="*/ 11 w 139"/>
                <a:gd name="T7" fmla="*/ 23 h 79"/>
                <a:gd name="T8" fmla="*/ 5 w 139"/>
                <a:gd name="T9" fmla="*/ 22 h 79"/>
                <a:gd name="T10" fmla="*/ 0 w 139"/>
                <a:gd name="T11" fmla="*/ 8 h 79"/>
                <a:gd name="T12" fmla="*/ 5 w 139"/>
                <a:gd name="T13" fmla="*/ 4 h 79"/>
                <a:gd name="T14" fmla="*/ 8 w 139"/>
                <a:gd name="T15" fmla="*/ 0 h 79"/>
                <a:gd name="T16" fmla="*/ 17 w 139"/>
                <a:gd name="T17" fmla="*/ 2 h 79"/>
                <a:gd name="T18" fmla="*/ 24 w 139"/>
                <a:gd name="T19" fmla="*/ 11 h 79"/>
                <a:gd name="T20" fmla="*/ 32 w 139"/>
                <a:gd name="T21" fmla="*/ 8 h 79"/>
                <a:gd name="T22" fmla="*/ 34 w 139"/>
                <a:gd name="T23" fmla="*/ 9 h 79"/>
                <a:gd name="T24" fmla="*/ 45 w 139"/>
                <a:gd name="T25" fmla="*/ 18 h 79"/>
                <a:gd name="T26" fmla="*/ 56 w 139"/>
                <a:gd name="T27" fmla="*/ 20 h 79"/>
                <a:gd name="T28" fmla="*/ 54 w 139"/>
                <a:gd name="T29" fmla="*/ 28 h 79"/>
                <a:gd name="T30" fmla="*/ 44 w 139"/>
                <a:gd name="T31" fmla="*/ 32 h 79"/>
                <a:gd name="T32" fmla="*/ 48 w 139"/>
                <a:gd name="T33" fmla="*/ 38 h 79"/>
                <a:gd name="T34" fmla="*/ 58 w 139"/>
                <a:gd name="T35" fmla="*/ 43 h 79"/>
                <a:gd name="T36" fmla="*/ 79 w 139"/>
                <a:gd name="T37" fmla="*/ 48 h 79"/>
                <a:gd name="T38" fmla="*/ 81 w 139"/>
                <a:gd name="T39" fmla="*/ 47 h 79"/>
                <a:gd name="T40" fmla="*/ 99 w 139"/>
                <a:gd name="T41" fmla="*/ 34 h 79"/>
                <a:gd name="T42" fmla="*/ 109 w 139"/>
                <a:gd name="T43" fmla="*/ 31 h 79"/>
                <a:gd name="T44" fmla="*/ 117 w 139"/>
                <a:gd name="T45" fmla="*/ 25 h 79"/>
                <a:gd name="T46" fmla="*/ 124 w 139"/>
                <a:gd name="T47" fmla="*/ 25 h 79"/>
                <a:gd name="T48" fmla="*/ 136 w 139"/>
                <a:gd name="T49" fmla="*/ 32 h 79"/>
                <a:gd name="T50" fmla="*/ 139 w 139"/>
                <a:gd name="T51" fmla="*/ 61 h 79"/>
                <a:gd name="T52" fmla="*/ 138 w 139"/>
                <a:gd name="T53" fmla="*/ 65 h 79"/>
                <a:gd name="T54" fmla="*/ 127 w 139"/>
                <a:gd name="T55" fmla="*/ 67 h 79"/>
                <a:gd name="T56" fmla="*/ 111 w 139"/>
                <a:gd name="T57" fmla="*/ 71 h 79"/>
                <a:gd name="T58" fmla="*/ 88 w 139"/>
                <a:gd name="T59" fmla="*/ 73 h 79"/>
                <a:gd name="T60" fmla="*/ 82 w 139"/>
                <a:gd name="T61" fmla="*/ 78 h 79"/>
                <a:gd name="T62" fmla="*/ 74 w 139"/>
                <a:gd name="T63" fmla="*/ 79 h 79"/>
                <a:gd name="T64" fmla="*/ 72 w 139"/>
                <a:gd name="T65" fmla="*/ 77 h 79"/>
                <a:gd name="T66" fmla="*/ 62 w 139"/>
                <a:gd name="T67" fmla="*/ 70 h 79"/>
                <a:gd name="T68" fmla="*/ 44 w 139"/>
                <a:gd name="T69" fmla="*/ 69 h 79"/>
                <a:gd name="T70" fmla="*/ 37 w 139"/>
                <a:gd name="T71" fmla="*/ 61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39" h="79">
                  <a:moveTo>
                    <a:pt x="37" y="48"/>
                  </a:moveTo>
                  <a:cubicBezTo>
                    <a:pt x="37" y="44"/>
                    <a:pt x="37" y="40"/>
                    <a:pt x="38" y="36"/>
                  </a:cubicBezTo>
                  <a:cubicBezTo>
                    <a:pt x="38" y="33"/>
                    <a:pt x="37" y="32"/>
                    <a:pt x="36" y="30"/>
                  </a:cubicBezTo>
                  <a:cubicBezTo>
                    <a:pt x="36" y="29"/>
                    <a:pt x="35" y="29"/>
                    <a:pt x="35" y="29"/>
                  </a:cubicBezTo>
                  <a:cubicBezTo>
                    <a:pt x="32" y="27"/>
                    <a:pt x="28" y="25"/>
                    <a:pt x="25" y="23"/>
                  </a:cubicBezTo>
                  <a:cubicBezTo>
                    <a:pt x="24" y="22"/>
                    <a:pt x="22" y="22"/>
                    <a:pt x="21" y="22"/>
                  </a:cubicBezTo>
                  <a:cubicBezTo>
                    <a:pt x="19" y="23"/>
                    <a:pt x="17" y="23"/>
                    <a:pt x="15" y="23"/>
                  </a:cubicBezTo>
                  <a:cubicBezTo>
                    <a:pt x="13" y="23"/>
                    <a:pt x="12" y="23"/>
                    <a:pt x="11" y="23"/>
                  </a:cubicBezTo>
                  <a:cubicBezTo>
                    <a:pt x="10" y="23"/>
                    <a:pt x="9" y="23"/>
                    <a:pt x="8" y="23"/>
                  </a:cubicBezTo>
                  <a:cubicBezTo>
                    <a:pt x="7" y="23"/>
                    <a:pt x="6" y="23"/>
                    <a:pt x="5" y="22"/>
                  </a:cubicBezTo>
                  <a:cubicBezTo>
                    <a:pt x="5" y="21"/>
                    <a:pt x="4" y="19"/>
                    <a:pt x="3" y="18"/>
                  </a:cubicBezTo>
                  <a:cubicBezTo>
                    <a:pt x="0" y="15"/>
                    <a:pt x="0" y="12"/>
                    <a:pt x="0" y="8"/>
                  </a:cubicBezTo>
                  <a:cubicBezTo>
                    <a:pt x="0" y="8"/>
                    <a:pt x="1" y="7"/>
                    <a:pt x="2" y="6"/>
                  </a:cubicBezTo>
                  <a:cubicBezTo>
                    <a:pt x="3" y="6"/>
                    <a:pt x="4" y="5"/>
                    <a:pt x="5" y="4"/>
                  </a:cubicBezTo>
                  <a:cubicBezTo>
                    <a:pt x="6" y="3"/>
                    <a:pt x="7" y="2"/>
                    <a:pt x="7" y="1"/>
                  </a:cubicBezTo>
                  <a:cubicBezTo>
                    <a:pt x="7" y="0"/>
                    <a:pt x="8" y="0"/>
                    <a:pt x="8" y="0"/>
                  </a:cubicBezTo>
                  <a:cubicBezTo>
                    <a:pt x="10" y="0"/>
                    <a:pt x="12" y="0"/>
                    <a:pt x="13" y="0"/>
                  </a:cubicBezTo>
                  <a:cubicBezTo>
                    <a:pt x="15" y="0"/>
                    <a:pt x="16" y="0"/>
                    <a:pt x="17" y="2"/>
                  </a:cubicBezTo>
                  <a:cubicBezTo>
                    <a:pt x="18" y="4"/>
                    <a:pt x="20" y="6"/>
                    <a:pt x="21" y="9"/>
                  </a:cubicBezTo>
                  <a:cubicBezTo>
                    <a:pt x="22" y="10"/>
                    <a:pt x="22" y="11"/>
                    <a:pt x="24" y="11"/>
                  </a:cubicBezTo>
                  <a:cubicBezTo>
                    <a:pt x="25" y="11"/>
                    <a:pt x="27" y="12"/>
                    <a:pt x="29" y="10"/>
                  </a:cubicBezTo>
                  <a:cubicBezTo>
                    <a:pt x="30" y="9"/>
                    <a:pt x="31" y="9"/>
                    <a:pt x="32" y="8"/>
                  </a:cubicBezTo>
                  <a:cubicBezTo>
                    <a:pt x="33" y="8"/>
                    <a:pt x="33" y="8"/>
                    <a:pt x="34" y="8"/>
                  </a:cubicBezTo>
                  <a:cubicBezTo>
                    <a:pt x="34" y="9"/>
                    <a:pt x="34" y="9"/>
                    <a:pt x="34" y="9"/>
                  </a:cubicBezTo>
                  <a:cubicBezTo>
                    <a:pt x="35" y="14"/>
                    <a:pt x="39" y="15"/>
                    <a:pt x="43" y="17"/>
                  </a:cubicBezTo>
                  <a:cubicBezTo>
                    <a:pt x="44" y="17"/>
                    <a:pt x="44" y="17"/>
                    <a:pt x="45" y="18"/>
                  </a:cubicBezTo>
                  <a:cubicBezTo>
                    <a:pt x="46" y="18"/>
                    <a:pt x="47" y="18"/>
                    <a:pt x="48" y="18"/>
                  </a:cubicBezTo>
                  <a:cubicBezTo>
                    <a:pt x="53" y="18"/>
                    <a:pt x="53" y="18"/>
                    <a:pt x="56" y="20"/>
                  </a:cubicBezTo>
                  <a:cubicBezTo>
                    <a:pt x="57" y="21"/>
                    <a:pt x="58" y="22"/>
                    <a:pt x="58" y="24"/>
                  </a:cubicBezTo>
                  <a:cubicBezTo>
                    <a:pt x="58" y="28"/>
                    <a:pt x="58" y="28"/>
                    <a:pt x="54" y="28"/>
                  </a:cubicBezTo>
                  <a:cubicBezTo>
                    <a:pt x="52" y="28"/>
                    <a:pt x="50" y="28"/>
                    <a:pt x="47" y="28"/>
                  </a:cubicBezTo>
                  <a:cubicBezTo>
                    <a:pt x="45" y="28"/>
                    <a:pt x="43" y="29"/>
                    <a:pt x="44" y="32"/>
                  </a:cubicBezTo>
                  <a:cubicBezTo>
                    <a:pt x="45" y="34"/>
                    <a:pt x="46" y="36"/>
                    <a:pt x="47" y="37"/>
                  </a:cubicBezTo>
                  <a:cubicBezTo>
                    <a:pt x="47" y="38"/>
                    <a:pt x="47" y="38"/>
                    <a:pt x="48" y="38"/>
                  </a:cubicBezTo>
                  <a:cubicBezTo>
                    <a:pt x="49" y="39"/>
                    <a:pt x="51" y="41"/>
                    <a:pt x="52" y="42"/>
                  </a:cubicBezTo>
                  <a:cubicBezTo>
                    <a:pt x="54" y="43"/>
                    <a:pt x="56" y="43"/>
                    <a:pt x="58" y="43"/>
                  </a:cubicBezTo>
                  <a:cubicBezTo>
                    <a:pt x="61" y="42"/>
                    <a:pt x="64" y="43"/>
                    <a:pt x="67" y="44"/>
                  </a:cubicBezTo>
                  <a:cubicBezTo>
                    <a:pt x="71" y="45"/>
                    <a:pt x="75" y="46"/>
                    <a:pt x="79" y="48"/>
                  </a:cubicBezTo>
                  <a:cubicBezTo>
                    <a:pt x="80" y="48"/>
                    <a:pt x="80" y="48"/>
                    <a:pt x="81" y="47"/>
                  </a:cubicBezTo>
                  <a:cubicBezTo>
                    <a:pt x="81" y="47"/>
                    <a:pt x="81" y="47"/>
                    <a:pt x="81" y="47"/>
                  </a:cubicBezTo>
                  <a:cubicBezTo>
                    <a:pt x="84" y="44"/>
                    <a:pt x="88" y="41"/>
                    <a:pt x="92" y="39"/>
                  </a:cubicBezTo>
                  <a:cubicBezTo>
                    <a:pt x="95" y="38"/>
                    <a:pt x="97" y="36"/>
                    <a:pt x="99" y="34"/>
                  </a:cubicBezTo>
                  <a:cubicBezTo>
                    <a:pt x="100" y="34"/>
                    <a:pt x="100" y="34"/>
                    <a:pt x="100" y="33"/>
                  </a:cubicBezTo>
                  <a:cubicBezTo>
                    <a:pt x="104" y="31"/>
                    <a:pt x="104" y="30"/>
                    <a:pt x="109" y="31"/>
                  </a:cubicBezTo>
                  <a:cubicBezTo>
                    <a:pt x="111" y="31"/>
                    <a:pt x="112" y="30"/>
                    <a:pt x="113" y="29"/>
                  </a:cubicBezTo>
                  <a:cubicBezTo>
                    <a:pt x="115" y="27"/>
                    <a:pt x="116" y="26"/>
                    <a:pt x="117" y="25"/>
                  </a:cubicBezTo>
                  <a:cubicBezTo>
                    <a:pt x="119" y="25"/>
                    <a:pt x="121" y="25"/>
                    <a:pt x="123" y="25"/>
                  </a:cubicBezTo>
                  <a:cubicBezTo>
                    <a:pt x="123" y="25"/>
                    <a:pt x="123" y="25"/>
                    <a:pt x="124" y="25"/>
                  </a:cubicBezTo>
                  <a:cubicBezTo>
                    <a:pt x="128" y="24"/>
                    <a:pt x="131" y="26"/>
                    <a:pt x="134" y="28"/>
                  </a:cubicBezTo>
                  <a:cubicBezTo>
                    <a:pt x="135" y="29"/>
                    <a:pt x="136" y="31"/>
                    <a:pt x="136" y="32"/>
                  </a:cubicBezTo>
                  <a:cubicBezTo>
                    <a:pt x="139" y="36"/>
                    <a:pt x="139" y="36"/>
                    <a:pt x="139" y="41"/>
                  </a:cubicBezTo>
                  <a:cubicBezTo>
                    <a:pt x="139" y="48"/>
                    <a:pt x="139" y="54"/>
                    <a:pt x="139" y="61"/>
                  </a:cubicBezTo>
                  <a:cubicBezTo>
                    <a:pt x="139" y="62"/>
                    <a:pt x="139" y="63"/>
                    <a:pt x="139" y="63"/>
                  </a:cubicBezTo>
                  <a:cubicBezTo>
                    <a:pt x="139" y="64"/>
                    <a:pt x="139" y="65"/>
                    <a:pt x="138" y="65"/>
                  </a:cubicBezTo>
                  <a:cubicBezTo>
                    <a:pt x="137" y="65"/>
                    <a:pt x="137" y="65"/>
                    <a:pt x="137" y="65"/>
                  </a:cubicBezTo>
                  <a:cubicBezTo>
                    <a:pt x="133" y="64"/>
                    <a:pt x="130" y="66"/>
                    <a:pt x="127" y="67"/>
                  </a:cubicBezTo>
                  <a:cubicBezTo>
                    <a:pt x="124" y="68"/>
                    <a:pt x="121" y="69"/>
                    <a:pt x="118" y="70"/>
                  </a:cubicBezTo>
                  <a:cubicBezTo>
                    <a:pt x="116" y="71"/>
                    <a:pt x="113" y="71"/>
                    <a:pt x="111" y="71"/>
                  </a:cubicBezTo>
                  <a:cubicBezTo>
                    <a:pt x="106" y="72"/>
                    <a:pt x="102" y="72"/>
                    <a:pt x="97" y="72"/>
                  </a:cubicBezTo>
                  <a:cubicBezTo>
                    <a:pt x="94" y="73"/>
                    <a:pt x="91" y="73"/>
                    <a:pt x="88" y="73"/>
                  </a:cubicBezTo>
                  <a:cubicBezTo>
                    <a:pt x="87" y="73"/>
                    <a:pt x="86" y="74"/>
                    <a:pt x="85" y="75"/>
                  </a:cubicBezTo>
                  <a:cubicBezTo>
                    <a:pt x="84" y="76"/>
                    <a:pt x="83" y="77"/>
                    <a:pt x="82" y="78"/>
                  </a:cubicBezTo>
                  <a:cubicBezTo>
                    <a:pt x="81" y="79"/>
                    <a:pt x="80" y="79"/>
                    <a:pt x="79" y="79"/>
                  </a:cubicBezTo>
                  <a:cubicBezTo>
                    <a:pt x="78" y="79"/>
                    <a:pt x="76" y="79"/>
                    <a:pt x="74" y="79"/>
                  </a:cubicBezTo>
                  <a:cubicBezTo>
                    <a:pt x="73" y="79"/>
                    <a:pt x="72" y="79"/>
                    <a:pt x="72" y="78"/>
                  </a:cubicBezTo>
                  <a:cubicBezTo>
                    <a:pt x="72" y="77"/>
                    <a:pt x="72" y="77"/>
                    <a:pt x="72" y="77"/>
                  </a:cubicBezTo>
                  <a:cubicBezTo>
                    <a:pt x="71" y="74"/>
                    <a:pt x="68" y="72"/>
                    <a:pt x="66" y="71"/>
                  </a:cubicBezTo>
                  <a:cubicBezTo>
                    <a:pt x="64" y="71"/>
                    <a:pt x="63" y="70"/>
                    <a:pt x="62" y="70"/>
                  </a:cubicBezTo>
                  <a:cubicBezTo>
                    <a:pt x="58" y="71"/>
                    <a:pt x="53" y="70"/>
                    <a:pt x="49" y="71"/>
                  </a:cubicBezTo>
                  <a:cubicBezTo>
                    <a:pt x="47" y="71"/>
                    <a:pt x="45" y="70"/>
                    <a:pt x="44" y="69"/>
                  </a:cubicBezTo>
                  <a:cubicBezTo>
                    <a:pt x="42" y="67"/>
                    <a:pt x="41" y="66"/>
                    <a:pt x="39" y="65"/>
                  </a:cubicBezTo>
                  <a:cubicBezTo>
                    <a:pt x="38" y="64"/>
                    <a:pt x="37" y="62"/>
                    <a:pt x="37" y="61"/>
                  </a:cubicBezTo>
                  <a:cubicBezTo>
                    <a:pt x="38" y="56"/>
                    <a:pt x="37" y="52"/>
                    <a:pt x="37" y="48"/>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08" name="Freeform 107"/>
            <p:cNvSpPr>
              <a:spLocks/>
            </p:cNvSpPr>
            <p:nvPr/>
          </p:nvSpPr>
          <p:spPr bwMode="auto">
            <a:xfrm>
              <a:off x="8161351" y="2969997"/>
              <a:ext cx="276964" cy="262318"/>
            </a:xfrm>
            <a:custGeom>
              <a:avLst/>
              <a:gdLst>
                <a:gd name="T0" fmla="*/ 75 w 88"/>
                <a:gd name="T1" fmla="*/ 62 h 83"/>
                <a:gd name="T2" fmla="*/ 61 w 88"/>
                <a:gd name="T3" fmla="*/ 60 h 83"/>
                <a:gd name="T4" fmla="*/ 54 w 88"/>
                <a:gd name="T5" fmla="*/ 58 h 83"/>
                <a:gd name="T6" fmla="*/ 51 w 88"/>
                <a:gd name="T7" fmla="*/ 56 h 83"/>
                <a:gd name="T8" fmla="*/ 47 w 88"/>
                <a:gd name="T9" fmla="*/ 52 h 83"/>
                <a:gd name="T10" fmla="*/ 45 w 88"/>
                <a:gd name="T11" fmla="*/ 51 h 83"/>
                <a:gd name="T12" fmla="*/ 44 w 88"/>
                <a:gd name="T13" fmla="*/ 51 h 83"/>
                <a:gd name="T14" fmla="*/ 42 w 88"/>
                <a:gd name="T15" fmla="*/ 54 h 83"/>
                <a:gd name="T16" fmla="*/ 42 w 88"/>
                <a:gd name="T17" fmla="*/ 63 h 83"/>
                <a:gd name="T18" fmla="*/ 42 w 88"/>
                <a:gd name="T19" fmla="*/ 66 h 83"/>
                <a:gd name="T20" fmla="*/ 33 w 88"/>
                <a:gd name="T21" fmla="*/ 81 h 83"/>
                <a:gd name="T22" fmla="*/ 30 w 88"/>
                <a:gd name="T23" fmla="*/ 83 h 83"/>
                <a:gd name="T24" fmla="*/ 21 w 88"/>
                <a:gd name="T25" fmla="*/ 83 h 83"/>
                <a:gd name="T26" fmla="*/ 20 w 88"/>
                <a:gd name="T27" fmla="*/ 81 h 83"/>
                <a:gd name="T28" fmla="*/ 20 w 88"/>
                <a:gd name="T29" fmla="*/ 76 h 83"/>
                <a:gd name="T30" fmla="*/ 17 w 88"/>
                <a:gd name="T31" fmla="*/ 74 h 83"/>
                <a:gd name="T32" fmla="*/ 10 w 88"/>
                <a:gd name="T33" fmla="*/ 74 h 83"/>
                <a:gd name="T34" fmla="*/ 6 w 88"/>
                <a:gd name="T35" fmla="*/ 73 h 83"/>
                <a:gd name="T36" fmla="*/ 1 w 88"/>
                <a:gd name="T37" fmla="*/ 69 h 83"/>
                <a:gd name="T38" fmla="*/ 0 w 88"/>
                <a:gd name="T39" fmla="*/ 67 h 83"/>
                <a:gd name="T40" fmla="*/ 6 w 88"/>
                <a:gd name="T41" fmla="*/ 51 h 83"/>
                <a:gd name="T42" fmla="*/ 6 w 88"/>
                <a:gd name="T43" fmla="*/ 47 h 83"/>
                <a:gd name="T44" fmla="*/ 4 w 88"/>
                <a:gd name="T45" fmla="*/ 38 h 83"/>
                <a:gd name="T46" fmla="*/ 4 w 88"/>
                <a:gd name="T47" fmla="*/ 34 h 83"/>
                <a:gd name="T48" fmla="*/ 7 w 88"/>
                <a:gd name="T49" fmla="*/ 15 h 83"/>
                <a:gd name="T50" fmla="*/ 8 w 88"/>
                <a:gd name="T51" fmla="*/ 5 h 83"/>
                <a:gd name="T52" fmla="*/ 8 w 88"/>
                <a:gd name="T53" fmla="*/ 2 h 83"/>
                <a:gd name="T54" fmla="*/ 9 w 88"/>
                <a:gd name="T55" fmla="*/ 0 h 83"/>
                <a:gd name="T56" fmla="*/ 15 w 88"/>
                <a:gd name="T57" fmla="*/ 2 h 83"/>
                <a:gd name="T58" fmla="*/ 19 w 88"/>
                <a:gd name="T59" fmla="*/ 8 h 83"/>
                <a:gd name="T60" fmla="*/ 22 w 88"/>
                <a:gd name="T61" fmla="*/ 15 h 83"/>
                <a:gd name="T62" fmla="*/ 26 w 88"/>
                <a:gd name="T63" fmla="*/ 17 h 83"/>
                <a:gd name="T64" fmla="*/ 36 w 88"/>
                <a:gd name="T65" fmla="*/ 17 h 83"/>
                <a:gd name="T66" fmla="*/ 39 w 88"/>
                <a:gd name="T67" fmla="*/ 17 h 83"/>
                <a:gd name="T68" fmla="*/ 44 w 88"/>
                <a:gd name="T69" fmla="*/ 19 h 83"/>
                <a:gd name="T70" fmla="*/ 45 w 88"/>
                <a:gd name="T71" fmla="*/ 20 h 83"/>
                <a:gd name="T72" fmla="*/ 50 w 88"/>
                <a:gd name="T73" fmla="*/ 23 h 83"/>
                <a:gd name="T74" fmla="*/ 51 w 88"/>
                <a:gd name="T75" fmla="*/ 23 h 83"/>
                <a:gd name="T76" fmla="*/ 59 w 88"/>
                <a:gd name="T77" fmla="*/ 26 h 83"/>
                <a:gd name="T78" fmla="*/ 75 w 88"/>
                <a:gd name="T79" fmla="*/ 40 h 83"/>
                <a:gd name="T80" fmla="*/ 79 w 88"/>
                <a:gd name="T81" fmla="*/ 42 h 83"/>
                <a:gd name="T82" fmla="*/ 80 w 88"/>
                <a:gd name="T83" fmla="*/ 42 h 83"/>
                <a:gd name="T84" fmla="*/ 83 w 88"/>
                <a:gd name="T85" fmla="*/ 43 h 83"/>
                <a:gd name="T86" fmla="*/ 88 w 88"/>
                <a:gd name="T87" fmla="*/ 53 h 83"/>
                <a:gd name="T88" fmla="*/ 88 w 88"/>
                <a:gd name="T89" fmla="*/ 57 h 83"/>
                <a:gd name="T90" fmla="*/ 82 w 88"/>
                <a:gd name="T91" fmla="*/ 62 h 83"/>
                <a:gd name="T92" fmla="*/ 75 w 88"/>
                <a:gd name="T93" fmla="*/ 62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88" h="83">
                  <a:moveTo>
                    <a:pt x="75" y="62"/>
                  </a:moveTo>
                  <a:cubicBezTo>
                    <a:pt x="71" y="63"/>
                    <a:pt x="66" y="61"/>
                    <a:pt x="61" y="60"/>
                  </a:cubicBezTo>
                  <a:cubicBezTo>
                    <a:pt x="58" y="60"/>
                    <a:pt x="56" y="59"/>
                    <a:pt x="54" y="58"/>
                  </a:cubicBezTo>
                  <a:cubicBezTo>
                    <a:pt x="53" y="58"/>
                    <a:pt x="52" y="57"/>
                    <a:pt x="51" y="56"/>
                  </a:cubicBezTo>
                  <a:cubicBezTo>
                    <a:pt x="50" y="55"/>
                    <a:pt x="49" y="53"/>
                    <a:pt x="47" y="52"/>
                  </a:cubicBezTo>
                  <a:cubicBezTo>
                    <a:pt x="47" y="51"/>
                    <a:pt x="46" y="50"/>
                    <a:pt x="45" y="51"/>
                  </a:cubicBezTo>
                  <a:cubicBezTo>
                    <a:pt x="45" y="51"/>
                    <a:pt x="45" y="51"/>
                    <a:pt x="44" y="51"/>
                  </a:cubicBezTo>
                  <a:cubicBezTo>
                    <a:pt x="43" y="51"/>
                    <a:pt x="42" y="52"/>
                    <a:pt x="42" y="54"/>
                  </a:cubicBezTo>
                  <a:cubicBezTo>
                    <a:pt x="42" y="57"/>
                    <a:pt x="42" y="60"/>
                    <a:pt x="42" y="63"/>
                  </a:cubicBezTo>
                  <a:cubicBezTo>
                    <a:pt x="42" y="64"/>
                    <a:pt x="42" y="65"/>
                    <a:pt x="42" y="66"/>
                  </a:cubicBezTo>
                  <a:cubicBezTo>
                    <a:pt x="39" y="71"/>
                    <a:pt x="36" y="76"/>
                    <a:pt x="33" y="81"/>
                  </a:cubicBezTo>
                  <a:cubicBezTo>
                    <a:pt x="32" y="82"/>
                    <a:pt x="31" y="83"/>
                    <a:pt x="30" y="83"/>
                  </a:cubicBezTo>
                  <a:cubicBezTo>
                    <a:pt x="27" y="83"/>
                    <a:pt x="24" y="83"/>
                    <a:pt x="21" y="83"/>
                  </a:cubicBezTo>
                  <a:cubicBezTo>
                    <a:pt x="20" y="83"/>
                    <a:pt x="20" y="82"/>
                    <a:pt x="20" y="81"/>
                  </a:cubicBezTo>
                  <a:cubicBezTo>
                    <a:pt x="20" y="80"/>
                    <a:pt x="20" y="78"/>
                    <a:pt x="20" y="76"/>
                  </a:cubicBezTo>
                  <a:cubicBezTo>
                    <a:pt x="20" y="75"/>
                    <a:pt x="19" y="74"/>
                    <a:pt x="17" y="74"/>
                  </a:cubicBezTo>
                  <a:cubicBezTo>
                    <a:pt x="15" y="74"/>
                    <a:pt x="13" y="74"/>
                    <a:pt x="10" y="74"/>
                  </a:cubicBezTo>
                  <a:cubicBezTo>
                    <a:pt x="9" y="74"/>
                    <a:pt x="8" y="74"/>
                    <a:pt x="6" y="73"/>
                  </a:cubicBezTo>
                  <a:cubicBezTo>
                    <a:pt x="5" y="71"/>
                    <a:pt x="2" y="70"/>
                    <a:pt x="1" y="69"/>
                  </a:cubicBezTo>
                  <a:cubicBezTo>
                    <a:pt x="0" y="68"/>
                    <a:pt x="0" y="68"/>
                    <a:pt x="0" y="67"/>
                  </a:cubicBezTo>
                  <a:cubicBezTo>
                    <a:pt x="3" y="62"/>
                    <a:pt x="4" y="56"/>
                    <a:pt x="6" y="51"/>
                  </a:cubicBezTo>
                  <a:cubicBezTo>
                    <a:pt x="7" y="49"/>
                    <a:pt x="7" y="48"/>
                    <a:pt x="6" y="47"/>
                  </a:cubicBezTo>
                  <a:cubicBezTo>
                    <a:pt x="5" y="44"/>
                    <a:pt x="5" y="41"/>
                    <a:pt x="4" y="38"/>
                  </a:cubicBezTo>
                  <a:cubicBezTo>
                    <a:pt x="4" y="36"/>
                    <a:pt x="4" y="35"/>
                    <a:pt x="4" y="34"/>
                  </a:cubicBezTo>
                  <a:cubicBezTo>
                    <a:pt x="5" y="27"/>
                    <a:pt x="6" y="21"/>
                    <a:pt x="7" y="15"/>
                  </a:cubicBezTo>
                  <a:cubicBezTo>
                    <a:pt x="8" y="11"/>
                    <a:pt x="8" y="8"/>
                    <a:pt x="8" y="5"/>
                  </a:cubicBezTo>
                  <a:cubicBezTo>
                    <a:pt x="8" y="4"/>
                    <a:pt x="8" y="3"/>
                    <a:pt x="8" y="2"/>
                  </a:cubicBezTo>
                  <a:cubicBezTo>
                    <a:pt x="8" y="1"/>
                    <a:pt x="9" y="1"/>
                    <a:pt x="9" y="0"/>
                  </a:cubicBezTo>
                  <a:cubicBezTo>
                    <a:pt x="11" y="0"/>
                    <a:pt x="13" y="0"/>
                    <a:pt x="15" y="2"/>
                  </a:cubicBezTo>
                  <a:cubicBezTo>
                    <a:pt x="16" y="4"/>
                    <a:pt x="18" y="6"/>
                    <a:pt x="19" y="8"/>
                  </a:cubicBezTo>
                  <a:cubicBezTo>
                    <a:pt x="20" y="10"/>
                    <a:pt x="21" y="12"/>
                    <a:pt x="22" y="15"/>
                  </a:cubicBezTo>
                  <a:cubicBezTo>
                    <a:pt x="23" y="16"/>
                    <a:pt x="24" y="17"/>
                    <a:pt x="26" y="17"/>
                  </a:cubicBezTo>
                  <a:cubicBezTo>
                    <a:pt x="29" y="17"/>
                    <a:pt x="32" y="17"/>
                    <a:pt x="36" y="17"/>
                  </a:cubicBezTo>
                  <a:cubicBezTo>
                    <a:pt x="37" y="17"/>
                    <a:pt x="38" y="17"/>
                    <a:pt x="39" y="17"/>
                  </a:cubicBezTo>
                  <a:cubicBezTo>
                    <a:pt x="41" y="17"/>
                    <a:pt x="43" y="17"/>
                    <a:pt x="44" y="19"/>
                  </a:cubicBezTo>
                  <a:cubicBezTo>
                    <a:pt x="44" y="19"/>
                    <a:pt x="44" y="20"/>
                    <a:pt x="45" y="20"/>
                  </a:cubicBezTo>
                  <a:cubicBezTo>
                    <a:pt x="46" y="22"/>
                    <a:pt x="48" y="23"/>
                    <a:pt x="50" y="23"/>
                  </a:cubicBezTo>
                  <a:cubicBezTo>
                    <a:pt x="50" y="22"/>
                    <a:pt x="50" y="23"/>
                    <a:pt x="51" y="23"/>
                  </a:cubicBezTo>
                  <a:cubicBezTo>
                    <a:pt x="57" y="23"/>
                    <a:pt x="55" y="22"/>
                    <a:pt x="59" y="26"/>
                  </a:cubicBezTo>
                  <a:cubicBezTo>
                    <a:pt x="64" y="31"/>
                    <a:pt x="70" y="35"/>
                    <a:pt x="75" y="40"/>
                  </a:cubicBezTo>
                  <a:cubicBezTo>
                    <a:pt x="76" y="41"/>
                    <a:pt x="77" y="42"/>
                    <a:pt x="79" y="42"/>
                  </a:cubicBezTo>
                  <a:cubicBezTo>
                    <a:pt x="79" y="42"/>
                    <a:pt x="80" y="42"/>
                    <a:pt x="80" y="42"/>
                  </a:cubicBezTo>
                  <a:cubicBezTo>
                    <a:pt x="82" y="42"/>
                    <a:pt x="82" y="42"/>
                    <a:pt x="83" y="43"/>
                  </a:cubicBezTo>
                  <a:cubicBezTo>
                    <a:pt x="88" y="47"/>
                    <a:pt x="88" y="47"/>
                    <a:pt x="88" y="53"/>
                  </a:cubicBezTo>
                  <a:cubicBezTo>
                    <a:pt x="88" y="54"/>
                    <a:pt x="88" y="56"/>
                    <a:pt x="88" y="57"/>
                  </a:cubicBezTo>
                  <a:cubicBezTo>
                    <a:pt x="87" y="60"/>
                    <a:pt x="85" y="62"/>
                    <a:pt x="82" y="62"/>
                  </a:cubicBezTo>
                  <a:cubicBezTo>
                    <a:pt x="80" y="63"/>
                    <a:pt x="78" y="62"/>
                    <a:pt x="75" y="62"/>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09" name="Freeform 108"/>
            <p:cNvSpPr>
              <a:spLocks/>
            </p:cNvSpPr>
            <p:nvPr/>
          </p:nvSpPr>
          <p:spPr bwMode="auto">
            <a:xfrm>
              <a:off x="7583457" y="2225656"/>
              <a:ext cx="186418" cy="271637"/>
            </a:xfrm>
            <a:custGeom>
              <a:avLst/>
              <a:gdLst>
                <a:gd name="T0" fmla="*/ 41 w 59"/>
                <a:gd name="T1" fmla="*/ 86 h 86"/>
                <a:gd name="T2" fmla="*/ 37 w 59"/>
                <a:gd name="T3" fmla="*/ 86 h 86"/>
                <a:gd name="T4" fmla="*/ 34 w 59"/>
                <a:gd name="T5" fmla="*/ 85 h 86"/>
                <a:gd name="T6" fmla="*/ 29 w 59"/>
                <a:gd name="T7" fmla="*/ 76 h 86"/>
                <a:gd name="T8" fmla="*/ 21 w 59"/>
                <a:gd name="T9" fmla="*/ 66 h 86"/>
                <a:gd name="T10" fmla="*/ 1 w 59"/>
                <a:gd name="T11" fmla="*/ 45 h 86"/>
                <a:gd name="T12" fmla="*/ 0 w 59"/>
                <a:gd name="T13" fmla="*/ 42 h 86"/>
                <a:gd name="T14" fmla="*/ 0 w 59"/>
                <a:gd name="T15" fmla="*/ 32 h 86"/>
                <a:gd name="T16" fmla="*/ 1 w 59"/>
                <a:gd name="T17" fmla="*/ 29 h 86"/>
                <a:gd name="T18" fmla="*/ 5 w 59"/>
                <a:gd name="T19" fmla="*/ 25 h 86"/>
                <a:gd name="T20" fmla="*/ 8 w 59"/>
                <a:gd name="T21" fmla="*/ 26 h 86"/>
                <a:gd name="T22" fmla="*/ 9 w 59"/>
                <a:gd name="T23" fmla="*/ 29 h 86"/>
                <a:gd name="T24" fmla="*/ 11 w 59"/>
                <a:gd name="T25" fmla="*/ 31 h 86"/>
                <a:gd name="T26" fmla="*/ 17 w 59"/>
                <a:gd name="T27" fmla="*/ 34 h 86"/>
                <a:gd name="T28" fmla="*/ 19 w 59"/>
                <a:gd name="T29" fmla="*/ 36 h 86"/>
                <a:gd name="T30" fmla="*/ 22 w 59"/>
                <a:gd name="T31" fmla="*/ 36 h 86"/>
                <a:gd name="T32" fmla="*/ 28 w 59"/>
                <a:gd name="T33" fmla="*/ 31 h 86"/>
                <a:gd name="T34" fmla="*/ 29 w 59"/>
                <a:gd name="T35" fmla="*/ 29 h 86"/>
                <a:gd name="T36" fmla="*/ 29 w 59"/>
                <a:gd name="T37" fmla="*/ 24 h 86"/>
                <a:gd name="T38" fmla="*/ 27 w 59"/>
                <a:gd name="T39" fmla="*/ 22 h 86"/>
                <a:gd name="T40" fmla="*/ 22 w 59"/>
                <a:gd name="T41" fmla="*/ 19 h 86"/>
                <a:gd name="T42" fmla="*/ 19 w 59"/>
                <a:gd name="T43" fmla="*/ 16 h 86"/>
                <a:gd name="T44" fmla="*/ 18 w 59"/>
                <a:gd name="T45" fmla="*/ 5 h 86"/>
                <a:gd name="T46" fmla="*/ 19 w 59"/>
                <a:gd name="T47" fmla="*/ 2 h 86"/>
                <a:gd name="T48" fmla="*/ 22 w 59"/>
                <a:gd name="T49" fmla="*/ 1 h 86"/>
                <a:gd name="T50" fmla="*/ 28 w 59"/>
                <a:gd name="T51" fmla="*/ 5 h 86"/>
                <a:gd name="T52" fmla="*/ 35 w 59"/>
                <a:gd name="T53" fmla="*/ 7 h 86"/>
                <a:gd name="T54" fmla="*/ 49 w 59"/>
                <a:gd name="T55" fmla="*/ 8 h 86"/>
                <a:gd name="T56" fmla="*/ 52 w 59"/>
                <a:gd name="T57" fmla="*/ 9 h 86"/>
                <a:gd name="T58" fmla="*/ 56 w 59"/>
                <a:gd name="T59" fmla="*/ 14 h 86"/>
                <a:gd name="T60" fmla="*/ 57 w 59"/>
                <a:gd name="T61" fmla="*/ 16 h 86"/>
                <a:gd name="T62" fmla="*/ 57 w 59"/>
                <a:gd name="T63" fmla="*/ 20 h 86"/>
                <a:gd name="T64" fmla="*/ 56 w 59"/>
                <a:gd name="T65" fmla="*/ 22 h 86"/>
                <a:gd name="T66" fmla="*/ 53 w 59"/>
                <a:gd name="T67" fmla="*/ 26 h 86"/>
                <a:gd name="T68" fmla="*/ 51 w 59"/>
                <a:gd name="T69" fmla="*/ 29 h 86"/>
                <a:gd name="T70" fmla="*/ 51 w 59"/>
                <a:gd name="T71" fmla="*/ 32 h 86"/>
                <a:gd name="T72" fmla="*/ 57 w 59"/>
                <a:gd name="T73" fmla="*/ 37 h 86"/>
                <a:gd name="T74" fmla="*/ 59 w 59"/>
                <a:gd name="T75" fmla="*/ 42 h 86"/>
                <a:gd name="T76" fmla="*/ 59 w 59"/>
                <a:gd name="T77" fmla="*/ 61 h 86"/>
                <a:gd name="T78" fmla="*/ 57 w 59"/>
                <a:gd name="T79" fmla="*/ 70 h 86"/>
                <a:gd name="T80" fmla="*/ 56 w 59"/>
                <a:gd name="T81" fmla="*/ 71 h 86"/>
                <a:gd name="T82" fmla="*/ 52 w 59"/>
                <a:gd name="T83" fmla="*/ 71 h 86"/>
                <a:gd name="T84" fmla="*/ 50 w 59"/>
                <a:gd name="T85" fmla="*/ 73 h 86"/>
                <a:gd name="T86" fmla="*/ 50 w 59"/>
                <a:gd name="T87" fmla="*/ 75 h 86"/>
                <a:gd name="T88" fmla="*/ 47 w 59"/>
                <a:gd name="T89" fmla="*/ 85 h 86"/>
                <a:gd name="T90" fmla="*/ 45 w 59"/>
                <a:gd name="T91" fmla="*/ 86 h 86"/>
                <a:gd name="T92" fmla="*/ 41 w 59"/>
                <a:gd name="T93" fmla="*/ 86 h 86"/>
                <a:gd name="T94" fmla="*/ 41 w 59"/>
                <a:gd name="T95" fmla="*/ 86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9" h="86">
                  <a:moveTo>
                    <a:pt x="41" y="86"/>
                  </a:moveTo>
                  <a:cubicBezTo>
                    <a:pt x="39" y="86"/>
                    <a:pt x="38" y="86"/>
                    <a:pt x="37" y="86"/>
                  </a:cubicBezTo>
                  <a:cubicBezTo>
                    <a:pt x="35" y="86"/>
                    <a:pt x="35" y="86"/>
                    <a:pt x="34" y="85"/>
                  </a:cubicBezTo>
                  <a:cubicBezTo>
                    <a:pt x="32" y="82"/>
                    <a:pt x="31" y="79"/>
                    <a:pt x="29" y="76"/>
                  </a:cubicBezTo>
                  <a:cubicBezTo>
                    <a:pt x="27" y="72"/>
                    <a:pt x="24" y="69"/>
                    <a:pt x="21" y="66"/>
                  </a:cubicBezTo>
                  <a:cubicBezTo>
                    <a:pt x="15" y="59"/>
                    <a:pt x="8" y="52"/>
                    <a:pt x="1" y="45"/>
                  </a:cubicBezTo>
                  <a:cubicBezTo>
                    <a:pt x="0" y="44"/>
                    <a:pt x="0" y="43"/>
                    <a:pt x="0" y="42"/>
                  </a:cubicBezTo>
                  <a:cubicBezTo>
                    <a:pt x="0" y="38"/>
                    <a:pt x="0" y="35"/>
                    <a:pt x="0" y="32"/>
                  </a:cubicBezTo>
                  <a:cubicBezTo>
                    <a:pt x="0" y="31"/>
                    <a:pt x="0" y="30"/>
                    <a:pt x="1" y="29"/>
                  </a:cubicBezTo>
                  <a:cubicBezTo>
                    <a:pt x="3" y="28"/>
                    <a:pt x="4" y="26"/>
                    <a:pt x="5" y="25"/>
                  </a:cubicBezTo>
                  <a:cubicBezTo>
                    <a:pt x="6" y="24"/>
                    <a:pt x="7" y="25"/>
                    <a:pt x="8" y="26"/>
                  </a:cubicBezTo>
                  <a:cubicBezTo>
                    <a:pt x="8" y="27"/>
                    <a:pt x="9" y="28"/>
                    <a:pt x="9" y="29"/>
                  </a:cubicBezTo>
                  <a:cubicBezTo>
                    <a:pt x="10" y="30"/>
                    <a:pt x="10" y="30"/>
                    <a:pt x="11" y="31"/>
                  </a:cubicBezTo>
                  <a:cubicBezTo>
                    <a:pt x="14" y="31"/>
                    <a:pt x="16" y="32"/>
                    <a:pt x="17" y="34"/>
                  </a:cubicBezTo>
                  <a:cubicBezTo>
                    <a:pt x="18" y="35"/>
                    <a:pt x="18" y="35"/>
                    <a:pt x="19" y="36"/>
                  </a:cubicBezTo>
                  <a:cubicBezTo>
                    <a:pt x="20" y="37"/>
                    <a:pt x="20" y="37"/>
                    <a:pt x="22" y="36"/>
                  </a:cubicBezTo>
                  <a:cubicBezTo>
                    <a:pt x="24" y="34"/>
                    <a:pt x="26" y="33"/>
                    <a:pt x="28" y="31"/>
                  </a:cubicBezTo>
                  <a:cubicBezTo>
                    <a:pt x="29" y="30"/>
                    <a:pt x="29" y="30"/>
                    <a:pt x="29" y="29"/>
                  </a:cubicBezTo>
                  <a:cubicBezTo>
                    <a:pt x="29" y="27"/>
                    <a:pt x="29" y="26"/>
                    <a:pt x="29" y="24"/>
                  </a:cubicBezTo>
                  <a:cubicBezTo>
                    <a:pt x="29" y="23"/>
                    <a:pt x="28" y="22"/>
                    <a:pt x="27" y="22"/>
                  </a:cubicBezTo>
                  <a:cubicBezTo>
                    <a:pt x="26" y="21"/>
                    <a:pt x="24" y="20"/>
                    <a:pt x="22" y="19"/>
                  </a:cubicBezTo>
                  <a:cubicBezTo>
                    <a:pt x="21" y="19"/>
                    <a:pt x="20" y="18"/>
                    <a:pt x="19" y="16"/>
                  </a:cubicBezTo>
                  <a:cubicBezTo>
                    <a:pt x="17" y="13"/>
                    <a:pt x="17" y="9"/>
                    <a:pt x="18" y="5"/>
                  </a:cubicBezTo>
                  <a:cubicBezTo>
                    <a:pt x="18" y="4"/>
                    <a:pt x="18" y="3"/>
                    <a:pt x="19" y="2"/>
                  </a:cubicBezTo>
                  <a:cubicBezTo>
                    <a:pt x="20" y="1"/>
                    <a:pt x="20" y="0"/>
                    <a:pt x="22" y="1"/>
                  </a:cubicBezTo>
                  <a:cubicBezTo>
                    <a:pt x="24" y="3"/>
                    <a:pt x="26" y="4"/>
                    <a:pt x="28" y="5"/>
                  </a:cubicBezTo>
                  <a:cubicBezTo>
                    <a:pt x="30" y="6"/>
                    <a:pt x="33" y="7"/>
                    <a:pt x="35" y="7"/>
                  </a:cubicBezTo>
                  <a:cubicBezTo>
                    <a:pt x="40" y="7"/>
                    <a:pt x="44" y="8"/>
                    <a:pt x="49" y="8"/>
                  </a:cubicBezTo>
                  <a:cubicBezTo>
                    <a:pt x="50" y="8"/>
                    <a:pt x="51" y="8"/>
                    <a:pt x="52" y="9"/>
                  </a:cubicBezTo>
                  <a:cubicBezTo>
                    <a:pt x="54" y="11"/>
                    <a:pt x="55" y="12"/>
                    <a:pt x="56" y="14"/>
                  </a:cubicBezTo>
                  <a:cubicBezTo>
                    <a:pt x="57" y="15"/>
                    <a:pt x="57" y="15"/>
                    <a:pt x="57" y="16"/>
                  </a:cubicBezTo>
                  <a:cubicBezTo>
                    <a:pt x="57" y="17"/>
                    <a:pt x="57" y="19"/>
                    <a:pt x="57" y="20"/>
                  </a:cubicBezTo>
                  <a:cubicBezTo>
                    <a:pt x="57" y="21"/>
                    <a:pt x="57" y="22"/>
                    <a:pt x="56" y="22"/>
                  </a:cubicBezTo>
                  <a:cubicBezTo>
                    <a:pt x="55" y="24"/>
                    <a:pt x="54" y="25"/>
                    <a:pt x="53" y="26"/>
                  </a:cubicBezTo>
                  <a:cubicBezTo>
                    <a:pt x="52" y="27"/>
                    <a:pt x="51" y="28"/>
                    <a:pt x="51" y="29"/>
                  </a:cubicBezTo>
                  <a:cubicBezTo>
                    <a:pt x="50" y="30"/>
                    <a:pt x="50" y="30"/>
                    <a:pt x="51" y="32"/>
                  </a:cubicBezTo>
                  <a:cubicBezTo>
                    <a:pt x="53" y="34"/>
                    <a:pt x="55" y="36"/>
                    <a:pt x="57" y="37"/>
                  </a:cubicBezTo>
                  <a:cubicBezTo>
                    <a:pt x="58" y="39"/>
                    <a:pt x="59" y="40"/>
                    <a:pt x="59" y="42"/>
                  </a:cubicBezTo>
                  <a:cubicBezTo>
                    <a:pt x="59" y="48"/>
                    <a:pt x="59" y="55"/>
                    <a:pt x="59" y="61"/>
                  </a:cubicBezTo>
                  <a:cubicBezTo>
                    <a:pt x="59" y="64"/>
                    <a:pt x="58" y="67"/>
                    <a:pt x="57" y="70"/>
                  </a:cubicBezTo>
                  <a:cubicBezTo>
                    <a:pt x="57" y="71"/>
                    <a:pt x="57" y="71"/>
                    <a:pt x="56" y="71"/>
                  </a:cubicBezTo>
                  <a:cubicBezTo>
                    <a:pt x="55" y="71"/>
                    <a:pt x="53" y="71"/>
                    <a:pt x="52" y="71"/>
                  </a:cubicBezTo>
                  <a:cubicBezTo>
                    <a:pt x="50" y="71"/>
                    <a:pt x="50" y="72"/>
                    <a:pt x="50" y="73"/>
                  </a:cubicBezTo>
                  <a:cubicBezTo>
                    <a:pt x="50" y="74"/>
                    <a:pt x="50" y="75"/>
                    <a:pt x="50" y="75"/>
                  </a:cubicBezTo>
                  <a:cubicBezTo>
                    <a:pt x="50" y="79"/>
                    <a:pt x="48" y="82"/>
                    <a:pt x="47" y="85"/>
                  </a:cubicBezTo>
                  <a:cubicBezTo>
                    <a:pt x="47" y="86"/>
                    <a:pt x="46" y="86"/>
                    <a:pt x="45" y="86"/>
                  </a:cubicBezTo>
                  <a:cubicBezTo>
                    <a:pt x="44" y="86"/>
                    <a:pt x="42" y="86"/>
                    <a:pt x="41" y="86"/>
                  </a:cubicBezTo>
                  <a:cubicBezTo>
                    <a:pt x="41" y="86"/>
                    <a:pt x="41" y="86"/>
                    <a:pt x="41" y="86"/>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10" name="Freeform 109"/>
            <p:cNvSpPr>
              <a:spLocks/>
            </p:cNvSpPr>
            <p:nvPr/>
          </p:nvSpPr>
          <p:spPr bwMode="auto">
            <a:xfrm>
              <a:off x="7262552" y="1926056"/>
              <a:ext cx="179761" cy="218375"/>
            </a:xfrm>
            <a:custGeom>
              <a:avLst/>
              <a:gdLst>
                <a:gd name="T0" fmla="*/ 54 w 57"/>
                <a:gd name="T1" fmla="*/ 58 h 69"/>
                <a:gd name="T2" fmla="*/ 53 w 57"/>
                <a:gd name="T3" fmla="*/ 58 h 69"/>
                <a:gd name="T4" fmla="*/ 52 w 57"/>
                <a:gd name="T5" fmla="*/ 59 h 69"/>
                <a:gd name="T6" fmla="*/ 45 w 57"/>
                <a:gd name="T7" fmla="*/ 60 h 69"/>
                <a:gd name="T8" fmla="*/ 41 w 57"/>
                <a:gd name="T9" fmla="*/ 62 h 69"/>
                <a:gd name="T10" fmla="*/ 37 w 57"/>
                <a:gd name="T11" fmla="*/ 66 h 69"/>
                <a:gd name="T12" fmla="*/ 34 w 57"/>
                <a:gd name="T13" fmla="*/ 68 h 69"/>
                <a:gd name="T14" fmla="*/ 24 w 57"/>
                <a:gd name="T15" fmla="*/ 69 h 69"/>
                <a:gd name="T16" fmla="*/ 19 w 57"/>
                <a:gd name="T17" fmla="*/ 65 h 69"/>
                <a:gd name="T18" fmla="*/ 21 w 57"/>
                <a:gd name="T19" fmla="*/ 60 h 69"/>
                <a:gd name="T20" fmla="*/ 30 w 57"/>
                <a:gd name="T21" fmla="*/ 54 h 69"/>
                <a:gd name="T22" fmla="*/ 35 w 57"/>
                <a:gd name="T23" fmla="*/ 52 h 69"/>
                <a:gd name="T24" fmla="*/ 41 w 57"/>
                <a:gd name="T25" fmla="*/ 51 h 69"/>
                <a:gd name="T26" fmla="*/ 48 w 57"/>
                <a:gd name="T27" fmla="*/ 49 h 69"/>
                <a:gd name="T28" fmla="*/ 49 w 57"/>
                <a:gd name="T29" fmla="*/ 47 h 69"/>
                <a:gd name="T30" fmla="*/ 46 w 57"/>
                <a:gd name="T31" fmla="*/ 40 h 69"/>
                <a:gd name="T32" fmla="*/ 44 w 57"/>
                <a:gd name="T33" fmla="*/ 40 h 69"/>
                <a:gd name="T34" fmla="*/ 38 w 57"/>
                <a:gd name="T35" fmla="*/ 41 h 69"/>
                <a:gd name="T36" fmla="*/ 26 w 57"/>
                <a:gd name="T37" fmla="*/ 42 h 69"/>
                <a:gd name="T38" fmla="*/ 24 w 57"/>
                <a:gd name="T39" fmla="*/ 42 h 69"/>
                <a:gd name="T40" fmla="*/ 18 w 57"/>
                <a:gd name="T41" fmla="*/ 36 h 69"/>
                <a:gd name="T42" fmla="*/ 17 w 57"/>
                <a:gd name="T43" fmla="*/ 35 h 69"/>
                <a:gd name="T44" fmla="*/ 15 w 57"/>
                <a:gd name="T45" fmla="*/ 37 h 69"/>
                <a:gd name="T46" fmla="*/ 14 w 57"/>
                <a:gd name="T47" fmla="*/ 39 h 69"/>
                <a:gd name="T48" fmla="*/ 12 w 57"/>
                <a:gd name="T49" fmla="*/ 40 h 69"/>
                <a:gd name="T50" fmla="*/ 6 w 57"/>
                <a:gd name="T51" fmla="*/ 40 h 69"/>
                <a:gd name="T52" fmla="*/ 3 w 57"/>
                <a:gd name="T53" fmla="*/ 38 h 69"/>
                <a:gd name="T54" fmla="*/ 0 w 57"/>
                <a:gd name="T55" fmla="*/ 29 h 69"/>
                <a:gd name="T56" fmla="*/ 0 w 57"/>
                <a:gd name="T57" fmla="*/ 28 h 69"/>
                <a:gd name="T58" fmla="*/ 3 w 57"/>
                <a:gd name="T59" fmla="*/ 23 h 69"/>
                <a:gd name="T60" fmla="*/ 17 w 57"/>
                <a:gd name="T61" fmla="*/ 13 h 69"/>
                <a:gd name="T62" fmla="*/ 22 w 57"/>
                <a:gd name="T63" fmla="*/ 3 h 69"/>
                <a:gd name="T64" fmla="*/ 25 w 57"/>
                <a:gd name="T65" fmla="*/ 0 h 69"/>
                <a:gd name="T66" fmla="*/ 34 w 57"/>
                <a:gd name="T67" fmla="*/ 3 h 69"/>
                <a:gd name="T68" fmla="*/ 45 w 57"/>
                <a:gd name="T69" fmla="*/ 14 h 69"/>
                <a:gd name="T70" fmla="*/ 46 w 57"/>
                <a:gd name="T71" fmla="*/ 16 h 69"/>
                <a:gd name="T72" fmla="*/ 46 w 57"/>
                <a:gd name="T73" fmla="*/ 19 h 69"/>
                <a:gd name="T74" fmla="*/ 47 w 57"/>
                <a:gd name="T75" fmla="*/ 28 h 69"/>
                <a:gd name="T76" fmla="*/ 48 w 57"/>
                <a:gd name="T77" fmla="*/ 30 h 69"/>
                <a:gd name="T78" fmla="*/ 57 w 57"/>
                <a:gd name="T79" fmla="*/ 40 h 69"/>
                <a:gd name="T80" fmla="*/ 57 w 57"/>
                <a:gd name="T81" fmla="*/ 41 h 69"/>
                <a:gd name="T82" fmla="*/ 57 w 57"/>
                <a:gd name="T83" fmla="*/ 43 h 69"/>
                <a:gd name="T84" fmla="*/ 55 w 57"/>
                <a:gd name="T85" fmla="*/ 52 h 69"/>
                <a:gd name="T86" fmla="*/ 54 w 57"/>
                <a:gd name="T87" fmla="*/ 58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57" h="69">
                  <a:moveTo>
                    <a:pt x="54" y="58"/>
                  </a:moveTo>
                  <a:cubicBezTo>
                    <a:pt x="53" y="58"/>
                    <a:pt x="53" y="58"/>
                    <a:pt x="53" y="58"/>
                  </a:cubicBezTo>
                  <a:cubicBezTo>
                    <a:pt x="53" y="58"/>
                    <a:pt x="52" y="59"/>
                    <a:pt x="52" y="59"/>
                  </a:cubicBezTo>
                  <a:cubicBezTo>
                    <a:pt x="50" y="59"/>
                    <a:pt x="47" y="60"/>
                    <a:pt x="45" y="60"/>
                  </a:cubicBezTo>
                  <a:cubicBezTo>
                    <a:pt x="43" y="60"/>
                    <a:pt x="42" y="61"/>
                    <a:pt x="41" y="62"/>
                  </a:cubicBezTo>
                  <a:cubicBezTo>
                    <a:pt x="40" y="63"/>
                    <a:pt x="38" y="65"/>
                    <a:pt x="37" y="66"/>
                  </a:cubicBezTo>
                  <a:cubicBezTo>
                    <a:pt x="36" y="67"/>
                    <a:pt x="35" y="68"/>
                    <a:pt x="34" y="68"/>
                  </a:cubicBezTo>
                  <a:cubicBezTo>
                    <a:pt x="30" y="68"/>
                    <a:pt x="27" y="69"/>
                    <a:pt x="24" y="69"/>
                  </a:cubicBezTo>
                  <a:cubicBezTo>
                    <a:pt x="22" y="69"/>
                    <a:pt x="19" y="67"/>
                    <a:pt x="19" y="65"/>
                  </a:cubicBezTo>
                  <a:cubicBezTo>
                    <a:pt x="19" y="63"/>
                    <a:pt x="19" y="61"/>
                    <a:pt x="21" y="60"/>
                  </a:cubicBezTo>
                  <a:cubicBezTo>
                    <a:pt x="23" y="57"/>
                    <a:pt x="26" y="55"/>
                    <a:pt x="30" y="54"/>
                  </a:cubicBezTo>
                  <a:cubicBezTo>
                    <a:pt x="32" y="54"/>
                    <a:pt x="34" y="53"/>
                    <a:pt x="35" y="52"/>
                  </a:cubicBezTo>
                  <a:cubicBezTo>
                    <a:pt x="37" y="52"/>
                    <a:pt x="39" y="51"/>
                    <a:pt x="41" y="51"/>
                  </a:cubicBezTo>
                  <a:cubicBezTo>
                    <a:pt x="44" y="52"/>
                    <a:pt x="46" y="50"/>
                    <a:pt x="48" y="49"/>
                  </a:cubicBezTo>
                  <a:cubicBezTo>
                    <a:pt x="48" y="48"/>
                    <a:pt x="48" y="48"/>
                    <a:pt x="49" y="47"/>
                  </a:cubicBezTo>
                  <a:cubicBezTo>
                    <a:pt x="49" y="44"/>
                    <a:pt x="47" y="42"/>
                    <a:pt x="46" y="40"/>
                  </a:cubicBezTo>
                  <a:cubicBezTo>
                    <a:pt x="45" y="40"/>
                    <a:pt x="45" y="40"/>
                    <a:pt x="44" y="40"/>
                  </a:cubicBezTo>
                  <a:cubicBezTo>
                    <a:pt x="42" y="40"/>
                    <a:pt x="40" y="40"/>
                    <a:pt x="38" y="41"/>
                  </a:cubicBezTo>
                  <a:cubicBezTo>
                    <a:pt x="34" y="41"/>
                    <a:pt x="30" y="42"/>
                    <a:pt x="26" y="42"/>
                  </a:cubicBezTo>
                  <a:cubicBezTo>
                    <a:pt x="25" y="43"/>
                    <a:pt x="25" y="42"/>
                    <a:pt x="24" y="42"/>
                  </a:cubicBezTo>
                  <a:cubicBezTo>
                    <a:pt x="22" y="40"/>
                    <a:pt x="20" y="38"/>
                    <a:pt x="18" y="36"/>
                  </a:cubicBezTo>
                  <a:cubicBezTo>
                    <a:pt x="18" y="35"/>
                    <a:pt x="17" y="35"/>
                    <a:pt x="17" y="35"/>
                  </a:cubicBezTo>
                  <a:cubicBezTo>
                    <a:pt x="16" y="35"/>
                    <a:pt x="16" y="37"/>
                    <a:pt x="15" y="37"/>
                  </a:cubicBezTo>
                  <a:cubicBezTo>
                    <a:pt x="15" y="38"/>
                    <a:pt x="15" y="38"/>
                    <a:pt x="14" y="39"/>
                  </a:cubicBezTo>
                  <a:cubicBezTo>
                    <a:pt x="14" y="39"/>
                    <a:pt x="13" y="40"/>
                    <a:pt x="12" y="40"/>
                  </a:cubicBezTo>
                  <a:cubicBezTo>
                    <a:pt x="10" y="40"/>
                    <a:pt x="8" y="40"/>
                    <a:pt x="6" y="40"/>
                  </a:cubicBezTo>
                  <a:cubicBezTo>
                    <a:pt x="5" y="40"/>
                    <a:pt x="4" y="39"/>
                    <a:pt x="3" y="38"/>
                  </a:cubicBezTo>
                  <a:cubicBezTo>
                    <a:pt x="0" y="34"/>
                    <a:pt x="0" y="34"/>
                    <a:pt x="0" y="29"/>
                  </a:cubicBezTo>
                  <a:cubicBezTo>
                    <a:pt x="0" y="29"/>
                    <a:pt x="0" y="28"/>
                    <a:pt x="0" y="28"/>
                  </a:cubicBezTo>
                  <a:cubicBezTo>
                    <a:pt x="0" y="24"/>
                    <a:pt x="0" y="25"/>
                    <a:pt x="3" y="23"/>
                  </a:cubicBezTo>
                  <a:cubicBezTo>
                    <a:pt x="8" y="20"/>
                    <a:pt x="13" y="17"/>
                    <a:pt x="17" y="13"/>
                  </a:cubicBezTo>
                  <a:cubicBezTo>
                    <a:pt x="20" y="10"/>
                    <a:pt x="22" y="7"/>
                    <a:pt x="22" y="3"/>
                  </a:cubicBezTo>
                  <a:cubicBezTo>
                    <a:pt x="22" y="0"/>
                    <a:pt x="22" y="0"/>
                    <a:pt x="25" y="0"/>
                  </a:cubicBezTo>
                  <a:cubicBezTo>
                    <a:pt x="30" y="0"/>
                    <a:pt x="31" y="0"/>
                    <a:pt x="34" y="3"/>
                  </a:cubicBezTo>
                  <a:cubicBezTo>
                    <a:pt x="38" y="6"/>
                    <a:pt x="41" y="10"/>
                    <a:pt x="45" y="14"/>
                  </a:cubicBezTo>
                  <a:cubicBezTo>
                    <a:pt x="45" y="14"/>
                    <a:pt x="46" y="15"/>
                    <a:pt x="46" y="16"/>
                  </a:cubicBezTo>
                  <a:cubicBezTo>
                    <a:pt x="46" y="17"/>
                    <a:pt x="46" y="18"/>
                    <a:pt x="46" y="19"/>
                  </a:cubicBezTo>
                  <a:cubicBezTo>
                    <a:pt x="45" y="22"/>
                    <a:pt x="46" y="25"/>
                    <a:pt x="47" y="28"/>
                  </a:cubicBezTo>
                  <a:cubicBezTo>
                    <a:pt x="47" y="29"/>
                    <a:pt x="47" y="30"/>
                    <a:pt x="48" y="30"/>
                  </a:cubicBezTo>
                  <a:cubicBezTo>
                    <a:pt x="52" y="32"/>
                    <a:pt x="55" y="36"/>
                    <a:pt x="57" y="40"/>
                  </a:cubicBezTo>
                  <a:cubicBezTo>
                    <a:pt x="57" y="40"/>
                    <a:pt x="57" y="40"/>
                    <a:pt x="57" y="41"/>
                  </a:cubicBezTo>
                  <a:cubicBezTo>
                    <a:pt x="57" y="41"/>
                    <a:pt x="57" y="42"/>
                    <a:pt x="57" y="43"/>
                  </a:cubicBezTo>
                  <a:cubicBezTo>
                    <a:pt x="56" y="46"/>
                    <a:pt x="55" y="49"/>
                    <a:pt x="55" y="52"/>
                  </a:cubicBezTo>
                  <a:cubicBezTo>
                    <a:pt x="54" y="54"/>
                    <a:pt x="53" y="56"/>
                    <a:pt x="54" y="58"/>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11" name="Freeform 110"/>
            <p:cNvSpPr>
              <a:spLocks/>
            </p:cNvSpPr>
            <p:nvPr/>
          </p:nvSpPr>
          <p:spPr bwMode="auto">
            <a:xfrm>
              <a:off x="7168011" y="1808879"/>
              <a:ext cx="191745" cy="135819"/>
            </a:xfrm>
            <a:custGeom>
              <a:avLst/>
              <a:gdLst>
                <a:gd name="T0" fmla="*/ 61 w 61"/>
                <a:gd name="T1" fmla="*/ 10 h 43"/>
                <a:gd name="T2" fmla="*/ 61 w 61"/>
                <a:gd name="T3" fmla="*/ 16 h 43"/>
                <a:gd name="T4" fmla="*/ 60 w 61"/>
                <a:gd name="T5" fmla="*/ 19 h 43"/>
                <a:gd name="T6" fmla="*/ 54 w 61"/>
                <a:gd name="T7" fmla="*/ 26 h 43"/>
                <a:gd name="T8" fmla="*/ 51 w 61"/>
                <a:gd name="T9" fmla="*/ 28 h 43"/>
                <a:gd name="T10" fmla="*/ 46 w 61"/>
                <a:gd name="T11" fmla="*/ 31 h 43"/>
                <a:gd name="T12" fmla="*/ 41 w 61"/>
                <a:gd name="T13" fmla="*/ 30 h 43"/>
                <a:gd name="T14" fmla="*/ 37 w 61"/>
                <a:gd name="T15" fmla="*/ 31 h 43"/>
                <a:gd name="T16" fmla="*/ 35 w 61"/>
                <a:gd name="T17" fmla="*/ 32 h 43"/>
                <a:gd name="T18" fmla="*/ 33 w 61"/>
                <a:gd name="T19" fmla="*/ 35 h 43"/>
                <a:gd name="T20" fmla="*/ 31 w 61"/>
                <a:gd name="T21" fmla="*/ 37 h 43"/>
                <a:gd name="T22" fmla="*/ 26 w 61"/>
                <a:gd name="T23" fmla="*/ 37 h 43"/>
                <a:gd name="T24" fmla="*/ 23 w 61"/>
                <a:gd name="T25" fmla="*/ 39 h 43"/>
                <a:gd name="T26" fmla="*/ 21 w 61"/>
                <a:gd name="T27" fmla="*/ 42 h 43"/>
                <a:gd name="T28" fmla="*/ 16 w 61"/>
                <a:gd name="T29" fmla="*/ 43 h 43"/>
                <a:gd name="T30" fmla="*/ 8 w 61"/>
                <a:gd name="T31" fmla="*/ 43 h 43"/>
                <a:gd name="T32" fmla="*/ 5 w 61"/>
                <a:gd name="T33" fmla="*/ 41 h 43"/>
                <a:gd name="T34" fmla="*/ 1 w 61"/>
                <a:gd name="T35" fmla="*/ 35 h 43"/>
                <a:gd name="T36" fmla="*/ 0 w 61"/>
                <a:gd name="T37" fmla="*/ 33 h 43"/>
                <a:gd name="T38" fmla="*/ 0 w 61"/>
                <a:gd name="T39" fmla="*/ 26 h 43"/>
                <a:gd name="T40" fmla="*/ 1 w 61"/>
                <a:gd name="T41" fmla="*/ 24 h 43"/>
                <a:gd name="T42" fmla="*/ 8 w 61"/>
                <a:gd name="T43" fmla="*/ 20 h 43"/>
                <a:gd name="T44" fmla="*/ 10 w 61"/>
                <a:gd name="T45" fmla="*/ 20 h 43"/>
                <a:gd name="T46" fmla="*/ 14 w 61"/>
                <a:gd name="T47" fmla="*/ 21 h 43"/>
                <a:gd name="T48" fmla="*/ 17 w 61"/>
                <a:gd name="T49" fmla="*/ 21 h 43"/>
                <a:gd name="T50" fmla="*/ 22 w 61"/>
                <a:gd name="T51" fmla="*/ 17 h 43"/>
                <a:gd name="T52" fmla="*/ 25 w 61"/>
                <a:gd name="T53" fmla="*/ 14 h 43"/>
                <a:gd name="T54" fmla="*/ 27 w 61"/>
                <a:gd name="T55" fmla="*/ 10 h 43"/>
                <a:gd name="T56" fmla="*/ 35 w 61"/>
                <a:gd name="T57" fmla="*/ 4 h 43"/>
                <a:gd name="T58" fmla="*/ 40 w 61"/>
                <a:gd name="T59" fmla="*/ 2 h 43"/>
                <a:gd name="T60" fmla="*/ 44 w 61"/>
                <a:gd name="T61" fmla="*/ 1 h 43"/>
                <a:gd name="T62" fmla="*/ 58 w 61"/>
                <a:gd name="T63" fmla="*/ 0 h 43"/>
                <a:gd name="T64" fmla="*/ 60 w 61"/>
                <a:gd name="T65" fmla="*/ 2 h 43"/>
                <a:gd name="T66" fmla="*/ 61 w 61"/>
                <a:gd name="T67" fmla="*/ 4 h 43"/>
                <a:gd name="T68" fmla="*/ 61 w 61"/>
                <a:gd name="T69" fmla="*/ 1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1" h="43">
                  <a:moveTo>
                    <a:pt x="61" y="10"/>
                  </a:moveTo>
                  <a:cubicBezTo>
                    <a:pt x="61" y="12"/>
                    <a:pt x="61" y="14"/>
                    <a:pt x="61" y="16"/>
                  </a:cubicBezTo>
                  <a:cubicBezTo>
                    <a:pt x="61" y="17"/>
                    <a:pt x="61" y="18"/>
                    <a:pt x="60" y="19"/>
                  </a:cubicBezTo>
                  <a:cubicBezTo>
                    <a:pt x="58" y="21"/>
                    <a:pt x="56" y="23"/>
                    <a:pt x="54" y="26"/>
                  </a:cubicBezTo>
                  <a:cubicBezTo>
                    <a:pt x="53" y="27"/>
                    <a:pt x="52" y="27"/>
                    <a:pt x="51" y="28"/>
                  </a:cubicBezTo>
                  <a:cubicBezTo>
                    <a:pt x="49" y="29"/>
                    <a:pt x="48" y="30"/>
                    <a:pt x="46" y="31"/>
                  </a:cubicBezTo>
                  <a:cubicBezTo>
                    <a:pt x="44" y="31"/>
                    <a:pt x="43" y="30"/>
                    <a:pt x="41" y="30"/>
                  </a:cubicBezTo>
                  <a:cubicBezTo>
                    <a:pt x="39" y="29"/>
                    <a:pt x="38" y="30"/>
                    <a:pt x="37" y="31"/>
                  </a:cubicBezTo>
                  <a:cubicBezTo>
                    <a:pt x="37" y="32"/>
                    <a:pt x="36" y="32"/>
                    <a:pt x="35" y="32"/>
                  </a:cubicBezTo>
                  <a:cubicBezTo>
                    <a:pt x="33" y="32"/>
                    <a:pt x="33" y="33"/>
                    <a:pt x="33" y="35"/>
                  </a:cubicBezTo>
                  <a:cubicBezTo>
                    <a:pt x="33" y="36"/>
                    <a:pt x="33" y="37"/>
                    <a:pt x="31" y="37"/>
                  </a:cubicBezTo>
                  <a:cubicBezTo>
                    <a:pt x="30" y="37"/>
                    <a:pt x="28" y="37"/>
                    <a:pt x="26" y="37"/>
                  </a:cubicBezTo>
                  <a:cubicBezTo>
                    <a:pt x="25" y="37"/>
                    <a:pt x="24" y="37"/>
                    <a:pt x="23" y="39"/>
                  </a:cubicBezTo>
                  <a:cubicBezTo>
                    <a:pt x="23" y="40"/>
                    <a:pt x="22" y="41"/>
                    <a:pt x="21" y="42"/>
                  </a:cubicBezTo>
                  <a:cubicBezTo>
                    <a:pt x="20" y="43"/>
                    <a:pt x="18" y="43"/>
                    <a:pt x="16" y="43"/>
                  </a:cubicBezTo>
                  <a:cubicBezTo>
                    <a:pt x="14" y="43"/>
                    <a:pt x="11" y="43"/>
                    <a:pt x="8" y="43"/>
                  </a:cubicBezTo>
                  <a:cubicBezTo>
                    <a:pt x="7" y="43"/>
                    <a:pt x="6" y="42"/>
                    <a:pt x="5" y="41"/>
                  </a:cubicBezTo>
                  <a:cubicBezTo>
                    <a:pt x="4" y="39"/>
                    <a:pt x="2" y="37"/>
                    <a:pt x="1" y="35"/>
                  </a:cubicBezTo>
                  <a:cubicBezTo>
                    <a:pt x="1" y="34"/>
                    <a:pt x="0" y="33"/>
                    <a:pt x="0" y="33"/>
                  </a:cubicBezTo>
                  <a:cubicBezTo>
                    <a:pt x="0" y="30"/>
                    <a:pt x="0" y="28"/>
                    <a:pt x="0" y="26"/>
                  </a:cubicBezTo>
                  <a:cubicBezTo>
                    <a:pt x="0" y="25"/>
                    <a:pt x="1" y="25"/>
                    <a:pt x="1" y="24"/>
                  </a:cubicBezTo>
                  <a:cubicBezTo>
                    <a:pt x="4" y="23"/>
                    <a:pt x="6" y="21"/>
                    <a:pt x="8" y="20"/>
                  </a:cubicBezTo>
                  <a:cubicBezTo>
                    <a:pt x="9" y="19"/>
                    <a:pt x="10" y="19"/>
                    <a:pt x="10" y="20"/>
                  </a:cubicBezTo>
                  <a:cubicBezTo>
                    <a:pt x="11" y="20"/>
                    <a:pt x="12" y="20"/>
                    <a:pt x="14" y="21"/>
                  </a:cubicBezTo>
                  <a:cubicBezTo>
                    <a:pt x="15" y="22"/>
                    <a:pt x="16" y="22"/>
                    <a:pt x="17" y="21"/>
                  </a:cubicBezTo>
                  <a:cubicBezTo>
                    <a:pt x="19" y="20"/>
                    <a:pt x="20" y="18"/>
                    <a:pt x="22" y="17"/>
                  </a:cubicBezTo>
                  <a:cubicBezTo>
                    <a:pt x="23" y="16"/>
                    <a:pt x="24" y="15"/>
                    <a:pt x="25" y="14"/>
                  </a:cubicBezTo>
                  <a:cubicBezTo>
                    <a:pt x="25" y="12"/>
                    <a:pt x="26" y="11"/>
                    <a:pt x="27" y="10"/>
                  </a:cubicBezTo>
                  <a:cubicBezTo>
                    <a:pt x="30" y="8"/>
                    <a:pt x="33" y="6"/>
                    <a:pt x="35" y="4"/>
                  </a:cubicBezTo>
                  <a:cubicBezTo>
                    <a:pt x="37" y="3"/>
                    <a:pt x="38" y="2"/>
                    <a:pt x="40" y="2"/>
                  </a:cubicBezTo>
                  <a:cubicBezTo>
                    <a:pt x="41" y="2"/>
                    <a:pt x="42" y="2"/>
                    <a:pt x="44" y="1"/>
                  </a:cubicBezTo>
                  <a:cubicBezTo>
                    <a:pt x="48" y="0"/>
                    <a:pt x="53" y="0"/>
                    <a:pt x="58" y="0"/>
                  </a:cubicBezTo>
                  <a:cubicBezTo>
                    <a:pt x="59" y="0"/>
                    <a:pt x="60" y="0"/>
                    <a:pt x="60" y="2"/>
                  </a:cubicBezTo>
                  <a:cubicBezTo>
                    <a:pt x="61" y="2"/>
                    <a:pt x="61" y="3"/>
                    <a:pt x="61" y="4"/>
                  </a:cubicBezTo>
                  <a:cubicBezTo>
                    <a:pt x="61" y="6"/>
                    <a:pt x="61" y="8"/>
                    <a:pt x="61" y="10"/>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12" name="Freeform 111"/>
            <p:cNvSpPr>
              <a:spLocks/>
            </p:cNvSpPr>
            <p:nvPr/>
          </p:nvSpPr>
          <p:spPr bwMode="auto">
            <a:xfrm>
              <a:off x="7596775" y="1970001"/>
              <a:ext cx="154461" cy="154461"/>
            </a:xfrm>
            <a:custGeom>
              <a:avLst/>
              <a:gdLst>
                <a:gd name="T0" fmla="*/ 46 w 49"/>
                <a:gd name="T1" fmla="*/ 18 h 49"/>
                <a:gd name="T2" fmla="*/ 46 w 49"/>
                <a:gd name="T3" fmla="*/ 21 h 49"/>
                <a:gd name="T4" fmla="*/ 48 w 49"/>
                <a:gd name="T5" fmla="*/ 35 h 49"/>
                <a:gd name="T6" fmla="*/ 48 w 49"/>
                <a:gd name="T7" fmla="*/ 44 h 49"/>
                <a:gd name="T8" fmla="*/ 48 w 49"/>
                <a:gd name="T9" fmla="*/ 45 h 49"/>
                <a:gd name="T10" fmla="*/ 45 w 49"/>
                <a:gd name="T11" fmla="*/ 49 h 49"/>
                <a:gd name="T12" fmla="*/ 42 w 49"/>
                <a:gd name="T13" fmla="*/ 49 h 49"/>
                <a:gd name="T14" fmla="*/ 28 w 49"/>
                <a:gd name="T15" fmla="*/ 49 h 49"/>
                <a:gd name="T16" fmla="*/ 26 w 49"/>
                <a:gd name="T17" fmla="*/ 47 h 49"/>
                <a:gd name="T18" fmla="*/ 24 w 49"/>
                <a:gd name="T19" fmla="*/ 37 h 49"/>
                <a:gd name="T20" fmla="*/ 22 w 49"/>
                <a:gd name="T21" fmla="*/ 32 h 49"/>
                <a:gd name="T22" fmla="*/ 19 w 49"/>
                <a:gd name="T23" fmla="*/ 31 h 49"/>
                <a:gd name="T24" fmla="*/ 15 w 49"/>
                <a:gd name="T25" fmla="*/ 32 h 49"/>
                <a:gd name="T26" fmla="*/ 10 w 49"/>
                <a:gd name="T27" fmla="*/ 34 h 49"/>
                <a:gd name="T28" fmla="*/ 7 w 49"/>
                <a:gd name="T29" fmla="*/ 34 h 49"/>
                <a:gd name="T30" fmla="*/ 5 w 49"/>
                <a:gd name="T31" fmla="*/ 33 h 49"/>
                <a:gd name="T32" fmla="*/ 1 w 49"/>
                <a:gd name="T33" fmla="*/ 28 h 49"/>
                <a:gd name="T34" fmla="*/ 3 w 49"/>
                <a:gd name="T35" fmla="*/ 23 h 49"/>
                <a:gd name="T36" fmla="*/ 8 w 49"/>
                <a:gd name="T37" fmla="*/ 22 h 49"/>
                <a:gd name="T38" fmla="*/ 13 w 49"/>
                <a:gd name="T39" fmla="*/ 20 h 49"/>
                <a:gd name="T40" fmla="*/ 15 w 49"/>
                <a:gd name="T41" fmla="*/ 17 h 49"/>
                <a:gd name="T42" fmla="*/ 17 w 49"/>
                <a:gd name="T43" fmla="*/ 15 h 49"/>
                <a:gd name="T44" fmla="*/ 18 w 49"/>
                <a:gd name="T45" fmla="*/ 13 h 49"/>
                <a:gd name="T46" fmla="*/ 18 w 49"/>
                <a:gd name="T47" fmla="*/ 13 h 49"/>
                <a:gd name="T48" fmla="*/ 18 w 49"/>
                <a:gd name="T49" fmla="*/ 10 h 49"/>
                <a:gd name="T50" fmla="*/ 21 w 49"/>
                <a:gd name="T51" fmla="*/ 8 h 49"/>
                <a:gd name="T52" fmla="*/ 26 w 49"/>
                <a:gd name="T53" fmla="*/ 6 h 49"/>
                <a:gd name="T54" fmla="*/ 31 w 49"/>
                <a:gd name="T55" fmla="*/ 2 h 49"/>
                <a:gd name="T56" fmla="*/ 33 w 49"/>
                <a:gd name="T57" fmla="*/ 1 h 49"/>
                <a:gd name="T58" fmla="*/ 43 w 49"/>
                <a:gd name="T59" fmla="*/ 3 h 49"/>
                <a:gd name="T60" fmla="*/ 45 w 49"/>
                <a:gd name="T61" fmla="*/ 5 h 49"/>
                <a:gd name="T62" fmla="*/ 46 w 49"/>
                <a:gd name="T63" fmla="*/ 9 h 49"/>
                <a:gd name="T64" fmla="*/ 46 w 49"/>
                <a:gd name="T65" fmla="*/ 18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9" h="49">
                  <a:moveTo>
                    <a:pt x="46" y="18"/>
                  </a:moveTo>
                  <a:cubicBezTo>
                    <a:pt x="46" y="19"/>
                    <a:pt x="46" y="20"/>
                    <a:pt x="46" y="21"/>
                  </a:cubicBezTo>
                  <a:cubicBezTo>
                    <a:pt x="45" y="26"/>
                    <a:pt x="46" y="30"/>
                    <a:pt x="48" y="35"/>
                  </a:cubicBezTo>
                  <a:cubicBezTo>
                    <a:pt x="49" y="38"/>
                    <a:pt x="48" y="41"/>
                    <a:pt x="48" y="44"/>
                  </a:cubicBezTo>
                  <a:cubicBezTo>
                    <a:pt x="48" y="44"/>
                    <a:pt x="48" y="45"/>
                    <a:pt x="48" y="45"/>
                  </a:cubicBezTo>
                  <a:cubicBezTo>
                    <a:pt x="47" y="46"/>
                    <a:pt x="46" y="47"/>
                    <a:pt x="45" y="49"/>
                  </a:cubicBezTo>
                  <a:cubicBezTo>
                    <a:pt x="44" y="49"/>
                    <a:pt x="43" y="49"/>
                    <a:pt x="42" y="49"/>
                  </a:cubicBezTo>
                  <a:cubicBezTo>
                    <a:pt x="38" y="49"/>
                    <a:pt x="33" y="49"/>
                    <a:pt x="28" y="49"/>
                  </a:cubicBezTo>
                  <a:cubicBezTo>
                    <a:pt x="27" y="49"/>
                    <a:pt x="27" y="49"/>
                    <a:pt x="26" y="47"/>
                  </a:cubicBezTo>
                  <a:cubicBezTo>
                    <a:pt x="26" y="44"/>
                    <a:pt x="25" y="41"/>
                    <a:pt x="24" y="37"/>
                  </a:cubicBezTo>
                  <a:cubicBezTo>
                    <a:pt x="24" y="35"/>
                    <a:pt x="23" y="34"/>
                    <a:pt x="22" y="32"/>
                  </a:cubicBezTo>
                  <a:cubicBezTo>
                    <a:pt x="21" y="31"/>
                    <a:pt x="20" y="30"/>
                    <a:pt x="19" y="31"/>
                  </a:cubicBezTo>
                  <a:cubicBezTo>
                    <a:pt x="18" y="31"/>
                    <a:pt x="17" y="32"/>
                    <a:pt x="15" y="32"/>
                  </a:cubicBezTo>
                  <a:cubicBezTo>
                    <a:pt x="14" y="33"/>
                    <a:pt x="12" y="33"/>
                    <a:pt x="10" y="34"/>
                  </a:cubicBezTo>
                  <a:cubicBezTo>
                    <a:pt x="9" y="34"/>
                    <a:pt x="8" y="34"/>
                    <a:pt x="7" y="34"/>
                  </a:cubicBezTo>
                  <a:cubicBezTo>
                    <a:pt x="6" y="34"/>
                    <a:pt x="5" y="34"/>
                    <a:pt x="5" y="33"/>
                  </a:cubicBezTo>
                  <a:cubicBezTo>
                    <a:pt x="4" y="31"/>
                    <a:pt x="3" y="29"/>
                    <a:pt x="1" y="28"/>
                  </a:cubicBezTo>
                  <a:cubicBezTo>
                    <a:pt x="0" y="26"/>
                    <a:pt x="1" y="24"/>
                    <a:pt x="3" y="23"/>
                  </a:cubicBezTo>
                  <a:cubicBezTo>
                    <a:pt x="5" y="23"/>
                    <a:pt x="6" y="22"/>
                    <a:pt x="8" y="22"/>
                  </a:cubicBezTo>
                  <a:cubicBezTo>
                    <a:pt x="10" y="23"/>
                    <a:pt x="12" y="21"/>
                    <a:pt x="13" y="20"/>
                  </a:cubicBezTo>
                  <a:cubicBezTo>
                    <a:pt x="14" y="19"/>
                    <a:pt x="14" y="18"/>
                    <a:pt x="15" y="17"/>
                  </a:cubicBezTo>
                  <a:cubicBezTo>
                    <a:pt x="16" y="16"/>
                    <a:pt x="16" y="15"/>
                    <a:pt x="17" y="15"/>
                  </a:cubicBezTo>
                  <a:cubicBezTo>
                    <a:pt x="18" y="15"/>
                    <a:pt x="19" y="14"/>
                    <a:pt x="18" y="13"/>
                  </a:cubicBezTo>
                  <a:cubicBezTo>
                    <a:pt x="18" y="13"/>
                    <a:pt x="18" y="13"/>
                    <a:pt x="18" y="13"/>
                  </a:cubicBezTo>
                  <a:cubicBezTo>
                    <a:pt x="18" y="12"/>
                    <a:pt x="17" y="11"/>
                    <a:pt x="18" y="10"/>
                  </a:cubicBezTo>
                  <a:cubicBezTo>
                    <a:pt x="19" y="9"/>
                    <a:pt x="20" y="9"/>
                    <a:pt x="21" y="8"/>
                  </a:cubicBezTo>
                  <a:cubicBezTo>
                    <a:pt x="23" y="8"/>
                    <a:pt x="24" y="7"/>
                    <a:pt x="26" y="6"/>
                  </a:cubicBezTo>
                  <a:cubicBezTo>
                    <a:pt x="27" y="4"/>
                    <a:pt x="29" y="3"/>
                    <a:pt x="31" y="2"/>
                  </a:cubicBezTo>
                  <a:cubicBezTo>
                    <a:pt x="32" y="1"/>
                    <a:pt x="32" y="1"/>
                    <a:pt x="33" y="1"/>
                  </a:cubicBezTo>
                  <a:cubicBezTo>
                    <a:pt x="36" y="1"/>
                    <a:pt x="40" y="0"/>
                    <a:pt x="43" y="3"/>
                  </a:cubicBezTo>
                  <a:cubicBezTo>
                    <a:pt x="44" y="3"/>
                    <a:pt x="44" y="4"/>
                    <a:pt x="45" y="5"/>
                  </a:cubicBezTo>
                  <a:cubicBezTo>
                    <a:pt x="45" y="6"/>
                    <a:pt x="46" y="8"/>
                    <a:pt x="46" y="9"/>
                  </a:cubicBezTo>
                  <a:cubicBezTo>
                    <a:pt x="46" y="12"/>
                    <a:pt x="46" y="15"/>
                    <a:pt x="46" y="18"/>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13" name="Freeform 112"/>
            <p:cNvSpPr>
              <a:spLocks/>
            </p:cNvSpPr>
            <p:nvPr/>
          </p:nvSpPr>
          <p:spPr bwMode="auto">
            <a:xfrm>
              <a:off x="7813817" y="1645102"/>
              <a:ext cx="126499" cy="163781"/>
            </a:xfrm>
            <a:custGeom>
              <a:avLst/>
              <a:gdLst>
                <a:gd name="T0" fmla="*/ 40 w 40"/>
                <a:gd name="T1" fmla="*/ 40 h 52"/>
                <a:gd name="T2" fmla="*/ 40 w 40"/>
                <a:gd name="T3" fmla="*/ 48 h 52"/>
                <a:gd name="T4" fmla="*/ 38 w 40"/>
                <a:gd name="T5" fmla="*/ 50 h 52"/>
                <a:gd name="T6" fmla="*/ 27 w 40"/>
                <a:gd name="T7" fmla="*/ 50 h 52"/>
                <a:gd name="T8" fmla="*/ 18 w 40"/>
                <a:gd name="T9" fmla="*/ 51 h 52"/>
                <a:gd name="T10" fmla="*/ 14 w 40"/>
                <a:gd name="T11" fmla="*/ 52 h 52"/>
                <a:gd name="T12" fmla="*/ 10 w 40"/>
                <a:gd name="T13" fmla="*/ 48 h 52"/>
                <a:gd name="T14" fmla="*/ 12 w 40"/>
                <a:gd name="T15" fmla="*/ 40 h 52"/>
                <a:gd name="T16" fmla="*/ 13 w 40"/>
                <a:gd name="T17" fmla="*/ 38 h 52"/>
                <a:gd name="T18" fmla="*/ 12 w 40"/>
                <a:gd name="T19" fmla="*/ 36 h 52"/>
                <a:gd name="T20" fmla="*/ 9 w 40"/>
                <a:gd name="T21" fmla="*/ 34 h 52"/>
                <a:gd name="T22" fmla="*/ 7 w 40"/>
                <a:gd name="T23" fmla="*/ 31 h 52"/>
                <a:gd name="T24" fmla="*/ 7 w 40"/>
                <a:gd name="T25" fmla="*/ 23 h 52"/>
                <a:gd name="T26" fmla="*/ 7 w 40"/>
                <a:gd name="T27" fmla="*/ 21 h 52"/>
                <a:gd name="T28" fmla="*/ 6 w 40"/>
                <a:gd name="T29" fmla="*/ 19 h 52"/>
                <a:gd name="T30" fmla="*/ 2 w 40"/>
                <a:gd name="T31" fmla="*/ 16 h 52"/>
                <a:gd name="T32" fmla="*/ 0 w 40"/>
                <a:gd name="T33" fmla="*/ 11 h 52"/>
                <a:gd name="T34" fmla="*/ 0 w 40"/>
                <a:gd name="T35" fmla="*/ 2 h 52"/>
                <a:gd name="T36" fmla="*/ 2 w 40"/>
                <a:gd name="T37" fmla="*/ 0 h 52"/>
                <a:gd name="T38" fmla="*/ 3 w 40"/>
                <a:gd name="T39" fmla="*/ 0 h 52"/>
                <a:gd name="T40" fmla="*/ 11 w 40"/>
                <a:gd name="T41" fmla="*/ 4 h 52"/>
                <a:gd name="T42" fmla="*/ 13 w 40"/>
                <a:gd name="T43" fmla="*/ 7 h 52"/>
                <a:gd name="T44" fmla="*/ 16 w 40"/>
                <a:gd name="T45" fmla="*/ 9 h 52"/>
                <a:gd name="T46" fmla="*/ 18 w 40"/>
                <a:gd name="T47" fmla="*/ 9 h 52"/>
                <a:gd name="T48" fmla="*/ 29 w 40"/>
                <a:gd name="T49" fmla="*/ 13 h 52"/>
                <a:gd name="T50" fmla="*/ 31 w 40"/>
                <a:gd name="T51" fmla="*/ 15 h 52"/>
                <a:gd name="T52" fmla="*/ 39 w 40"/>
                <a:gd name="T53" fmla="*/ 28 h 52"/>
                <a:gd name="T54" fmla="*/ 40 w 40"/>
                <a:gd name="T55" fmla="*/ 32 h 52"/>
                <a:gd name="T56" fmla="*/ 40 w 40"/>
                <a:gd name="T57" fmla="*/ 40 h 52"/>
                <a:gd name="T58" fmla="*/ 40 w 40"/>
                <a:gd name="T59" fmla="*/ 4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0" h="52">
                  <a:moveTo>
                    <a:pt x="40" y="40"/>
                  </a:moveTo>
                  <a:cubicBezTo>
                    <a:pt x="40" y="42"/>
                    <a:pt x="40" y="45"/>
                    <a:pt x="40" y="48"/>
                  </a:cubicBezTo>
                  <a:cubicBezTo>
                    <a:pt x="40" y="50"/>
                    <a:pt x="40" y="50"/>
                    <a:pt x="38" y="50"/>
                  </a:cubicBezTo>
                  <a:cubicBezTo>
                    <a:pt x="34" y="50"/>
                    <a:pt x="31" y="50"/>
                    <a:pt x="27" y="50"/>
                  </a:cubicBezTo>
                  <a:cubicBezTo>
                    <a:pt x="24" y="50"/>
                    <a:pt x="21" y="51"/>
                    <a:pt x="18" y="51"/>
                  </a:cubicBezTo>
                  <a:cubicBezTo>
                    <a:pt x="17" y="52"/>
                    <a:pt x="15" y="52"/>
                    <a:pt x="14" y="52"/>
                  </a:cubicBezTo>
                  <a:cubicBezTo>
                    <a:pt x="11" y="51"/>
                    <a:pt x="10" y="50"/>
                    <a:pt x="10" y="48"/>
                  </a:cubicBezTo>
                  <a:cubicBezTo>
                    <a:pt x="10" y="45"/>
                    <a:pt x="10" y="43"/>
                    <a:pt x="12" y="40"/>
                  </a:cubicBezTo>
                  <a:cubicBezTo>
                    <a:pt x="12" y="40"/>
                    <a:pt x="13" y="39"/>
                    <a:pt x="13" y="38"/>
                  </a:cubicBezTo>
                  <a:cubicBezTo>
                    <a:pt x="13" y="37"/>
                    <a:pt x="13" y="37"/>
                    <a:pt x="12" y="36"/>
                  </a:cubicBezTo>
                  <a:cubicBezTo>
                    <a:pt x="11" y="35"/>
                    <a:pt x="10" y="34"/>
                    <a:pt x="9" y="34"/>
                  </a:cubicBezTo>
                  <a:cubicBezTo>
                    <a:pt x="8" y="33"/>
                    <a:pt x="7" y="32"/>
                    <a:pt x="7" y="31"/>
                  </a:cubicBezTo>
                  <a:cubicBezTo>
                    <a:pt x="7" y="28"/>
                    <a:pt x="7" y="26"/>
                    <a:pt x="7" y="23"/>
                  </a:cubicBezTo>
                  <a:cubicBezTo>
                    <a:pt x="7" y="23"/>
                    <a:pt x="7" y="22"/>
                    <a:pt x="7" y="21"/>
                  </a:cubicBezTo>
                  <a:cubicBezTo>
                    <a:pt x="8" y="20"/>
                    <a:pt x="7" y="19"/>
                    <a:pt x="6" y="19"/>
                  </a:cubicBezTo>
                  <a:cubicBezTo>
                    <a:pt x="4" y="19"/>
                    <a:pt x="3" y="18"/>
                    <a:pt x="2" y="16"/>
                  </a:cubicBezTo>
                  <a:cubicBezTo>
                    <a:pt x="1" y="15"/>
                    <a:pt x="0" y="13"/>
                    <a:pt x="0" y="11"/>
                  </a:cubicBezTo>
                  <a:cubicBezTo>
                    <a:pt x="0" y="8"/>
                    <a:pt x="0" y="5"/>
                    <a:pt x="0" y="2"/>
                  </a:cubicBezTo>
                  <a:cubicBezTo>
                    <a:pt x="0" y="1"/>
                    <a:pt x="1" y="0"/>
                    <a:pt x="2" y="0"/>
                  </a:cubicBezTo>
                  <a:cubicBezTo>
                    <a:pt x="2" y="0"/>
                    <a:pt x="3" y="0"/>
                    <a:pt x="3" y="0"/>
                  </a:cubicBezTo>
                  <a:cubicBezTo>
                    <a:pt x="8" y="0"/>
                    <a:pt x="8" y="0"/>
                    <a:pt x="11" y="4"/>
                  </a:cubicBezTo>
                  <a:cubicBezTo>
                    <a:pt x="12" y="5"/>
                    <a:pt x="13" y="6"/>
                    <a:pt x="13" y="7"/>
                  </a:cubicBezTo>
                  <a:cubicBezTo>
                    <a:pt x="13" y="9"/>
                    <a:pt x="14" y="9"/>
                    <a:pt x="16" y="9"/>
                  </a:cubicBezTo>
                  <a:cubicBezTo>
                    <a:pt x="17" y="9"/>
                    <a:pt x="18" y="9"/>
                    <a:pt x="18" y="9"/>
                  </a:cubicBezTo>
                  <a:cubicBezTo>
                    <a:pt x="23" y="9"/>
                    <a:pt x="26" y="11"/>
                    <a:pt x="29" y="13"/>
                  </a:cubicBezTo>
                  <a:cubicBezTo>
                    <a:pt x="30" y="14"/>
                    <a:pt x="30" y="14"/>
                    <a:pt x="31" y="15"/>
                  </a:cubicBezTo>
                  <a:cubicBezTo>
                    <a:pt x="34" y="19"/>
                    <a:pt x="36" y="24"/>
                    <a:pt x="39" y="28"/>
                  </a:cubicBezTo>
                  <a:cubicBezTo>
                    <a:pt x="40" y="29"/>
                    <a:pt x="40" y="31"/>
                    <a:pt x="40" y="32"/>
                  </a:cubicBezTo>
                  <a:cubicBezTo>
                    <a:pt x="40" y="35"/>
                    <a:pt x="40" y="37"/>
                    <a:pt x="40" y="40"/>
                  </a:cubicBezTo>
                  <a:cubicBezTo>
                    <a:pt x="40" y="40"/>
                    <a:pt x="40" y="40"/>
                    <a:pt x="40" y="40"/>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14" name="Freeform 113"/>
            <p:cNvSpPr>
              <a:spLocks/>
            </p:cNvSpPr>
            <p:nvPr/>
          </p:nvSpPr>
          <p:spPr bwMode="auto">
            <a:xfrm>
              <a:off x="7663354" y="2633118"/>
              <a:ext cx="143808" cy="119840"/>
            </a:xfrm>
            <a:custGeom>
              <a:avLst/>
              <a:gdLst>
                <a:gd name="T0" fmla="*/ 33 w 46"/>
                <a:gd name="T1" fmla="*/ 38 h 38"/>
                <a:gd name="T2" fmla="*/ 23 w 46"/>
                <a:gd name="T3" fmla="*/ 38 h 38"/>
                <a:gd name="T4" fmla="*/ 20 w 46"/>
                <a:gd name="T5" fmla="*/ 37 h 38"/>
                <a:gd name="T6" fmla="*/ 15 w 46"/>
                <a:gd name="T7" fmla="*/ 32 h 38"/>
                <a:gd name="T8" fmla="*/ 11 w 46"/>
                <a:gd name="T9" fmla="*/ 31 h 38"/>
                <a:gd name="T10" fmla="*/ 2 w 46"/>
                <a:gd name="T11" fmla="*/ 31 h 38"/>
                <a:gd name="T12" fmla="*/ 0 w 46"/>
                <a:gd name="T13" fmla="*/ 29 h 38"/>
                <a:gd name="T14" fmla="*/ 0 w 46"/>
                <a:gd name="T15" fmla="*/ 25 h 38"/>
                <a:gd name="T16" fmla="*/ 1 w 46"/>
                <a:gd name="T17" fmla="*/ 22 h 38"/>
                <a:gd name="T18" fmla="*/ 6 w 46"/>
                <a:gd name="T19" fmla="*/ 20 h 38"/>
                <a:gd name="T20" fmla="*/ 8 w 46"/>
                <a:gd name="T21" fmla="*/ 17 h 38"/>
                <a:gd name="T22" fmla="*/ 10 w 46"/>
                <a:gd name="T23" fmla="*/ 11 h 38"/>
                <a:gd name="T24" fmla="*/ 13 w 46"/>
                <a:gd name="T25" fmla="*/ 7 h 38"/>
                <a:gd name="T26" fmla="*/ 19 w 46"/>
                <a:gd name="T27" fmla="*/ 2 h 38"/>
                <a:gd name="T28" fmla="*/ 22 w 46"/>
                <a:gd name="T29" fmla="*/ 0 h 38"/>
                <a:gd name="T30" fmla="*/ 29 w 46"/>
                <a:gd name="T31" fmla="*/ 1 h 38"/>
                <a:gd name="T32" fmla="*/ 34 w 46"/>
                <a:gd name="T33" fmla="*/ 6 h 38"/>
                <a:gd name="T34" fmla="*/ 34 w 46"/>
                <a:gd name="T35" fmla="*/ 11 h 38"/>
                <a:gd name="T36" fmla="*/ 35 w 46"/>
                <a:gd name="T37" fmla="*/ 15 h 38"/>
                <a:gd name="T38" fmla="*/ 42 w 46"/>
                <a:gd name="T39" fmla="*/ 23 h 38"/>
                <a:gd name="T40" fmla="*/ 45 w 46"/>
                <a:gd name="T41" fmla="*/ 35 h 38"/>
                <a:gd name="T42" fmla="*/ 45 w 46"/>
                <a:gd name="T43" fmla="*/ 36 h 38"/>
                <a:gd name="T44" fmla="*/ 42 w 46"/>
                <a:gd name="T45" fmla="*/ 38 h 38"/>
                <a:gd name="T46" fmla="*/ 33 w 46"/>
                <a:gd name="T47" fmla="*/ 38 h 38"/>
                <a:gd name="T48" fmla="*/ 33 w 46"/>
                <a:gd name="T49" fmla="*/ 3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6" h="38">
                  <a:moveTo>
                    <a:pt x="33" y="38"/>
                  </a:moveTo>
                  <a:cubicBezTo>
                    <a:pt x="30" y="38"/>
                    <a:pt x="27" y="38"/>
                    <a:pt x="23" y="38"/>
                  </a:cubicBezTo>
                  <a:cubicBezTo>
                    <a:pt x="22" y="38"/>
                    <a:pt x="21" y="38"/>
                    <a:pt x="20" y="37"/>
                  </a:cubicBezTo>
                  <a:cubicBezTo>
                    <a:pt x="19" y="35"/>
                    <a:pt x="17" y="34"/>
                    <a:pt x="15" y="32"/>
                  </a:cubicBezTo>
                  <a:cubicBezTo>
                    <a:pt x="14" y="31"/>
                    <a:pt x="12" y="31"/>
                    <a:pt x="11" y="31"/>
                  </a:cubicBezTo>
                  <a:cubicBezTo>
                    <a:pt x="8" y="31"/>
                    <a:pt x="5" y="31"/>
                    <a:pt x="2" y="31"/>
                  </a:cubicBezTo>
                  <a:cubicBezTo>
                    <a:pt x="0" y="31"/>
                    <a:pt x="0" y="30"/>
                    <a:pt x="0" y="29"/>
                  </a:cubicBezTo>
                  <a:cubicBezTo>
                    <a:pt x="0" y="28"/>
                    <a:pt x="0" y="26"/>
                    <a:pt x="0" y="25"/>
                  </a:cubicBezTo>
                  <a:cubicBezTo>
                    <a:pt x="0" y="24"/>
                    <a:pt x="0" y="23"/>
                    <a:pt x="1" y="22"/>
                  </a:cubicBezTo>
                  <a:cubicBezTo>
                    <a:pt x="3" y="22"/>
                    <a:pt x="4" y="21"/>
                    <a:pt x="6" y="20"/>
                  </a:cubicBezTo>
                  <a:cubicBezTo>
                    <a:pt x="7" y="19"/>
                    <a:pt x="7" y="18"/>
                    <a:pt x="8" y="17"/>
                  </a:cubicBezTo>
                  <a:cubicBezTo>
                    <a:pt x="8" y="15"/>
                    <a:pt x="9" y="13"/>
                    <a:pt x="10" y="11"/>
                  </a:cubicBezTo>
                  <a:cubicBezTo>
                    <a:pt x="11" y="10"/>
                    <a:pt x="12" y="8"/>
                    <a:pt x="13" y="7"/>
                  </a:cubicBezTo>
                  <a:cubicBezTo>
                    <a:pt x="15" y="5"/>
                    <a:pt x="17" y="3"/>
                    <a:pt x="19" y="2"/>
                  </a:cubicBezTo>
                  <a:cubicBezTo>
                    <a:pt x="20" y="0"/>
                    <a:pt x="21" y="0"/>
                    <a:pt x="22" y="0"/>
                  </a:cubicBezTo>
                  <a:cubicBezTo>
                    <a:pt x="25" y="0"/>
                    <a:pt x="27" y="1"/>
                    <a:pt x="29" y="1"/>
                  </a:cubicBezTo>
                  <a:cubicBezTo>
                    <a:pt x="31" y="1"/>
                    <a:pt x="34" y="4"/>
                    <a:pt x="34" y="6"/>
                  </a:cubicBezTo>
                  <a:cubicBezTo>
                    <a:pt x="34" y="8"/>
                    <a:pt x="34" y="10"/>
                    <a:pt x="34" y="11"/>
                  </a:cubicBezTo>
                  <a:cubicBezTo>
                    <a:pt x="34" y="12"/>
                    <a:pt x="34" y="14"/>
                    <a:pt x="35" y="15"/>
                  </a:cubicBezTo>
                  <a:cubicBezTo>
                    <a:pt x="37" y="17"/>
                    <a:pt x="39" y="20"/>
                    <a:pt x="42" y="23"/>
                  </a:cubicBezTo>
                  <a:cubicBezTo>
                    <a:pt x="45" y="27"/>
                    <a:pt x="46" y="29"/>
                    <a:pt x="45" y="35"/>
                  </a:cubicBezTo>
                  <a:cubicBezTo>
                    <a:pt x="45" y="35"/>
                    <a:pt x="45" y="36"/>
                    <a:pt x="45" y="36"/>
                  </a:cubicBezTo>
                  <a:cubicBezTo>
                    <a:pt x="44" y="37"/>
                    <a:pt x="44" y="38"/>
                    <a:pt x="42" y="38"/>
                  </a:cubicBezTo>
                  <a:cubicBezTo>
                    <a:pt x="39" y="38"/>
                    <a:pt x="36" y="38"/>
                    <a:pt x="33" y="38"/>
                  </a:cubicBezTo>
                  <a:cubicBezTo>
                    <a:pt x="33" y="38"/>
                    <a:pt x="33" y="38"/>
                    <a:pt x="33" y="38"/>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15" name="Freeform 114"/>
            <p:cNvSpPr>
              <a:spLocks/>
            </p:cNvSpPr>
            <p:nvPr/>
          </p:nvSpPr>
          <p:spPr bwMode="auto">
            <a:xfrm>
              <a:off x="7428994" y="1944698"/>
              <a:ext cx="129161" cy="167777"/>
            </a:xfrm>
            <a:custGeom>
              <a:avLst/>
              <a:gdLst>
                <a:gd name="T0" fmla="*/ 1 w 41"/>
                <a:gd name="T1" fmla="*/ 52 h 53"/>
                <a:gd name="T2" fmla="*/ 2 w 41"/>
                <a:gd name="T3" fmla="*/ 46 h 53"/>
                <a:gd name="T4" fmla="*/ 4 w 41"/>
                <a:gd name="T5" fmla="*/ 37 h 53"/>
                <a:gd name="T6" fmla="*/ 4 w 41"/>
                <a:gd name="T7" fmla="*/ 35 h 53"/>
                <a:gd name="T8" fmla="*/ 12 w 41"/>
                <a:gd name="T9" fmla="*/ 34 h 53"/>
                <a:gd name="T10" fmla="*/ 13 w 41"/>
                <a:gd name="T11" fmla="*/ 32 h 53"/>
                <a:gd name="T12" fmla="*/ 13 w 41"/>
                <a:gd name="T13" fmla="*/ 30 h 53"/>
                <a:gd name="T14" fmla="*/ 11 w 41"/>
                <a:gd name="T15" fmla="*/ 26 h 53"/>
                <a:gd name="T16" fmla="*/ 8 w 41"/>
                <a:gd name="T17" fmla="*/ 22 h 53"/>
                <a:gd name="T18" fmla="*/ 7 w 41"/>
                <a:gd name="T19" fmla="*/ 9 h 53"/>
                <a:gd name="T20" fmla="*/ 8 w 41"/>
                <a:gd name="T21" fmla="*/ 7 h 53"/>
                <a:gd name="T22" fmla="*/ 12 w 41"/>
                <a:gd name="T23" fmla="*/ 2 h 53"/>
                <a:gd name="T24" fmla="*/ 17 w 41"/>
                <a:gd name="T25" fmla="*/ 1 h 53"/>
                <a:gd name="T26" fmla="*/ 18 w 41"/>
                <a:gd name="T27" fmla="*/ 2 h 53"/>
                <a:gd name="T28" fmla="*/ 19 w 41"/>
                <a:gd name="T29" fmla="*/ 8 h 53"/>
                <a:gd name="T30" fmla="*/ 21 w 41"/>
                <a:gd name="T31" fmla="*/ 15 h 53"/>
                <a:gd name="T32" fmla="*/ 21 w 41"/>
                <a:gd name="T33" fmla="*/ 20 h 53"/>
                <a:gd name="T34" fmla="*/ 21 w 41"/>
                <a:gd name="T35" fmla="*/ 25 h 53"/>
                <a:gd name="T36" fmla="*/ 22 w 41"/>
                <a:gd name="T37" fmla="*/ 27 h 53"/>
                <a:gd name="T38" fmla="*/ 24 w 41"/>
                <a:gd name="T39" fmla="*/ 27 h 53"/>
                <a:gd name="T40" fmla="*/ 24 w 41"/>
                <a:gd name="T41" fmla="*/ 26 h 53"/>
                <a:gd name="T42" fmla="*/ 33 w 41"/>
                <a:gd name="T43" fmla="*/ 19 h 53"/>
                <a:gd name="T44" fmla="*/ 34 w 41"/>
                <a:gd name="T45" fmla="*/ 19 h 53"/>
                <a:gd name="T46" fmla="*/ 39 w 41"/>
                <a:gd name="T47" fmla="*/ 24 h 53"/>
                <a:gd name="T48" fmla="*/ 40 w 41"/>
                <a:gd name="T49" fmla="*/ 26 h 53"/>
                <a:gd name="T50" fmla="*/ 40 w 41"/>
                <a:gd name="T51" fmla="*/ 28 h 53"/>
                <a:gd name="T52" fmla="*/ 37 w 41"/>
                <a:gd name="T53" fmla="*/ 39 h 53"/>
                <a:gd name="T54" fmla="*/ 35 w 41"/>
                <a:gd name="T55" fmla="*/ 41 h 53"/>
                <a:gd name="T56" fmla="*/ 27 w 41"/>
                <a:gd name="T57" fmla="*/ 48 h 53"/>
                <a:gd name="T58" fmla="*/ 22 w 41"/>
                <a:gd name="T59" fmla="*/ 50 h 53"/>
                <a:gd name="T60" fmla="*/ 13 w 41"/>
                <a:gd name="T61" fmla="*/ 51 h 53"/>
                <a:gd name="T62" fmla="*/ 1 w 41"/>
                <a:gd name="T63" fmla="*/ 52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1" h="53">
                  <a:moveTo>
                    <a:pt x="1" y="52"/>
                  </a:moveTo>
                  <a:cubicBezTo>
                    <a:pt x="0" y="50"/>
                    <a:pt x="1" y="48"/>
                    <a:pt x="2" y="46"/>
                  </a:cubicBezTo>
                  <a:cubicBezTo>
                    <a:pt x="2" y="43"/>
                    <a:pt x="3" y="40"/>
                    <a:pt x="4" y="37"/>
                  </a:cubicBezTo>
                  <a:cubicBezTo>
                    <a:pt x="4" y="36"/>
                    <a:pt x="4" y="35"/>
                    <a:pt x="4" y="35"/>
                  </a:cubicBezTo>
                  <a:cubicBezTo>
                    <a:pt x="7" y="35"/>
                    <a:pt x="9" y="34"/>
                    <a:pt x="12" y="34"/>
                  </a:cubicBezTo>
                  <a:cubicBezTo>
                    <a:pt x="12" y="34"/>
                    <a:pt x="13" y="33"/>
                    <a:pt x="13" y="32"/>
                  </a:cubicBezTo>
                  <a:cubicBezTo>
                    <a:pt x="13" y="32"/>
                    <a:pt x="13" y="31"/>
                    <a:pt x="13" y="30"/>
                  </a:cubicBezTo>
                  <a:cubicBezTo>
                    <a:pt x="13" y="29"/>
                    <a:pt x="13" y="27"/>
                    <a:pt x="11" y="26"/>
                  </a:cubicBezTo>
                  <a:cubicBezTo>
                    <a:pt x="9" y="25"/>
                    <a:pt x="9" y="24"/>
                    <a:pt x="8" y="22"/>
                  </a:cubicBezTo>
                  <a:cubicBezTo>
                    <a:pt x="5" y="18"/>
                    <a:pt x="6" y="13"/>
                    <a:pt x="7" y="9"/>
                  </a:cubicBezTo>
                  <a:cubicBezTo>
                    <a:pt x="7" y="8"/>
                    <a:pt x="8" y="8"/>
                    <a:pt x="8" y="7"/>
                  </a:cubicBezTo>
                  <a:cubicBezTo>
                    <a:pt x="9" y="6"/>
                    <a:pt x="11" y="4"/>
                    <a:pt x="12" y="2"/>
                  </a:cubicBezTo>
                  <a:cubicBezTo>
                    <a:pt x="13" y="1"/>
                    <a:pt x="16" y="0"/>
                    <a:pt x="17" y="1"/>
                  </a:cubicBezTo>
                  <a:cubicBezTo>
                    <a:pt x="18" y="1"/>
                    <a:pt x="18" y="2"/>
                    <a:pt x="18" y="2"/>
                  </a:cubicBezTo>
                  <a:cubicBezTo>
                    <a:pt x="18" y="4"/>
                    <a:pt x="19" y="6"/>
                    <a:pt x="19" y="8"/>
                  </a:cubicBezTo>
                  <a:cubicBezTo>
                    <a:pt x="20" y="10"/>
                    <a:pt x="20" y="13"/>
                    <a:pt x="21" y="15"/>
                  </a:cubicBezTo>
                  <a:cubicBezTo>
                    <a:pt x="21" y="17"/>
                    <a:pt x="21" y="18"/>
                    <a:pt x="21" y="20"/>
                  </a:cubicBezTo>
                  <a:cubicBezTo>
                    <a:pt x="21" y="22"/>
                    <a:pt x="21" y="23"/>
                    <a:pt x="21" y="25"/>
                  </a:cubicBezTo>
                  <a:cubicBezTo>
                    <a:pt x="21" y="26"/>
                    <a:pt x="21" y="26"/>
                    <a:pt x="22" y="27"/>
                  </a:cubicBezTo>
                  <a:cubicBezTo>
                    <a:pt x="23" y="27"/>
                    <a:pt x="23" y="27"/>
                    <a:pt x="24" y="27"/>
                  </a:cubicBezTo>
                  <a:cubicBezTo>
                    <a:pt x="24" y="27"/>
                    <a:pt x="24" y="26"/>
                    <a:pt x="24" y="26"/>
                  </a:cubicBezTo>
                  <a:cubicBezTo>
                    <a:pt x="26" y="23"/>
                    <a:pt x="30" y="21"/>
                    <a:pt x="33" y="19"/>
                  </a:cubicBezTo>
                  <a:cubicBezTo>
                    <a:pt x="33" y="19"/>
                    <a:pt x="34" y="19"/>
                    <a:pt x="34" y="19"/>
                  </a:cubicBezTo>
                  <a:cubicBezTo>
                    <a:pt x="36" y="21"/>
                    <a:pt x="38" y="23"/>
                    <a:pt x="39" y="24"/>
                  </a:cubicBezTo>
                  <a:cubicBezTo>
                    <a:pt x="40" y="25"/>
                    <a:pt x="40" y="25"/>
                    <a:pt x="40" y="26"/>
                  </a:cubicBezTo>
                  <a:cubicBezTo>
                    <a:pt x="40" y="27"/>
                    <a:pt x="40" y="28"/>
                    <a:pt x="40" y="28"/>
                  </a:cubicBezTo>
                  <a:cubicBezTo>
                    <a:pt x="41" y="32"/>
                    <a:pt x="39" y="35"/>
                    <a:pt x="37" y="39"/>
                  </a:cubicBezTo>
                  <a:cubicBezTo>
                    <a:pt x="37" y="39"/>
                    <a:pt x="36" y="40"/>
                    <a:pt x="35" y="41"/>
                  </a:cubicBezTo>
                  <a:cubicBezTo>
                    <a:pt x="32" y="43"/>
                    <a:pt x="29" y="46"/>
                    <a:pt x="27" y="48"/>
                  </a:cubicBezTo>
                  <a:cubicBezTo>
                    <a:pt x="25" y="50"/>
                    <a:pt x="24" y="50"/>
                    <a:pt x="22" y="50"/>
                  </a:cubicBezTo>
                  <a:cubicBezTo>
                    <a:pt x="19" y="50"/>
                    <a:pt x="16" y="51"/>
                    <a:pt x="13" y="51"/>
                  </a:cubicBezTo>
                  <a:cubicBezTo>
                    <a:pt x="9" y="51"/>
                    <a:pt x="5" y="53"/>
                    <a:pt x="1" y="52"/>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16" name="Freeform 115"/>
            <p:cNvSpPr>
              <a:spLocks/>
            </p:cNvSpPr>
            <p:nvPr/>
          </p:nvSpPr>
          <p:spPr bwMode="auto">
            <a:xfrm>
              <a:off x="10013548" y="4200355"/>
              <a:ext cx="101199" cy="133156"/>
            </a:xfrm>
            <a:custGeom>
              <a:avLst/>
              <a:gdLst>
                <a:gd name="T0" fmla="*/ 1 w 32"/>
                <a:gd name="T1" fmla="*/ 25 h 42"/>
                <a:gd name="T2" fmla="*/ 3 w 32"/>
                <a:gd name="T3" fmla="*/ 12 h 42"/>
                <a:gd name="T4" fmla="*/ 5 w 32"/>
                <a:gd name="T5" fmla="*/ 3 h 42"/>
                <a:gd name="T6" fmla="*/ 7 w 32"/>
                <a:gd name="T7" fmla="*/ 1 h 42"/>
                <a:gd name="T8" fmla="*/ 13 w 32"/>
                <a:gd name="T9" fmla="*/ 4 h 42"/>
                <a:gd name="T10" fmla="*/ 20 w 32"/>
                <a:gd name="T11" fmla="*/ 14 h 42"/>
                <a:gd name="T12" fmla="*/ 25 w 32"/>
                <a:gd name="T13" fmla="*/ 17 h 42"/>
                <a:gd name="T14" fmla="*/ 30 w 32"/>
                <a:gd name="T15" fmla="*/ 18 h 42"/>
                <a:gd name="T16" fmla="*/ 32 w 32"/>
                <a:gd name="T17" fmla="*/ 20 h 42"/>
                <a:gd name="T18" fmla="*/ 29 w 32"/>
                <a:gd name="T19" fmla="*/ 34 h 42"/>
                <a:gd name="T20" fmla="*/ 26 w 32"/>
                <a:gd name="T21" fmla="*/ 41 h 42"/>
                <a:gd name="T22" fmla="*/ 25 w 32"/>
                <a:gd name="T23" fmla="*/ 42 h 42"/>
                <a:gd name="T24" fmla="*/ 15 w 32"/>
                <a:gd name="T25" fmla="*/ 42 h 42"/>
                <a:gd name="T26" fmla="*/ 13 w 32"/>
                <a:gd name="T27" fmla="*/ 41 h 42"/>
                <a:gd name="T28" fmla="*/ 2 w 32"/>
                <a:gd name="T29" fmla="*/ 36 h 42"/>
                <a:gd name="T30" fmla="*/ 1 w 32"/>
                <a:gd name="T31" fmla="*/ 33 h 42"/>
                <a:gd name="T32" fmla="*/ 1 w 32"/>
                <a:gd name="T33" fmla="*/ 25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 h="42">
                  <a:moveTo>
                    <a:pt x="1" y="25"/>
                  </a:moveTo>
                  <a:cubicBezTo>
                    <a:pt x="0" y="21"/>
                    <a:pt x="1" y="17"/>
                    <a:pt x="3" y="12"/>
                  </a:cubicBezTo>
                  <a:cubicBezTo>
                    <a:pt x="3" y="9"/>
                    <a:pt x="4" y="6"/>
                    <a:pt x="5" y="3"/>
                  </a:cubicBezTo>
                  <a:cubicBezTo>
                    <a:pt x="5" y="1"/>
                    <a:pt x="5" y="1"/>
                    <a:pt x="7" y="1"/>
                  </a:cubicBezTo>
                  <a:cubicBezTo>
                    <a:pt x="12" y="1"/>
                    <a:pt x="11" y="0"/>
                    <a:pt x="13" y="4"/>
                  </a:cubicBezTo>
                  <a:cubicBezTo>
                    <a:pt x="16" y="8"/>
                    <a:pt x="18" y="11"/>
                    <a:pt x="20" y="14"/>
                  </a:cubicBezTo>
                  <a:cubicBezTo>
                    <a:pt x="21" y="16"/>
                    <a:pt x="22" y="17"/>
                    <a:pt x="25" y="17"/>
                  </a:cubicBezTo>
                  <a:cubicBezTo>
                    <a:pt x="27" y="17"/>
                    <a:pt x="28" y="17"/>
                    <a:pt x="30" y="18"/>
                  </a:cubicBezTo>
                  <a:cubicBezTo>
                    <a:pt x="31" y="18"/>
                    <a:pt x="32" y="19"/>
                    <a:pt x="32" y="20"/>
                  </a:cubicBezTo>
                  <a:cubicBezTo>
                    <a:pt x="32" y="25"/>
                    <a:pt x="31" y="30"/>
                    <a:pt x="29" y="34"/>
                  </a:cubicBezTo>
                  <a:cubicBezTo>
                    <a:pt x="28" y="37"/>
                    <a:pt x="27" y="39"/>
                    <a:pt x="26" y="41"/>
                  </a:cubicBezTo>
                  <a:cubicBezTo>
                    <a:pt x="26" y="42"/>
                    <a:pt x="26" y="42"/>
                    <a:pt x="25" y="42"/>
                  </a:cubicBezTo>
                  <a:cubicBezTo>
                    <a:pt x="22" y="42"/>
                    <a:pt x="18" y="42"/>
                    <a:pt x="15" y="42"/>
                  </a:cubicBezTo>
                  <a:cubicBezTo>
                    <a:pt x="14" y="42"/>
                    <a:pt x="14" y="42"/>
                    <a:pt x="13" y="41"/>
                  </a:cubicBezTo>
                  <a:cubicBezTo>
                    <a:pt x="9" y="40"/>
                    <a:pt x="6" y="38"/>
                    <a:pt x="2" y="36"/>
                  </a:cubicBezTo>
                  <a:cubicBezTo>
                    <a:pt x="1" y="35"/>
                    <a:pt x="1" y="34"/>
                    <a:pt x="1" y="33"/>
                  </a:cubicBezTo>
                  <a:cubicBezTo>
                    <a:pt x="1" y="31"/>
                    <a:pt x="1" y="29"/>
                    <a:pt x="1" y="25"/>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17" name="Freeform 116"/>
            <p:cNvSpPr>
              <a:spLocks/>
            </p:cNvSpPr>
            <p:nvPr/>
          </p:nvSpPr>
          <p:spPr bwMode="auto">
            <a:xfrm>
              <a:off x="7723268" y="1748959"/>
              <a:ext cx="99867" cy="130492"/>
            </a:xfrm>
            <a:custGeom>
              <a:avLst/>
              <a:gdLst>
                <a:gd name="T0" fmla="*/ 32 w 32"/>
                <a:gd name="T1" fmla="*/ 24 h 41"/>
                <a:gd name="T2" fmla="*/ 30 w 32"/>
                <a:gd name="T3" fmla="*/ 28 h 41"/>
                <a:gd name="T4" fmla="*/ 27 w 32"/>
                <a:gd name="T5" fmla="*/ 31 h 41"/>
                <a:gd name="T6" fmla="*/ 21 w 32"/>
                <a:gd name="T7" fmla="*/ 39 h 41"/>
                <a:gd name="T8" fmla="*/ 18 w 32"/>
                <a:gd name="T9" fmla="*/ 41 h 41"/>
                <a:gd name="T10" fmla="*/ 12 w 32"/>
                <a:gd name="T11" fmla="*/ 36 h 41"/>
                <a:gd name="T12" fmla="*/ 7 w 32"/>
                <a:gd name="T13" fmla="*/ 30 h 41"/>
                <a:gd name="T14" fmla="*/ 5 w 32"/>
                <a:gd name="T15" fmla="*/ 26 h 41"/>
                <a:gd name="T16" fmla="*/ 1 w 32"/>
                <a:gd name="T17" fmla="*/ 14 h 41"/>
                <a:gd name="T18" fmla="*/ 2 w 32"/>
                <a:gd name="T19" fmla="*/ 7 h 41"/>
                <a:gd name="T20" fmla="*/ 4 w 32"/>
                <a:gd name="T21" fmla="*/ 2 h 41"/>
                <a:gd name="T22" fmla="*/ 7 w 32"/>
                <a:gd name="T23" fmla="*/ 1 h 41"/>
                <a:gd name="T24" fmla="*/ 12 w 32"/>
                <a:gd name="T25" fmla="*/ 3 h 41"/>
                <a:gd name="T26" fmla="*/ 17 w 32"/>
                <a:gd name="T27" fmla="*/ 5 h 41"/>
                <a:gd name="T28" fmla="*/ 24 w 32"/>
                <a:gd name="T29" fmla="*/ 10 h 41"/>
                <a:gd name="T30" fmla="*/ 28 w 32"/>
                <a:gd name="T31" fmla="*/ 14 h 41"/>
                <a:gd name="T32" fmla="*/ 31 w 32"/>
                <a:gd name="T33" fmla="*/ 20 h 41"/>
                <a:gd name="T34" fmla="*/ 32 w 32"/>
                <a:gd name="T35" fmla="*/ 24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2" h="41">
                  <a:moveTo>
                    <a:pt x="32" y="24"/>
                  </a:moveTo>
                  <a:cubicBezTo>
                    <a:pt x="32" y="25"/>
                    <a:pt x="32" y="27"/>
                    <a:pt x="30" y="28"/>
                  </a:cubicBezTo>
                  <a:cubicBezTo>
                    <a:pt x="29" y="29"/>
                    <a:pt x="28" y="30"/>
                    <a:pt x="27" y="31"/>
                  </a:cubicBezTo>
                  <a:cubicBezTo>
                    <a:pt x="24" y="33"/>
                    <a:pt x="21" y="35"/>
                    <a:pt x="21" y="39"/>
                  </a:cubicBezTo>
                  <a:cubicBezTo>
                    <a:pt x="21" y="41"/>
                    <a:pt x="20" y="41"/>
                    <a:pt x="18" y="41"/>
                  </a:cubicBezTo>
                  <a:cubicBezTo>
                    <a:pt x="16" y="40"/>
                    <a:pt x="14" y="39"/>
                    <a:pt x="12" y="36"/>
                  </a:cubicBezTo>
                  <a:cubicBezTo>
                    <a:pt x="11" y="34"/>
                    <a:pt x="9" y="32"/>
                    <a:pt x="7" y="30"/>
                  </a:cubicBezTo>
                  <a:cubicBezTo>
                    <a:pt x="6" y="29"/>
                    <a:pt x="5" y="27"/>
                    <a:pt x="5" y="26"/>
                  </a:cubicBezTo>
                  <a:cubicBezTo>
                    <a:pt x="4" y="22"/>
                    <a:pt x="3" y="18"/>
                    <a:pt x="1" y="14"/>
                  </a:cubicBezTo>
                  <a:cubicBezTo>
                    <a:pt x="0" y="10"/>
                    <a:pt x="0" y="10"/>
                    <a:pt x="2" y="7"/>
                  </a:cubicBezTo>
                  <a:cubicBezTo>
                    <a:pt x="3" y="5"/>
                    <a:pt x="4" y="3"/>
                    <a:pt x="4" y="2"/>
                  </a:cubicBezTo>
                  <a:cubicBezTo>
                    <a:pt x="5" y="0"/>
                    <a:pt x="6" y="0"/>
                    <a:pt x="7" y="1"/>
                  </a:cubicBezTo>
                  <a:cubicBezTo>
                    <a:pt x="9" y="3"/>
                    <a:pt x="10" y="3"/>
                    <a:pt x="12" y="3"/>
                  </a:cubicBezTo>
                  <a:cubicBezTo>
                    <a:pt x="14" y="3"/>
                    <a:pt x="16" y="3"/>
                    <a:pt x="17" y="5"/>
                  </a:cubicBezTo>
                  <a:cubicBezTo>
                    <a:pt x="19" y="7"/>
                    <a:pt x="22" y="8"/>
                    <a:pt x="24" y="10"/>
                  </a:cubicBezTo>
                  <a:cubicBezTo>
                    <a:pt x="26" y="11"/>
                    <a:pt x="27" y="12"/>
                    <a:pt x="28" y="14"/>
                  </a:cubicBezTo>
                  <a:cubicBezTo>
                    <a:pt x="29" y="16"/>
                    <a:pt x="30" y="18"/>
                    <a:pt x="31" y="20"/>
                  </a:cubicBezTo>
                  <a:cubicBezTo>
                    <a:pt x="32" y="21"/>
                    <a:pt x="32" y="22"/>
                    <a:pt x="32" y="24"/>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18" name="Freeform 117"/>
            <p:cNvSpPr>
              <a:spLocks/>
            </p:cNvSpPr>
            <p:nvPr/>
          </p:nvSpPr>
          <p:spPr bwMode="auto">
            <a:xfrm>
              <a:off x="8210623" y="2191038"/>
              <a:ext cx="139814" cy="103862"/>
            </a:xfrm>
            <a:custGeom>
              <a:avLst/>
              <a:gdLst>
                <a:gd name="T0" fmla="*/ 11 w 44"/>
                <a:gd name="T1" fmla="*/ 7 h 33"/>
                <a:gd name="T2" fmla="*/ 17 w 44"/>
                <a:gd name="T3" fmla="*/ 7 h 33"/>
                <a:gd name="T4" fmla="*/ 19 w 44"/>
                <a:gd name="T5" fmla="*/ 5 h 33"/>
                <a:gd name="T6" fmla="*/ 21 w 44"/>
                <a:gd name="T7" fmla="*/ 2 h 33"/>
                <a:gd name="T8" fmla="*/ 24 w 44"/>
                <a:gd name="T9" fmla="*/ 1 h 33"/>
                <a:gd name="T10" fmla="*/ 28 w 44"/>
                <a:gd name="T11" fmla="*/ 3 h 33"/>
                <a:gd name="T12" fmla="*/ 41 w 44"/>
                <a:gd name="T13" fmla="*/ 11 h 33"/>
                <a:gd name="T14" fmla="*/ 44 w 44"/>
                <a:gd name="T15" fmla="*/ 16 h 33"/>
                <a:gd name="T16" fmla="*/ 44 w 44"/>
                <a:gd name="T17" fmla="*/ 20 h 33"/>
                <a:gd name="T18" fmla="*/ 42 w 44"/>
                <a:gd name="T19" fmla="*/ 23 h 33"/>
                <a:gd name="T20" fmla="*/ 35 w 44"/>
                <a:gd name="T21" fmla="*/ 24 h 33"/>
                <a:gd name="T22" fmla="*/ 26 w 44"/>
                <a:gd name="T23" fmla="*/ 27 h 33"/>
                <a:gd name="T24" fmla="*/ 21 w 44"/>
                <a:gd name="T25" fmla="*/ 31 h 33"/>
                <a:gd name="T26" fmla="*/ 16 w 44"/>
                <a:gd name="T27" fmla="*/ 31 h 33"/>
                <a:gd name="T28" fmla="*/ 11 w 44"/>
                <a:gd name="T29" fmla="*/ 25 h 33"/>
                <a:gd name="T30" fmla="*/ 5 w 44"/>
                <a:gd name="T31" fmla="*/ 17 h 33"/>
                <a:gd name="T32" fmla="*/ 3 w 44"/>
                <a:gd name="T33" fmla="*/ 15 h 33"/>
                <a:gd name="T34" fmla="*/ 2 w 44"/>
                <a:gd name="T35" fmla="*/ 10 h 33"/>
                <a:gd name="T36" fmla="*/ 6 w 44"/>
                <a:gd name="T37" fmla="*/ 7 h 33"/>
                <a:gd name="T38" fmla="*/ 11 w 44"/>
                <a:gd name="T39" fmla="*/ 7 h 33"/>
                <a:gd name="T40" fmla="*/ 11 w 44"/>
                <a:gd name="T41" fmla="*/ 7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4" h="33">
                  <a:moveTo>
                    <a:pt x="11" y="7"/>
                  </a:moveTo>
                  <a:cubicBezTo>
                    <a:pt x="13" y="7"/>
                    <a:pt x="15" y="7"/>
                    <a:pt x="17" y="7"/>
                  </a:cubicBezTo>
                  <a:cubicBezTo>
                    <a:pt x="18" y="7"/>
                    <a:pt x="19" y="7"/>
                    <a:pt x="19" y="5"/>
                  </a:cubicBezTo>
                  <a:cubicBezTo>
                    <a:pt x="20" y="4"/>
                    <a:pt x="20" y="3"/>
                    <a:pt x="21" y="2"/>
                  </a:cubicBezTo>
                  <a:cubicBezTo>
                    <a:pt x="22" y="0"/>
                    <a:pt x="22" y="0"/>
                    <a:pt x="24" y="1"/>
                  </a:cubicBezTo>
                  <a:cubicBezTo>
                    <a:pt x="25" y="2"/>
                    <a:pt x="26" y="2"/>
                    <a:pt x="28" y="3"/>
                  </a:cubicBezTo>
                  <a:cubicBezTo>
                    <a:pt x="32" y="6"/>
                    <a:pt x="37" y="8"/>
                    <a:pt x="41" y="11"/>
                  </a:cubicBezTo>
                  <a:cubicBezTo>
                    <a:pt x="43" y="12"/>
                    <a:pt x="44" y="14"/>
                    <a:pt x="44" y="16"/>
                  </a:cubicBezTo>
                  <a:cubicBezTo>
                    <a:pt x="44" y="17"/>
                    <a:pt x="44" y="18"/>
                    <a:pt x="44" y="20"/>
                  </a:cubicBezTo>
                  <a:cubicBezTo>
                    <a:pt x="44" y="22"/>
                    <a:pt x="44" y="22"/>
                    <a:pt x="42" y="23"/>
                  </a:cubicBezTo>
                  <a:cubicBezTo>
                    <a:pt x="40" y="23"/>
                    <a:pt x="37" y="24"/>
                    <a:pt x="35" y="24"/>
                  </a:cubicBezTo>
                  <a:cubicBezTo>
                    <a:pt x="30" y="24"/>
                    <a:pt x="30" y="24"/>
                    <a:pt x="26" y="27"/>
                  </a:cubicBezTo>
                  <a:cubicBezTo>
                    <a:pt x="25" y="29"/>
                    <a:pt x="23" y="30"/>
                    <a:pt x="21" y="31"/>
                  </a:cubicBezTo>
                  <a:cubicBezTo>
                    <a:pt x="20" y="33"/>
                    <a:pt x="18" y="33"/>
                    <a:pt x="16" y="31"/>
                  </a:cubicBezTo>
                  <a:cubicBezTo>
                    <a:pt x="15" y="29"/>
                    <a:pt x="13" y="27"/>
                    <a:pt x="11" y="25"/>
                  </a:cubicBezTo>
                  <a:cubicBezTo>
                    <a:pt x="9" y="22"/>
                    <a:pt x="7" y="20"/>
                    <a:pt x="5" y="17"/>
                  </a:cubicBezTo>
                  <a:cubicBezTo>
                    <a:pt x="4" y="16"/>
                    <a:pt x="3" y="16"/>
                    <a:pt x="3" y="15"/>
                  </a:cubicBezTo>
                  <a:cubicBezTo>
                    <a:pt x="1" y="14"/>
                    <a:pt x="0" y="11"/>
                    <a:pt x="2" y="10"/>
                  </a:cubicBezTo>
                  <a:cubicBezTo>
                    <a:pt x="3" y="8"/>
                    <a:pt x="4" y="7"/>
                    <a:pt x="6" y="7"/>
                  </a:cubicBezTo>
                  <a:cubicBezTo>
                    <a:pt x="8" y="7"/>
                    <a:pt x="10" y="7"/>
                    <a:pt x="11" y="7"/>
                  </a:cubicBezTo>
                  <a:cubicBezTo>
                    <a:pt x="11" y="7"/>
                    <a:pt x="11" y="7"/>
                    <a:pt x="11" y="7"/>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19" name="Freeform 118"/>
            <p:cNvSpPr>
              <a:spLocks/>
            </p:cNvSpPr>
            <p:nvPr/>
          </p:nvSpPr>
          <p:spPr bwMode="auto">
            <a:xfrm>
              <a:off x="7760551" y="2059211"/>
              <a:ext cx="94540" cy="106524"/>
            </a:xfrm>
            <a:custGeom>
              <a:avLst/>
              <a:gdLst>
                <a:gd name="T0" fmla="*/ 21 w 30"/>
                <a:gd name="T1" fmla="*/ 34 h 34"/>
                <a:gd name="T2" fmla="*/ 16 w 30"/>
                <a:gd name="T3" fmla="*/ 34 h 34"/>
                <a:gd name="T4" fmla="*/ 12 w 30"/>
                <a:gd name="T5" fmla="*/ 33 h 34"/>
                <a:gd name="T6" fmla="*/ 7 w 30"/>
                <a:gd name="T7" fmla="*/ 31 h 34"/>
                <a:gd name="T8" fmla="*/ 4 w 30"/>
                <a:gd name="T9" fmla="*/ 30 h 34"/>
                <a:gd name="T10" fmla="*/ 1 w 30"/>
                <a:gd name="T11" fmla="*/ 26 h 34"/>
                <a:gd name="T12" fmla="*/ 1 w 30"/>
                <a:gd name="T13" fmla="*/ 21 h 34"/>
                <a:gd name="T14" fmla="*/ 5 w 30"/>
                <a:gd name="T15" fmla="*/ 9 h 34"/>
                <a:gd name="T16" fmla="*/ 7 w 30"/>
                <a:gd name="T17" fmla="*/ 7 h 34"/>
                <a:gd name="T18" fmla="*/ 13 w 30"/>
                <a:gd name="T19" fmla="*/ 2 h 34"/>
                <a:gd name="T20" fmla="*/ 16 w 30"/>
                <a:gd name="T21" fmla="*/ 1 h 34"/>
                <a:gd name="T22" fmla="*/ 18 w 30"/>
                <a:gd name="T23" fmla="*/ 1 h 34"/>
                <a:gd name="T24" fmla="*/ 21 w 30"/>
                <a:gd name="T25" fmla="*/ 3 h 34"/>
                <a:gd name="T26" fmla="*/ 21 w 30"/>
                <a:gd name="T27" fmla="*/ 5 h 34"/>
                <a:gd name="T28" fmla="*/ 23 w 30"/>
                <a:gd name="T29" fmla="*/ 7 h 34"/>
                <a:gd name="T30" fmla="*/ 24 w 30"/>
                <a:gd name="T31" fmla="*/ 8 h 34"/>
                <a:gd name="T32" fmla="*/ 28 w 30"/>
                <a:gd name="T33" fmla="*/ 13 h 34"/>
                <a:gd name="T34" fmla="*/ 30 w 30"/>
                <a:gd name="T35" fmla="*/ 26 h 34"/>
                <a:gd name="T36" fmla="*/ 30 w 30"/>
                <a:gd name="T37" fmla="*/ 32 h 34"/>
                <a:gd name="T38" fmla="*/ 27 w 30"/>
                <a:gd name="T39" fmla="*/ 34 h 34"/>
                <a:gd name="T40" fmla="*/ 21 w 30"/>
                <a:gd name="T41" fmla="*/ 34 h 34"/>
                <a:gd name="T42" fmla="*/ 21 w 30"/>
                <a:gd name="T43" fmla="*/ 34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0" h="34">
                  <a:moveTo>
                    <a:pt x="21" y="34"/>
                  </a:moveTo>
                  <a:cubicBezTo>
                    <a:pt x="20" y="34"/>
                    <a:pt x="18" y="34"/>
                    <a:pt x="16" y="34"/>
                  </a:cubicBezTo>
                  <a:cubicBezTo>
                    <a:pt x="15" y="34"/>
                    <a:pt x="13" y="34"/>
                    <a:pt x="12" y="33"/>
                  </a:cubicBezTo>
                  <a:cubicBezTo>
                    <a:pt x="11" y="32"/>
                    <a:pt x="9" y="31"/>
                    <a:pt x="7" y="31"/>
                  </a:cubicBezTo>
                  <a:cubicBezTo>
                    <a:pt x="6" y="31"/>
                    <a:pt x="5" y="31"/>
                    <a:pt x="4" y="30"/>
                  </a:cubicBezTo>
                  <a:cubicBezTo>
                    <a:pt x="3" y="29"/>
                    <a:pt x="2" y="28"/>
                    <a:pt x="1" y="26"/>
                  </a:cubicBezTo>
                  <a:cubicBezTo>
                    <a:pt x="0" y="25"/>
                    <a:pt x="0" y="23"/>
                    <a:pt x="1" y="21"/>
                  </a:cubicBezTo>
                  <a:cubicBezTo>
                    <a:pt x="2" y="17"/>
                    <a:pt x="3" y="13"/>
                    <a:pt x="5" y="9"/>
                  </a:cubicBezTo>
                  <a:cubicBezTo>
                    <a:pt x="5" y="8"/>
                    <a:pt x="6" y="7"/>
                    <a:pt x="7" y="7"/>
                  </a:cubicBezTo>
                  <a:cubicBezTo>
                    <a:pt x="9" y="5"/>
                    <a:pt x="11" y="4"/>
                    <a:pt x="13" y="2"/>
                  </a:cubicBezTo>
                  <a:cubicBezTo>
                    <a:pt x="14" y="1"/>
                    <a:pt x="15" y="0"/>
                    <a:pt x="16" y="1"/>
                  </a:cubicBezTo>
                  <a:cubicBezTo>
                    <a:pt x="17" y="1"/>
                    <a:pt x="17" y="1"/>
                    <a:pt x="18" y="1"/>
                  </a:cubicBezTo>
                  <a:cubicBezTo>
                    <a:pt x="20" y="1"/>
                    <a:pt x="20" y="1"/>
                    <a:pt x="21" y="3"/>
                  </a:cubicBezTo>
                  <a:cubicBezTo>
                    <a:pt x="21" y="4"/>
                    <a:pt x="21" y="4"/>
                    <a:pt x="21" y="5"/>
                  </a:cubicBezTo>
                  <a:cubicBezTo>
                    <a:pt x="22" y="6"/>
                    <a:pt x="22" y="7"/>
                    <a:pt x="23" y="7"/>
                  </a:cubicBezTo>
                  <a:cubicBezTo>
                    <a:pt x="24" y="7"/>
                    <a:pt x="24" y="8"/>
                    <a:pt x="24" y="8"/>
                  </a:cubicBezTo>
                  <a:cubicBezTo>
                    <a:pt x="27" y="9"/>
                    <a:pt x="28" y="10"/>
                    <a:pt x="28" y="13"/>
                  </a:cubicBezTo>
                  <a:cubicBezTo>
                    <a:pt x="28" y="17"/>
                    <a:pt x="29" y="22"/>
                    <a:pt x="30" y="26"/>
                  </a:cubicBezTo>
                  <a:cubicBezTo>
                    <a:pt x="30" y="28"/>
                    <a:pt x="30" y="30"/>
                    <a:pt x="30" y="32"/>
                  </a:cubicBezTo>
                  <a:cubicBezTo>
                    <a:pt x="30" y="34"/>
                    <a:pt x="29" y="34"/>
                    <a:pt x="27" y="34"/>
                  </a:cubicBezTo>
                  <a:cubicBezTo>
                    <a:pt x="25" y="34"/>
                    <a:pt x="23" y="34"/>
                    <a:pt x="21" y="34"/>
                  </a:cubicBezTo>
                  <a:cubicBezTo>
                    <a:pt x="21" y="34"/>
                    <a:pt x="21" y="34"/>
                    <a:pt x="21" y="34"/>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21" name="Freeform 120"/>
            <p:cNvSpPr>
              <a:spLocks/>
            </p:cNvSpPr>
            <p:nvPr/>
          </p:nvSpPr>
          <p:spPr bwMode="auto">
            <a:xfrm>
              <a:off x="9660685" y="4048561"/>
              <a:ext cx="198402" cy="59920"/>
            </a:xfrm>
            <a:custGeom>
              <a:avLst/>
              <a:gdLst>
                <a:gd name="T0" fmla="*/ 0 w 63"/>
                <a:gd name="T1" fmla="*/ 12 h 19"/>
                <a:gd name="T2" fmla="*/ 2 w 63"/>
                <a:gd name="T3" fmla="*/ 11 h 19"/>
                <a:gd name="T4" fmla="*/ 24 w 63"/>
                <a:gd name="T5" fmla="*/ 1 h 19"/>
                <a:gd name="T6" fmla="*/ 28 w 63"/>
                <a:gd name="T7" fmla="*/ 1 h 19"/>
                <a:gd name="T8" fmla="*/ 61 w 63"/>
                <a:gd name="T9" fmla="*/ 9 h 19"/>
                <a:gd name="T10" fmla="*/ 63 w 63"/>
                <a:gd name="T11" fmla="*/ 11 h 19"/>
                <a:gd name="T12" fmla="*/ 62 w 63"/>
                <a:gd name="T13" fmla="*/ 12 h 19"/>
                <a:gd name="T14" fmla="*/ 49 w 63"/>
                <a:gd name="T15" fmla="*/ 15 h 19"/>
                <a:gd name="T16" fmla="*/ 34 w 63"/>
                <a:gd name="T17" fmla="*/ 19 h 19"/>
                <a:gd name="T18" fmla="*/ 30 w 63"/>
                <a:gd name="T19" fmla="*/ 18 h 19"/>
                <a:gd name="T20" fmla="*/ 30 w 63"/>
                <a:gd name="T21" fmla="*/ 18 h 19"/>
                <a:gd name="T22" fmla="*/ 18 w 63"/>
                <a:gd name="T23" fmla="*/ 15 h 19"/>
                <a:gd name="T24" fmla="*/ 5 w 63"/>
                <a:gd name="T25" fmla="*/ 15 h 19"/>
                <a:gd name="T26" fmla="*/ 0 w 63"/>
                <a:gd name="T27" fmla="*/ 12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3" h="19">
                  <a:moveTo>
                    <a:pt x="0" y="12"/>
                  </a:moveTo>
                  <a:cubicBezTo>
                    <a:pt x="0" y="11"/>
                    <a:pt x="1" y="11"/>
                    <a:pt x="2" y="11"/>
                  </a:cubicBezTo>
                  <a:cubicBezTo>
                    <a:pt x="9" y="8"/>
                    <a:pt x="16" y="4"/>
                    <a:pt x="24" y="1"/>
                  </a:cubicBezTo>
                  <a:cubicBezTo>
                    <a:pt x="25" y="0"/>
                    <a:pt x="27" y="0"/>
                    <a:pt x="28" y="1"/>
                  </a:cubicBezTo>
                  <a:cubicBezTo>
                    <a:pt x="39" y="3"/>
                    <a:pt x="50" y="6"/>
                    <a:pt x="61" y="9"/>
                  </a:cubicBezTo>
                  <a:cubicBezTo>
                    <a:pt x="63" y="9"/>
                    <a:pt x="63" y="9"/>
                    <a:pt x="63" y="11"/>
                  </a:cubicBezTo>
                  <a:cubicBezTo>
                    <a:pt x="63" y="12"/>
                    <a:pt x="63" y="12"/>
                    <a:pt x="62" y="12"/>
                  </a:cubicBezTo>
                  <a:cubicBezTo>
                    <a:pt x="57" y="13"/>
                    <a:pt x="53" y="14"/>
                    <a:pt x="49" y="15"/>
                  </a:cubicBezTo>
                  <a:cubicBezTo>
                    <a:pt x="44" y="17"/>
                    <a:pt x="39" y="18"/>
                    <a:pt x="34" y="19"/>
                  </a:cubicBezTo>
                  <a:cubicBezTo>
                    <a:pt x="32" y="19"/>
                    <a:pt x="31" y="19"/>
                    <a:pt x="30" y="18"/>
                  </a:cubicBezTo>
                  <a:cubicBezTo>
                    <a:pt x="30" y="18"/>
                    <a:pt x="30" y="18"/>
                    <a:pt x="30" y="18"/>
                  </a:cubicBezTo>
                  <a:cubicBezTo>
                    <a:pt x="26" y="15"/>
                    <a:pt x="22" y="15"/>
                    <a:pt x="18" y="15"/>
                  </a:cubicBezTo>
                  <a:cubicBezTo>
                    <a:pt x="14" y="15"/>
                    <a:pt x="9" y="15"/>
                    <a:pt x="5" y="15"/>
                  </a:cubicBezTo>
                  <a:cubicBezTo>
                    <a:pt x="3" y="15"/>
                    <a:pt x="1" y="14"/>
                    <a:pt x="0" y="12"/>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22" name="Freeform 121"/>
            <p:cNvSpPr>
              <a:spLocks/>
            </p:cNvSpPr>
            <p:nvPr/>
          </p:nvSpPr>
          <p:spPr bwMode="auto">
            <a:xfrm>
              <a:off x="8444977" y="2670396"/>
              <a:ext cx="71904" cy="123835"/>
            </a:xfrm>
            <a:custGeom>
              <a:avLst/>
              <a:gdLst>
                <a:gd name="T0" fmla="*/ 0 w 23"/>
                <a:gd name="T1" fmla="*/ 18 h 39"/>
                <a:gd name="T2" fmla="*/ 0 w 23"/>
                <a:gd name="T3" fmla="*/ 12 h 39"/>
                <a:gd name="T4" fmla="*/ 2 w 23"/>
                <a:gd name="T5" fmla="*/ 9 h 39"/>
                <a:gd name="T6" fmla="*/ 7 w 23"/>
                <a:gd name="T7" fmla="*/ 1 h 39"/>
                <a:gd name="T8" fmla="*/ 9 w 23"/>
                <a:gd name="T9" fmla="*/ 0 h 39"/>
                <a:gd name="T10" fmla="*/ 16 w 23"/>
                <a:gd name="T11" fmla="*/ 6 h 39"/>
                <a:gd name="T12" fmla="*/ 17 w 23"/>
                <a:gd name="T13" fmla="*/ 6 h 39"/>
                <a:gd name="T14" fmla="*/ 23 w 23"/>
                <a:gd name="T15" fmla="*/ 18 h 39"/>
                <a:gd name="T16" fmla="*/ 23 w 23"/>
                <a:gd name="T17" fmla="*/ 27 h 39"/>
                <a:gd name="T18" fmla="*/ 22 w 23"/>
                <a:gd name="T19" fmla="*/ 30 h 39"/>
                <a:gd name="T20" fmla="*/ 16 w 23"/>
                <a:gd name="T21" fmla="*/ 37 h 39"/>
                <a:gd name="T22" fmla="*/ 13 w 23"/>
                <a:gd name="T23" fmla="*/ 38 h 39"/>
                <a:gd name="T24" fmla="*/ 13 w 23"/>
                <a:gd name="T25" fmla="*/ 38 h 39"/>
                <a:gd name="T26" fmla="*/ 6 w 23"/>
                <a:gd name="T27" fmla="*/ 34 h 39"/>
                <a:gd name="T28" fmla="*/ 2 w 23"/>
                <a:gd name="T29" fmla="*/ 28 h 39"/>
                <a:gd name="T30" fmla="*/ 0 w 23"/>
                <a:gd name="T31" fmla="*/ 23 h 39"/>
                <a:gd name="T32" fmla="*/ 0 w 23"/>
                <a:gd name="T33" fmla="*/ 18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3" h="39">
                  <a:moveTo>
                    <a:pt x="0" y="18"/>
                  </a:moveTo>
                  <a:cubicBezTo>
                    <a:pt x="0" y="16"/>
                    <a:pt x="0" y="14"/>
                    <a:pt x="0" y="12"/>
                  </a:cubicBezTo>
                  <a:cubicBezTo>
                    <a:pt x="0" y="11"/>
                    <a:pt x="1" y="10"/>
                    <a:pt x="2" y="9"/>
                  </a:cubicBezTo>
                  <a:cubicBezTo>
                    <a:pt x="3" y="6"/>
                    <a:pt x="5" y="3"/>
                    <a:pt x="7" y="1"/>
                  </a:cubicBezTo>
                  <a:cubicBezTo>
                    <a:pt x="8" y="0"/>
                    <a:pt x="8" y="0"/>
                    <a:pt x="9" y="0"/>
                  </a:cubicBezTo>
                  <a:cubicBezTo>
                    <a:pt x="12" y="2"/>
                    <a:pt x="14" y="4"/>
                    <a:pt x="16" y="6"/>
                  </a:cubicBezTo>
                  <a:cubicBezTo>
                    <a:pt x="16" y="6"/>
                    <a:pt x="17" y="6"/>
                    <a:pt x="17" y="6"/>
                  </a:cubicBezTo>
                  <a:cubicBezTo>
                    <a:pt x="22" y="9"/>
                    <a:pt x="23" y="13"/>
                    <a:pt x="23" y="18"/>
                  </a:cubicBezTo>
                  <a:cubicBezTo>
                    <a:pt x="23" y="21"/>
                    <a:pt x="23" y="24"/>
                    <a:pt x="23" y="27"/>
                  </a:cubicBezTo>
                  <a:cubicBezTo>
                    <a:pt x="23" y="28"/>
                    <a:pt x="23" y="29"/>
                    <a:pt x="22" y="30"/>
                  </a:cubicBezTo>
                  <a:cubicBezTo>
                    <a:pt x="20" y="32"/>
                    <a:pt x="18" y="34"/>
                    <a:pt x="16" y="37"/>
                  </a:cubicBezTo>
                  <a:cubicBezTo>
                    <a:pt x="16" y="38"/>
                    <a:pt x="15" y="38"/>
                    <a:pt x="13" y="38"/>
                  </a:cubicBezTo>
                  <a:cubicBezTo>
                    <a:pt x="13" y="38"/>
                    <a:pt x="13" y="38"/>
                    <a:pt x="13" y="38"/>
                  </a:cubicBezTo>
                  <a:cubicBezTo>
                    <a:pt x="9" y="38"/>
                    <a:pt x="8" y="39"/>
                    <a:pt x="6" y="34"/>
                  </a:cubicBezTo>
                  <a:cubicBezTo>
                    <a:pt x="5" y="32"/>
                    <a:pt x="3" y="30"/>
                    <a:pt x="2" y="28"/>
                  </a:cubicBezTo>
                  <a:cubicBezTo>
                    <a:pt x="1" y="26"/>
                    <a:pt x="0" y="25"/>
                    <a:pt x="0" y="23"/>
                  </a:cubicBezTo>
                  <a:cubicBezTo>
                    <a:pt x="0" y="22"/>
                    <a:pt x="0" y="20"/>
                    <a:pt x="0" y="18"/>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23" name="Freeform 122"/>
            <p:cNvSpPr>
              <a:spLocks/>
            </p:cNvSpPr>
            <p:nvPr/>
          </p:nvSpPr>
          <p:spPr bwMode="auto">
            <a:xfrm>
              <a:off x="7391715" y="1771598"/>
              <a:ext cx="107856" cy="103862"/>
            </a:xfrm>
            <a:custGeom>
              <a:avLst/>
              <a:gdLst>
                <a:gd name="T0" fmla="*/ 34 w 34"/>
                <a:gd name="T1" fmla="*/ 13 h 33"/>
                <a:gd name="T2" fmla="*/ 34 w 34"/>
                <a:gd name="T3" fmla="*/ 15 h 33"/>
                <a:gd name="T4" fmla="*/ 32 w 34"/>
                <a:gd name="T5" fmla="*/ 21 h 33"/>
                <a:gd name="T6" fmla="*/ 29 w 34"/>
                <a:gd name="T7" fmla="*/ 23 h 33"/>
                <a:gd name="T8" fmla="*/ 28 w 34"/>
                <a:gd name="T9" fmla="*/ 23 h 33"/>
                <a:gd name="T10" fmla="*/ 21 w 34"/>
                <a:gd name="T11" fmla="*/ 29 h 33"/>
                <a:gd name="T12" fmla="*/ 20 w 34"/>
                <a:gd name="T13" fmla="*/ 31 h 33"/>
                <a:gd name="T14" fmla="*/ 16 w 34"/>
                <a:gd name="T15" fmla="*/ 32 h 33"/>
                <a:gd name="T16" fmla="*/ 11 w 34"/>
                <a:gd name="T17" fmla="*/ 29 h 33"/>
                <a:gd name="T18" fmla="*/ 4 w 34"/>
                <a:gd name="T19" fmla="*/ 20 h 33"/>
                <a:gd name="T20" fmla="*/ 3 w 34"/>
                <a:gd name="T21" fmla="*/ 17 h 33"/>
                <a:gd name="T22" fmla="*/ 3 w 34"/>
                <a:gd name="T23" fmla="*/ 17 h 33"/>
                <a:gd name="T24" fmla="*/ 1 w 34"/>
                <a:gd name="T25" fmla="*/ 3 h 33"/>
                <a:gd name="T26" fmla="*/ 1 w 34"/>
                <a:gd name="T27" fmla="*/ 1 h 33"/>
                <a:gd name="T28" fmla="*/ 2 w 34"/>
                <a:gd name="T29" fmla="*/ 0 h 33"/>
                <a:gd name="T30" fmla="*/ 8 w 34"/>
                <a:gd name="T31" fmla="*/ 4 h 33"/>
                <a:gd name="T32" fmla="*/ 9 w 34"/>
                <a:gd name="T33" fmla="*/ 6 h 33"/>
                <a:gd name="T34" fmla="*/ 10 w 34"/>
                <a:gd name="T35" fmla="*/ 8 h 33"/>
                <a:gd name="T36" fmla="*/ 14 w 34"/>
                <a:gd name="T37" fmla="*/ 9 h 33"/>
                <a:gd name="T38" fmla="*/ 18 w 34"/>
                <a:gd name="T39" fmla="*/ 5 h 33"/>
                <a:gd name="T40" fmla="*/ 20 w 34"/>
                <a:gd name="T41" fmla="*/ 5 h 33"/>
                <a:gd name="T42" fmla="*/ 33 w 34"/>
                <a:gd name="T43" fmla="*/ 7 h 33"/>
                <a:gd name="T44" fmla="*/ 34 w 34"/>
                <a:gd name="T45" fmla="*/ 9 h 33"/>
                <a:gd name="T46" fmla="*/ 34 w 34"/>
                <a:gd name="T47" fmla="*/ 13 h 33"/>
                <a:gd name="T48" fmla="*/ 34 w 34"/>
                <a:gd name="T49" fmla="*/ 1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33">
                  <a:moveTo>
                    <a:pt x="34" y="13"/>
                  </a:moveTo>
                  <a:cubicBezTo>
                    <a:pt x="34" y="13"/>
                    <a:pt x="34" y="14"/>
                    <a:pt x="34" y="15"/>
                  </a:cubicBezTo>
                  <a:cubicBezTo>
                    <a:pt x="34" y="17"/>
                    <a:pt x="34" y="19"/>
                    <a:pt x="32" y="21"/>
                  </a:cubicBezTo>
                  <a:cubicBezTo>
                    <a:pt x="31" y="22"/>
                    <a:pt x="31" y="23"/>
                    <a:pt x="29" y="23"/>
                  </a:cubicBezTo>
                  <a:cubicBezTo>
                    <a:pt x="29" y="23"/>
                    <a:pt x="28" y="23"/>
                    <a:pt x="28" y="23"/>
                  </a:cubicBezTo>
                  <a:cubicBezTo>
                    <a:pt x="25" y="24"/>
                    <a:pt x="23" y="26"/>
                    <a:pt x="21" y="29"/>
                  </a:cubicBezTo>
                  <a:cubicBezTo>
                    <a:pt x="21" y="30"/>
                    <a:pt x="21" y="30"/>
                    <a:pt x="20" y="31"/>
                  </a:cubicBezTo>
                  <a:cubicBezTo>
                    <a:pt x="19" y="33"/>
                    <a:pt x="17" y="33"/>
                    <a:pt x="16" y="32"/>
                  </a:cubicBezTo>
                  <a:cubicBezTo>
                    <a:pt x="14" y="31"/>
                    <a:pt x="12" y="30"/>
                    <a:pt x="11" y="29"/>
                  </a:cubicBezTo>
                  <a:cubicBezTo>
                    <a:pt x="9" y="26"/>
                    <a:pt x="6" y="23"/>
                    <a:pt x="4" y="20"/>
                  </a:cubicBezTo>
                  <a:cubicBezTo>
                    <a:pt x="3" y="20"/>
                    <a:pt x="3" y="18"/>
                    <a:pt x="3" y="17"/>
                  </a:cubicBezTo>
                  <a:cubicBezTo>
                    <a:pt x="3" y="17"/>
                    <a:pt x="3" y="17"/>
                    <a:pt x="3" y="17"/>
                  </a:cubicBezTo>
                  <a:cubicBezTo>
                    <a:pt x="3" y="12"/>
                    <a:pt x="2" y="8"/>
                    <a:pt x="1" y="3"/>
                  </a:cubicBezTo>
                  <a:cubicBezTo>
                    <a:pt x="1" y="3"/>
                    <a:pt x="1" y="2"/>
                    <a:pt x="1" y="1"/>
                  </a:cubicBezTo>
                  <a:cubicBezTo>
                    <a:pt x="0" y="1"/>
                    <a:pt x="1" y="0"/>
                    <a:pt x="2" y="0"/>
                  </a:cubicBezTo>
                  <a:cubicBezTo>
                    <a:pt x="4" y="0"/>
                    <a:pt x="6" y="1"/>
                    <a:pt x="8" y="4"/>
                  </a:cubicBezTo>
                  <a:cubicBezTo>
                    <a:pt x="8" y="4"/>
                    <a:pt x="8" y="5"/>
                    <a:pt x="9" y="6"/>
                  </a:cubicBezTo>
                  <a:cubicBezTo>
                    <a:pt x="9" y="7"/>
                    <a:pt x="9" y="8"/>
                    <a:pt x="10" y="8"/>
                  </a:cubicBezTo>
                  <a:cubicBezTo>
                    <a:pt x="12" y="10"/>
                    <a:pt x="12" y="10"/>
                    <a:pt x="14" y="9"/>
                  </a:cubicBezTo>
                  <a:cubicBezTo>
                    <a:pt x="15" y="8"/>
                    <a:pt x="17" y="6"/>
                    <a:pt x="18" y="5"/>
                  </a:cubicBezTo>
                  <a:cubicBezTo>
                    <a:pt x="19" y="5"/>
                    <a:pt x="20" y="4"/>
                    <a:pt x="20" y="5"/>
                  </a:cubicBezTo>
                  <a:cubicBezTo>
                    <a:pt x="25" y="6"/>
                    <a:pt x="29" y="6"/>
                    <a:pt x="33" y="7"/>
                  </a:cubicBezTo>
                  <a:cubicBezTo>
                    <a:pt x="34" y="7"/>
                    <a:pt x="34" y="8"/>
                    <a:pt x="34" y="9"/>
                  </a:cubicBezTo>
                  <a:cubicBezTo>
                    <a:pt x="34" y="10"/>
                    <a:pt x="34" y="12"/>
                    <a:pt x="34" y="13"/>
                  </a:cubicBezTo>
                  <a:cubicBezTo>
                    <a:pt x="34" y="13"/>
                    <a:pt x="34" y="13"/>
                    <a:pt x="34" y="13"/>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24" name="Freeform 123"/>
            <p:cNvSpPr>
              <a:spLocks/>
            </p:cNvSpPr>
            <p:nvPr/>
          </p:nvSpPr>
          <p:spPr bwMode="auto">
            <a:xfrm>
              <a:off x="7606096" y="1734316"/>
              <a:ext cx="110519" cy="113183"/>
            </a:xfrm>
            <a:custGeom>
              <a:avLst/>
              <a:gdLst>
                <a:gd name="T0" fmla="*/ 33 w 35"/>
                <a:gd name="T1" fmla="*/ 14 h 36"/>
                <a:gd name="T2" fmla="*/ 33 w 35"/>
                <a:gd name="T3" fmla="*/ 18 h 36"/>
                <a:gd name="T4" fmla="*/ 34 w 35"/>
                <a:gd name="T5" fmla="*/ 28 h 36"/>
                <a:gd name="T6" fmla="*/ 35 w 35"/>
                <a:gd name="T7" fmla="*/ 29 h 36"/>
                <a:gd name="T8" fmla="*/ 34 w 35"/>
                <a:gd name="T9" fmla="*/ 33 h 36"/>
                <a:gd name="T10" fmla="*/ 32 w 35"/>
                <a:gd name="T11" fmla="*/ 35 h 36"/>
                <a:gd name="T12" fmla="*/ 27 w 35"/>
                <a:gd name="T13" fmla="*/ 34 h 36"/>
                <a:gd name="T14" fmla="*/ 26 w 35"/>
                <a:gd name="T15" fmla="*/ 29 h 36"/>
                <a:gd name="T16" fmla="*/ 24 w 35"/>
                <a:gd name="T17" fmla="*/ 26 h 36"/>
                <a:gd name="T18" fmla="*/ 12 w 35"/>
                <a:gd name="T19" fmla="*/ 19 h 36"/>
                <a:gd name="T20" fmla="*/ 6 w 35"/>
                <a:gd name="T21" fmla="*/ 19 h 36"/>
                <a:gd name="T22" fmla="*/ 4 w 35"/>
                <a:gd name="T23" fmla="*/ 19 h 36"/>
                <a:gd name="T24" fmla="*/ 1 w 35"/>
                <a:gd name="T25" fmla="*/ 18 h 36"/>
                <a:gd name="T26" fmla="*/ 2 w 35"/>
                <a:gd name="T27" fmla="*/ 14 h 36"/>
                <a:gd name="T28" fmla="*/ 8 w 35"/>
                <a:gd name="T29" fmla="*/ 9 h 36"/>
                <a:gd name="T30" fmla="*/ 9 w 35"/>
                <a:gd name="T31" fmla="*/ 5 h 36"/>
                <a:gd name="T32" fmla="*/ 9 w 35"/>
                <a:gd name="T33" fmla="*/ 1 h 36"/>
                <a:gd name="T34" fmla="*/ 10 w 35"/>
                <a:gd name="T35" fmla="*/ 0 h 36"/>
                <a:gd name="T36" fmla="*/ 21 w 35"/>
                <a:gd name="T37" fmla="*/ 0 h 36"/>
                <a:gd name="T38" fmla="*/ 23 w 35"/>
                <a:gd name="T39" fmla="*/ 1 h 36"/>
                <a:gd name="T40" fmla="*/ 31 w 35"/>
                <a:gd name="T41" fmla="*/ 4 h 36"/>
                <a:gd name="T42" fmla="*/ 33 w 35"/>
                <a:gd name="T43" fmla="*/ 7 h 36"/>
                <a:gd name="T44" fmla="*/ 33 w 35"/>
                <a:gd name="T45" fmla="*/ 14 h 36"/>
                <a:gd name="T46" fmla="*/ 33 w 35"/>
                <a:gd name="T47" fmla="*/ 14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5" h="36">
                  <a:moveTo>
                    <a:pt x="33" y="14"/>
                  </a:moveTo>
                  <a:cubicBezTo>
                    <a:pt x="33" y="16"/>
                    <a:pt x="33" y="17"/>
                    <a:pt x="33" y="18"/>
                  </a:cubicBezTo>
                  <a:cubicBezTo>
                    <a:pt x="32" y="21"/>
                    <a:pt x="33" y="25"/>
                    <a:pt x="34" y="28"/>
                  </a:cubicBezTo>
                  <a:cubicBezTo>
                    <a:pt x="34" y="28"/>
                    <a:pt x="35" y="29"/>
                    <a:pt x="35" y="29"/>
                  </a:cubicBezTo>
                  <a:cubicBezTo>
                    <a:pt x="35" y="31"/>
                    <a:pt x="35" y="32"/>
                    <a:pt x="34" y="33"/>
                  </a:cubicBezTo>
                  <a:cubicBezTo>
                    <a:pt x="33" y="34"/>
                    <a:pt x="32" y="34"/>
                    <a:pt x="32" y="35"/>
                  </a:cubicBezTo>
                  <a:cubicBezTo>
                    <a:pt x="30" y="36"/>
                    <a:pt x="28" y="36"/>
                    <a:pt x="27" y="34"/>
                  </a:cubicBezTo>
                  <a:cubicBezTo>
                    <a:pt x="26" y="33"/>
                    <a:pt x="26" y="31"/>
                    <a:pt x="26" y="29"/>
                  </a:cubicBezTo>
                  <a:cubicBezTo>
                    <a:pt x="26" y="27"/>
                    <a:pt x="26" y="26"/>
                    <a:pt x="24" y="26"/>
                  </a:cubicBezTo>
                  <a:cubicBezTo>
                    <a:pt x="20" y="23"/>
                    <a:pt x="16" y="21"/>
                    <a:pt x="12" y="19"/>
                  </a:cubicBezTo>
                  <a:cubicBezTo>
                    <a:pt x="10" y="18"/>
                    <a:pt x="8" y="19"/>
                    <a:pt x="6" y="19"/>
                  </a:cubicBezTo>
                  <a:cubicBezTo>
                    <a:pt x="5" y="19"/>
                    <a:pt x="4" y="19"/>
                    <a:pt x="4" y="19"/>
                  </a:cubicBezTo>
                  <a:cubicBezTo>
                    <a:pt x="2" y="19"/>
                    <a:pt x="1" y="19"/>
                    <a:pt x="1" y="18"/>
                  </a:cubicBezTo>
                  <a:cubicBezTo>
                    <a:pt x="0" y="16"/>
                    <a:pt x="0" y="15"/>
                    <a:pt x="2" y="14"/>
                  </a:cubicBezTo>
                  <a:cubicBezTo>
                    <a:pt x="4" y="12"/>
                    <a:pt x="6" y="11"/>
                    <a:pt x="8" y="9"/>
                  </a:cubicBezTo>
                  <a:cubicBezTo>
                    <a:pt x="9" y="8"/>
                    <a:pt x="9" y="7"/>
                    <a:pt x="9" y="5"/>
                  </a:cubicBezTo>
                  <a:cubicBezTo>
                    <a:pt x="9" y="4"/>
                    <a:pt x="9" y="3"/>
                    <a:pt x="9" y="1"/>
                  </a:cubicBezTo>
                  <a:cubicBezTo>
                    <a:pt x="9" y="1"/>
                    <a:pt x="9" y="0"/>
                    <a:pt x="10" y="0"/>
                  </a:cubicBezTo>
                  <a:cubicBezTo>
                    <a:pt x="14" y="0"/>
                    <a:pt x="17" y="0"/>
                    <a:pt x="21" y="0"/>
                  </a:cubicBezTo>
                  <a:cubicBezTo>
                    <a:pt x="22" y="0"/>
                    <a:pt x="22" y="0"/>
                    <a:pt x="23" y="1"/>
                  </a:cubicBezTo>
                  <a:cubicBezTo>
                    <a:pt x="26" y="2"/>
                    <a:pt x="28" y="3"/>
                    <a:pt x="31" y="4"/>
                  </a:cubicBezTo>
                  <a:cubicBezTo>
                    <a:pt x="32" y="5"/>
                    <a:pt x="33" y="5"/>
                    <a:pt x="33" y="7"/>
                  </a:cubicBezTo>
                  <a:cubicBezTo>
                    <a:pt x="33" y="9"/>
                    <a:pt x="33" y="12"/>
                    <a:pt x="33" y="14"/>
                  </a:cubicBezTo>
                  <a:cubicBezTo>
                    <a:pt x="33" y="14"/>
                    <a:pt x="33" y="14"/>
                    <a:pt x="33" y="14"/>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25" name="Freeform 124"/>
            <p:cNvSpPr>
              <a:spLocks/>
            </p:cNvSpPr>
            <p:nvPr/>
          </p:nvSpPr>
          <p:spPr bwMode="auto">
            <a:xfrm>
              <a:off x="8302495" y="3232312"/>
              <a:ext cx="106524" cy="94540"/>
            </a:xfrm>
            <a:custGeom>
              <a:avLst/>
              <a:gdLst>
                <a:gd name="T0" fmla="*/ 26 w 34"/>
                <a:gd name="T1" fmla="*/ 0 h 30"/>
                <a:gd name="T2" fmla="*/ 30 w 34"/>
                <a:gd name="T3" fmla="*/ 0 h 30"/>
                <a:gd name="T4" fmla="*/ 32 w 34"/>
                <a:gd name="T5" fmla="*/ 1 h 30"/>
                <a:gd name="T6" fmla="*/ 34 w 34"/>
                <a:gd name="T7" fmla="*/ 5 h 30"/>
                <a:gd name="T8" fmla="*/ 34 w 34"/>
                <a:gd name="T9" fmla="*/ 7 h 30"/>
                <a:gd name="T10" fmla="*/ 32 w 34"/>
                <a:gd name="T11" fmla="*/ 13 h 30"/>
                <a:gd name="T12" fmla="*/ 29 w 34"/>
                <a:gd name="T13" fmla="*/ 15 h 30"/>
                <a:gd name="T14" fmla="*/ 25 w 34"/>
                <a:gd name="T15" fmla="*/ 15 h 30"/>
                <a:gd name="T16" fmla="*/ 23 w 34"/>
                <a:gd name="T17" fmla="*/ 16 h 30"/>
                <a:gd name="T18" fmla="*/ 21 w 34"/>
                <a:gd name="T19" fmla="*/ 20 h 30"/>
                <a:gd name="T20" fmla="*/ 14 w 34"/>
                <a:gd name="T21" fmla="*/ 29 h 30"/>
                <a:gd name="T22" fmla="*/ 8 w 34"/>
                <a:gd name="T23" fmla="*/ 29 h 30"/>
                <a:gd name="T24" fmla="*/ 1 w 34"/>
                <a:gd name="T25" fmla="*/ 23 h 30"/>
                <a:gd name="T26" fmla="*/ 0 w 34"/>
                <a:gd name="T27" fmla="*/ 20 h 30"/>
                <a:gd name="T28" fmla="*/ 0 w 34"/>
                <a:gd name="T29" fmla="*/ 15 h 30"/>
                <a:gd name="T30" fmla="*/ 3 w 34"/>
                <a:gd name="T31" fmla="*/ 11 h 30"/>
                <a:gd name="T32" fmla="*/ 14 w 34"/>
                <a:gd name="T33" fmla="*/ 5 h 30"/>
                <a:gd name="T34" fmla="*/ 19 w 34"/>
                <a:gd name="T35" fmla="*/ 1 h 30"/>
                <a:gd name="T36" fmla="*/ 23 w 34"/>
                <a:gd name="T37" fmla="*/ 0 h 30"/>
                <a:gd name="T38" fmla="*/ 26 w 34"/>
                <a:gd name="T39" fmla="*/ 0 h 30"/>
                <a:gd name="T40" fmla="*/ 26 w 34"/>
                <a:gd name="T41"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4" h="30">
                  <a:moveTo>
                    <a:pt x="26" y="0"/>
                  </a:moveTo>
                  <a:cubicBezTo>
                    <a:pt x="27" y="0"/>
                    <a:pt x="28" y="0"/>
                    <a:pt x="30" y="0"/>
                  </a:cubicBezTo>
                  <a:cubicBezTo>
                    <a:pt x="31" y="0"/>
                    <a:pt x="31" y="0"/>
                    <a:pt x="32" y="1"/>
                  </a:cubicBezTo>
                  <a:cubicBezTo>
                    <a:pt x="32" y="2"/>
                    <a:pt x="33" y="3"/>
                    <a:pt x="34" y="5"/>
                  </a:cubicBezTo>
                  <a:cubicBezTo>
                    <a:pt x="34" y="5"/>
                    <a:pt x="34" y="6"/>
                    <a:pt x="34" y="7"/>
                  </a:cubicBezTo>
                  <a:cubicBezTo>
                    <a:pt x="33" y="9"/>
                    <a:pt x="32" y="11"/>
                    <a:pt x="32" y="13"/>
                  </a:cubicBezTo>
                  <a:cubicBezTo>
                    <a:pt x="31" y="14"/>
                    <a:pt x="30" y="15"/>
                    <a:pt x="29" y="15"/>
                  </a:cubicBezTo>
                  <a:cubicBezTo>
                    <a:pt x="28" y="15"/>
                    <a:pt x="27" y="15"/>
                    <a:pt x="25" y="15"/>
                  </a:cubicBezTo>
                  <a:cubicBezTo>
                    <a:pt x="24" y="15"/>
                    <a:pt x="24" y="15"/>
                    <a:pt x="23" y="16"/>
                  </a:cubicBezTo>
                  <a:cubicBezTo>
                    <a:pt x="23" y="17"/>
                    <a:pt x="22" y="19"/>
                    <a:pt x="21" y="20"/>
                  </a:cubicBezTo>
                  <a:cubicBezTo>
                    <a:pt x="20" y="24"/>
                    <a:pt x="17" y="27"/>
                    <a:pt x="14" y="29"/>
                  </a:cubicBezTo>
                  <a:cubicBezTo>
                    <a:pt x="12" y="30"/>
                    <a:pt x="10" y="30"/>
                    <a:pt x="8" y="29"/>
                  </a:cubicBezTo>
                  <a:cubicBezTo>
                    <a:pt x="6" y="27"/>
                    <a:pt x="4" y="25"/>
                    <a:pt x="1" y="23"/>
                  </a:cubicBezTo>
                  <a:cubicBezTo>
                    <a:pt x="1" y="22"/>
                    <a:pt x="0" y="22"/>
                    <a:pt x="0" y="20"/>
                  </a:cubicBezTo>
                  <a:cubicBezTo>
                    <a:pt x="0" y="19"/>
                    <a:pt x="0" y="17"/>
                    <a:pt x="0" y="15"/>
                  </a:cubicBezTo>
                  <a:cubicBezTo>
                    <a:pt x="0" y="13"/>
                    <a:pt x="1" y="12"/>
                    <a:pt x="3" y="11"/>
                  </a:cubicBezTo>
                  <a:cubicBezTo>
                    <a:pt x="7" y="9"/>
                    <a:pt x="10" y="7"/>
                    <a:pt x="14" y="5"/>
                  </a:cubicBezTo>
                  <a:cubicBezTo>
                    <a:pt x="16" y="4"/>
                    <a:pt x="17" y="2"/>
                    <a:pt x="19" y="1"/>
                  </a:cubicBezTo>
                  <a:cubicBezTo>
                    <a:pt x="20" y="0"/>
                    <a:pt x="22" y="0"/>
                    <a:pt x="23" y="0"/>
                  </a:cubicBezTo>
                  <a:cubicBezTo>
                    <a:pt x="24" y="0"/>
                    <a:pt x="25" y="0"/>
                    <a:pt x="26" y="0"/>
                  </a:cubicBezTo>
                  <a:cubicBezTo>
                    <a:pt x="26" y="0"/>
                    <a:pt x="26" y="0"/>
                    <a:pt x="26" y="0"/>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26" name="Freeform 125"/>
            <p:cNvSpPr>
              <a:spLocks/>
            </p:cNvSpPr>
            <p:nvPr/>
          </p:nvSpPr>
          <p:spPr bwMode="auto">
            <a:xfrm>
              <a:off x="9821804" y="4310877"/>
              <a:ext cx="154461" cy="59920"/>
            </a:xfrm>
            <a:custGeom>
              <a:avLst/>
              <a:gdLst>
                <a:gd name="T0" fmla="*/ 25 w 49"/>
                <a:gd name="T1" fmla="*/ 19 h 19"/>
                <a:gd name="T2" fmla="*/ 5 w 49"/>
                <a:gd name="T3" fmla="*/ 18 h 19"/>
                <a:gd name="T4" fmla="*/ 3 w 49"/>
                <a:gd name="T5" fmla="*/ 16 h 19"/>
                <a:gd name="T6" fmla="*/ 3 w 49"/>
                <a:gd name="T7" fmla="*/ 14 h 19"/>
                <a:gd name="T8" fmla="*/ 1 w 49"/>
                <a:gd name="T9" fmla="*/ 7 h 19"/>
                <a:gd name="T10" fmla="*/ 1 w 49"/>
                <a:gd name="T11" fmla="*/ 4 h 19"/>
                <a:gd name="T12" fmla="*/ 3 w 49"/>
                <a:gd name="T13" fmla="*/ 3 h 19"/>
                <a:gd name="T14" fmla="*/ 10 w 49"/>
                <a:gd name="T15" fmla="*/ 3 h 19"/>
                <a:gd name="T16" fmla="*/ 13 w 49"/>
                <a:gd name="T17" fmla="*/ 4 h 19"/>
                <a:gd name="T18" fmla="*/ 16 w 49"/>
                <a:gd name="T19" fmla="*/ 10 h 19"/>
                <a:gd name="T20" fmla="*/ 18 w 49"/>
                <a:gd name="T21" fmla="*/ 11 h 19"/>
                <a:gd name="T22" fmla="*/ 30 w 49"/>
                <a:gd name="T23" fmla="*/ 9 h 19"/>
                <a:gd name="T24" fmla="*/ 37 w 49"/>
                <a:gd name="T25" fmla="*/ 8 h 19"/>
                <a:gd name="T26" fmla="*/ 41 w 49"/>
                <a:gd name="T27" fmla="*/ 5 h 19"/>
                <a:gd name="T28" fmla="*/ 43 w 49"/>
                <a:gd name="T29" fmla="*/ 1 h 19"/>
                <a:gd name="T30" fmla="*/ 46 w 49"/>
                <a:gd name="T31" fmla="*/ 0 h 19"/>
                <a:gd name="T32" fmla="*/ 48 w 49"/>
                <a:gd name="T33" fmla="*/ 0 h 19"/>
                <a:gd name="T34" fmla="*/ 49 w 49"/>
                <a:gd name="T35" fmla="*/ 1 h 19"/>
                <a:gd name="T36" fmla="*/ 49 w 49"/>
                <a:gd name="T37" fmla="*/ 2 h 19"/>
                <a:gd name="T38" fmla="*/ 48 w 49"/>
                <a:gd name="T39" fmla="*/ 7 h 19"/>
                <a:gd name="T40" fmla="*/ 45 w 49"/>
                <a:gd name="T41" fmla="*/ 11 h 19"/>
                <a:gd name="T42" fmla="*/ 37 w 49"/>
                <a:gd name="T43" fmla="*/ 18 h 19"/>
                <a:gd name="T44" fmla="*/ 33 w 49"/>
                <a:gd name="T45" fmla="*/ 19 h 19"/>
                <a:gd name="T46" fmla="*/ 25 w 49"/>
                <a:gd name="T47"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9" h="19">
                  <a:moveTo>
                    <a:pt x="25" y="19"/>
                  </a:moveTo>
                  <a:cubicBezTo>
                    <a:pt x="19" y="19"/>
                    <a:pt x="12" y="18"/>
                    <a:pt x="5" y="18"/>
                  </a:cubicBezTo>
                  <a:cubicBezTo>
                    <a:pt x="3" y="18"/>
                    <a:pt x="3" y="17"/>
                    <a:pt x="3" y="16"/>
                  </a:cubicBezTo>
                  <a:cubicBezTo>
                    <a:pt x="3" y="15"/>
                    <a:pt x="3" y="15"/>
                    <a:pt x="3" y="14"/>
                  </a:cubicBezTo>
                  <a:cubicBezTo>
                    <a:pt x="3" y="11"/>
                    <a:pt x="3" y="9"/>
                    <a:pt x="1" y="7"/>
                  </a:cubicBezTo>
                  <a:cubicBezTo>
                    <a:pt x="0" y="6"/>
                    <a:pt x="0" y="5"/>
                    <a:pt x="1" y="4"/>
                  </a:cubicBezTo>
                  <a:cubicBezTo>
                    <a:pt x="1" y="3"/>
                    <a:pt x="2" y="3"/>
                    <a:pt x="3" y="3"/>
                  </a:cubicBezTo>
                  <a:cubicBezTo>
                    <a:pt x="5" y="3"/>
                    <a:pt x="8" y="3"/>
                    <a:pt x="10" y="3"/>
                  </a:cubicBezTo>
                  <a:cubicBezTo>
                    <a:pt x="11" y="3"/>
                    <a:pt x="12" y="3"/>
                    <a:pt x="13" y="4"/>
                  </a:cubicBezTo>
                  <a:cubicBezTo>
                    <a:pt x="14" y="6"/>
                    <a:pt x="15" y="8"/>
                    <a:pt x="16" y="10"/>
                  </a:cubicBezTo>
                  <a:cubicBezTo>
                    <a:pt x="16" y="11"/>
                    <a:pt x="16" y="12"/>
                    <a:pt x="18" y="11"/>
                  </a:cubicBezTo>
                  <a:cubicBezTo>
                    <a:pt x="22" y="11"/>
                    <a:pt x="26" y="10"/>
                    <a:pt x="30" y="9"/>
                  </a:cubicBezTo>
                  <a:cubicBezTo>
                    <a:pt x="33" y="8"/>
                    <a:pt x="35" y="8"/>
                    <a:pt x="37" y="8"/>
                  </a:cubicBezTo>
                  <a:cubicBezTo>
                    <a:pt x="39" y="7"/>
                    <a:pt x="40" y="7"/>
                    <a:pt x="41" y="5"/>
                  </a:cubicBezTo>
                  <a:cubicBezTo>
                    <a:pt x="42" y="4"/>
                    <a:pt x="43" y="2"/>
                    <a:pt x="43" y="1"/>
                  </a:cubicBezTo>
                  <a:cubicBezTo>
                    <a:pt x="44" y="0"/>
                    <a:pt x="45" y="0"/>
                    <a:pt x="46" y="0"/>
                  </a:cubicBezTo>
                  <a:cubicBezTo>
                    <a:pt x="46" y="0"/>
                    <a:pt x="47" y="0"/>
                    <a:pt x="48" y="0"/>
                  </a:cubicBezTo>
                  <a:cubicBezTo>
                    <a:pt x="48" y="0"/>
                    <a:pt x="49" y="0"/>
                    <a:pt x="49" y="1"/>
                  </a:cubicBezTo>
                  <a:cubicBezTo>
                    <a:pt x="49" y="1"/>
                    <a:pt x="49" y="1"/>
                    <a:pt x="49" y="2"/>
                  </a:cubicBezTo>
                  <a:cubicBezTo>
                    <a:pt x="49" y="4"/>
                    <a:pt x="49" y="6"/>
                    <a:pt x="48" y="7"/>
                  </a:cubicBezTo>
                  <a:cubicBezTo>
                    <a:pt x="48" y="8"/>
                    <a:pt x="46" y="9"/>
                    <a:pt x="45" y="11"/>
                  </a:cubicBezTo>
                  <a:cubicBezTo>
                    <a:pt x="42" y="13"/>
                    <a:pt x="40" y="15"/>
                    <a:pt x="37" y="18"/>
                  </a:cubicBezTo>
                  <a:cubicBezTo>
                    <a:pt x="36" y="19"/>
                    <a:pt x="35" y="19"/>
                    <a:pt x="33" y="19"/>
                  </a:cubicBezTo>
                  <a:cubicBezTo>
                    <a:pt x="31" y="19"/>
                    <a:pt x="29" y="19"/>
                    <a:pt x="25" y="19"/>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27" name="Freeform 126"/>
            <p:cNvSpPr>
              <a:spLocks/>
            </p:cNvSpPr>
            <p:nvPr/>
          </p:nvSpPr>
          <p:spPr bwMode="auto">
            <a:xfrm>
              <a:off x="7486251" y="2213676"/>
              <a:ext cx="82557" cy="81225"/>
            </a:xfrm>
            <a:custGeom>
              <a:avLst/>
              <a:gdLst>
                <a:gd name="T0" fmla="*/ 0 w 26"/>
                <a:gd name="T1" fmla="*/ 8 h 26"/>
                <a:gd name="T2" fmla="*/ 0 w 26"/>
                <a:gd name="T3" fmla="*/ 3 h 26"/>
                <a:gd name="T4" fmla="*/ 1 w 26"/>
                <a:gd name="T5" fmla="*/ 2 h 26"/>
                <a:gd name="T6" fmla="*/ 10 w 26"/>
                <a:gd name="T7" fmla="*/ 0 h 26"/>
                <a:gd name="T8" fmla="*/ 19 w 26"/>
                <a:gd name="T9" fmla="*/ 3 h 26"/>
                <a:gd name="T10" fmla="*/ 25 w 26"/>
                <a:gd name="T11" fmla="*/ 9 h 26"/>
                <a:gd name="T12" fmla="*/ 26 w 26"/>
                <a:gd name="T13" fmla="*/ 13 h 26"/>
                <a:gd name="T14" fmla="*/ 26 w 26"/>
                <a:gd name="T15" fmla="*/ 15 h 26"/>
                <a:gd name="T16" fmla="*/ 26 w 26"/>
                <a:gd name="T17" fmla="*/ 17 h 26"/>
                <a:gd name="T18" fmla="*/ 19 w 26"/>
                <a:gd name="T19" fmla="*/ 25 h 26"/>
                <a:gd name="T20" fmla="*/ 17 w 26"/>
                <a:gd name="T21" fmla="*/ 26 h 26"/>
                <a:gd name="T22" fmla="*/ 13 w 26"/>
                <a:gd name="T23" fmla="*/ 23 h 26"/>
                <a:gd name="T24" fmla="*/ 3 w 26"/>
                <a:gd name="T25" fmla="*/ 17 h 26"/>
                <a:gd name="T26" fmla="*/ 0 w 26"/>
                <a:gd name="T27" fmla="*/ 12 h 26"/>
                <a:gd name="T28" fmla="*/ 0 w 26"/>
                <a:gd name="T29" fmla="*/ 8 h 26"/>
                <a:gd name="T30" fmla="*/ 0 w 26"/>
                <a:gd name="T31"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6" h="26">
                  <a:moveTo>
                    <a:pt x="0" y="8"/>
                  </a:moveTo>
                  <a:cubicBezTo>
                    <a:pt x="0" y="7"/>
                    <a:pt x="0" y="5"/>
                    <a:pt x="0" y="3"/>
                  </a:cubicBezTo>
                  <a:cubicBezTo>
                    <a:pt x="0" y="2"/>
                    <a:pt x="0" y="2"/>
                    <a:pt x="1" y="2"/>
                  </a:cubicBezTo>
                  <a:cubicBezTo>
                    <a:pt x="4" y="2"/>
                    <a:pt x="7" y="1"/>
                    <a:pt x="10" y="0"/>
                  </a:cubicBezTo>
                  <a:cubicBezTo>
                    <a:pt x="13" y="0"/>
                    <a:pt x="16" y="1"/>
                    <a:pt x="19" y="3"/>
                  </a:cubicBezTo>
                  <a:cubicBezTo>
                    <a:pt x="21" y="5"/>
                    <a:pt x="23" y="7"/>
                    <a:pt x="25" y="9"/>
                  </a:cubicBezTo>
                  <a:cubicBezTo>
                    <a:pt x="26" y="10"/>
                    <a:pt x="26" y="11"/>
                    <a:pt x="26" y="13"/>
                  </a:cubicBezTo>
                  <a:cubicBezTo>
                    <a:pt x="26" y="13"/>
                    <a:pt x="26" y="14"/>
                    <a:pt x="26" y="15"/>
                  </a:cubicBezTo>
                  <a:cubicBezTo>
                    <a:pt x="26" y="16"/>
                    <a:pt x="26" y="16"/>
                    <a:pt x="26" y="17"/>
                  </a:cubicBezTo>
                  <a:cubicBezTo>
                    <a:pt x="23" y="20"/>
                    <a:pt x="21" y="22"/>
                    <a:pt x="19" y="25"/>
                  </a:cubicBezTo>
                  <a:cubicBezTo>
                    <a:pt x="19" y="26"/>
                    <a:pt x="18" y="26"/>
                    <a:pt x="17" y="26"/>
                  </a:cubicBezTo>
                  <a:cubicBezTo>
                    <a:pt x="16" y="25"/>
                    <a:pt x="14" y="24"/>
                    <a:pt x="13" y="23"/>
                  </a:cubicBezTo>
                  <a:cubicBezTo>
                    <a:pt x="9" y="21"/>
                    <a:pt x="6" y="19"/>
                    <a:pt x="3" y="17"/>
                  </a:cubicBezTo>
                  <a:cubicBezTo>
                    <a:pt x="0" y="15"/>
                    <a:pt x="0" y="15"/>
                    <a:pt x="0" y="12"/>
                  </a:cubicBezTo>
                  <a:cubicBezTo>
                    <a:pt x="0" y="11"/>
                    <a:pt x="0" y="9"/>
                    <a:pt x="0" y="8"/>
                  </a:cubicBezTo>
                  <a:cubicBezTo>
                    <a:pt x="0" y="8"/>
                    <a:pt x="0" y="8"/>
                    <a:pt x="0" y="8"/>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28" name="Freeform 127"/>
            <p:cNvSpPr>
              <a:spLocks/>
            </p:cNvSpPr>
            <p:nvPr/>
          </p:nvSpPr>
          <p:spPr bwMode="auto">
            <a:xfrm>
              <a:off x="8468946" y="3253618"/>
              <a:ext cx="57257" cy="89214"/>
            </a:xfrm>
            <a:custGeom>
              <a:avLst/>
              <a:gdLst>
                <a:gd name="T0" fmla="*/ 18 w 18"/>
                <a:gd name="T1" fmla="*/ 15 h 28"/>
                <a:gd name="T2" fmla="*/ 18 w 18"/>
                <a:gd name="T3" fmla="*/ 19 h 28"/>
                <a:gd name="T4" fmla="*/ 17 w 18"/>
                <a:gd name="T5" fmla="*/ 26 h 28"/>
                <a:gd name="T6" fmla="*/ 15 w 18"/>
                <a:gd name="T7" fmla="*/ 27 h 28"/>
                <a:gd name="T8" fmla="*/ 15 w 18"/>
                <a:gd name="T9" fmla="*/ 27 h 28"/>
                <a:gd name="T10" fmla="*/ 9 w 18"/>
                <a:gd name="T11" fmla="*/ 26 h 28"/>
                <a:gd name="T12" fmla="*/ 4 w 18"/>
                <a:gd name="T13" fmla="*/ 21 h 28"/>
                <a:gd name="T14" fmla="*/ 3 w 18"/>
                <a:gd name="T15" fmla="*/ 20 h 28"/>
                <a:gd name="T16" fmla="*/ 3 w 18"/>
                <a:gd name="T17" fmla="*/ 18 h 28"/>
                <a:gd name="T18" fmla="*/ 1 w 18"/>
                <a:gd name="T19" fmla="*/ 8 h 28"/>
                <a:gd name="T20" fmla="*/ 2 w 18"/>
                <a:gd name="T21" fmla="*/ 5 h 28"/>
                <a:gd name="T22" fmla="*/ 6 w 18"/>
                <a:gd name="T23" fmla="*/ 1 h 28"/>
                <a:gd name="T24" fmla="*/ 9 w 18"/>
                <a:gd name="T25" fmla="*/ 1 h 28"/>
                <a:gd name="T26" fmla="*/ 15 w 18"/>
                <a:gd name="T27" fmla="*/ 3 h 28"/>
                <a:gd name="T28" fmla="*/ 17 w 18"/>
                <a:gd name="T29" fmla="*/ 4 h 28"/>
                <a:gd name="T30" fmla="*/ 18 w 18"/>
                <a:gd name="T31" fmla="*/ 15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 h="28">
                  <a:moveTo>
                    <a:pt x="18" y="15"/>
                  </a:moveTo>
                  <a:cubicBezTo>
                    <a:pt x="18" y="17"/>
                    <a:pt x="18" y="18"/>
                    <a:pt x="18" y="19"/>
                  </a:cubicBezTo>
                  <a:cubicBezTo>
                    <a:pt x="18" y="22"/>
                    <a:pt x="17" y="24"/>
                    <a:pt x="17" y="26"/>
                  </a:cubicBezTo>
                  <a:cubicBezTo>
                    <a:pt x="16" y="26"/>
                    <a:pt x="16" y="27"/>
                    <a:pt x="15" y="27"/>
                  </a:cubicBezTo>
                  <a:cubicBezTo>
                    <a:pt x="15" y="27"/>
                    <a:pt x="15" y="27"/>
                    <a:pt x="15" y="27"/>
                  </a:cubicBezTo>
                  <a:cubicBezTo>
                    <a:pt x="13" y="27"/>
                    <a:pt x="11" y="28"/>
                    <a:pt x="9" y="26"/>
                  </a:cubicBezTo>
                  <a:cubicBezTo>
                    <a:pt x="7" y="25"/>
                    <a:pt x="5" y="23"/>
                    <a:pt x="4" y="21"/>
                  </a:cubicBezTo>
                  <a:cubicBezTo>
                    <a:pt x="3" y="21"/>
                    <a:pt x="3" y="20"/>
                    <a:pt x="3" y="20"/>
                  </a:cubicBezTo>
                  <a:cubicBezTo>
                    <a:pt x="3" y="19"/>
                    <a:pt x="3" y="19"/>
                    <a:pt x="3" y="18"/>
                  </a:cubicBezTo>
                  <a:cubicBezTo>
                    <a:pt x="3" y="14"/>
                    <a:pt x="3" y="11"/>
                    <a:pt x="1" y="8"/>
                  </a:cubicBezTo>
                  <a:cubicBezTo>
                    <a:pt x="0" y="6"/>
                    <a:pt x="0" y="6"/>
                    <a:pt x="2" y="5"/>
                  </a:cubicBezTo>
                  <a:cubicBezTo>
                    <a:pt x="3" y="4"/>
                    <a:pt x="5" y="2"/>
                    <a:pt x="6" y="1"/>
                  </a:cubicBezTo>
                  <a:cubicBezTo>
                    <a:pt x="7" y="0"/>
                    <a:pt x="8" y="0"/>
                    <a:pt x="9" y="1"/>
                  </a:cubicBezTo>
                  <a:cubicBezTo>
                    <a:pt x="11" y="1"/>
                    <a:pt x="13" y="2"/>
                    <a:pt x="15" y="3"/>
                  </a:cubicBezTo>
                  <a:cubicBezTo>
                    <a:pt x="16" y="3"/>
                    <a:pt x="16" y="4"/>
                    <a:pt x="17" y="4"/>
                  </a:cubicBezTo>
                  <a:cubicBezTo>
                    <a:pt x="18" y="8"/>
                    <a:pt x="18" y="12"/>
                    <a:pt x="18" y="15"/>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29" name="Freeform 128"/>
            <p:cNvSpPr>
              <a:spLocks/>
            </p:cNvSpPr>
            <p:nvPr/>
          </p:nvSpPr>
          <p:spPr bwMode="auto">
            <a:xfrm>
              <a:off x="7428995" y="1727656"/>
              <a:ext cx="89214" cy="55926"/>
            </a:xfrm>
            <a:custGeom>
              <a:avLst/>
              <a:gdLst>
                <a:gd name="T0" fmla="*/ 28 w 28"/>
                <a:gd name="T1" fmla="*/ 12 h 18"/>
                <a:gd name="T2" fmla="*/ 28 w 28"/>
                <a:gd name="T3" fmla="*/ 14 h 18"/>
                <a:gd name="T4" fmla="*/ 27 w 28"/>
                <a:gd name="T5" fmla="*/ 17 h 18"/>
                <a:gd name="T6" fmla="*/ 24 w 28"/>
                <a:gd name="T7" fmla="*/ 18 h 18"/>
                <a:gd name="T8" fmla="*/ 22 w 28"/>
                <a:gd name="T9" fmla="*/ 18 h 18"/>
                <a:gd name="T10" fmla="*/ 14 w 28"/>
                <a:gd name="T11" fmla="*/ 15 h 18"/>
                <a:gd name="T12" fmla="*/ 10 w 28"/>
                <a:gd name="T13" fmla="*/ 13 h 18"/>
                <a:gd name="T14" fmla="*/ 7 w 28"/>
                <a:gd name="T15" fmla="*/ 11 h 18"/>
                <a:gd name="T16" fmla="*/ 3 w 28"/>
                <a:gd name="T17" fmla="*/ 7 h 18"/>
                <a:gd name="T18" fmla="*/ 0 w 28"/>
                <a:gd name="T19" fmla="*/ 2 h 18"/>
                <a:gd name="T20" fmla="*/ 1 w 28"/>
                <a:gd name="T21" fmla="*/ 1 h 18"/>
                <a:gd name="T22" fmla="*/ 2 w 28"/>
                <a:gd name="T23" fmla="*/ 1 h 18"/>
                <a:gd name="T24" fmla="*/ 7 w 28"/>
                <a:gd name="T25" fmla="*/ 4 h 18"/>
                <a:gd name="T26" fmla="*/ 7 w 28"/>
                <a:gd name="T27" fmla="*/ 6 h 18"/>
                <a:gd name="T28" fmla="*/ 8 w 28"/>
                <a:gd name="T29" fmla="*/ 7 h 18"/>
                <a:gd name="T30" fmla="*/ 13 w 28"/>
                <a:gd name="T31" fmla="*/ 6 h 18"/>
                <a:gd name="T32" fmla="*/ 23 w 28"/>
                <a:gd name="T33" fmla="*/ 3 h 18"/>
                <a:gd name="T34" fmla="*/ 26 w 28"/>
                <a:gd name="T35" fmla="*/ 4 h 18"/>
                <a:gd name="T36" fmla="*/ 28 w 28"/>
                <a:gd name="T37" fmla="*/ 9 h 18"/>
                <a:gd name="T38" fmla="*/ 28 w 28"/>
                <a:gd name="T39" fmla="*/ 12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 h="18">
                  <a:moveTo>
                    <a:pt x="28" y="12"/>
                  </a:moveTo>
                  <a:cubicBezTo>
                    <a:pt x="28" y="13"/>
                    <a:pt x="28" y="13"/>
                    <a:pt x="28" y="14"/>
                  </a:cubicBezTo>
                  <a:cubicBezTo>
                    <a:pt x="28" y="15"/>
                    <a:pt x="28" y="16"/>
                    <a:pt x="27" y="17"/>
                  </a:cubicBezTo>
                  <a:cubicBezTo>
                    <a:pt x="26" y="18"/>
                    <a:pt x="25" y="18"/>
                    <a:pt x="24" y="18"/>
                  </a:cubicBezTo>
                  <a:cubicBezTo>
                    <a:pt x="23" y="18"/>
                    <a:pt x="23" y="18"/>
                    <a:pt x="22" y="18"/>
                  </a:cubicBezTo>
                  <a:cubicBezTo>
                    <a:pt x="20" y="16"/>
                    <a:pt x="17" y="15"/>
                    <a:pt x="14" y="15"/>
                  </a:cubicBezTo>
                  <a:cubicBezTo>
                    <a:pt x="13" y="14"/>
                    <a:pt x="11" y="14"/>
                    <a:pt x="10" y="13"/>
                  </a:cubicBezTo>
                  <a:cubicBezTo>
                    <a:pt x="9" y="12"/>
                    <a:pt x="8" y="12"/>
                    <a:pt x="7" y="11"/>
                  </a:cubicBezTo>
                  <a:cubicBezTo>
                    <a:pt x="5" y="10"/>
                    <a:pt x="4" y="9"/>
                    <a:pt x="3" y="7"/>
                  </a:cubicBezTo>
                  <a:cubicBezTo>
                    <a:pt x="2" y="6"/>
                    <a:pt x="1" y="4"/>
                    <a:pt x="0" y="2"/>
                  </a:cubicBezTo>
                  <a:cubicBezTo>
                    <a:pt x="0" y="2"/>
                    <a:pt x="0" y="1"/>
                    <a:pt x="1" y="1"/>
                  </a:cubicBezTo>
                  <a:cubicBezTo>
                    <a:pt x="1" y="1"/>
                    <a:pt x="2" y="1"/>
                    <a:pt x="2" y="1"/>
                  </a:cubicBezTo>
                  <a:cubicBezTo>
                    <a:pt x="5" y="1"/>
                    <a:pt x="6" y="0"/>
                    <a:pt x="7" y="4"/>
                  </a:cubicBezTo>
                  <a:cubicBezTo>
                    <a:pt x="7" y="5"/>
                    <a:pt x="7" y="5"/>
                    <a:pt x="7" y="6"/>
                  </a:cubicBezTo>
                  <a:cubicBezTo>
                    <a:pt x="7" y="6"/>
                    <a:pt x="8" y="6"/>
                    <a:pt x="8" y="7"/>
                  </a:cubicBezTo>
                  <a:cubicBezTo>
                    <a:pt x="10" y="7"/>
                    <a:pt x="11" y="6"/>
                    <a:pt x="13" y="6"/>
                  </a:cubicBezTo>
                  <a:cubicBezTo>
                    <a:pt x="16" y="5"/>
                    <a:pt x="20" y="4"/>
                    <a:pt x="23" y="3"/>
                  </a:cubicBezTo>
                  <a:cubicBezTo>
                    <a:pt x="25" y="2"/>
                    <a:pt x="25" y="3"/>
                    <a:pt x="26" y="4"/>
                  </a:cubicBezTo>
                  <a:cubicBezTo>
                    <a:pt x="27" y="6"/>
                    <a:pt x="28" y="7"/>
                    <a:pt x="28" y="9"/>
                  </a:cubicBezTo>
                  <a:cubicBezTo>
                    <a:pt x="28" y="10"/>
                    <a:pt x="28" y="11"/>
                    <a:pt x="28" y="12"/>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30" name="Freeform 129"/>
            <p:cNvSpPr>
              <a:spLocks/>
            </p:cNvSpPr>
            <p:nvPr/>
          </p:nvSpPr>
          <p:spPr bwMode="auto">
            <a:xfrm>
              <a:off x="7218614" y="1935381"/>
              <a:ext cx="69241" cy="63914"/>
            </a:xfrm>
            <a:custGeom>
              <a:avLst/>
              <a:gdLst>
                <a:gd name="T0" fmla="*/ 7 w 22"/>
                <a:gd name="T1" fmla="*/ 19 h 20"/>
                <a:gd name="T2" fmla="*/ 1 w 22"/>
                <a:gd name="T3" fmla="*/ 14 h 20"/>
                <a:gd name="T4" fmla="*/ 3 w 22"/>
                <a:gd name="T5" fmla="*/ 6 h 20"/>
                <a:gd name="T6" fmla="*/ 5 w 22"/>
                <a:gd name="T7" fmla="*/ 5 h 20"/>
                <a:gd name="T8" fmla="*/ 16 w 22"/>
                <a:gd name="T9" fmla="*/ 0 h 20"/>
                <a:gd name="T10" fmla="*/ 18 w 22"/>
                <a:gd name="T11" fmla="*/ 1 h 20"/>
                <a:gd name="T12" fmla="*/ 18 w 22"/>
                <a:gd name="T13" fmla="*/ 1 h 20"/>
                <a:gd name="T14" fmla="*/ 18 w 22"/>
                <a:gd name="T15" fmla="*/ 10 h 20"/>
                <a:gd name="T16" fmla="*/ 13 w 22"/>
                <a:gd name="T17" fmla="*/ 17 h 20"/>
                <a:gd name="T18" fmla="*/ 9 w 22"/>
                <a:gd name="T19" fmla="*/ 19 h 20"/>
                <a:gd name="T20" fmla="*/ 7 w 22"/>
                <a:gd name="T21" fmla="*/ 19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 h="20">
                  <a:moveTo>
                    <a:pt x="7" y="19"/>
                  </a:moveTo>
                  <a:cubicBezTo>
                    <a:pt x="2" y="19"/>
                    <a:pt x="2" y="20"/>
                    <a:pt x="1" y="14"/>
                  </a:cubicBezTo>
                  <a:cubicBezTo>
                    <a:pt x="0" y="11"/>
                    <a:pt x="2" y="9"/>
                    <a:pt x="3" y="6"/>
                  </a:cubicBezTo>
                  <a:cubicBezTo>
                    <a:pt x="4" y="6"/>
                    <a:pt x="4" y="5"/>
                    <a:pt x="5" y="5"/>
                  </a:cubicBezTo>
                  <a:cubicBezTo>
                    <a:pt x="8" y="3"/>
                    <a:pt x="12" y="2"/>
                    <a:pt x="16" y="0"/>
                  </a:cubicBezTo>
                  <a:cubicBezTo>
                    <a:pt x="16" y="0"/>
                    <a:pt x="17" y="0"/>
                    <a:pt x="18" y="1"/>
                  </a:cubicBezTo>
                  <a:cubicBezTo>
                    <a:pt x="18" y="1"/>
                    <a:pt x="18" y="1"/>
                    <a:pt x="18" y="1"/>
                  </a:cubicBezTo>
                  <a:cubicBezTo>
                    <a:pt x="22" y="6"/>
                    <a:pt x="22" y="4"/>
                    <a:pt x="18" y="10"/>
                  </a:cubicBezTo>
                  <a:cubicBezTo>
                    <a:pt x="16" y="12"/>
                    <a:pt x="14" y="14"/>
                    <a:pt x="13" y="17"/>
                  </a:cubicBezTo>
                  <a:cubicBezTo>
                    <a:pt x="12" y="18"/>
                    <a:pt x="10" y="19"/>
                    <a:pt x="9" y="19"/>
                  </a:cubicBezTo>
                  <a:cubicBezTo>
                    <a:pt x="8" y="19"/>
                    <a:pt x="7" y="19"/>
                    <a:pt x="7" y="19"/>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31" name="Freeform 130"/>
            <p:cNvSpPr>
              <a:spLocks/>
            </p:cNvSpPr>
            <p:nvPr/>
          </p:nvSpPr>
          <p:spPr bwMode="auto">
            <a:xfrm>
              <a:off x="7562149" y="2055221"/>
              <a:ext cx="41278" cy="75898"/>
            </a:xfrm>
            <a:custGeom>
              <a:avLst/>
              <a:gdLst>
                <a:gd name="T0" fmla="*/ 1 w 13"/>
                <a:gd name="T1" fmla="*/ 15 h 24"/>
                <a:gd name="T2" fmla="*/ 2 w 13"/>
                <a:gd name="T3" fmla="*/ 5 h 24"/>
                <a:gd name="T4" fmla="*/ 4 w 13"/>
                <a:gd name="T5" fmla="*/ 2 h 24"/>
                <a:gd name="T6" fmla="*/ 5 w 13"/>
                <a:gd name="T7" fmla="*/ 1 h 24"/>
                <a:gd name="T8" fmla="*/ 10 w 13"/>
                <a:gd name="T9" fmla="*/ 2 h 24"/>
                <a:gd name="T10" fmla="*/ 11 w 13"/>
                <a:gd name="T11" fmla="*/ 12 h 24"/>
                <a:gd name="T12" fmla="*/ 11 w 13"/>
                <a:gd name="T13" fmla="*/ 20 h 24"/>
                <a:gd name="T14" fmla="*/ 9 w 13"/>
                <a:gd name="T15" fmla="*/ 22 h 24"/>
                <a:gd name="T16" fmla="*/ 4 w 13"/>
                <a:gd name="T17" fmla="*/ 24 h 24"/>
                <a:gd name="T18" fmla="*/ 1 w 13"/>
                <a:gd name="T19" fmla="*/ 20 h 24"/>
                <a:gd name="T20" fmla="*/ 1 w 13"/>
                <a:gd name="T21" fmla="*/ 15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24">
                  <a:moveTo>
                    <a:pt x="1" y="15"/>
                  </a:moveTo>
                  <a:cubicBezTo>
                    <a:pt x="0" y="12"/>
                    <a:pt x="2" y="9"/>
                    <a:pt x="2" y="5"/>
                  </a:cubicBezTo>
                  <a:cubicBezTo>
                    <a:pt x="2" y="4"/>
                    <a:pt x="2" y="3"/>
                    <a:pt x="4" y="2"/>
                  </a:cubicBezTo>
                  <a:cubicBezTo>
                    <a:pt x="4" y="2"/>
                    <a:pt x="5" y="2"/>
                    <a:pt x="5" y="1"/>
                  </a:cubicBezTo>
                  <a:cubicBezTo>
                    <a:pt x="8" y="0"/>
                    <a:pt x="8" y="0"/>
                    <a:pt x="10" y="2"/>
                  </a:cubicBezTo>
                  <a:cubicBezTo>
                    <a:pt x="12" y="7"/>
                    <a:pt x="13" y="7"/>
                    <a:pt x="11" y="12"/>
                  </a:cubicBezTo>
                  <a:cubicBezTo>
                    <a:pt x="11" y="15"/>
                    <a:pt x="11" y="18"/>
                    <a:pt x="11" y="20"/>
                  </a:cubicBezTo>
                  <a:cubicBezTo>
                    <a:pt x="11" y="22"/>
                    <a:pt x="11" y="22"/>
                    <a:pt x="9" y="22"/>
                  </a:cubicBezTo>
                  <a:cubicBezTo>
                    <a:pt x="8" y="23"/>
                    <a:pt x="6" y="23"/>
                    <a:pt x="4" y="24"/>
                  </a:cubicBezTo>
                  <a:cubicBezTo>
                    <a:pt x="2" y="24"/>
                    <a:pt x="1" y="22"/>
                    <a:pt x="1" y="20"/>
                  </a:cubicBezTo>
                  <a:cubicBezTo>
                    <a:pt x="1" y="19"/>
                    <a:pt x="1" y="17"/>
                    <a:pt x="1" y="15"/>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32" name="Freeform 131"/>
            <p:cNvSpPr>
              <a:spLocks/>
            </p:cNvSpPr>
            <p:nvPr/>
          </p:nvSpPr>
          <p:spPr bwMode="auto">
            <a:xfrm>
              <a:off x="7792511" y="1863472"/>
              <a:ext cx="55926" cy="41278"/>
            </a:xfrm>
            <a:custGeom>
              <a:avLst/>
              <a:gdLst>
                <a:gd name="T0" fmla="*/ 12 w 18"/>
                <a:gd name="T1" fmla="*/ 1 h 13"/>
                <a:gd name="T2" fmla="*/ 15 w 18"/>
                <a:gd name="T3" fmla="*/ 1 h 13"/>
                <a:gd name="T4" fmla="*/ 18 w 18"/>
                <a:gd name="T5" fmla="*/ 3 h 13"/>
                <a:gd name="T6" fmla="*/ 18 w 18"/>
                <a:gd name="T7" fmla="*/ 5 h 13"/>
                <a:gd name="T8" fmla="*/ 15 w 18"/>
                <a:gd name="T9" fmla="*/ 9 h 13"/>
                <a:gd name="T10" fmla="*/ 9 w 18"/>
                <a:gd name="T11" fmla="*/ 12 h 13"/>
                <a:gd name="T12" fmla="*/ 3 w 18"/>
                <a:gd name="T13" fmla="*/ 12 h 13"/>
                <a:gd name="T14" fmla="*/ 1 w 18"/>
                <a:gd name="T15" fmla="*/ 11 h 13"/>
                <a:gd name="T16" fmla="*/ 0 w 18"/>
                <a:gd name="T17" fmla="*/ 5 h 13"/>
                <a:gd name="T18" fmla="*/ 1 w 18"/>
                <a:gd name="T19" fmla="*/ 3 h 13"/>
                <a:gd name="T20" fmla="*/ 12 w 18"/>
                <a:gd name="T21" fmla="*/ 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8" h="13">
                  <a:moveTo>
                    <a:pt x="12" y="1"/>
                  </a:moveTo>
                  <a:cubicBezTo>
                    <a:pt x="13" y="1"/>
                    <a:pt x="14" y="0"/>
                    <a:pt x="15" y="1"/>
                  </a:cubicBezTo>
                  <a:cubicBezTo>
                    <a:pt x="17" y="1"/>
                    <a:pt x="18" y="2"/>
                    <a:pt x="18" y="3"/>
                  </a:cubicBezTo>
                  <a:cubicBezTo>
                    <a:pt x="18" y="3"/>
                    <a:pt x="18" y="4"/>
                    <a:pt x="18" y="5"/>
                  </a:cubicBezTo>
                  <a:cubicBezTo>
                    <a:pt x="18" y="8"/>
                    <a:pt x="18" y="8"/>
                    <a:pt x="15" y="9"/>
                  </a:cubicBezTo>
                  <a:cubicBezTo>
                    <a:pt x="13" y="10"/>
                    <a:pt x="11" y="11"/>
                    <a:pt x="9" y="12"/>
                  </a:cubicBezTo>
                  <a:cubicBezTo>
                    <a:pt x="7" y="13"/>
                    <a:pt x="5" y="13"/>
                    <a:pt x="3" y="12"/>
                  </a:cubicBezTo>
                  <a:cubicBezTo>
                    <a:pt x="2" y="12"/>
                    <a:pt x="1" y="12"/>
                    <a:pt x="1" y="11"/>
                  </a:cubicBezTo>
                  <a:cubicBezTo>
                    <a:pt x="1" y="9"/>
                    <a:pt x="0" y="7"/>
                    <a:pt x="0" y="5"/>
                  </a:cubicBezTo>
                  <a:cubicBezTo>
                    <a:pt x="0" y="4"/>
                    <a:pt x="0" y="3"/>
                    <a:pt x="1" y="3"/>
                  </a:cubicBezTo>
                  <a:cubicBezTo>
                    <a:pt x="5" y="2"/>
                    <a:pt x="8" y="0"/>
                    <a:pt x="12" y="1"/>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33" name="Freeform 132"/>
            <p:cNvSpPr>
              <a:spLocks/>
            </p:cNvSpPr>
            <p:nvPr/>
          </p:nvSpPr>
          <p:spPr bwMode="auto">
            <a:xfrm>
              <a:off x="7564814" y="1850162"/>
              <a:ext cx="41278" cy="57257"/>
            </a:xfrm>
            <a:custGeom>
              <a:avLst/>
              <a:gdLst>
                <a:gd name="T0" fmla="*/ 0 w 13"/>
                <a:gd name="T1" fmla="*/ 12 h 18"/>
                <a:gd name="T2" fmla="*/ 1 w 13"/>
                <a:gd name="T3" fmla="*/ 6 h 18"/>
                <a:gd name="T4" fmla="*/ 1 w 13"/>
                <a:gd name="T5" fmla="*/ 1 h 18"/>
                <a:gd name="T6" fmla="*/ 2 w 13"/>
                <a:gd name="T7" fmla="*/ 0 h 18"/>
                <a:gd name="T8" fmla="*/ 3 w 13"/>
                <a:gd name="T9" fmla="*/ 0 h 18"/>
                <a:gd name="T10" fmla="*/ 9 w 13"/>
                <a:gd name="T11" fmla="*/ 5 h 18"/>
                <a:gd name="T12" fmla="*/ 13 w 13"/>
                <a:gd name="T13" fmla="*/ 13 h 18"/>
                <a:gd name="T14" fmla="*/ 13 w 13"/>
                <a:gd name="T15" fmla="*/ 14 h 18"/>
                <a:gd name="T16" fmla="*/ 8 w 13"/>
                <a:gd name="T17" fmla="*/ 18 h 18"/>
                <a:gd name="T18" fmla="*/ 1 w 13"/>
                <a:gd name="T19" fmla="*/ 17 h 18"/>
                <a:gd name="T20" fmla="*/ 0 w 13"/>
                <a:gd name="T21" fmla="*/ 15 h 18"/>
                <a:gd name="T22" fmla="*/ 0 w 13"/>
                <a:gd name="T23" fmla="*/ 12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8">
                  <a:moveTo>
                    <a:pt x="0" y="12"/>
                  </a:moveTo>
                  <a:cubicBezTo>
                    <a:pt x="0" y="10"/>
                    <a:pt x="0" y="8"/>
                    <a:pt x="1" y="6"/>
                  </a:cubicBezTo>
                  <a:cubicBezTo>
                    <a:pt x="1" y="4"/>
                    <a:pt x="1" y="2"/>
                    <a:pt x="1" y="1"/>
                  </a:cubicBezTo>
                  <a:cubicBezTo>
                    <a:pt x="1" y="0"/>
                    <a:pt x="2" y="0"/>
                    <a:pt x="2" y="0"/>
                  </a:cubicBezTo>
                  <a:cubicBezTo>
                    <a:pt x="2" y="0"/>
                    <a:pt x="2" y="0"/>
                    <a:pt x="3" y="0"/>
                  </a:cubicBezTo>
                  <a:cubicBezTo>
                    <a:pt x="5" y="2"/>
                    <a:pt x="7" y="4"/>
                    <a:pt x="9" y="5"/>
                  </a:cubicBezTo>
                  <a:cubicBezTo>
                    <a:pt x="12" y="7"/>
                    <a:pt x="12" y="10"/>
                    <a:pt x="13" y="13"/>
                  </a:cubicBezTo>
                  <a:cubicBezTo>
                    <a:pt x="13" y="13"/>
                    <a:pt x="13" y="14"/>
                    <a:pt x="13" y="14"/>
                  </a:cubicBezTo>
                  <a:cubicBezTo>
                    <a:pt x="13" y="18"/>
                    <a:pt x="13" y="18"/>
                    <a:pt x="8" y="18"/>
                  </a:cubicBezTo>
                  <a:cubicBezTo>
                    <a:pt x="6" y="18"/>
                    <a:pt x="4" y="17"/>
                    <a:pt x="1" y="17"/>
                  </a:cubicBezTo>
                  <a:cubicBezTo>
                    <a:pt x="0" y="16"/>
                    <a:pt x="0" y="16"/>
                    <a:pt x="0" y="15"/>
                  </a:cubicBezTo>
                  <a:cubicBezTo>
                    <a:pt x="0" y="14"/>
                    <a:pt x="0" y="13"/>
                    <a:pt x="0" y="12"/>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34" name="Freeform 133"/>
            <p:cNvSpPr>
              <a:spLocks/>
            </p:cNvSpPr>
            <p:nvPr/>
          </p:nvSpPr>
          <p:spPr bwMode="auto">
            <a:xfrm>
              <a:off x="8532858" y="2654416"/>
              <a:ext cx="55926" cy="47936"/>
            </a:xfrm>
            <a:custGeom>
              <a:avLst/>
              <a:gdLst>
                <a:gd name="T0" fmla="*/ 11 w 18"/>
                <a:gd name="T1" fmla="*/ 15 h 15"/>
                <a:gd name="T2" fmla="*/ 5 w 18"/>
                <a:gd name="T3" fmla="*/ 12 h 15"/>
                <a:gd name="T4" fmla="*/ 3 w 18"/>
                <a:gd name="T5" fmla="*/ 11 h 15"/>
                <a:gd name="T6" fmla="*/ 1 w 18"/>
                <a:gd name="T7" fmla="*/ 7 h 15"/>
                <a:gd name="T8" fmla="*/ 5 w 18"/>
                <a:gd name="T9" fmla="*/ 2 h 15"/>
                <a:gd name="T10" fmla="*/ 8 w 18"/>
                <a:gd name="T11" fmla="*/ 0 h 15"/>
                <a:gd name="T12" fmla="*/ 10 w 18"/>
                <a:gd name="T13" fmla="*/ 1 h 15"/>
                <a:gd name="T14" fmla="*/ 18 w 18"/>
                <a:gd name="T15" fmla="*/ 12 h 15"/>
                <a:gd name="T16" fmla="*/ 17 w 18"/>
                <a:gd name="T17" fmla="*/ 14 h 15"/>
                <a:gd name="T18" fmla="*/ 11 w 18"/>
                <a:gd name="T19"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 h="15">
                  <a:moveTo>
                    <a:pt x="11" y="15"/>
                  </a:moveTo>
                  <a:cubicBezTo>
                    <a:pt x="9" y="15"/>
                    <a:pt x="7" y="14"/>
                    <a:pt x="5" y="12"/>
                  </a:cubicBezTo>
                  <a:cubicBezTo>
                    <a:pt x="4" y="12"/>
                    <a:pt x="4" y="11"/>
                    <a:pt x="3" y="11"/>
                  </a:cubicBezTo>
                  <a:cubicBezTo>
                    <a:pt x="1" y="10"/>
                    <a:pt x="1" y="9"/>
                    <a:pt x="1" y="7"/>
                  </a:cubicBezTo>
                  <a:cubicBezTo>
                    <a:pt x="1" y="2"/>
                    <a:pt x="0" y="3"/>
                    <a:pt x="5" y="2"/>
                  </a:cubicBezTo>
                  <a:cubicBezTo>
                    <a:pt x="6" y="1"/>
                    <a:pt x="7" y="1"/>
                    <a:pt x="8" y="0"/>
                  </a:cubicBezTo>
                  <a:cubicBezTo>
                    <a:pt x="9" y="0"/>
                    <a:pt x="10" y="0"/>
                    <a:pt x="10" y="1"/>
                  </a:cubicBezTo>
                  <a:cubicBezTo>
                    <a:pt x="13" y="5"/>
                    <a:pt x="15" y="9"/>
                    <a:pt x="18" y="12"/>
                  </a:cubicBezTo>
                  <a:cubicBezTo>
                    <a:pt x="18" y="13"/>
                    <a:pt x="18" y="13"/>
                    <a:pt x="17" y="14"/>
                  </a:cubicBezTo>
                  <a:cubicBezTo>
                    <a:pt x="15" y="15"/>
                    <a:pt x="13" y="15"/>
                    <a:pt x="11" y="15"/>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35" name="Freeform 134"/>
            <p:cNvSpPr>
              <a:spLocks/>
            </p:cNvSpPr>
            <p:nvPr/>
          </p:nvSpPr>
          <p:spPr bwMode="auto">
            <a:xfrm>
              <a:off x="7578131" y="1958017"/>
              <a:ext cx="55926" cy="37283"/>
            </a:xfrm>
            <a:custGeom>
              <a:avLst/>
              <a:gdLst>
                <a:gd name="T0" fmla="*/ 8 w 18"/>
                <a:gd name="T1" fmla="*/ 0 h 12"/>
                <a:gd name="T2" fmla="*/ 12 w 18"/>
                <a:gd name="T3" fmla="*/ 1 h 12"/>
                <a:gd name="T4" fmla="*/ 16 w 18"/>
                <a:gd name="T5" fmla="*/ 3 h 12"/>
                <a:gd name="T6" fmla="*/ 17 w 18"/>
                <a:gd name="T7" fmla="*/ 7 h 12"/>
                <a:gd name="T8" fmla="*/ 14 w 18"/>
                <a:gd name="T9" fmla="*/ 10 h 12"/>
                <a:gd name="T10" fmla="*/ 4 w 18"/>
                <a:gd name="T11" fmla="*/ 10 h 12"/>
                <a:gd name="T12" fmla="*/ 2 w 18"/>
                <a:gd name="T13" fmla="*/ 9 h 12"/>
                <a:gd name="T14" fmla="*/ 0 w 18"/>
                <a:gd name="T15" fmla="*/ 5 h 12"/>
                <a:gd name="T16" fmla="*/ 4 w 18"/>
                <a:gd name="T17" fmla="*/ 1 h 12"/>
                <a:gd name="T18" fmla="*/ 8 w 18"/>
                <a:gd name="T19"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 h="12">
                  <a:moveTo>
                    <a:pt x="8" y="0"/>
                  </a:moveTo>
                  <a:cubicBezTo>
                    <a:pt x="9" y="0"/>
                    <a:pt x="11" y="1"/>
                    <a:pt x="12" y="1"/>
                  </a:cubicBezTo>
                  <a:cubicBezTo>
                    <a:pt x="13" y="2"/>
                    <a:pt x="15" y="3"/>
                    <a:pt x="16" y="3"/>
                  </a:cubicBezTo>
                  <a:cubicBezTo>
                    <a:pt x="17" y="4"/>
                    <a:pt x="18" y="5"/>
                    <a:pt x="17" y="7"/>
                  </a:cubicBezTo>
                  <a:cubicBezTo>
                    <a:pt x="17" y="8"/>
                    <a:pt x="16" y="9"/>
                    <a:pt x="14" y="10"/>
                  </a:cubicBezTo>
                  <a:cubicBezTo>
                    <a:pt x="9" y="12"/>
                    <a:pt x="9" y="12"/>
                    <a:pt x="4" y="10"/>
                  </a:cubicBezTo>
                  <a:cubicBezTo>
                    <a:pt x="4" y="9"/>
                    <a:pt x="3" y="9"/>
                    <a:pt x="2" y="9"/>
                  </a:cubicBezTo>
                  <a:cubicBezTo>
                    <a:pt x="1" y="8"/>
                    <a:pt x="0" y="7"/>
                    <a:pt x="0" y="5"/>
                  </a:cubicBezTo>
                  <a:cubicBezTo>
                    <a:pt x="0" y="2"/>
                    <a:pt x="0" y="2"/>
                    <a:pt x="4" y="1"/>
                  </a:cubicBezTo>
                  <a:cubicBezTo>
                    <a:pt x="5" y="1"/>
                    <a:pt x="6" y="0"/>
                    <a:pt x="8" y="0"/>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36" name="Freeform 135"/>
            <p:cNvSpPr>
              <a:spLocks/>
            </p:cNvSpPr>
            <p:nvPr/>
          </p:nvSpPr>
          <p:spPr bwMode="auto">
            <a:xfrm>
              <a:off x="7883055" y="1863474"/>
              <a:ext cx="41278" cy="43942"/>
            </a:xfrm>
            <a:custGeom>
              <a:avLst/>
              <a:gdLst>
                <a:gd name="T0" fmla="*/ 4 w 13"/>
                <a:gd name="T1" fmla="*/ 0 h 14"/>
                <a:gd name="T2" fmla="*/ 11 w 13"/>
                <a:gd name="T3" fmla="*/ 2 h 14"/>
                <a:gd name="T4" fmla="*/ 12 w 13"/>
                <a:gd name="T5" fmla="*/ 3 h 14"/>
                <a:gd name="T6" fmla="*/ 13 w 13"/>
                <a:gd name="T7" fmla="*/ 9 h 14"/>
                <a:gd name="T8" fmla="*/ 13 w 13"/>
                <a:gd name="T9" fmla="*/ 12 h 14"/>
                <a:gd name="T10" fmla="*/ 10 w 13"/>
                <a:gd name="T11" fmla="*/ 14 h 14"/>
                <a:gd name="T12" fmla="*/ 9 w 13"/>
                <a:gd name="T13" fmla="*/ 14 h 14"/>
                <a:gd name="T14" fmla="*/ 5 w 13"/>
                <a:gd name="T15" fmla="*/ 12 h 14"/>
                <a:gd name="T16" fmla="*/ 4 w 13"/>
                <a:gd name="T17" fmla="*/ 11 h 14"/>
                <a:gd name="T18" fmla="*/ 0 w 13"/>
                <a:gd name="T19" fmla="*/ 2 h 14"/>
                <a:gd name="T20" fmla="*/ 2 w 13"/>
                <a:gd name="T21" fmla="*/ 0 h 14"/>
                <a:gd name="T22" fmla="*/ 4 w 13"/>
                <a:gd name="T23"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4" y="0"/>
                  </a:moveTo>
                  <a:cubicBezTo>
                    <a:pt x="7" y="0"/>
                    <a:pt x="9" y="1"/>
                    <a:pt x="11" y="2"/>
                  </a:cubicBezTo>
                  <a:cubicBezTo>
                    <a:pt x="12" y="2"/>
                    <a:pt x="12" y="2"/>
                    <a:pt x="12" y="3"/>
                  </a:cubicBezTo>
                  <a:cubicBezTo>
                    <a:pt x="13" y="5"/>
                    <a:pt x="13" y="7"/>
                    <a:pt x="13" y="9"/>
                  </a:cubicBezTo>
                  <a:cubicBezTo>
                    <a:pt x="13" y="10"/>
                    <a:pt x="13" y="11"/>
                    <a:pt x="13" y="12"/>
                  </a:cubicBezTo>
                  <a:cubicBezTo>
                    <a:pt x="12" y="14"/>
                    <a:pt x="12" y="14"/>
                    <a:pt x="10" y="14"/>
                  </a:cubicBezTo>
                  <a:cubicBezTo>
                    <a:pt x="10" y="14"/>
                    <a:pt x="9" y="14"/>
                    <a:pt x="9" y="14"/>
                  </a:cubicBezTo>
                  <a:cubicBezTo>
                    <a:pt x="7" y="14"/>
                    <a:pt x="6" y="14"/>
                    <a:pt x="5" y="12"/>
                  </a:cubicBezTo>
                  <a:cubicBezTo>
                    <a:pt x="5" y="12"/>
                    <a:pt x="4" y="12"/>
                    <a:pt x="4" y="11"/>
                  </a:cubicBezTo>
                  <a:cubicBezTo>
                    <a:pt x="0" y="9"/>
                    <a:pt x="0" y="5"/>
                    <a:pt x="0" y="2"/>
                  </a:cubicBezTo>
                  <a:cubicBezTo>
                    <a:pt x="0" y="1"/>
                    <a:pt x="1" y="1"/>
                    <a:pt x="2" y="0"/>
                  </a:cubicBezTo>
                  <a:cubicBezTo>
                    <a:pt x="3" y="0"/>
                    <a:pt x="3" y="0"/>
                    <a:pt x="4" y="0"/>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37" name="Freeform 136"/>
            <p:cNvSpPr>
              <a:spLocks/>
            </p:cNvSpPr>
            <p:nvPr/>
          </p:nvSpPr>
          <p:spPr bwMode="auto">
            <a:xfrm>
              <a:off x="8523537" y="3137776"/>
              <a:ext cx="39947" cy="37283"/>
            </a:xfrm>
            <a:custGeom>
              <a:avLst/>
              <a:gdLst>
                <a:gd name="T0" fmla="*/ 4 w 13"/>
                <a:gd name="T1" fmla="*/ 0 h 12"/>
                <a:gd name="T2" fmla="*/ 12 w 13"/>
                <a:gd name="T3" fmla="*/ 5 h 12"/>
                <a:gd name="T4" fmla="*/ 11 w 13"/>
                <a:gd name="T5" fmla="*/ 10 h 12"/>
                <a:gd name="T6" fmla="*/ 6 w 13"/>
                <a:gd name="T7" fmla="*/ 11 h 12"/>
                <a:gd name="T8" fmla="*/ 4 w 13"/>
                <a:gd name="T9" fmla="*/ 11 h 12"/>
                <a:gd name="T10" fmla="*/ 0 w 13"/>
                <a:gd name="T11" fmla="*/ 5 h 12"/>
                <a:gd name="T12" fmla="*/ 1 w 13"/>
                <a:gd name="T13" fmla="*/ 2 h 12"/>
                <a:gd name="T14" fmla="*/ 2 w 13"/>
                <a:gd name="T15" fmla="*/ 0 h 12"/>
                <a:gd name="T16" fmla="*/ 4 w 13"/>
                <a:gd name="T17"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 h="12">
                  <a:moveTo>
                    <a:pt x="4" y="0"/>
                  </a:moveTo>
                  <a:cubicBezTo>
                    <a:pt x="8" y="0"/>
                    <a:pt x="10" y="2"/>
                    <a:pt x="12" y="5"/>
                  </a:cubicBezTo>
                  <a:cubicBezTo>
                    <a:pt x="13" y="6"/>
                    <a:pt x="13" y="9"/>
                    <a:pt x="11" y="10"/>
                  </a:cubicBezTo>
                  <a:cubicBezTo>
                    <a:pt x="9" y="12"/>
                    <a:pt x="8" y="12"/>
                    <a:pt x="6" y="11"/>
                  </a:cubicBezTo>
                  <a:cubicBezTo>
                    <a:pt x="5" y="11"/>
                    <a:pt x="5" y="11"/>
                    <a:pt x="4" y="11"/>
                  </a:cubicBezTo>
                  <a:cubicBezTo>
                    <a:pt x="0" y="9"/>
                    <a:pt x="0" y="9"/>
                    <a:pt x="0" y="5"/>
                  </a:cubicBezTo>
                  <a:cubicBezTo>
                    <a:pt x="0" y="4"/>
                    <a:pt x="0" y="3"/>
                    <a:pt x="1" y="2"/>
                  </a:cubicBezTo>
                  <a:cubicBezTo>
                    <a:pt x="1" y="1"/>
                    <a:pt x="1" y="0"/>
                    <a:pt x="2" y="0"/>
                  </a:cubicBezTo>
                  <a:cubicBezTo>
                    <a:pt x="3" y="0"/>
                    <a:pt x="3" y="0"/>
                    <a:pt x="4" y="0"/>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38" name="Freeform 137"/>
            <p:cNvSpPr>
              <a:spLocks/>
            </p:cNvSpPr>
            <p:nvPr/>
          </p:nvSpPr>
          <p:spPr bwMode="auto">
            <a:xfrm>
              <a:off x="7583455" y="1999296"/>
              <a:ext cx="41278" cy="25299"/>
            </a:xfrm>
            <a:custGeom>
              <a:avLst/>
              <a:gdLst>
                <a:gd name="T0" fmla="*/ 6 w 13"/>
                <a:gd name="T1" fmla="*/ 0 h 8"/>
                <a:gd name="T2" fmla="*/ 10 w 13"/>
                <a:gd name="T3" fmla="*/ 0 h 8"/>
                <a:gd name="T4" fmla="*/ 12 w 13"/>
                <a:gd name="T5" fmla="*/ 2 h 8"/>
                <a:gd name="T6" fmla="*/ 11 w 13"/>
                <a:gd name="T7" fmla="*/ 6 h 8"/>
                <a:gd name="T8" fmla="*/ 8 w 13"/>
                <a:gd name="T9" fmla="*/ 7 h 8"/>
                <a:gd name="T10" fmla="*/ 4 w 13"/>
                <a:gd name="T11" fmla="*/ 6 h 8"/>
                <a:gd name="T12" fmla="*/ 1 w 13"/>
                <a:gd name="T13" fmla="*/ 2 h 8"/>
                <a:gd name="T14" fmla="*/ 1 w 13"/>
                <a:gd name="T15" fmla="*/ 0 h 8"/>
                <a:gd name="T16" fmla="*/ 6 w 13"/>
                <a:gd name="T17" fmla="*/ 0 h 8"/>
                <a:gd name="T18" fmla="*/ 6 w 13"/>
                <a:gd name="T19"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 h="8">
                  <a:moveTo>
                    <a:pt x="6" y="0"/>
                  </a:moveTo>
                  <a:cubicBezTo>
                    <a:pt x="7" y="0"/>
                    <a:pt x="9" y="0"/>
                    <a:pt x="10" y="0"/>
                  </a:cubicBezTo>
                  <a:cubicBezTo>
                    <a:pt x="11" y="0"/>
                    <a:pt x="12" y="1"/>
                    <a:pt x="12" y="2"/>
                  </a:cubicBezTo>
                  <a:cubicBezTo>
                    <a:pt x="12" y="3"/>
                    <a:pt x="13" y="5"/>
                    <a:pt x="11" y="6"/>
                  </a:cubicBezTo>
                  <a:cubicBezTo>
                    <a:pt x="10" y="7"/>
                    <a:pt x="10" y="8"/>
                    <a:pt x="8" y="7"/>
                  </a:cubicBezTo>
                  <a:cubicBezTo>
                    <a:pt x="7" y="6"/>
                    <a:pt x="5" y="6"/>
                    <a:pt x="4" y="6"/>
                  </a:cubicBezTo>
                  <a:cubicBezTo>
                    <a:pt x="3" y="5"/>
                    <a:pt x="2" y="3"/>
                    <a:pt x="1" y="2"/>
                  </a:cubicBezTo>
                  <a:cubicBezTo>
                    <a:pt x="0" y="1"/>
                    <a:pt x="1" y="0"/>
                    <a:pt x="1" y="0"/>
                  </a:cubicBezTo>
                  <a:cubicBezTo>
                    <a:pt x="3" y="0"/>
                    <a:pt x="4" y="0"/>
                    <a:pt x="6" y="0"/>
                  </a:cubicBezTo>
                  <a:cubicBezTo>
                    <a:pt x="6" y="0"/>
                    <a:pt x="6" y="0"/>
                    <a:pt x="6" y="0"/>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39" name="Freeform 138"/>
            <p:cNvSpPr>
              <a:spLocks/>
            </p:cNvSpPr>
            <p:nvPr/>
          </p:nvSpPr>
          <p:spPr bwMode="auto">
            <a:xfrm>
              <a:off x="9197303" y="3278921"/>
              <a:ext cx="2664" cy="3995"/>
            </a:xfrm>
            <a:custGeom>
              <a:avLst/>
              <a:gdLst>
                <a:gd name="T0" fmla="*/ 1 w 1"/>
                <a:gd name="T1" fmla="*/ 0 h 1"/>
                <a:gd name="T2" fmla="*/ 1 w 1"/>
                <a:gd name="T3" fmla="*/ 0 h 1"/>
                <a:gd name="T4" fmla="*/ 1 w 1"/>
                <a:gd name="T5" fmla="*/ 1 h 1"/>
                <a:gd name="T6" fmla="*/ 1 w 1"/>
                <a:gd name="T7" fmla="*/ 0 h 1"/>
              </a:gdLst>
              <a:ahLst/>
              <a:cxnLst>
                <a:cxn ang="0">
                  <a:pos x="T0" y="T1"/>
                </a:cxn>
                <a:cxn ang="0">
                  <a:pos x="T2" y="T3"/>
                </a:cxn>
                <a:cxn ang="0">
                  <a:pos x="T4" y="T5"/>
                </a:cxn>
                <a:cxn ang="0">
                  <a:pos x="T6" y="T7"/>
                </a:cxn>
              </a:cxnLst>
              <a:rect l="0" t="0" r="r" b="b"/>
              <a:pathLst>
                <a:path w="1" h="1">
                  <a:moveTo>
                    <a:pt x="1" y="0"/>
                  </a:moveTo>
                  <a:cubicBezTo>
                    <a:pt x="1" y="0"/>
                    <a:pt x="1" y="0"/>
                    <a:pt x="1" y="0"/>
                  </a:cubicBezTo>
                  <a:cubicBezTo>
                    <a:pt x="1" y="0"/>
                    <a:pt x="1" y="1"/>
                    <a:pt x="1" y="1"/>
                  </a:cubicBezTo>
                  <a:cubicBezTo>
                    <a:pt x="1" y="1"/>
                    <a:pt x="0" y="0"/>
                    <a:pt x="1" y="0"/>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40" name="Freeform 139"/>
            <p:cNvSpPr>
              <a:spLocks/>
            </p:cNvSpPr>
            <p:nvPr/>
          </p:nvSpPr>
          <p:spPr bwMode="auto">
            <a:xfrm>
              <a:off x="7407693" y="2301557"/>
              <a:ext cx="6658" cy="2664"/>
            </a:xfrm>
            <a:custGeom>
              <a:avLst/>
              <a:gdLst>
                <a:gd name="T0" fmla="*/ 2 w 2"/>
                <a:gd name="T1" fmla="*/ 0 h 1"/>
                <a:gd name="T2" fmla="*/ 0 w 2"/>
                <a:gd name="T3" fmla="*/ 1 h 1"/>
                <a:gd name="T4" fmla="*/ 2 w 2"/>
                <a:gd name="T5" fmla="*/ 0 h 1"/>
              </a:gdLst>
              <a:ahLst/>
              <a:cxnLst>
                <a:cxn ang="0">
                  <a:pos x="T0" y="T1"/>
                </a:cxn>
                <a:cxn ang="0">
                  <a:pos x="T2" y="T3"/>
                </a:cxn>
                <a:cxn ang="0">
                  <a:pos x="T4" y="T5"/>
                </a:cxn>
              </a:cxnLst>
              <a:rect l="0" t="0" r="r" b="b"/>
              <a:pathLst>
                <a:path w="2" h="1">
                  <a:moveTo>
                    <a:pt x="2" y="0"/>
                  </a:moveTo>
                  <a:cubicBezTo>
                    <a:pt x="2" y="1"/>
                    <a:pt x="1" y="1"/>
                    <a:pt x="0" y="1"/>
                  </a:cubicBezTo>
                  <a:cubicBezTo>
                    <a:pt x="1" y="0"/>
                    <a:pt x="1" y="0"/>
                    <a:pt x="2" y="0"/>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41" name="Freeform 140"/>
            <p:cNvSpPr>
              <a:spLocks/>
            </p:cNvSpPr>
            <p:nvPr/>
          </p:nvSpPr>
          <p:spPr bwMode="auto">
            <a:xfrm>
              <a:off x="7426333" y="2108483"/>
              <a:ext cx="2664" cy="3995"/>
            </a:xfrm>
            <a:custGeom>
              <a:avLst/>
              <a:gdLst>
                <a:gd name="T0" fmla="*/ 0 w 1"/>
                <a:gd name="T1" fmla="*/ 1 h 1"/>
                <a:gd name="T2" fmla="*/ 1 w 1"/>
                <a:gd name="T3" fmla="*/ 0 h 1"/>
                <a:gd name="T4" fmla="*/ 0 w 1"/>
                <a:gd name="T5" fmla="*/ 1 h 1"/>
              </a:gdLst>
              <a:ahLst/>
              <a:cxnLst>
                <a:cxn ang="0">
                  <a:pos x="T0" y="T1"/>
                </a:cxn>
                <a:cxn ang="0">
                  <a:pos x="T2" y="T3"/>
                </a:cxn>
                <a:cxn ang="0">
                  <a:pos x="T4" y="T5"/>
                </a:cxn>
              </a:cxnLst>
              <a:rect l="0" t="0" r="r" b="b"/>
              <a:pathLst>
                <a:path w="1" h="1">
                  <a:moveTo>
                    <a:pt x="0" y="1"/>
                  </a:moveTo>
                  <a:cubicBezTo>
                    <a:pt x="0" y="1"/>
                    <a:pt x="1" y="0"/>
                    <a:pt x="1" y="0"/>
                  </a:cubicBezTo>
                  <a:cubicBezTo>
                    <a:pt x="1" y="1"/>
                    <a:pt x="1" y="1"/>
                    <a:pt x="0" y="1"/>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42" name="Freeform 141"/>
            <p:cNvSpPr>
              <a:spLocks/>
            </p:cNvSpPr>
            <p:nvPr/>
          </p:nvSpPr>
          <p:spPr bwMode="auto">
            <a:xfrm>
              <a:off x="6900367" y="4518595"/>
              <a:ext cx="2664" cy="0"/>
            </a:xfrm>
            <a:custGeom>
              <a:avLst/>
              <a:gdLst>
                <a:gd name="T0" fmla="*/ 0 w 1"/>
                <a:gd name="T1" fmla="*/ 1 w 1"/>
                <a:gd name="T2" fmla="*/ 0 w 1"/>
              </a:gdLst>
              <a:ahLst/>
              <a:cxnLst>
                <a:cxn ang="0">
                  <a:pos x="T0" y="0"/>
                </a:cxn>
                <a:cxn ang="0">
                  <a:pos x="T1" y="0"/>
                </a:cxn>
                <a:cxn ang="0">
                  <a:pos x="T2" y="0"/>
                </a:cxn>
              </a:cxnLst>
              <a:rect l="0" t="0" r="r" b="b"/>
              <a:pathLst>
                <a:path w="1">
                  <a:moveTo>
                    <a:pt x="0" y="0"/>
                  </a:moveTo>
                  <a:cubicBezTo>
                    <a:pt x="0" y="0"/>
                    <a:pt x="1" y="0"/>
                    <a:pt x="1" y="0"/>
                  </a:cubicBezTo>
                  <a:cubicBezTo>
                    <a:pt x="0" y="0"/>
                    <a:pt x="0" y="0"/>
                    <a:pt x="0" y="0"/>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sp>
          <p:nvSpPr>
            <p:cNvPr id="143" name="Freeform 142"/>
            <p:cNvSpPr>
              <a:spLocks/>
            </p:cNvSpPr>
            <p:nvPr/>
          </p:nvSpPr>
          <p:spPr bwMode="auto">
            <a:xfrm>
              <a:off x="6900371" y="3490640"/>
              <a:ext cx="588548" cy="1119839"/>
            </a:xfrm>
            <a:custGeom>
              <a:avLst/>
              <a:gdLst>
                <a:gd name="T0" fmla="*/ 187 w 187"/>
                <a:gd name="T1" fmla="*/ 19 h 355"/>
                <a:gd name="T2" fmla="*/ 187 w 187"/>
                <a:gd name="T3" fmla="*/ 20 h 355"/>
                <a:gd name="T4" fmla="*/ 187 w 187"/>
                <a:gd name="T5" fmla="*/ 25 h 355"/>
                <a:gd name="T6" fmla="*/ 186 w 187"/>
                <a:gd name="T7" fmla="*/ 40 h 355"/>
                <a:gd name="T8" fmla="*/ 185 w 187"/>
                <a:gd name="T9" fmla="*/ 54 h 355"/>
                <a:gd name="T10" fmla="*/ 185 w 187"/>
                <a:gd name="T11" fmla="*/ 69 h 355"/>
                <a:gd name="T12" fmla="*/ 184 w 187"/>
                <a:gd name="T13" fmla="*/ 84 h 355"/>
                <a:gd name="T14" fmla="*/ 183 w 187"/>
                <a:gd name="T15" fmla="*/ 99 h 355"/>
                <a:gd name="T16" fmla="*/ 182 w 187"/>
                <a:gd name="T17" fmla="*/ 113 h 355"/>
                <a:gd name="T18" fmla="*/ 182 w 187"/>
                <a:gd name="T19" fmla="*/ 129 h 355"/>
                <a:gd name="T20" fmla="*/ 181 w 187"/>
                <a:gd name="T21" fmla="*/ 143 h 355"/>
                <a:gd name="T22" fmla="*/ 180 w 187"/>
                <a:gd name="T23" fmla="*/ 158 h 355"/>
                <a:gd name="T24" fmla="*/ 180 w 187"/>
                <a:gd name="T25" fmla="*/ 173 h 355"/>
                <a:gd name="T26" fmla="*/ 179 w 187"/>
                <a:gd name="T27" fmla="*/ 188 h 355"/>
                <a:gd name="T28" fmla="*/ 178 w 187"/>
                <a:gd name="T29" fmla="*/ 203 h 355"/>
                <a:gd name="T30" fmla="*/ 177 w 187"/>
                <a:gd name="T31" fmla="*/ 218 h 355"/>
                <a:gd name="T32" fmla="*/ 177 w 187"/>
                <a:gd name="T33" fmla="*/ 232 h 355"/>
                <a:gd name="T34" fmla="*/ 176 w 187"/>
                <a:gd name="T35" fmla="*/ 248 h 355"/>
                <a:gd name="T36" fmla="*/ 175 w 187"/>
                <a:gd name="T37" fmla="*/ 262 h 355"/>
                <a:gd name="T38" fmla="*/ 175 w 187"/>
                <a:gd name="T39" fmla="*/ 277 h 355"/>
                <a:gd name="T40" fmla="*/ 174 w 187"/>
                <a:gd name="T41" fmla="*/ 291 h 355"/>
                <a:gd name="T42" fmla="*/ 173 w 187"/>
                <a:gd name="T43" fmla="*/ 312 h 355"/>
                <a:gd name="T44" fmla="*/ 172 w 187"/>
                <a:gd name="T45" fmla="*/ 320 h 355"/>
                <a:gd name="T46" fmla="*/ 172 w 187"/>
                <a:gd name="T47" fmla="*/ 322 h 355"/>
                <a:gd name="T48" fmla="*/ 171 w 187"/>
                <a:gd name="T49" fmla="*/ 346 h 355"/>
                <a:gd name="T50" fmla="*/ 171 w 187"/>
                <a:gd name="T51" fmla="*/ 354 h 355"/>
                <a:gd name="T52" fmla="*/ 170 w 187"/>
                <a:gd name="T53" fmla="*/ 355 h 355"/>
                <a:gd name="T54" fmla="*/ 169 w 187"/>
                <a:gd name="T55" fmla="*/ 355 h 355"/>
                <a:gd name="T56" fmla="*/ 154 w 187"/>
                <a:gd name="T57" fmla="*/ 353 h 355"/>
                <a:gd name="T58" fmla="*/ 130 w 187"/>
                <a:gd name="T59" fmla="*/ 350 h 355"/>
                <a:gd name="T60" fmla="*/ 107 w 187"/>
                <a:gd name="T61" fmla="*/ 347 h 355"/>
                <a:gd name="T62" fmla="*/ 91 w 187"/>
                <a:gd name="T63" fmla="*/ 345 h 355"/>
                <a:gd name="T64" fmla="*/ 73 w 187"/>
                <a:gd name="T65" fmla="*/ 341 h 355"/>
                <a:gd name="T66" fmla="*/ 19 w 187"/>
                <a:gd name="T67" fmla="*/ 330 h 355"/>
                <a:gd name="T68" fmla="*/ 1 w 187"/>
                <a:gd name="T69" fmla="*/ 326 h 355"/>
                <a:gd name="T70" fmla="*/ 0 w 187"/>
                <a:gd name="T71" fmla="*/ 326 h 355"/>
                <a:gd name="T72" fmla="*/ 0 w 187"/>
                <a:gd name="T73" fmla="*/ 326 h 355"/>
                <a:gd name="T74" fmla="*/ 5 w 187"/>
                <a:gd name="T75" fmla="*/ 304 h 355"/>
                <a:gd name="T76" fmla="*/ 11 w 187"/>
                <a:gd name="T77" fmla="*/ 273 h 355"/>
                <a:gd name="T78" fmla="*/ 19 w 187"/>
                <a:gd name="T79" fmla="*/ 236 h 355"/>
                <a:gd name="T80" fmla="*/ 24 w 187"/>
                <a:gd name="T81" fmla="*/ 215 h 355"/>
                <a:gd name="T82" fmla="*/ 30 w 187"/>
                <a:gd name="T83" fmla="*/ 186 h 355"/>
                <a:gd name="T84" fmla="*/ 35 w 187"/>
                <a:gd name="T85" fmla="*/ 162 h 355"/>
                <a:gd name="T86" fmla="*/ 42 w 187"/>
                <a:gd name="T87" fmla="*/ 127 h 355"/>
                <a:gd name="T88" fmla="*/ 47 w 187"/>
                <a:gd name="T89" fmla="*/ 104 h 355"/>
                <a:gd name="T90" fmla="*/ 55 w 187"/>
                <a:gd name="T91" fmla="*/ 69 h 355"/>
                <a:gd name="T92" fmla="*/ 59 w 187"/>
                <a:gd name="T93" fmla="*/ 46 h 355"/>
                <a:gd name="T94" fmla="*/ 66 w 187"/>
                <a:gd name="T95" fmla="*/ 17 h 355"/>
                <a:gd name="T96" fmla="*/ 69 w 187"/>
                <a:gd name="T97" fmla="*/ 1 h 355"/>
                <a:gd name="T98" fmla="*/ 75 w 187"/>
                <a:gd name="T99" fmla="*/ 1 h 355"/>
                <a:gd name="T100" fmla="*/ 93 w 187"/>
                <a:gd name="T101" fmla="*/ 5 h 355"/>
                <a:gd name="T102" fmla="*/ 107 w 187"/>
                <a:gd name="T103" fmla="*/ 7 h 355"/>
                <a:gd name="T104" fmla="*/ 121 w 187"/>
                <a:gd name="T105" fmla="*/ 9 h 355"/>
                <a:gd name="T106" fmla="*/ 132 w 187"/>
                <a:gd name="T107" fmla="*/ 11 h 355"/>
                <a:gd name="T108" fmla="*/ 143 w 187"/>
                <a:gd name="T109" fmla="*/ 13 h 355"/>
                <a:gd name="T110" fmla="*/ 150 w 187"/>
                <a:gd name="T111" fmla="*/ 14 h 355"/>
                <a:gd name="T112" fmla="*/ 163 w 187"/>
                <a:gd name="T113" fmla="*/ 16 h 355"/>
                <a:gd name="T114" fmla="*/ 175 w 187"/>
                <a:gd name="T115" fmla="*/ 18 h 355"/>
                <a:gd name="T116" fmla="*/ 181 w 187"/>
                <a:gd name="T117" fmla="*/ 19 h 355"/>
                <a:gd name="T118" fmla="*/ 187 w 187"/>
                <a:gd name="T119" fmla="*/ 19 h 3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87" h="355">
                  <a:moveTo>
                    <a:pt x="187" y="19"/>
                  </a:moveTo>
                  <a:cubicBezTo>
                    <a:pt x="187" y="19"/>
                    <a:pt x="187" y="20"/>
                    <a:pt x="187" y="20"/>
                  </a:cubicBezTo>
                  <a:cubicBezTo>
                    <a:pt x="187" y="22"/>
                    <a:pt x="187" y="23"/>
                    <a:pt x="187" y="25"/>
                  </a:cubicBezTo>
                  <a:cubicBezTo>
                    <a:pt x="186" y="30"/>
                    <a:pt x="187" y="35"/>
                    <a:pt x="186" y="40"/>
                  </a:cubicBezTo>
                  <a:cubicBezTo>
                    <a:pt x="185" y="44"/>
                    <a:pt x="186" y="49"/>
                    <a:pt x="185" y="54"/>
                  </a:cubicBezTo>
                  <a:cubicBezTo>
                    <a:pt x="185" y="59"/>
                    <a:pt x="185" y="64"/>
                    <a:pt x="185" y="69"/>
                  </a:cubicBezTo>
                  <a:cubicBezTo>
                    <a:pt x="184" y="74"/>
                    <a:pt x="184" y="79"/>
                    <a:pt x="184" y="84"/>
                  </a:cubicBezTo>
                  <a:cubicBezTo>
                    <a:pt x="183" y="89"/>
                    <a:pt x="184" y="94"/>
                    <a:pt x="183" y="99"/>
                  </a:cubicBezTo>
                  <a:cubicBezTo>
                    <a:pt x="183" y="104"/>
                    <a:pt x="183" y="109"/>
                    <a:pt x="182" y="113"/>
                  </a:cubicBezTo>
                  <a:cubicBezTo>
                    <a:pt x="182" y="119"/>
                    <a:pt x="182" y="124"/>
                    <a:pt x="182" y="129"/>
                  </a:cubicBezTo>
                  <a:cubicBezTo>
                    <a:pt x="181" y="134"/>
                    <a:pt x="182" y="138"/>
                    <a:pt x="181" y="143"/>
                  </a:cubicBezTo>
                  <a:cubicBezTo>
                    <a:pt x="180" y="148"/>
                    <a:pt x="181" y="153"/>
                    <a:pt x="180" y="158"/>
                  </a:cubicBezTo>
                  <a:cubicBezTo>
                    <a:pt x="180" y="163"/>
                    <a:pt x="180" y="168"/>
                    <a:pt x="180" y="173"/>
                  </a:cubicBezTo>
                  <a:cubicBezTo>
                    <a:pt x="179" y="178"/>
                    <a:pt x="179" y="183"/>
                    <a:pt x="179" y="188"/>
                  </a:cubicBezTo>
                  <a:cubicBezTo>
                    <a:pt x="178" y="193"/>
                    <a:pt x="179" y="198"/>
                    <a:pt x="178" y="203"/>
                  </a:cubicBezTo>
                  <a:cubicBezTo>
                    <a:pt x="178" y="208"/>
                    <a:pt x="178" y="213"/>
                    <a:pt x="177" y="218"/>
                  </a:cubicBezTo>
                  <a:cubicBezTo>
                    <a:pt x="177" y="222"/>
                    <a:pt x="177" y="227"/>
                    <a:pt x="177" y="232"/>
                  </a:cubicBezTo>
                  <a:cubicBezTo>
                    <a:pt x="176" y="237"/>
                    <a:pt x="177" y="243"/>
                    <a:pt x="176" y="248"/>
                  </a:cubicBezTo>
                  <a:cubicBezTo>
                    <a:pt x="175" y="252"/>
                    <a:pt x="176" y="257"/>
                    <a:pt x="175" y="262"/>
                  </a:cubicBezTo>
                  <a:cubicBezTo>
                    <a:pt x="175" y="267"/>
                    <a:pt x="175" y="272"/>
                    <a:pt x="175" y="277"/>
                  </a:cubicBezTo>
                  <a:cubicBezTo>
                    <a:pt x="174" y="282"/>
                    <a:pt x="175" y="287"/>
                    <a:pt x="174" y="291"/>
                  </a:cubicBezTo>
                  <a:cubicBezTo>
                    <a:pt x="174" y="298"/>
                    <a:pt x="173" y="305"/>
                    <a:pt x="173" y="312"/>
                  </a:cubicBezTo>
                  <a:cubicBezTo>
                    <a:pt x="173" y="315"/>
                    <a:pt x="173" y="317"/>
                    <a:pt x="172" y="320"/>
                  </a:cubicBezTo>
                  <a:cubicBezTo>
                    <a:pt x="172" y="320"/>
                    <a:pt x="172" y="321"/>
                    <a:pt x="172" y="322"/>
                  </a:cubicBezTo>
                  <a:cubicBezTo>
                    <a:pt x="173" y="330"/>
                    <a:pt x="171" y="338"/>
                    <a:pt x="171" y="346"/>
                  </a:cubicBezTo>
                  <a:cubicBezTo>
                    <a:pt x="171" y="349"/>
                    <a:pt x="171" y="351"/>
                    <a:pt x="171" y="354"/>
                  </a:cubicBezTo>
                  <a:cubicBezTo>
                    <a:pt x="171" y="355"/>
                    <a:pt x="170" y="355"/>
                    <a:pt x="170" y="355"/>
                  </a:cubicBezTo>
                  <a:cubicBezTo>
                    <a:pt x="169" y="355"/>
                    <a:pt x="169" y="355"/>
                    <a:pt x="169" y="355"/>
                  </a:cubicBezTo>
                  <a:cubicBezTo>
                    <a:pt x="164" y="355"/>
                    <a:pt x="159" y="354"/>
                    <a:pt x="154" y="353"/>
                  </a:cubicBezTo>
                  <a:cubicBezTo>
                    <a:pt x="146" y="352"/>
                    <a:pt x="138" y="351"/>
                    <a:pt x="130" y="350"/>
                  </a:cubicBezTo>
                  <a:cubicBezTo>
                    <a:pt x="122" y="349"/>
                    <a:pt x="115" y="348"/>
                    <a:pt x="107" y="347"/>
                  </a:cubicBezTo>
                  <a:cubicBezTo>
                    <a:pt x="101" y="346"/>
                    <a:pt x="96" y="345"/>
                    <a:pt x="91" y="345"/>
                  </a:cubicBezTo>
                  <a:cubicBezTo>
                    <a:pt x="85" y="344"/>
                    <a:pt x="79" y="342"/>
                    <a:pt x="73" y="341"/>
                  </a:cubicBezTo>
                  <a:cubicBezTo>
                    <a:pt x="55" y="338"/>
                    <a:pt x="37" y="334"/>
                    <a:pt x="19" y="330"/>
                  </a:cubicBezTo>
                  <a:cubicBezTo>
                    <a:pt x="13" y="329"/>
                    <a:pt x="7" y="328"/>
                    <a:pt x="1" y="326"/>
                  </a:cubicBezTo>
                  <a:cubicBezTo>
                    <a:pt x="1" y="326"/>
                    <a:pt x="0" y="326"/>
                    <a:pt x="0" y="326"/>
                  </a:cubicBezTo>
                  <a:cubicBezTo>
                    <a:pt x="0" y="326"/>
                    <a:pt x="0" y="326"/>
                    <a:pt x="0" y="326"/>
                  </a:cubicBezTo>
                  <a:cubicBezTo>
                    <a:pt x="1" y="319"/>
                    <a:pt x="3" y="311"/>
                    <a:pt x="5" y="304"/>
                  </a:cubicBezTo>
                  <a:cubicBezTo>
                    <a:pt x="7" y="293"/>
                    <a:pt x="9" y="283"/>
                    <a:pt x="11" y="273"/>
                  </a:cubicBezTo>
                  <a:cubicBezTo>
                    <a:pt x="14" y="260"/>
                    <a:pt x="16" y="248"/>
                    <a:pt x="19" y="236"/>
                  </a:cubicBezTo>
                  <a:cubicBezTo>
                    <a:pt x="21" y="229"/>
                    <a:pt x="22" y="222"/>
                    <a:pt x="24" y="215"/>
                  </a:cubicBezTo>
                  <a:cubicBezTo>
                    <a:pt x="26" y="205"/>
                    <a:pt x="28" y="195"/>
                    <a:pt x="30" y="186"/>
                  </a:cubicBezTo>
                  <a:cubicBezTo>
                    <a:pt x="31" y="178"/>
                    <a:pt x="33" y="170"/>
                    <a:pt x="35" y="162"/>
                  </a:cubicBezTo>
                  <a:cubicBezTo>
                    <a:pt x="37" y="150"/>
                    <a:pt x="40" y="139"/>
                    <a:pt x="42" y="127"/>
                  </a:cubicBezTo>
                  <a:cubicBezTo>
                    <a:pt x="44" y="120"/>
                    <a:pt x="45" y="112"/>
                    <a:pt x="47" y="104"/>
                  </a:cubicBezTo>
                  <a:cubicBezTo>
                    <a:pt x="50" y="92"/>
                    <a:pt x="52" y="80"/>
                    <a:pt x="55" y="69"/>
                  </a:cubicBezTo>
                  <a:cubicBezTo>
                    <a:pt x="56" y="61"/>
                    <a:pt x="58" y="54"/>
                    <a:pt x="59" y="46"/>
                  </a:cubicBezTo>
                  <a:cubicBezTo>
                    <a:pt x="61" y="37"/>
                    <a:pt x="64" y="27"/>
                    <a:pt x="66" y="17"/>
                  </a:cubicBezTo>
                  <a:cubicBezTo>
                    <a:pt x="67" y="12"/>
                    <a:pt x="68" y="6"/>
                    <a:pt x="69" y="1"/>
                  </a:cubicBezTo>
                  <a:cubicBezTo>
                    <a:pt x="71" y="0"/>
                    <a:pt x="73" y="1"/>
                    <a:pt x="75" y="1"/>
                  </a:cubicBezTo>
                  <a:cubicBezTo>
                    <a:pt x="81" y="2"/>
                    <a:pt x="87" y="4"/>
                    <a:pt x="93" y="5"/>
                  </a:cubicBezTo>
                  <a:cubicBezTo>
                    <a:pt x="97" y="5"/>
                    <a:pt x="102" y="6"/>
                    <a:pt x="107" y="7"/>
                  </a:cubicBezTo>
                  <a:cubicBezTo>
                    <a:pt x="112" y="8"/>
                    <a:pt x="116" y="9"/>
                    <a:pt x="121" y="9"/>
                  </a:cubicBezTo>
                  <a:cubicBezTo>
                    <a:pt x="125" y="10"/>
                    <a:pt x="128" y="11"/>
                    <a:pt x="132" y="11"/>
                  </a:cubicBezTo>
                  <a:cubicBezTo>
                    <a:pt x="136" y="12"/>
                    <a:pt x="140" y="13"/>
                    <a:pt x="143" y="13"/>
                  </a:cubicBezTo>
                  <a:cubicBezTo>
                    <a:pt x="146" y="13"/>
                    <a:pt x="148" y="14"/>
                    <a:pt x="150" y="14"/>
                  </a:cubicBezTo>
                  <a:cubicBezTo>
                    <a:pt x="154" y="15"/>
                    <a:pt x="158" y="15"/>
                    <a:pt x="163" y="16"/>
                  </a:cubicBezTo>
                  <a:cubicBezTo>
                    <a:pt x="167" y="17"/>
                    <a:pt x="171" y="17"/>
                    <a:pt x="175" y="18"/>
                  </a:cubicBezTo>
                  <a:cubicBezTo>
                    <a:pt x="177" y="18"/>
                    <a:pt x="179" y="18"/>
                    <a:pt x="181" y="19"/>
                  </a:cubicBezTo>
                  <a:cubicBezTo>
                    <a:pt x="183" y="19"/>
                    <a:pt x="185" y="19"/>
                    <a:pt x="187" y="19"/>
                  </a:cubicBezTo>
                  <a:close/>
                </a:path>
              </a:pathLst>
            </a:custGeom>
            <a:ln>
              <a:solidFill>
                <a:schemeClr val="accent3">
                  <a:lumMod val="40000"/>
                  <a:lumOff val="60000"/>
                </a:schemeClr>
              </a:solidFill>
              <a:headEnd/>
              <a:tailEnd/>
            </a:ln>
          </p:spPr>
          <p:style>
            <a:lnRef idx="2">
              <a:schemeClr val="accent4"/>
            </a:lnRef>
            <a:fillRef idx="1">
              <a:schemeClr val="lt1"/>
            </a:fillRef>
            <a:effectRef idx="0">
              <a:schemeClr val="accent4"/>
            </a:effectRef>
            <a:fontRef idx="minor">
              <a:schemeClr val="dk1"/>
            </a:fontRef>
          </p:style>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srgbClr val="172144"/>
                </a:solidFill>
                <a:effectLst/>
                <a:uLnTx/>
                <a:uFillTx/>
                <a:latin typeface="Open Sans Light"/>
                <a:ea typeface="+mn-ea"/>
                <a:cs typeface="+mn-cs"/>
              </a:endParaRPr>
            </a:p>
          </p:txBody>
        </p:sp>
      </p:grpSp>
      <p:sp>
        <p:nvSpPr>
          <p:cNvPr id="7" name="TextBox 6">
            <a:extLst>
              <a:ext uri="{FF2B5EF4-FFF2-40B4-BE49-F238E27FC236}">
                <a16:creationId xmlns:a16="http://schemas.microsoft.com/office/drawing/2014/main" id="{083121A5-A690-B33E-E2F6-1B6A0E22D9F7}"/>
              </a:ext>
            </a:extLst>
          </p:cNvPr>
          <p:cNvSpPr txBox="1"/>
          <p:nvPr/>
        </p:nvSpPr>
        <p:spPr>
          <a:xfrm>
            <a:off x="2139137" y="3562012"/>
            <a:ext cx="3594254"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CA" sz="3200" b="1" dirty="0">
                <a:latin typeface="Red Hat Display" panose="02010303040201060303" pitchFamily="2" charset="0"/>
                <a:ea typeface="Red Hat Display" panose="02010303040201060303" pitchFamily="2" charset="0"/>
                <a:cs typeface="Red Hat Display" panose="02010303040201060303" pitchFamily="2" charset="0"/>
              </a:rPr>
              <a:t>1</a:t>
            </a:r>
            <a:r>
              <a:rPr kumimoji="0" lang="fr-CA" sz="3200" b="1" i="0" u="none" strike="noStrike" kern="1200" cap="none" spc="0" normalizeH="0" baseline="0" noProof="0" dirty="0">
                <a:ln>
                  <a:noFill/>
                </a:ln>
                <a:effectLst/>
                <a:uLnTx/>
                <a:uFillTx/>
                <a:latin typeface="Red Hat Display" panose="02010303040201060303" pitchFamily="2" charset="0"/>
                <a:ea typeface="Red Hat Display" panose="02010303040201060303" pitchFamily="2" charset="0"/>
                <a:cs typeface="Red Hat Display" panose="02010303040201060303" pitchFamily="2" charset="0"/>
              </a:rPr>
              <a:t>/5 Canadien</a:t>
            </a:r>
            <a:r>
              <a:rPr lang="fr-CA" sz="3200" b="1" dirty="0">
                <a:latin typeface="Red Hat Display" panose="02010303040201060303" pitchFamily="2" charset="0"/>
                <a:ea typeface="Red Hat Display" panose="02010303040201060303" pitchFamily="2" charset="0"/>
                <a:cs typeface="Red Hat Display" panose="02010303040201060303" pitchFamily="2" charset="0"/>
              </a:rPr>
              <a:t>·ne·</a:t>
            </a:r>
            <a:r>
              <a:rPr kumimoji="0" lang="fr-CA" sz="3200" b="1" i="0" u="none" strike="noStrike" kern="1200" cap="none" spc="0" normalizeH="0" baseline="0" noProof="0" dirty="0">
                <a:ln>
                  <a:noFill/>
                </a:ln>
                <a:effectLst/>
                <a:uLnTx/>
                <a:uFillTx/>
                <a:latin typeface="Red Hat Display" panose="02010303040201060303" pitchFamily="2" charset="0"/>
                <a:ea typeface="Red Hat Display" panose="02010303040201060303" pitchFamily="2" charset="0"/>
                <a:cs typeface="Red Hat Display" panose="02010303040201060303" pitchFamily="2" charset="0"/>
              </a:rPr>
              <a:t>s</a:t>
            </a:r>
          </a:p>
        </p:txBody>
      </p:sp>
      <p:sp>
        <p:nvSpPr>
          <p:cNvPr id="62" name="TextBox 61">
            <a:extLst>
              <a:ext uri="{FF2B5EF4-FFF2-40B4-BE49-F238E27FC236}">
                <a16:creationId xmlns:a16="http://schemas.microsoft.com/office/drawing/2014/main" id="{ED7DCBA0-CEB8-4EC2-BB48-EC67C755EE0B}"/>
              </a:ext>
            </a:extLst>
          </p:cNvPr>
          <p:cNvSpPr txBox="1"/>
          <p:nvPr/>
        </p:nvSpPr>
        <p:spPr>
          <a:xfrm>
            <a:off x="7019626" y="2517776"/>
            <a:ext cx="4849523" cy="2739211"/>
          </a:xfrm>
          <a:prstGeom prst="rect">
            <a:avLst/>
          </a:prstGeom>
          <a:noFill/>
        </p:spPr>
        <p:txBody>
          <a:bodyPr wrap="square" lIns="91440" tIns="45720" rIns="91440" bIns="45720" rtlCol="0" anchor="t">
            <a:spAutoFit/>
          </a:bodyPr>
          <a:lstStyle/>
          <a:p>
            <a:pPr marL="285750" indent="-285750">
              <a:spcBef>
                <a:spcPts val="1800"/>
              </a:spcBef>
              <a:spcAft>
                <a:spcPts val="600"/>
              </a:spcAft>
              <a:buFont typeface="Arial" panose="020B0604020202020204" pitchFamily="34" charset="0"/>
              <a:buChar char="•"/>
              <a:defRPr/>
            </a:pPr>
            <a:r>
              <a:rPr lang="fr-CA" sz="2800" dirty="0">
                <a:solidFill>
                  <a:srgbClr val="424242"/>
                </a:solidFill>
                <a:latin typeface="Lora"/>
                <a:cs typeface="Calibri Light"/>
              </a:rPr>
              <a:t>Dépression  </a:t>
            </a:r>
            <a:endParaRPr kumimoji="0" lang="fr-CA" sz="2800" b="0" i="0" u="none" strike="noStrike" kern="1200" cap="none" spc="0" normalizeH="0" baseline="0" noProof="0" dirty="0">
              <a:ln>
                <a:noFill/>
              </a:ln>
              <a:solidFill>
                <a:srgbClr val="424242"/>
              </a:solidFill>
              <a:effectLst/>
              <a:uLnTx/>
              <a:uFillTx/>
              <a:latin typeface="Lora" pitchFamily="2" charset="0"/>
              <a:cs typeface="Calibri Light" panose="020F0302020204030204" pitchFamily="34" charset="0"/>
            </a:endParaRPr>
          </a:p>
          <a:p>
            <a:pPr marL="285750" indent="-285750">
              <a:spcBef>
                <a:spcPts val="1800"/>
              </a:spcBef>
              <a:spcAft>
                <a:spcPts val="600"/>
              </a:spcAft>
              <a:buFont typeface="Arial" panose="020B0604020202020204" pitchFamily="34" charset="0"/>
              <a:buChar char="•"/>
              <a:defRPr/>
            </a:pPr>
            <a:r>
              <a:rPr lang="fr-CA" sz="2800" dirty="0">
                <a:solidFill>
                  <a:srgbClr val="424242"/>
                </a:solidFill>
                <a:latin typeface="Lora"/>
                <a:cs typeface="Calibri Light"/>
              </a:rPr>
              <a:t>Phobie sociale</a:t>
            </a:r>
          </a:p>
          <a:p>
            <a:pPr marL="285750" indent="-285750">
              <a:spcBef>
                <a:spcPts val="1800"/>
              </a:spcBef>
              <a:spcAft>
                <a:spcPts val="600"/>
              </a:spcAft>
              <a:buFont typeface="Arial" panose="020B0604020202020204" pitchFamily="34" charset="0"/>
              <a:buChar char="•"/>
              <a:defRPr/>
            </a:pPr>
            <a:r>
              <a:rPr lang="fr-CA" sz="2800" dirty="0">
                <a:solidFill>
                  <a:srgbClr val="424242"/>
                </a:solidFill>
                <a:latin typeface="Lora"/>
                <a:cs typeface="Calibri Light"/>
              </a:rPr>
              <a:t>Anxiété généralisée</a:t>
            </a:r>
            <a:endParaRPr lang="fr-CA" dirty="0"/>
          </a:p>
          <a:p>
            <a:pPr marL="285750" indent="-285750">
              <a:spcBef>
                <a:spcPts val="1800"/>
              </a:spcBef>
              <a:spcAft>
                <a:spcPts val="600"/>
              </a:spcAft>
              <a:buFont typeface="Arial" panose="020B0604020202020204" pitchFamily="34" charset="0"/>
              <a:buChar char="•"/>
              <a:defRPr/>
            </a:pPr>
            <a:r>
              <a:rPr lang="fr-CA" sz="2800" dirty="0">
                <a:solidFill>
                  <a:srgbClr val="424242"/>
                </a:solidFill>
                <a:latin typeface="Lora"/>
                <a:cs typeface="Calibri Light"/>
              </a:rPr>
              <a:t>Utilisation de substances</a:t>
            </a:r>
          </a:p>
        </p:txBody>
      </p:sp>
      <p:sp>
        <p:nvSpPr>
          <p:cNvPr id="67" name="TextBox 66">
            <a:extLst>
              <a:ext uri="{FF2B5EF4-FFF2-40B4-BE49-F238E27FC236}">
                <a16:creationId xmlns:a16="http://schemas.microsoft.com/office/drawing/2014/main" id="{25E80B2C-546D-42DE-BA67-DF3857FBCEB1}"/>
              </a:ext>
            </a:extLst>
          </p:cNvPr>
          <p:cNvSpPr txBox="1"/>
          <p:nvPr/>
        </p:nvSpPr>
        <p:spPr>
          <a:xfrm>
            <a:off x="2519082" y="6406665"/>
            <a:ext cx="7153836" cy="276999"/>
          </a:xfrm>
          <a:prstGeom prst="rect">
            <a:avLst/>
          </a:prstGeom>
          <a:solidFill>
            <a:sysClr val="window" lastClr="FFFFFF"/>
          </a:solidFill>
        </p:spPr>
        <p:txBody>
          <a:bodyPr wrap="square" lIns="91440" tIns="45720" rIns="91440" bIns="45720" rtlCol="0" anchor="t">
            <a:spAutoFit/>
          </a:bodyPr>
          <a:lstStyle/>
          <a:p>
            <a:pPr algn="ctr">
              <a:defRPr/>
            </a:pPr>
            <a:r>
              <a:rPr lang="fr-CA" sz="1200">
                <a:solidFill>
                  <a:schemeClr val="bg2">
                    <a:lumMod val="50000"/>
                  </a:schemeClr>
                </a:solidFill>
                <a:latin typeface="Lora"/>
              </a:rPr>
              <a:t>Source : Statistique Canada (2023) </a:t>
            </a:r>
            <a:endParaRPr lang="en-US">
              <a:solidFill>
                <a:schemeClr val="bg2">
                  <a:lumMod val="50000"/>
                </a:schemeClr>
              </a:solidFill>
              <a:ea typeface="Cambria" panose="02040503050406030204"/>
            </a:endParaRPr>
          </a:p>
        </p:txBody>
      </p:sp>
      <p:sp>
        <p:nvSpPr>
          <p:cNvPr id="4" name="Slide Number Placeholder 3">
            <a:extLst>
              <a:ext uri="{FF2B5EF4-FFF2-40B4-BE49-F238E27FC236}">
                <a16:creationId xmlns:a16="http://schemas.microsoft.com/office/drawing/2014/main" id="{12A5213A-D14A-6EEA-E45D-F774CD275139}"/>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13</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1193811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2">
                                            <p:txEl>
                                              <p:pRg st="0" end="0"/>
                                            </p:txEl>
                                          </p:spTgt>
                                        </p:tgtEl>
                                        <p:attrNameLst>
                                          <p:attrName>style.visibility</p:attrName>
                                        </p:attrNameLst>
                                      </p:cBhvr>
                                      <p:to>
                                        <p:strVal val="visible"/>
                                      </p:to>
                                    </p:set>
                                    <p:animEffect transition="in" filter="fade">
                                      <p:cBhvr>
                                        <p:cTn id="7" dur="500"/>
                                        <p:tgtEl>
                                          <p:spTgt spid="6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2">
                                            <p:txEl>
                                              <p:pRg st="1" end="1"/>
                                            </p:txEl>
                                          </p:spTgt>
                                        </p:tgtEl>
                                        <p:attrNameLst>
                                          <p:attrName>style.visibility</p:attrName>
                                        </p:attrNameLst>
                                      </p:cBhvr>
                                      <p:to>
                                        <p:strVal val="visible"/>
                                      </p:to>
                                    </p:set>
                                    <p:animEffect transition="in" filter="fade">
                                      <p:cBhvr>
                                        <p:cTn id="12" dur="500"/>
                                        <p:tgtEl>
                                          <p:spTgt spid="6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2">
                                            <p:txEl>
                                              <p:pRg st="2" end="2"/>
                                            </p:txEl>
                                          </p:spTgt>
                                        </p:tgtEl>
                                        <p:attrNameLst>
                                          <p:attrName>style.visibility</p:attrName>
                                        </p:attrNameLst>
                                      </p:cBhvr>
                                      <p:to>
                                        <p:strVal val="visible"/>
                                      </p:to>
                                    </p:set>
                                    <p:animEffect transition="in" filter="fade">
                                      <p:cBhvr>
                                        <p:cTn id="17" dur="500"/>
                                        <p:tgtEl>
                                          <p:spTgt spid="6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2">
                                            <p:txEl>
                                              <p:pRg st="3" end="3"/>
                                            </p:txEl>
                                          </p:spTgt>
                                        </p:tgtEl>
                                        <p:attrNameLst>
                                          <p:attrName>style.visibility</p:attrName>
                                        </p:attrNameLst>
                                      </p:cBhvr>
                                      <p:to>
                                        <p:strVal val="visible"/>
                                      </p:to>
                                    </p:set>
                                    <p:animEffect transition="in" filter="fade">
                                      <p:cBhvr>
                                        <p:cTn id="22" dur="500"/>
                                        <p:tgtEl>
                                          <p:spTgt spid="6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B6F4CAAA-F51E-6F0E-F00D-62913DEB93CC}"/>
              </a:ext>
            </a:extLst>
          </p:cNvPr>
          <p:cNvSpPr txBox="1">
            <a:spLocks noGrp="1"/>
          </p:cNvSpPr>
          <p:nvPr>
            <p:ph type="title" idx="4294967295"/>
          </p:nvPr>
        </p:nvSpPr>
        <p:spPr>
          <a:xfrm>
            <a:off x="315132" y="2489077"/>
            <a:ext cx="4287864" cy="939923"/>
          </a:xfrm>
          <a:prstGeom prst="rect">
            <a:avLst/>
          </a:prstGeom>
          <a:noFill/>
          <a:ln>
            <a:noFill/>
            <a:prstDash/>
          </a:ln>
          <a:effectLst/>
        </p:spPr>
        <p:txBody>
          <a:bodyPr rot="0" spcFirstLastPara="0" vertOverflow="overflow" horzOverflow="overflow" vert="horz" wrap="square" lIns="91440" tIns="45720" rIns="91440" bIns="45720" numCol="1" spcCol="0" rtlCol="0" fromWordArt="0" anchor="b" anchorCtr="0" forceAA="0" compatLnSpc="1">
            <a:prstTxWarp prst="textNoShape">
              <a:avLst/>
            </a:prstTxWarp>
            <a:normAutofit/>
          </a:bodyPr>
          <a:lstStyle>
            <a:lvl1pPr algn="l" defTabSz="914400" rtl="0" eaLnBrk="1" latinLnBrk="0" hangingPunct="1">
              <a:lnSpc>
                <a:spcPct val="90000"/>
              </a:lnSpc>
              <a:spcBef>
                <a:spcPct val="0"/>
              </a:spcBef>
              <a:buNone/>
              <a:defRPr sz="4400" b="1" i="0" kern="1200">
                <a:solidFill>
                  <a:schemeClr val="tx2"/>
                </a:solidFill>
                <a:latin typeface="Red Hat Display" panose="02010303040201060303" pitchFamily="2" charset="0"/>
                <a:ea typeface="Red Hat Display" panose="02010303040201060303" pitchFamily="2" charset="0"/>
                <a:cs typeface="Red Hat Display" panose="02010303040201060303"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CA" sz="4000" b="1" i="0" u="none" strike="noStrike" kern="1200" cap="none" spc="0" normalizeH="0" baseline="0" noProof="0" dirty="0">
                <a:ln>
                  <a:noFill/>
                </a:ln>
                <a:solidFill>
                  <a:srgbClr val="006498"/>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Le saviez-vous?</a:t>
            </a:r>
          </a:p>
        </p:txBody>
      </p:sp>
      <p:sp>
        <p:nvSpPr>
          <p:cNvPr id="4" name="Content Placeholder 3">
            <a:extLst>
              <a:ext uri="{FF2B5EF4-FFF2-40B4-BE49-F238E27FC236}">
                <a16:creationId xmlns:a16="http://schemas.microsoft.com/office/drawing/2014/main" id="{36783D98-2635-9C5F-6AD4-AA1FE19A0C11}"/>
              </a:ext>
            </a:extLst>
          </p:cNvPr>
          <p:cNvSpPr>
            <a:spLocks noGrp="1"/>
          </p:cNvSpPr>
          <p:nvPr>
            <p:ph idx="1"/>
          </p:nvPr>
        </p:nvSpPr>
        <p:spPr>
          <a:xfrm>
            <a:off x="6444108" y="1557259"/>
            <a:ext cx="4862286" cy="3424281"/>
          </a:xfrm>
        </p:spPr>
        <p:txBody>
          <a:bodyPr>
            <a:noAutofit/>
          </a:bodyPr>
          <a:lstStyle/>
          <a:p>
            <a:pPr>
              <a:lnSpc>
                <a:spcPct val="150000"/>
              </a:lnSpc>
              <a:spcBef>
                <a:spcPts val="600"/>
              </a:spcBef>
              <a:spcAft>
                <a:spcPts val="0"/>
              </a:spcAft>
            </a:pPr>
            <a:r>
              <a:rPr lang="fr-CA" dirty="0">
                <a:latin typeface="Lora" pitchFamily="2" charset="0"/>
              </a:rPr>
              <a:t>30 % de toutes les demandes de prestations d’invalidité de courte et de longue durée sont dues à la santé mentale. </a:t>
            </a:r>
            <a:endParaRPr lang="en-US" dirty="0">
              <a:latin typeface="Lora" pitchFamily="2" charset="0"/>
            </a:endParaRPr>
          </a:p>
          <a:p>
            <a:pPr>
              <a:lnSpc>
                <a:spcPct val="150000"/>
              </a:lnSpc>
              <a:spcBef>
                <a:spcPts val="600"/>
              </a:spcBef>
              <a:spcAft>
                <a:spcPts val="0"/>
              </a:spcAft>
            </a:pPr>
            <a:endParaRPr lang="fr-CA" dirty="0">
              <a:highlight>
                <a:srgbClr val="FFFF00"/>
              </a:highlight>
              <a:latin typeface="Lora" pitchFamily="2" charset="0"/>
            </a:endParaRPr>
          </a:p>
        </p:txBody>
      </p:sp>
      <p:pic>
        <p:nvPicPr>
          <p:cNvPr id="2" name="Graphic 1" descr="Open book outline">
            <a:extLst>
              <a:ext uri="{FF2B5EF4-FFF2-40B4-BE49-F238E27FC236}">
                <a16:creationId xmlns:a16="http://schemas.microsoft.com/office/drawing/2014/main" id="{8BAE1C1E-AF15-C79D-03F8-1A23B612099D}"/>
              </a:ext>
              <a:ext uri="{C183D7F6-B498-43B3-948B-1728B52AA6E4}">
                <adec:decorative xmlns:adec="http://schemas.microsoft.com/office/drawing/2017/decorative" val="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4985" y="5983571"/>
            <a:ext cx="899948" cy="899948"/>
          </a:xfrm>
          <a:prstGeom prst="rect">
            <a:avLst/>
          </a:prstGeom>
        </p:spPr>
      </p:pic>
      <p:sp>
        <p:nvSpPr>
          <p:cNvPr id="15" name="TextBox 14">
            <a:extLst>
              <a:ext uri="{FF2B5EF4-FFF2-40B4-BE49-F238E27FC236}">
                <a16:creationId xmlns:a16="http://schemas.microsoft.com/office/drawing/2014/main" id="{12D0B607-AEFB-79FF-6340-29D4FB53D05D}"/>
              </a:ext>
            </a:extLst>
          </p:cNvPr>
          <p:cNvSpPr txBox="1">
            <a:spLocks/>
          </p:cNvSpPr>
          <p:nvPr/>
        </p:nvSpPr>
        <p:spPr>
          <a:xfrm>
            <a:off x="2121885" y="6534081"/>
            <a:ext cx="8178398" cy="230832"/>
          </a:xfrm>
          <a:prstGeom prst="rect">
            <a:avLst/>
          </a:prstGeom>
          <a:noFill/>
        </p:spPr>
        <p:txBody>
          <a:bodyPr wrap="square" rtlCol="0">
            <a:spAutoFit/>
          </a:bodyPr>
          <a:lstStyle/>
          <a:p>
            <a:pPr algn="ctr">
              <a:defRPr/>
            </a:pPr>
            <a:r>
              <a:rPr kumimoji="0" lang="fr-CA" sz="900" b="0" i="0" u="none" strike="noStrike" kern="1200" cap="none" spc="0" normalizeH="0" baseline="0">
                <a:ln>
                  <a:noFill/>
                </a:ln>
                <a:solidFill>
                  <a:srgbClr val="1D1C1D">
                    <a:lumMod val="50000"/>
                    <a:lumOff val="50000"/>
                  </a:srgbClr>
                </a:solidFill>
                <a:effectLst/>
                <a:uLnTx/>
                <a:uFillTx/>
                <a:latin typeface="Lora Regular Roman" pitchFamily="2" charset="0"/>
                <a:ea typeface="+mn-ea"/>
                <a:cs typeface="+mn-cs"/>
              </a:rPr>
              <a:t>Source : Commission de la santé mentale du Canada (2020)</a:t>
            </a:r>
          </a:p>
        </p:txBody>
      </p:sp>
      <p:pic>
        <p:nvPicPr>
          <p:cNvPr id="19" name="Picture 18">
            <a:extLst>
              <a:ext uri="{FF2B5EF4-FFF2-40B4-BE49-F238E27FC236}">
                <a16:creationId xmlns:a16="http://schemas.microsoft.com/office/drawing/2014/main" id="{DB35312F-228D-87A7-FD78-63A3C5C93494}"/>
              </a:ext>
              <a:ext uri="{C183D7F6-B498-43B3-948B-1728B52AA6E4}">
                <adec:decorative xmlns:adec="http://schemas.microsoft.com/office/drawing/2017/decorative" val="1"/>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l="50479" t="16733" r="34945" b="32829"/>
          <a:stretch/>
        </p:blipFill>
        <p:spPr>
          <a:xfrm>
            <a:off x="3995463" y="0"/>
            <a:ext cx="1913904" cy="5828061"/>
          </a:xfrm>
          <a:prstGeom prst="rect">
            <a:avLst/>
          </a:prstGeom>
        </p:spPr>
      </p:pic>
    </p:spTree>
    <p:extLst>
      <p:ext uri="{BB962C8B-B14F-4D97-AF65-F5344CB8AC3E}">
        <p14:creationId xmlns:p14="http://schemas.microsoft.com/office/powerpoint/2010/main" val="2764677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F0F76-9DB5-708E-BC4D-F4F50EDCBB35}"/>
              </a:ext>
            </a:extLst>
          </p:cNvPr>
          <p:cNvSpPr>
            <a:spLocks noGrp="1"/>
          </p:cNvSpPr>
          <p:nvPr>
            <p:ph type="title"/>
          </p:nvPr>
        </p:nvSpPr>
        <p:spPr/>
        <p:txBody>
          <a:bodyPr>
            <a:normAutofit/>
          </a:bodyPr>
          <a:lstStyle/>
          <a:p>
            <a:r>
              <a:rPr lang="fr-CA" sz="4000" dirty="0"/>
              <a:t>Vivre avec la maladie mentale </a:t>
            </a:r>
          </a:p>
        </p:txBody>
      </p:sp>
      <p:sp>
        <p:nvSpPr>
          <p:cNvPr id="5" name="Slide Number Placeholder 3">
            <a:extLst>
              <a:ext uri="{FF2B5EF4-FFF2-40B4-BE49-F238E27FC236}">
                <a16:creationId xmlns:a16="http://schemas.microsoft.com/office/drawing/2014/main" id="{32C7D8E7-84E6-3344-56D1-7AEC8B341B61}"/>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15</a:t>
            </a:fld>
            <a:endParaRPr lang="fr-CA">
              <a:latin typeface="Lora Regular Roman" pitchFamily="2" charset="0"/>
            </a:endParaRPr>
          </a:p>
        </p:txBody>
      </p:sp>
      <p:pic>
        <p:nvPicPr>
          <p:cNvPr id="6" name="vivre_avec_la_maladie_mentale (360p)">
            <a:hlinkClick r:id="" action="ppaction://media"/>
            <a:extLst>
              <a:ext uri="{FF2B5EF4-FFF2-40B4-BE49-F238E27FC236}">
                <a16:creationId xmlns:a16="http://schemas.microsoft.com/office/drawing/2014/main" id="{9693CBE9-4BE8-6E57-5E22-546E3893A962}"/>
              </a:ext>
            </a:extLst>
          </p:cNvPr>
          <p:cNvPicPr>
            <a:picLocks noGrp="1" noChangeAspect="1"/>
          </p:cNvPicPr>
          <p:nvPr>
            <p:ph type="media" sz="quarter" idx="13"/>
            <a:videoFile r:link="rId2"/>
            <p:extLst>
              <p:ext uri="{DAA4B4D4-6D71-4841-9C94-3DE7FCFB9230}">
                <p14:media xmlns:p14="http://schemas.microsoft.com/office/powerpoint/2010/main" r:embed="rId1">
                  <p14:extLst>
                    <p:ext uri="{3AFAAA56-56D3-431D-BCD4-E75A35582382}">
                      <p173:tracksInfo xmlns:p173="http://schemas.microsoft.com/office/powerpoint/2017/3/main" displayLoc="media">
                        <p173:trackLst>
                          <p173:track id="{3C7A721F-2FB7-4E15-BA13-B1148D6D7E9D}" label="auto_generated_captions_edited" lang="" r:embed="rId5"/>
                        </p173:trackLst>
                      </p173:tracksInfo>
                    </p:ext>
                  </p14:extLst>
                </p14:media>
              </p:ext>
            </p:extLst>
          </p:nvPr>
        </p:nvPicPr>
        <p:blipFill>
          <a:blip r:embed="rId6"/>
          <a:stretch>
            <a:fillRect/>
          </a:stretch>
        </p:blipFill>
        <p:spPr>
          <a:xfrm>
            <a:off x="2486025" y="1689100"/>
            <a:ext cx="7219950" cy="4060825"/>
          </a:xfrm>
        </p:spPr>
      </p:pic>
    </p:spTree>
    <p:extLst>
      <p:ext uri="{BB962C8B-B14F-4D97-AF65-F5344CB8AC3E}">
        <p14:creationId xmlns:p14="http://schemas.microsoft.com/office/powerpoint/2010/main" val="631567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39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7C1E9-EBA4-47E2-AC74-970CF1EFA0B1}"/>
              </a:ext>
            </a:extLst>
          </p:cNvPr>
          <p:cNvSpPr>
            <a:spLocks noGrp="1"/>
          </p:cNvSpPr>
          <p:nvPr>
            <p:ph type="title"/>
          </p:nvPr>
        </p:nvSpPr>
        <p:spPr>
          <a:xfrm>
            <a:off x="288471" y="351621"/>
            <a:ext cx="11615057" cy="818752"/>
          </a:xfrm>
        </p:spPr>
        <p:txBody>
          <a:bodyPr>
            <a:noAutofit/>
          </a:bodyPr>
          <a:lstStyle/>
          <a:p>
            <a:pPr>
              <a:lnSpc>
                <a:spcPct val="100000"/>
              </a:lnSpc>
            </a:pPr>
            <a:r>
              <a:rPr lang="fr-CA" dirty="0"/>
              <a:t>Facteurs de risque du trouble de santé mentale</a:t>
            </a:r>
          </a:p>
        </p:txBody>
      </p:sp>
      <p:sp>
        <p:nvSpPr>
          <p:cNvPr id="7" name="Rectangle 6">
            <a:extLst>
              <a:ext uri="{FF2B5EF4-FFF2-40B4-BE49-F238E27FC236}">
                <a16:creationId xmlns:a16="http://schemas.microsoft.com/office/drawing/2014/main" id="{09D1D12B-2D2C-4FB5-8A6D-6861057923CA}"/>
              </a:ext>
              <a:ext uri="{C183D7F6-B498-43B3-948B-1728B52AA6E4}">
                <adec:decorative xmlns:adec="http://schemas.microsoft.com/office/drawing/2017/decorative" val="1"/>
              </a:ext>
            </a:extLst>
          </p:cNvPr>
          <p:cNvSpPr/>
          <p:nvPr/>
        </p:nvSpPr>
        <p:spPr>
          <a:xfrm>
            <a:off x="5974813" y="3244334"/>
            <a:ext cx="242374" cy="369332"/>
          </a:xfrm>
          <a:prstGeom prst="rect">
            <a:avLst/>
          </a:prstGeom>
        </p:spPr>
        <p:txBody>
          <a:bodyPr wrap="none">
            <a:spAutoFit/>
          </a:bodyPr>
          <a:lstStyle/>
          <a:p>
            <a:r>
              <a:rPr lang="fr-CA">
                <a:solidFill>
                  <a:srgbClr val="000000"/>
                </a:solidFill>
                <a:latin typeface="Times New Roman" panose="02020603050405020304" pitchFamily="18" charset="0"/>
              </a:rPr>
              <a:t> </a:t>
            </a:r>
            <a:endParaRPr lang="fr-CA"/>
          </a:p>
        </p:txBody>
      </p:sp>
      <p:sp>
        <p:nvSpPr>
          <p:cNvPr id="8" name="Rectangle: Rounded Corners 7">
            <a:extLst>
              <a:ext uri="{FF2B5EF4-FFF2-40B4-BE49-F238E27FC236}">
                <a16:creationId xmlns:a16="http://schemas.microsoft.com/office/drawing/2014/main" id="{E378A07E-52CF-4FD5-BD90-BDC2A04317DF}"/>
              </a:ext>
            </a:extLst>
          </p:cNvPr>
          <p:cNvSpPr/>
          <p:nvPr/>
        </p:nvSpPr>
        <p:spPr>
          <a:xfrm>
            <a:off x="1465729" y="1548206"/>
            <a:ext cx="4414139" cy="2337032"/>
          </a:xfrm>
          <a:prstGeom prst="roundRect">
            <a:avLst/>
          </a:prstGeom>
          <a:solidFill>
            <a:schemeClr val="bg1"/>
          </a:solidFill>
          <a:ln w="38100">
            <a:solidFill>
              <a:srgbClr val="0064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fr-CA" sz="2000" dirty="0">
              <a:solidFill>
                <a:schemeClr val="tx1"/>
              </a:solidFill>
              <a:latin typeface="Lora" pitchFamily="2" charset="0"/>
            </a:endParaRPr>
          </a:p>
          <a:p>
            <a:pPr algn="ctr">
              <a:lnSpc>
                <a:spcPct val="150000"/>
              </a:lnSpc>
            </a:pPr>
            <a:r>
              <a:rPr lang="fr-CA" sz="2000" dirty="0">
                <a:solidFill>
                  <a:schemeClr val="tx1"/>
                </a:solidFill>
                <a:latin typeface="Lora" pitchFamily="2" charset="0"/>
              </a:rPr>
              <a:t>Biochimie</a:t>
            </a:r>
          </a:p>
          <a:p>
            <a:pPr algn="ctr">
              <a:lnSpc>
                <a:spcPct val="150000"/>
              </a:lnSpc>
            </a:pPr>
            <a:r>
              <a:rPr lang="fr-CA" sz="2000" dirty="0">
                <a:solidFill>
                  <a:schemeClr val="tx1"/>
                </a:solidFill>
                <a:latin typeface="Lora" pitchFamily="2" charset="0"/>
              </a:rPr>
              <a:t>Changement hormonal </a:t>
            </a:r>
          </a:p>
          <a:p>
            <a:pPr algn="ctr">
              <a:lnSpc>
                <a:spcPct val="150000"/>
              </a:lnSpc>
            </a:pPr>
            <a:r>
              <a:rPr lang="fr-CA" sz="2000" dirty="0">
                <a:solidFill>
                  <a:schemeClr val="tx1"/>
                </a:solidFill>
                <a:latin typeface="Lora" pitchFamily="2" charset="0"/>
              </a:rPr>
              <a:t>Santé physique</a:t>
            </a:r>
          </a:p>
        </p:txBody>
      </p:sp>
      <p:sp>
        <p:nvSpPr>
          <p:cNvPr id="10" name="Rectangle: Rounded Corners 9">
            <a:extLst>
              <a:ext uri="{FF2B5EF4-FFF2-40B4-BE49-F238E27FC236}">
                <a16:creationId xmlns:a16="http://schemas.microsoft.com/office/drawing/2014/main" id="{602F73C7-4F83-4738-A3DB-B74CBE229D59}"/>
              </a:ext>
            </a:extLst>
          </p:cNvPr>
          <p:cNvSpPr/>
          <p:nvPr/>
        </p:nvSpPr>
        <p:spPr>
          <a:xfrm>
            <a:off x="1465729" y="4235564"/>
            <a:ext cx="4414139" cy="2337032"/>
          </a:xfrm>
          <a:prstGeom prst="roundRect">
            <a:avLst/>
          </a:prstGeom>
          <a:solidFill>
            <a:schemeClr val="bg1"/>
          </a:solidFill>
          <a:ln w="38100">
            <a:solidFill>
              <a:srgbClr val="0064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fr-CA" sz="2400" dirty="0">
              <a:solidFill>
                <a:srgbClr val="0081C6"/>
              </a:solidFill>
            </a:endParaRPr>
          </a:p>
          <a:p>
            <a:pPr algn="ctr">
              <a:lnSpc>
                <a:spcPct val="150000"/>
              </a:lnSpc>
            </a:pPr>
            <a:r>
              <a:rPr lang="fr-CA" sz="2000" dirty="0">
                <a:solidFill>
                  <a:schemeClr val="tx1"/>
                </a:solidFill>
                <a:latin typeface="Lora" pitchFamily="2" charset="0"/>
              </a:rPr>
              <a:t>Soutien social</a:t>
            </a:r>
          </a:p>
          <a:p>
            <a:pPr algn="ctr">
              <a:lnSpc>
                <a:spcPct val="150000"/>
              </a:lnSpc>
            </a:pPr>
            <a:r>
              <a:rPr lang="fr-CA" sz="2000" dirty="0">
                <a:solidFill>
                  <a:schemeClr val="tx1"/>
                </a:solidFill>
                <a:latin typeface="Lora" pitchFamily="2" charset="0"/>
              </a:rPr>
              <a:t>Événements de la vie</a:t>
            </a:r>
          </a:p>
          <a:p>
            <a:pPr algn="ctr">
              <a:lnSpc>
                <a:spcPct val="150000"/>
              </a:lnSpc>
            </a:pPr>
            <a:r>
              <a:rPr lang="fr-CA" sz="2000" dirty="0">
                <a:solidFill>
                  <a:schemeClr val="tx1"/>
                </a:solidFill>
                <a:latin typeface="Lora" pitchFamily="2" charset="0"/>
              </a:rPr>
              <a:t>Travail et relations</a:t>
            </a:r>
          </a:p>
        </p:txBody>
      </p:sp>
      <p:sp>
        <p:nvSpPr>
          <p:cNvPr id="11" name="Rectangle: Rounded Corners 10">
            <a:extLst>
              <a:ext uri="{FF2B5EF4-FFF2-40B4-BE49-F238E27FC236}">
                <a16:creationId xmlns:a16="http://schemas.microsoft.com/office/drawing/2014/main" id="{884408CA-BA73-4B5E-BAE6-34F640BBC899}"/>
              </a:ext>
            </a:extLst>
          </p:cNvPr>
          <p:cNvSpPr/>
          <p:nvPr/>
        </p:nvSpPr>
        <p:spPr>
          <a:xfrm>
            <a:off x="6555440" y="4245418"/>
            <a:ext cx="4414139" cy="2337032"/>
          </a:xfrm>
          <a:prstGeom prst="roundRect">
            <a:avLst/>
          </a:prstGeom>
          <a:solidFill>
            <a:schemeClr val="bg1"/>
          </a:solidFill>
          <a:ln w="38100">
            <a:solidFill>
              <a:srgbClr val="0064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fr-CA" sz="2000" dirty="0">
              <a:solidFill>
                <a:schemeClr val="tx1"/>
              </a:solidFill>
              <a:latin typeface="Lora" pitchFamily="2" charset="0"/>
            </a:endParaRPr>
          </a:p>
          <a:p>
            <a:pPr algn="ctr">
              <a:lnSpc>
                <a:spcPct val="150000"/>
              </a:lnSpc>
            </a:pPr>
            <a:r>
              <a:rPr lang="fr-CA" sz="2000" dirty="0">
                <a:solidFill>
                  <a:schemeClr val="tx1"/>
                </a:solidFill>
                <a:latin typeface="Lora" pitchFamily="2" charset="0"/>
              </a:rPr>
              <a:t>Expérience durant l’enfance</a:t>
            </a:r>
          </a:p>
          <a:p>
            <a:pPr algn="ctr">
              <a:lnSpc>
                <a:spcPct val="150000"/>
              </a:lnSpc>
            </a:pPr>
            <a:r>
              <a:rPr lang="fr-CA" sz="2000" dirty="0">
                <a:solidFill>
                  <a:schemeClr val="tx1"/>
                </a:solidFill>
                <a:latin typeface="Lora" pitchFamily="2" charset="0"/>
              </a:rPr>
              <a:t>Famille</a:t>
            </a:r>
          </a:p>
          <a:p>
            <a:pPr algn="ctr">
              <a:lnSpc>
                <a:spcPct val="150000"/>
              </a:lnSpc>
            </a:pPr>
            <a:r>
              <a:rPr lang="fr-CA" sz="2000" dirty="0">
                <a:solidFill>
                  <a:schemeClr val="tx1"/>
                </a:solidFill>
                <a:latin typeface="Lora" pitchFamily="2" charset="0"/>
              </a:rPr>
              <a:t>Traumatisme</a:t>
            </a:r>
          </a:p>
        </p:txBody>
      </p:sp>
      <p:sp>
        <p:nvSpPr>
          <p:cNvPr id="12" name="Rectangle: Rounded Corners 11">
            <a:extLst>
              <a:ext uri="{FF2B5EF4-FFF2-40B4-BE49-F238E27FC236}">
                <a16:creationId xmlns:a16="http://schemas.microsoft.com/office/drawing/2014/main" id="{B6E64E24-D46D-445A-9624-AD80B927C596}"/>
              </a:ext>
            </a:extLst>
          </p:cNvPr>
          <p:cNvSpPr/>
          <p:nvPr/>
        </p:nvSpPr>
        <p:spPr>
          <a:xfrm>
            <a:off x="6555439" y="1548206"/>
            <a:ext cx="4414139" cy="2337032"/>
          </a:xfrm>
          <a:prstGeom prst="roundRect">
            <a:avLst/>
          </a:prstGeom>
          <a:solidFill>
            <a:schemeClr val="bg1"/>
          </a:solidFill>
          <a:ln w="38100">
            <a:solidFill>
              <a:srgbClr val="0064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fr-CA" dirty="0">
              <a:solidFill>
                <a:schemeClr val="tx1"/>
              </a:solidFill>
            </a:endParaRPr>
          </a:p>
          <a:p>
            <a:pPr algn="ctr">
              <a:lnSpc>
                <a:spcPct val="150000"/>
              </a:lnSpc>
            </a:pPr>
            <a:r>
              <a:rPr lang="fr-CA" sz="2000" dirty="0">
                <a:solidFill>
                  <a:schemeClr val="tx1"/>
                </a:solidFill>
                <a:latin typeface="Lora" pitchFamily="2" charset="0"/>
              </a:rPr>
              <a:t>Réponse au stress</a:t>
            </a:r>
          </a:p>
          <a:p>
            <a:pPr algn="ctr">
              <a:lnSpc>
                <a:spcPct val="150000"/>
              </a:lnSpc>
            </a:pPr>
            <a:r>
              <a:rPr lang="fr-CA" sz="2000" dirty="0">
                <a:solidFill>
                  <a:schemeClr val="tx1"/>
                </a:solidFill>
                <a:latin typeface="Lora" pitchFamily="2" charset="0"/>
              </a:rPr>
              <a:t>Attitudes/Croyances</a:t>
            </a:r>
          </a:p>
          <a:p>
            <a:pPr algn="ctr">
              <a:lnSpc>
                <a:spcPct val="150000"/>
              </a:lnSpc>
            </a:pPr>
            <a:r>
              <a:rPr lang="fr-CA" sz="2000" dirty="0">
                <a:solidFill>
                  <a:schemeClr val="tx1"/>
                </a:solidFill>
                <a:latin typeface="Lora" pitchFamily="2" charset="0"/>
              </a:rPr>
              <a:t>Schémas de pensée</a:t>
            </a:r>
          </a:p>
        </p:txBody>
      </p:sp>
      <p:sp>
        <p:nvSpPr>
          <p:cNvPr id="9" name="TextBox 8">
            <a:extLst>
              <a:ext uri="{FF2B5EF4-FFF2-40B4-BE49-F238E27FC236}">
                <a16:creationId xmlns:a16="http://schemas.microsoft.com/office/drawing/2014/main" id="{A234533A-DFAF-4700-97F3-228E38B2ACD6}"/>
              </a:ext>
            </a:extLst>
          </p:cNvPr>
          <p:cNvSpPr txBox="1"/>
          <p:nvPr/>
        </p:nvSpPr>
        <p:spPr>
          <a:xfrm>
            <a:off x="2264646" y="1629494"/>
            <a:ext cx="2622176" cy="584775"/>
          </a:xfrm>
          <a:prstGeom prst="rect">
            <a:avLst/>
          </a:prstGeom>
          <a:noFill/>
        </p:spPr>
        <p:txBody>
          <a:bodyPr wrap="square" rtlCol="0">
            <a:spAutoFit/>
          </a:bodyPr>
          <a:lstStyle/>
          <a:p>
            <a:pPr algn="ctr"/>
            <a:r>
              <a:rPr lang="fr-CA" sz="3200" dirty="0">
                <a:solidFill>
                  <a:srgbClr val="006498"/>
                </a:solidFill>
                <a:latin typeface="Lora" pitchFamily="2" charset="0"/>
                <a:ea typeface="Red Hat Display" panose="02010303040201060303" pitchFamily="2" charset="0"/>
                <a:cs typeface="Red Hat Display" panose="02010303040201060303" pitchFamily="2" charset="0"/>
              </a:rPr>
              <a:t>Biologique</a:t>
            </a:r>
          </a:p>
        </p:txBody>
      </p:sp>
      <p:sp>
        <p:nvSpPr>
          <p:cNvPr id="14" name="TextBox 13">
            <a:extLst>
              <a:ext uri="{FF2B5EF4-FFF2-40B4-BE49-F238E27FC236}">
                <a16:creationId xmlns:a16="http://schemas.microsoft.com/office/drawing/2014/main" id="{A945A6A4-E849-40C9-AAB3-53A61788EC12}"/>
              </a:ext>
            </a:extLst>
          </p:cNvPr>
          <p:cNvSpPr txBox="1"/>
          <p:nvPr/>
        </p:nvSpPr>
        <p:spPr>
          <a:xfrm>
            <a:off x="7211492" y="1639302"/>
            <a:ext cx="2930443" cy="584775"/>
          </a:xfrm>
          <a:prstGeom prst="rect">
            <a:avLst/>
          </a:prstGeom>
          <a:noFill/>
        </p:spPr>
        <p:txBody>
          <a:bodyPr wrap="square" rtlCol="0">
            <a:spAutoFit/>
          </a:bodyPr>
          <a:lstStyle/>
          <a:p>
            <a:r>
              <a:rPr lang="fr-CA" sz="3200" dirty="0">
                <a:solidFill>
                  <a:srgbClr val="006498"/>
                </a:solidFill>
                <a:latin typeface="Lora" pitchFamily="2" charset="0"/>
                <a:ea typeface="Red Hat Display" panose="02010303040201060303" pitchFamily="2" charset="0"/>
                <a:cs typeface="Red Hat Display" panose="02010303040201060303" pitchFamily="2" charset="0"/>
              </a:rPr>
              <a:t>Psychologique</a:t>
            </a:r>
          </a:p>
        </p:txBody>
      </p:sp>
      <p:sp>
        <p:nvSpPr>
          <p:cNvPr id="15" name="TextBox 14">
            <a:extLst>
              <a:ext uri="{FF2B5EF4-FFF2-40B4-BE49-F238E27FC236}">
                <a16:creationId xmlns:a16="http://schemas.microsoft.com/office/drawing/2014/main" id="{DF618497-A50F-4C64-9A11-72F1F8C642C5}"/>
              </a:ext>
            </a:extLst>
          </p:cNvPr>
          <p:cNvSpPr txBox="1"/>
          <p:nvPr/>
        </p:nvSpPr>
        <p:spPr>
          <a:xfrm>
            <a:off x="2264646" y="4335055"/>
            <a:ext cx="2622176" cy="584775"/>
          </a:xfrm>
          <a:prstGeom prst="rect">
            <a:avLst/>
          </a:prstGeom>
          <a:noFill/>
        </p:spPr>
        <p:txBody>
          <a:bodyPr wrap="square" rtlCol="0">
            <a:spAutoFit/>
          </a:bodyPr>
          <a:lstStyle/>
          <a:p>
            <a:pPr algn="ctr"/>
            <a:r>
              <a:rPr lang="fr-CA" sz="3200" dirty="0">
                <a:solidFill>
                  <a:srgbClr val="006498"/>
                </a:solidFill>
                <a:latin typeface="Lora" pitchFamily="2" charset="0"/>
                <a:ea typeface="Red Hat Display" panose="02010303040201060303" pitchFamily="2" charset="0"/>
                <a:cs typeface="Red Hat Display" panose="02010303040201060303" pitchFamily="2" charset="0"/>
              </a:rPr>
              <a:t>Social</a:t>
            </a:r>
          </a:p>
        </p:txBody>
      </p:sp>
      <p:sp>
        <p:nvSpPr>
          <p:cNvPr id="16" name="TextBox 15">
            <a:extLst>
              <a:ext uri="{FF2B5EF4-FFF2-40B4-BE49-F238E27FC236}">
                <a16:creationId xmlns:a16="http://schemas.microsoft.com/office/drawing/2014/main" id="{EE79AC7C-734C-4560-8490-30E5CCC3C93D}"/>
              </a:ext>
            </a:extLst>
          </p:cNvPr>
          <p:cNvSpPr txBox="1"/>
          <p:nvPr/>
        </p:nvSpPr>
        <p:spPr>
          <a:xfrm>
            <a:off x="7365625" y="4323687"/>
            <a:ext cx="2622176" cy="584775"/>
          </a:xfrm>
          <a:prstGeom prst="rect">
            <a:avLst/>
          </a:prstGeom>
          <a:noFill/>
        </p:spPr>
        <p:txBody>
          <a:bodyPr wrap="square" rtlCol="0">
            <a:spAutoFit/>
          </a:bodyPr>
          <a:lstStyle/>
          <a:p>
            <a:pPr algn="ctr"/>
            <a:r>
              <a:rPr lang="fr-CA" sz="3200" dirty="0">
                <a:solidFill>
                  <a:srgbClr val="006498"/>
                </a:solidFill>
                <a:latin typeface="Lora" pitchFamily="2" charset="0"/>
                <a:ea typeface="Red Hat Display" panose="02010303040201060303" pitchFamily="2" charset="0"/>
                <a:cs typeface="Red Hat Display" panose="02010303040201060303" pitchFamily="2" charset="0"/>
              </a:rPr>
              <a:t>Historique</a:t>
            </a:r>
          </a:p>
        </p:txBody>
      </p:sp>
      <p:sp>
        <p:nvSpPr>
          <p:cNvPr id="4" name="Slide Number Placeholder 3">
            <a:extLst>
              <a:ext uri="{FF2B5EF4-FFF2-40B4-BE49-F238E27FC236}">
                <a16:creationId xmlns:a16="http://schemas.microsoft.com/office/drawing/2014/main" id="{9C8E4FA3-00E2-85BC-4102-3ECB60F4B72E}"/>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16</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1137470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Effect transition="in" filter="fade">
                                      <p:cBhvr>
                                        <p:cTn id="7" dur="500"/>
                                        <p:tgtEl>
                                          <p:spTgt spid="8">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8">
                                            <p:txEl>
                                              <p:pRg st="2" end="2"/>
                                            </p:txEl>
                                          </p:spTgt>
                                        </p:tgtEl>
                                        <p:attrNameLst>
                                          <p:attrName>style.visibility</p:attrName>
                                        </p:attrNameLst>
                                      </p:cBhvr>
                                      <p:to>
                                        <p:strVal val="visible"/>
                                      </p:to>
                                    </p:set>
                                    <p:animEffect transition="in" filter="fade">
                                      <p:cBhvr>
                                        <p:cTn id="10" dur="500"/>
                                        <p:tgtEl>
                                          <p:spTgt spid="8">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8">
                                            <p:txEl>
                                              <p:pRg st="3" end="3"/>
                                            </p:txEl>
                                          </p:spTgt>
                                        </p:tgtEl>
                                        <p:attrNameLst>
                                          <p:attrName>style.visibility</p:attrName>
                                        </p:attrNameLst>
                                      </p:cBhvr>
                                      <p:to>
                                        <p:strVal val="visible"/>
                                      </p:to>
                                    </p:set>
                                    <p:animEffect transition="in" filter="fade">
                                      <p:cBhvr>
                                        <p:cTn id="13" dur="500"/>
                                        <p:tgtEl>
                                          <p:spTgt spid="8">
                                            <p:txEl>
                                              <p:pRg st="3" end="3"/>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2">
                                            <p:txEl>
                                              <p:pRg st="1" end="1"/>
                                            </p:txEl>
                                          </p:spTgt>
                                        </p:tgtEl>
                                        <p:attrNameLst>
                                          <p:attrName>style.visibility</p:attrName>
                                        </p:attrNameLst>
                                      </p:cBhvr>
                                      <p:to>
                                        <p:strVal val="visible"/>
                                      </p:to>
                                    </p:set>
                                    <p:animEffect transition="in" filter="fade">
                                      <p:cBhvr>
                                        <p:cTn id="18" dur="500"/>
                                        <p:tgtEl>
                                          <p:spTgt spid="12">
                                            <p:txEl>
                                              <p:pRg st="1" end="1"/>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12">
                                            <p:txEl>
                                              <p:pRg st="2" end="2"/>
                                            </p:txEl>
                                          </p:spTgt>
                                        </p:tgtEl>
                                        <p:attrNameLst>
                                          <p:attrName>style.visibility</p:attrName>
                                        </p:attrNameLst>
                                      </p:cBhvr>
                                      <p:to>
                                        <p:strVal val="visible"/>
                                      </p:to>
                                    </p:set>
                                    <p:animEffect transition="in" filter="fade">
                                      <p:cBhvr>
                                        <p:cTn id="21" dur="500"/>
                                        <p:tgtEl>
                                          <p:spTgt spid="12">
                                            <p:txEl>
                                              <p:pRg st="2" end="2"/>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12">
                                            <p:txEl>
                                              <p:pRg st="3" end="3"/>
                                            </p:txEl>
                                          </p:spTgt>
                                        </p:tgtEl>
                                        <p:attrNameLst>
                                          <p:attrName>style.visibility</p:attrName>
                                        </p:attrNameLst>
                                      </p:cBhvr>
                                      <p:to>
                                        <p:strVal val="visible"/>
                                      </p:to>
                                    </p:set>
                                    <p:animEffect transition="in" filter="fade">
                                      <p:cBhvr>
                                        <p:cTn id="24" dur="500"/>
                                        <p:tgtEl>
                                          <p:spTgt spid="12">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0">
                                            <p:txEl>
                                              <p:pRg st="1" end="1"/>
                                            </p:txEl>
                                          </p:spTgt>
                                        </p:tgtEl>
                                        <p:attrNameLst>
                                          <p:attrName>style.visibility</p:attrName>
                                        </p:attrNameLst>
                                      </p:cBhvr>
                                      <p:to>
                                        <p:strVal val="visible"/>
                                      </p:to>
                                    </p:set>
                                    <p:animEffect transition="in" filter="fade">
                                      <p:cBhvr>
                                        <p:cTn id="29" dur="500"/>
                                        <p:tgtEl>
                                          <p:spTgt spid="10">
                                            <p:txEl>
                                              <p:pRg st="1" end="1"/>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fade">
                                      <p:cBhvr>
                                        <p:cTn id="32" dur="500"/>
                                        <p:tgtEl>
                                          <p:spTgt spid="10">
                                            <p:txEl>
                                              <p:pRg st="2" end="2"/>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10">
                                            <p:txEl>
                                              <p:pRg st="3" end="3"/>
                                            </p:txEl>
                                          </p:spTgt>
                                        </p:tgtEl>
                                        <p:attrNameLst>
                                          <p:attrName>style.visibility</p:attrName>
                                        </p:attrNameLst>
                                      </p:cBhvr>
                                      <p:to>
                                        <p:strVal val="visible"/>
                                      </p:to>
                                    </p:set>
                                    <p:animEffect transition="in" filter="fade">
                                      <p:cBhvr>
                                        <p:cTn id="35" dur="500"/>
                                        <p:tgtEl>
                                          <p:spTgt spid="10">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1">
                                            <p:txEl>
                                              <p:pRg st="1" end="1"/>
                                            </p:txEl>
                                          </p:spTgt>
                                        </p:tgtEl>
                                        <p:attrNameLst>
                                          <p:attrName>style.visibility</p:attrName>
                                        </p:attrNameLst>
                                      </p:cBhvr>
                                      <p:to>
                                        <p:strVal val="visible"/>
                                      </p:to>
                                    </p:set>
                                    <p:animEffect transition="in" filter="fade">
                                      <p:cBhvr>
                                        <p:cTn id="40" dur="500"/>
                                        <p:tgtEl>
                                          <p:spTgt spid="11">
                                            <p:txEl>
                                              <p:pRg st="1" end="1"/>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11">
                                            <p:txEl>
                                              <p:pRg st="2" end="2"/>
                                            </p:txEl>
                                          </p:spTgt>
                                        </p:tgtEl>
                                        <p:attrNameLst>
                                          <p:attrName>style.visibility</p:attrName>
                                        </p:attrNameLst>
                                      </p:cBhvr>
                                      <p:to>
                                        <p:strVal val="visible"/>
                                      </p:to>
                                    </p:set>
                                    <p:animEffect transition="in" filter="fade">
                                      <p:cBhvr>
                                        <p:cTn id="43" dur="500"/>
                                        <p:tgtEl>
                                          <p:spTgt spid="11">
                                            <p:txEl>
                                              <p:pRg st="2" end="2"/>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11">
                                            <p:txEl>
                                              <p:pRg st="3" end="3"/>
                                            </p:txEl>
                                          </p:spTgt>
                                        </p:tgtEl>
                                        <p:attrNameLst>
                                          <p:attrName>style.visibility</p:attrName>
                                        </p:attrNameLst>
                                      </p:cBhvr>
                                      <p:to>
                                        <p:strVal val="visible"/>
                                      </p:to>
                                    </p:set>
                                    <p:animEffect transition="in" filter="fade">
                                      <p:cBhvr>
                                        <p:cTn id="46" dur="500"/>
                                        <p:tgtEl>
                                          <p:spTgt spid="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E722234-471C-3625-7D38-E34400D43974}"/>
              </a:ext>
            </a:extLst>
          </p:cNvPr>
          <p:cNvSpPr>
            <a:spLocks noGrp="1"/>
          </p:cNvSpPr>
          <p:nvPr>
            <p:ph type="title"/>
          </p:nvPr>
        </p:nvSpPr>
        <p:spPr>
          <a:xfrm>
            <a:off x="326571" y="67712"/>
            <a:ext cx="11865428" cy="1358839"/>
          </a:xfrm>
        </p:spPr>
        <p:txBody>
          <a:bodyPr/>
          <a:lstStyle/>
          <a:p>
            <a:r>
              <a:rPr lang="fr-CA" sz="3800" dirty="0"/>
              <a:t>La stigmatisation, les préjugés et la discrimination </a:t>
            </a:r>
          </a:p>
        </p:txBody>
      </p:sp>
      <p:sp>
        <p:nvSpPr>
          <p:cNvPr id="2" name="Slide Number Placeholder 3">
            <a:extLst>
              <a:ext uri="{FF2B5EF4-FFF2-40B4-BE49-F238E27FC236}">
                <a16:creationId xmlns:a16="http://schemas.microsoft.com/office/drawing/2014/main" id="{2A57BFC9-AE90-5842-2DE0-7F3BE61961C6}"/>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17</a:t>
            </a:fld>
            <a:endParaRPr lang="fr-CA">
              <a:latin typeface="Lora Regular Roman" pitchFamily="2" charset="0"/>
            </a:endParaRPr>
          </a:p>
        </p:txBody>
      </p:sp>
      <p:pic>
        <p:nvPicPr>
          <p:cNvPr id="6" name="Picture 5">
            <a:extLst>
              <a:ext uri="{FF2B5EF4-FFF2-40B4-BE49-F238E27FC236}">
                <a16:creationId xmlns:a16="http://schemas.microsoft.com/office/drawing/2014/main" id="{91479CE4-0D15-F6C6-32EB-AE36DFC380CD}"/>
              </a:ext>
              <a:ext uri="{C183D7F6-B498-43B3-948B-1728B52AA6E4}">
                <adec:decorative xmlns:adec="http://schemas.microsoft.com/office/drawing/2017/decorative" val="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999975" y="1577307"/>
            <a:ext cx="8318500" cy="3746500"/>
          </a:xfrm>
          <a:prstGeom prst="rect">
            <a:avLst/>
          </a:prstGeom>
        </p:spPr>
      </p:pic>
      <p:pic>
        <p:nvPicPr>
          <p:cNvPr id="8" name="Picture 7" descr="Discrimination&#10;Actions&#10;Politques">
            <a:extLst>
              <a:ext uri="{FF2B5EF4-FFF2-40B4-BE49-F238E27FC236}">
                <a16:creationId xmlns:a16="http://schemas.microsoft.com/office/drawing/2014/main" id="{8448788F-447E-6A35-FFDB-A6C22EA5080C}"/>
              </a:ext>
            </a:extLst>
          </p:cNvPr>
          <p:cNvPicPr>
            <a:picLocks noChangeAspect="1"/>
          </p:cNvPicPr>
          <p:nvPr/>
        </p:nvPicPr>
        <p:blipFill>
          <a:blip r:embed="rId5" cstate="email">
            <a:extLst>
              <a:ext uri="{28A0092B-C50C-407E-A947-70E740481C1C}">
                <a14:useLocalDpi xmlns:a14="http://schemas.microsoft.com/office/drawing/2010/main"/>
              </a:ext>
            </a:extLst>
          </a:blip>
          <a:srcRect/>
          <a:stretch/>
        </p:blipFill>
        <p:spPr>
          <a:xfrm>
            <a:off x="6224470" y="2943023"/>
            <a:ext cx="3403600" cy="3403600"/>
          </a:xfrm>
          <a:prstGeom prst="rect">
            <a:avLst/>
          </a:prstGeom>
        </p:spPr>
      </p:pic>
      <p:pic>
        <p:nvPicPr>
          <p:cNvPr id="11" name="Picture 10" descr="Stigmatisation">
            <a:extLst>
              <a:ext uri="{FF2B5EF4-FFF2-40B4-BE49-F238E27FC236}">
                <a16:creationId xmlns:a16="http://schemas.microsoft.com/office/drawing/2014/main" id="{C7FED98E-9C94-BC7D-9698-E75D10D84FC3}"/>
              </a:ext>
            </a:extLst>
          </p:cNvPr>
          <p:cNvPicPr>
            <a:picLocks noChangeAspect="1"/>
          </p:cNvPicPr>
          <p:nvPr/>
        </p:nvPicPr>
        <p:blipFill>
          <a:blip r:embed="rId6" cstate="email">
            <a:extLst>
              <a:ext uri="{28A0092B-C50C-407E-A947-70E740481C1C}">
                <a14:useLocalDpi xmlns:a14="http://schemas.microsoft.com/office/drawing/2010/main"/>
              </a:ext>
            </a:extLst>
          </a:blip>
          <a:srcRect/>
          <a:stretch/>
        </p:blipFill>
        <p:spPr>
          <a:xfrm>
            <a:off x="5047975" y="1187748"/>
            <a:ext cx="2222500" cy="1803400"/>
          </a:xfrm>
          <a:prstGeom prst="rect">
            <a:avLst/>
          </a:prstGeom>
        </p:spPr>
      </p:pic>
      <p:grpSp>
        <p:nvGrpSpPr>
          <p:cNvPr id="4" name="Group 3" descr="Préjugés&#10;Croyances&#10;Attitudes">
            <a:extLst>
              <a:ext uri="{FF2B5EF4-FFF2-40B4-BE49-F238E27FC236}">
                <a16:creationId xmlns:a16="http://schemas.microsoft.com/office/drawing/2014/main" id="{19CCABFE-C84C-12B4-C371-85D0F6298236}"/>
              </a:ext>
            </a:extLst>
          </p:cNvPr>
          <p:cNvGrpSpPr/>
          <p:nvPr/>
        </p:nvGrpSpPr>
        <p:grpSpPr>
          <a:xfrm>
            <a:off x="2692400" y="2943023"/>
            <a:ext cx="3403600" cy="3403600"/>
            <a:chOff x="2692400" y="2943023"/>
            <a:chExt cx="3403600" cy="3403600"/>
          </a:xfrm>
        </p:grpSpPr>
        <p:pic>
          <p:nvPicPr>
            <p:cNvPr id="9" name="Picture 8">
              <a:extLst>
                <a:ext uri="{FF2B5EF4-FFF2-40B4-BE49-F238E27FC236}">
                  <a16:creationId xmlns:a16="http://schemas.microsoft.com/office/drawing/2014/main" id="{D50E433D-84A9-8224-3274-6873376556F4}"/>
                </a:ext>
              </a:extLst>
            </p:cNvPr>
            <p:cNvPicPr>
              <a:picLocks noChangeAspect="1"/>
            </p:cNvPicPr>
            <p:nvPr/>
          </p:nvPicPr>
          <p:blipFill>
            <a:blip r:embed="rId7" cstate="email">
              <a:extLst>
                <a:ext uri="{28A0092B-C50C-407E-A947-70E740481C1C}">
                  <a14:useLocalDpi xmlns:a14="http://schemas.microsoft.com/office/drawing/2010/main"/>
                </a:ext>
              </a:extLst>
            </a:blip>
            <a:srcRect/>
            <a:stretch/>
          </p:blipFill>
          <p:spPr>
            <a:xfrm>
              <a:off x="2692400" y="2943023"/>
              <a:ext cx="3403600" cy="3403600"/>
            </a:xfrm>
            <a:prstGeom prst="rect">
              <a:avLst/>
            </a:prstGeom>
          </p:spPr>
        </p:pic>
        <p:sp>
          <p:nvSpPr>
            <p:cNvPr id="3" name="TextBox 2">
              <a:extLst>
                <a:ext uri="{FF2B5EF4-FFF2-40B4-BE49-F238E27FC236}">
                  <a16:creationId xmlns:a16="http://schemas.microsoft.com/office/drawing/2014/main" id="{0C13CA51-B256-9E48-4EC5-B24B8795D6F5}"/>
                </a:ext>
              </a:extLst>
            </p:cNvPr>
            <p:cNvSpPr txBox="1"/>
            <p:nvPr/>
          </p:nvSpPr>
          <p:spPr>
            <a:xfrm>
              <a:off x="4878408" y="4005979"/>
              <a:ext cx="1215057" cy="346249"/>
            </a:xfrm>
            <a:prstGeom prst="rect">
              <a:avLst/>
            </a:prstGeom>
            <a:ln>
              <a:no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US" sz="1650" b="1" dirty="0">
                  <a:solidFill>
                    <a:schemeClr val="bg1"/>
                  </a:solidFill>
                  <a:latin typeface="Calibri" panose="020F0502020204030204" pitchFamily="34" charset="0"/>
                  <a:cs typeface="Calibri" panose="020F0502020204030204" pitchFamily="34" charset="0"/>
                </a:rPr>
                <a:t>PR</a:t>
              </a:r>
              <a:r>
                <a:rPr lang="fr-CA" sz="1650" b="1" dirty="0">
                  <a:solidFill>
                    <a:schemeClr val="bg1"/>
                  </a:solidFill>
                  <a:latin typeface="Calibri" panose="020F0502020204030204" pitchFamily="34" charset="0"/>
                  <a:cs typeface="Calibri" panose="020F0502020204030204" pitchFamily="34" charset="0"/>
                </a:rPr>
                <a:t>ÉJUGÉS</a:t>
              </a:r>
              <a:endParaRPr lang="en-US" sz="1650" b="1" dirty="0">
                <a:solidFill>
                  <a:schemeClr val="bg1"/>
                </a:solidFill>
                <a:latin typeface="Calibri" panose="020F0502020204030204" pitchFamily="34" charset="0"/>
                <a:cs typeface="Calibri" panose="020F0502020204030204" pitchFamily="34" charset="0"/>
              </a:endParaRPr>
            </a:p>
          </p:txBody>
        </p:sp>
      </p:grpSp>
    </p:spTree>
    <p:custDataLst>
      <p:tags r:id="rId1"/>
    </p:custDataLst>
    <p:extLst>
      <p:ext uri="{BB962C8B-B14F-4D97-AF65-F5344CB8AC3E}">
        <p14:creationId xmlns:p14="http://schemas.microsoft.com/office/powerpoint/2010/main" val="33883119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extBox 26">
            <a:extLst>
              <a:ext uri="{FF2B5EF4-FFF2-40B4-BE49-F238E27FC236}">
                <a16:creationId xmlns:a16="http://schemas.microsoft.com/office/drawing/2014/main" id="{9A89760F-889C-41B3-A926-D2E397524C29}"/>
              </a:ext>
            </a:extLst>
          </p:cNvPr>
          <p:cNvSpPr txBox="1"/>
          <p:nvPr/>
        </p:nvSpPr>
        <p:spPr>
          <a:xfrm>
            <a:off x="3442021" y="1167947"/>
            <a:ext cx="5301584" cy="1889428"/>
          </a:xfrm>
          <a:prstGeom prst="rect">
            <a:avLst/>
          </a:prstGeom>
          <a:noFill/>
        </p:spPr>
        <p:txBody>
          <a:bodyPr wrap="square" rtlCol="0">
            <a:spAutoFit/>
          </a:bodyPr>
          <a:lstStyle/>
          <a:p>
            <a:pPr lvl="0" algn="ctr" defTabSz="228554">
              <a:lnSpc>
                <a:spcPct val="150000"/>
              </a:lnSpc>
              <a:defRPr/>
            </a:pPr>
            <a:r>
              <a:rPr lang="fr-CA" sz="2000" dirty="0">
                <a:solidFill>
                  <a:schemeClr val="bg2">
                    <a:lumMod val="10000"/>
                  </a:schemeClr>
                </a:solidFill>
                <a:latin typeface="Lora" pitchFamily="2" charset="0"/>
                <a:ea typeface="Red Hat Display" panose="02010303040201060303" pitchFamily="2" charset="0"/>
                <a:cs typeface="Red Hat Display" panose="02010303040201060303" pitchFamily="2" charset="0"/>
              </a:rPr>
              <a:t>Les pensées/croyances/affirmations négatives des autres personnes </a:t>
            </a:r>
          </a:p>
          <a:p>
            <a:pPr lvl="0" algn="ctr" defTabSz="228554">
              <a:lnSpc>
                <a:spcPct val="150000"/>
              </a:lnSpc>
              <a:defRPr/>
            </a:pPr>
            <a:r>
              <a:rPr lang="fr-CA" sz="2000" dirty="0">
                <a:solidFill>
                  <a:schemeClr val="bg2">
                    <a:lumMod val="10000"/>
                  </a:schemeClr>
                </a:solidFill>
                <a:latin typeface="Lora" pitchFamily="2" charset="0"/>
                <a:ea typeface="Red Hat Display" panose="02010303040201060303" pitchFamily="2" charset="0"/>
                <a:cs typeface="Red Hat Display" panose="02010303040201060303" pitchFamily="2" charset="0"/>
              </a:rPr>
              <a:t>sur vous</a:t>
            </a:r>
          </a:p>
          <a:p>
            <a:pPr algn="ctr" defTabSz="228554">
              <a:lnSpc>
                <a:spcPct val="150000"/>
              </a:lnSpc>
              <a:defRPr/>
            </a:pPr>
            <a:endParaRPr kumimoji="0" lang="fr-CA" sz="2000" b="0" i="0" u="none" strike="noStrike" kern="1200" cap="none" spc="0" normalizeH="0" baseline="0" dirty="0">
              <a:ln>
                <a:noFill/>
              </a:ln>
              <a:solidFill>
                <a:schemeClr val="bg2">
                  <a:lumMod val="10000"/>
                </a:schemeClr>
              </a:solidFill>
              <a:effectLst/>
              <a:uLnTx/>
              <a:uFillTx/>
              <a:latin typeface="Lora" pitchFamily="2" charset="0"/>
              <a:ea typeface="Red Hat Display" panose="02010303040201060303" pitchFamily="2" charset="0"/>
              <a:cs typeface="Red Hat Display" panose="02010303040201060303" pitchFamily="2" charset="0"/>
            </a:endParaRPr>
          </a:p>
        </p:txBody>
      </p:sp>
      <p:sp>
        <p:nvSpPr>
          <p:cNvPr id="29" name="TextBox 28">
            <a:extLst>
              <a:ext uri="{FF2B5EF4-FFF2-40B4-BE49-F238E27FC236}">
                <a16:creationId xmlns:a16="http://schemas.microsoft.com/office/drawing/2014/main" id="{3AA2B2C1-FB11-46A8-A6FA-70FCABCB3A5F}"/>
              </a:ext>
            </a:extLst>
          </p:cNvPr>
          <p:cNvSpPr txBox="1"/>
          <p:nvPr/>
        </p:nvSpPr>
        <p:spPr>
          <a:xfrm>
            <a:off x="503945" y="3403017"/>
            <a:ext cx="3402338" cy="1427763"/>
          </a:xfrm>
          <a:prstGeom prst="rect">
            <a:avLst/>
          </a:prstGeom>
          <a:noFill/>
        </p:spPr>
        <p:txBody>
          <a:bodyPr wrap="square" rtlCol="0">
            <a:spAutoFit/>
          </a:bodyPr>
          <a:lstStyle/>
          <a:p>
            <a:pPr lvl="0" algn="ctr" defTabSz="228554">
              <a:lnSpc>
                <a:spcPct val="150000"/>
              </a:lnSpc>
              <a:defRPr/>
            </a:pPr>
            <a:r>
              <a:rPr lang="fr-CA" sz="2000" dirty="0">
                <a:solidFill>
                  <a:schemeClr val="bg2">
                    <a:lumMod val="10000"/>
                  </a:schemeClr>
                </a:solidFill>
                <a:latin typeface="Lora" pitchFamily="2" charset="0"/>
                <a:ea typeface="Red Hat Display" panose="02010303040201060303" pitchFamily="2" charset="0"/>
                <a:cs typeface="Red Hat Display" panose="02010303040201060303" pitchFamily="2" charset="0"/>
              </a:rPr>
              <a:t>Vos pensées/croyances /affirmations négatives sur vous</a:t>
            </a:r>
          </a:p>
        </p:txBody>
      </p:sp>
      <p:sp>
        <p:nvSpPr>
          <p:cNvPr id="35" name="TextBox 34">
            <a:extLst>
              <a:ext uri="{FF2B5EF4-FFF2-40B4-BE49-F238E27FC236}">
                <a16:creationId xmlns:a16="http://schemas.microsoft.com/office/drawing/2014/main" id="{FF6641E0-5FA4-4633-BB31-5DE53D02290B}"/>
              </a:ext>
            </a:extLst>
          </p:cNvPr>
          <p:cNvSpPr txBox="1"/>
          <p:nvPr/>
        </p:nvSpPr>
        <p:spPr>
          <a:xfrm flipH="1">
            <a:off x="8743605" y="3749511"/>
            <a:ext cx="2846738" cy="1427763"/>
          </a:xfrm>
          <a:prstGeom prst="rect">
            <a:avLst/>
          </a:prstGeom>
          <a:noFill/>
        </p:spPr>
        <p:txBody>
          <a:bodyPr wrap="square" rtlCol="0">
            <a:spAutoFit/>
          </a:bodyPr>
          <a:lstStyle/>
          <a:p>
            <a:pPr lvl="0" algn="ctr" defTabSz="228554">
              <a:lnSpc>
                <a:spcPct val="150000"/>
              </a:lnSpc>
              <a:defRPr/>
            </a:pPr>
            <a:r>
              <a:rPr lang="fr-CA" sz="2000" dirty="0">
                <a:solidFill>
                  <a:schemeClr val="bg2">
                    <a:lumMod val="10000"/>
                  </a:schemeClr>
                </a:solidFill>
                <a:latin typeface="Lora" pitchFamily="2" charset="0"/>
                <a:ea typeface="Red Hat Display" panose="02010303040201060303" pitchFamily="2" charset="0"/>
                <a:cs typeface="Red Hat Display" panose="02010303040201060303" pitchFamily="2" charset="0"/>
              </a:rPr>
              <a:t>Règles, lois, politiques, et pratiques discriminatoires</a:t>
            </a:r>
          </a:p>
        </p:txBody>
      </p:sp>
      <p:sp>
        <p:nvSpPr>
          <p:cNvPr id="3" name="Title 2">
            <a:extLst>
              <a:ext uri="{FF2B5EF4-FFF2-40B4-BE49-F238E27FC236}">
                <a16:creationId xmlns:a16="http://schemas.microsoft.com/office/drawing/2014/main" id="{61BAA377-6E6F-48E1-DE71-3DB9696446BF}"/>
              </a:ext>
            </a:extLst>
          </p:cNvPr>
          <p:cNvSpPr>
            <a:spLocks noGrp="1"/>
          </p:cNvSpPr>
          <p:nvPr>
            <p:ph type="title"/>
          </p:nvPr>
        </p:nvSpPr>
        <p:spPr>
          <a:xfrm>
            <a:off x="838200" y="-76012"/>
            <a:ext cx="10515600" cy="1325563"/>
          </a:xfrm>
        </p:spPr>
        <p:txBody>
          <a:bodyPr/>
          <a:lstStyle/>
          <a:p>
            <a:pPr algn="ctr"/>
            <a:r>
              <a:rPr lang="fr-CA" dirty="0"/>
              <a:t>Les types de stigmatisation</a:t>
            </a:r>
          </a:p>
        </p:txBody>
      </p:sp>
      <p:grpSp>
        <p:nvGrpSpPr>
          <p:cNvPr id="7" name="Group 6" descr="Public&#10;Auto-Stigmatization&#10;Structurelle">
            <a:extLst>
              <a:ext uri="{FF2B5EF4-FFF2-40B4-BE49-F238E27FC236}">
                <a16:creationId xmlns:a16="http://schemas.microsoft.com/office/drawing/2014/main" id="{AC641A2C-A4AB-6C72-07E3-E29AD4A124D0}"/>
              </a:ext>
            </a:extLst>
          </p:cNvPr>
          <p:cNvGrpSpPr/>
          <p:nvPr/>
        </p:nvGrpSpPr>
        <p:grpSpPr>
          <a:xfrm>
            <a:off x="3661830" y="2237480"/>
            <a:ext cx="4861965" cy="4171500"/>
            <a:chOff x="3472637" y="1312100"/>
            <a:chExt cx="5246726" cy="4776291"/>
          </a:xfrm>
        </p:grpSpPr>
        <p:grpSp>
          <p:nvGrpSpPr>
            <p:cNvPr id="42" name="Group 41">
              <a:extLst>
                <a:ext uri="{FF2B5EF4-FFF2-40B4-BE49-F238E27FC236}">
                  <a16:creationId xmlns:a16="http://schemas.microsoft.com/office/drawing/2014/main" id="{2D651DC9-AD90-43F4-8FAF-60F0163CC283}"/>
                </a:ext>
              </a:extLst>
            </p:cNvPr>
            <p:cNvGrpSpPr/>
            <p:nvPr/>
          </p:nvGrpSpPr>
          <p:grpSpPr>
            <a:xfrm>
              <a:off x="3472637" y="3241653"/>
              <a:ext cx="2846738" cy="2846738"/>
              <a:chOff x="6946178" y="6483257"/>
              <a:chExt cx="5694218" cy="5694218"/>
            </a:xfrm>
            <a:solidFill>
              <a:srgbClr val="F1693E"/>
            </a:solidFill>
          </p:grpSpPr>
          <p:sp>
            <p:nvSpPr>
              <p:cNvPr id="11" name="Oval 10">
                <a:extLst>
                  <a:ext uri="{FF2B5EF4-FFF2-40B4-BE49-F238E27FC236}">
                    <a16:creationId xmlns:a16="http://schemas.microsoft.com/office/drawing/2014/main" id="{BCD20D04-6C54-41F7-AE8C-6A04B0B5D4CE}"/>
                  </a:ext>
                </a:extLst>
              </p:cNvPr>
              <p:cNvSpPr/>
              <p:nvPr/>
            </p:nvSpPr>
            <p:spPr>
              <a:xfrm>
                <a:off x="6946178" y="6483257"/>
                <a:ext cx="5694218" cy="5694218"/>
              </a:xfrm>
              <a:prstGeom prst="ellipse">
                <a:avLst/>
              </a:prstGeom>
              <a:grpFill/>
              <a:ln w="28575">
                <a:solidFill>
                  <a:srgbClr val="F1693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sp>
            <p:nvSpPr>
              <p:cNvPr id="22" name="Rectangle 21">
                <a:extLst>
                  <a:ext uri="{FF2B5EF4-FFF2-40B4-BE49-F238E27FC236}">
                    <a16:creationId xmlns:a16="http://schemas.microsoft.com/office/drawing/2014/main" id="{E9C6D049-7EAD-4B31-94CC-E3434495B801}"/>
                  </a:ext>
                </a:extLst>
              </p:cNvPr>
              <p:cNvSpPr/>
              <p:nvPr/>
            </p:nvSpPr>
            <p:spPr>
              <a:xfrm>
                <a:off x="7833137" y="7612457"/>
                <a:ext cx="3554348" cy="3594932"/>
              </a:xfrm>
              <a:prstGeom prst="rect">
                <a:avLst/>
              </a:prstGeom>
              <a:grpFill/>
            </p:spPr>
            <p:txBody>
              <a:bodyPr wrap="square" anchor="ctr">
                <a:spAutoFit/>
              </a:bodyPr>
              <a:lstStyle/>
              <a:p>
                <a:pPr algn="ctr" defTabSz="228554">
                  <a:defRPr/>
                </a:pPr>
                <a:r>
                  <a:rPr kumimoji="0" lang="fr-CA" sz="3200" i="0" u="none" strike="noStrike" kern="1200" cap="none" spc="0" normalizeH="0" baseline="0" dirty="0">
                    <a:ln>
                      <a:noFill/>
                    </a:ln>
                    <a:solidFill>
                      <a:schemeClr val="bg1"/>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Auto-</a:t>
                </a:r>
                <a:br>
                  <a:rPr kumimoji="0" lang="fr-CA" sz="3200" i="0" u="none" strike="noStrike" kern="1200" cap="none" spc="0" normalizeH="0" baseline="0" dirty="0">
                    <a:ln>
                      <a:noFill/>
                    </a:ln>
                    <a:solidFill>
                      <a:schemeClr val="bg1"/>
                    </a:solidFill>
                    <a:effectLst/>
                    <a:uLnTx/>
                    <a:uFillTx/>
                    <a:latin typeface="Red Hat Display" panose="02010303040201060303" pitchFamily="2" charset="0"/>
                    <a:ea typeface="Red Hat Display" panose="02010303040201060303" pitchFamily="2" charset="0"/>
                    <a:cs typeface="Red Hat Display" panose="02010303040201060303" pitchFamily="2" charset="0"/>
                  </a:rPr>
                </a:br>
                <a:r>
                  <a:rPr kumimoji="0" lang="fr-CA" sz="3200" i="0" u="none" strike="noStrike" kern="1200" cap="none" spc="0" normalizeH="0" baseline="0" dirty="0">
                    <a:ln>
                      <a:noFill/>
                    </a:ln>
                    <a:solidFill>
                      <a:schemeClr val="bg1"/>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stigmatisation</a:t>
                </a:r>
              </a:p>
            </p:txBody>
          </p:sp>
        </p:grpSp>
        <p:grpSp>
          <p:nvGrpSpPr>
            <p:cNvPr id="40" name="Group 39">
              <a:extLst>
                <a:ext uri="{FF2B5EF4-FFF2-40B4-BE49-F238E27FC236}">
                  <a16:creationId xmlns:a16="http://schemas.microsoft.com/office/drawing/2014/main" id="{5DAB6CBE-CF32-4EB4-A89A-FD4004F291A5}"/>
                </a:ext>
              </a:extLst>
            </p:cNvPr>
            <p:cNvGrpSpPr/>
            <p:nvPr/>
          </p:nvGrpSpPr>
          <p:grpSpPr>
            <a:xfrm>
              <a:off x="4528804" y="1312100"/>
              <a:ext cx="3134389" cy="2846738"/>
              <a:chOff x="9058789" y="2623649"/>
              <a:chExt cx="6269595" cy="5694218"/>
            </a:xfrm>
            <a:solidFill>
              <a:srgbClr val="0BACDC"/>
            </a:solidFill>
          </p:grpSpPr>
          <p:sp>
            <p:nvSpPr>
              <p:cNvPr id="9" name="Oval 8">
                <a:extLst>
                  <a:ext uri="{FF2B5EF4-FFF2-40B4-BE49-F238E27FC236}">
                    <a16:creationId xmlns:a16="http://schemas.microsoft.com/office/drawing/2014/main" id="{670B9BDC-2A5A-406F-8AA8-7CE6CA527232}"/>
                  </a:ext>
                </a:extLst>
              </p:cNvPr>
              <p:cNvSpPr/>
              <p:nvPr/>
            </p:nvSpPr>
            <p:spPr>
              <a:xfrm>
                <a:off x="9219188" y="2623649"/>
                <a:ext cx="5694218" cy="5694218"/>
              </a:xfrm>
              <a:prstGeom prst="ellipse">
                <a:avLst/>
              </a:prstGeom>
              <a:grpFill/>
              <a:ln w="28575">
                <a:solidFill>
                  <a:srgbClr val="0BACD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indent="0" algn="ctr" defTabSz="228554" fontAlgn="auto">
                  <a:lnSpc>
                    <a:spcPct val="100000"/>
                  </a:lnSpc>
                  <a:spcBef>
                    <a:spcPts val="0"/>
                  </a:spcBef>
                  <a:spcAft>
                    <a:spcPts val="0"/>
                  </a:spcAft>
                  <a:buClrTx/>
                  <a:buSzTx/>
                  <a:buFontTx/>
                  <a:buNone/>
                  <a:tabLst/>
                  <a:defRPr/>
                </a:pPr>
                <a:r>
                  <a:rPr lang="fr-CA" sz="3200" dirty="0">
                    <a:solidFill>
                      <a:schemeClr val="bg1"/>
                    </a:solidFill>
                    <a:latin typeface="Red Hat Display" panose="02010303040201060303" pitchFamily="2" charset="0"/>
                    <a:ea typeface="Red Hat Display" panose="02010303040201060303" pitchFamily="2" charset="0"/>
                    <a:cs typeface="Red Hat Display" panose="02010303040201060303" pitchFamily="2" charset="0"/>
                  </a:rPr>
                  <a:t>Publique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FFFFFF"/>
                  </a:solidFill>
                  <a:effectLst/>
                  <a:uLnTx/>
                  <a:uFillTx/>
                  <a:latin typeface="Open Sans Light"/>
                  <a:ea typeface="+mn-ea"/>
                  <a:cs typeface="+mn-cs"/>
                </a:endParaRPr>
              </a:p>
            </p:txBody>
          </p:sp>
          <p:sp>
            <p:nvSpPr>
              <p:cNvPr id="18" name="Rectangle 17">
                <a:extLst>
                  <a:ext uri="{FF2B5EF4-FFF2-40B4-BE49-F238E27FC236}">
                    <a16:creationId xmlns:a16="http://schemas.microsoft.com/office/drawing/2014/main" id="{30CBBCDF-824A-49A6-80F1-0F90425A62C1}"/>
                  </a:ext>
                </a:extLst>
              </p:cNvPr>
              <p:cNvSpPr/>
              <p:nvPr/>
            </p:nvSpPr>
            <p:spPr>
              <a:xfrm>
                <a:off x="9058789" y="4221497"/>
                <a:ext cx="6269595" cy="1169702"/>
              </a:xfrm>
              <a:prstGeom prst="rect">
                <a:avLst/>
              </a:prstGeom>
              <a:noFill/>
              <a:ln>
                <a:noFill/>
              </a:ln>
            </p:spPr>
            <p:txBody>
              <a:bodyPr wrap="square">
                <a:spAutoFit/>
              </a:bodyP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3200" i="0" u="none" strike="noStrike" kern="1200" cap="none" spc="0" normalizeH="0" baseline="0" dirty="0">
                  <a:ln>
                    <a:noFill/>
                  </a:ln>
                  <a:solidFill>
                    <a:schemeClr val="bg1"/>
                  </a:solidFill>
                  <a:effectLst/>
                  <a:uLnTx/>
                  <a:uFillTx/>
                  <a:latin typeface="Red Hat Display" panose="02010303040201060303" pitchFamily="2" charset="0"/>
                  <a:ea typeface="Red Hat Display" panose="02010303040201060303" pitchFamily="2" charset="0"/>
                  <a:cs typeface="Red Hat Display" panose="02010303040201060303" pitchFamily="2" charset="0"/>
                </a:endParaRPr>
              </a:p>
            </p:txBody>
          </p:sp>
        </p:grpSp>
        <p:grpSp>
          <p:nvGrpSpPr>
            <p:cNvPr id="43" name="Group 42">
              <a:extLst>
                <a:ext uri="{FF2B5EF4-FFF2-40B4-BE49-F238E27FC236}">
                  <a16:creationId xmlns:a16="http://schemas.microsoft.com/office/drawing/2014/main" id="{883E23D4-EA66-4790-A903-5DBAD1510E00}"/>
                </a:ext>
              </a:extLst>
            </p:cNvPr>
            <p:cNvGrpSpPr/>
            <p:nvPr/>
          </p:nvGrpSpPr>
          <p:grpSpPr>
            <a:xfrm>
              <a:off x="5872625" y="3241653"/>
              <a:ext cx="2846738" cy="2846738"/>
              <a:chOff x="11746778" y="6483257"/>
              <a:chExt cx="5694218" cy="5694218"/>
            </a:xfrm>
            <a:solidFill>
              <a:srgbClr val="78C044"/>
            </a:solidFill>
          </p:grpSpPr>
          <p:sp>
            <p:nvSpPr>
              <p:cNvPr id="12" name="Oval 11">
                <a:extLst>
                  <a:ext uri="{FF2B5EF4-FFF2-40B4-BE49-F238E27FC236}">
                    <a16:creationId xmlns:a16="http://schemas.microsoft.com/office/drawing/2014/main" id="{952870D1-9C20-419F-8FB5-C37587BF4299}"/>
                  </a:ext>
                </a:extLst>
              </p:cNvPr>
              <p:cNvSpPr/>
              <p:nvPr/>
            </p:nvSpPr>
            <p:spPr>
              <a:xfrm>
                <a:off x="11746778" y="6483257"/>
                <a:ext cx="5694218" cy="5694218"/>
              </a:xfrm>
              <a:prstGeom prst="ellipse">
                <a:avLst/>
              </a:prstGeom>
              <a:grpFill/>
              <a:ln w="28575">
                <a:solidFill>
                  <a:srgbClr val="78C0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sp>
            <p:nvSpPr>
              <p:cNvPr id="20" name="Rectangle 19">
                <a:extLst>
                  <a:ext uri="{FF2B5EF4-FFF2-40B4-BE49-F238E27FC236}">
                    <a16:creationId xmlns:a16="http://schemas.microsoft.com/office/drawing/2014/main" id="{75475457-BD73-445F-9266-A62EA5505C73}"/>
                  </a:ext>
                </a:extLst>
              </p:cNvPr>
              <p:cNvSpPr/>
              <p:nvPr/>
            </p:nvSpPr>
            <p:spPr>
              <a:xfrm>
                <a:off x="12066294" y="8592922"/>
                <a:ext cx="5055184" cy="1169703"/>
              </a:xfrm>
              <a:prstGeom prst="rect">
                <a:avLst/>
              </a:prstGeom>
              <a:grpFill/>
              <a:ln>
                <a:noFill/>
              </a:ln>
            </p:spPr>
            <p:txBody>
              <a:bodyPr wrap="square">
                <a:spAutoFit/>
              </a:bodyPr>
              <a:lstStyle/>
              <a:p>
                <a:pPr marL="0" marR="0" lvl="0" indent="0" algn="ctr" defTabSz="228554" rtl="0" eaLnBrk="1" fontAlgn="auto" latinLnBrk="0" hangingPunct="1">
                  <a:lnSpc>
                    <a:spcPct val="100000"/>
                  </a:lnSpc>
                  <a:spcBef>
                    <a:spcPts val="0"/>
                  </a:spcBef>
                  <a:spcAft>
                    <a:spcPts val="0"/>
                  </a:spcAft>
                  <a:buClrTx/>
                  <a:buSzTx/>
                  <a:buFontTx/>
                  <a:buNone/>
                  <a:tabLst/>
                  <a:defRPr/>
                </a:pPr>
                <a:r>
                  <a:rPr kumimoji="0" lang="fr-CA" sz="3200" i="0" u="none" strike="noStrike" kern="1200" cap="none" spc="0" normalizeH="0" baseline="0" dirty="0">
                    <a:ln>
                      <a:noFill/>
                    </a:ln>
                    <a:solidFill>
                      <a:schemeClr val="bg1"/>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Structurelle</a:t>
                </a:r>
              </a:p>
            </p:txBody>
          </p:sp>
        </p:grpSp>
      </p:grpSp>
      <p:sp>
        <p:nvSpPr>
          <p:cNvPr id="2" name="Slide Number Placeholder 3">
            <a:extLst>
              <a:ext uri="{FF2B5EF4-FFF2-40B4-BE49-F238E27FC236}">
                <a16:creationId xmlns:a16="http://schemas.microsoft.com/office/drawing/2014/main" id="{D4182E62-DCD0-B2FE-10FF-C1BDA013E66D}"/>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18</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17369557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9"/>
                                        </p:tgtEl>
                                        <p:attrNameLst>
                                          <p:attrName>style.visibility</p:attrName>
                                        </p:attrNameLst>
                                      </p:cBhvr>
                                      <p:to>
                                        <p:strVal val="visible"/>
                                      </p:to>
                                    </p:set>
                                    <p:animEffect transition="in" filter="fade">
                                      <p:cBhvr>
                                        <p:cTn id="12" dur="500"/>
                                        <p:tgtEl>
                                          <p:spTgt spid="2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5"/>
                                        </p:tgtEl>
                                        <p:attrNameLst>
                                          <p:attrName>style.visibility</p:attrName>
                                        </p:attrNameLst>
                                      </p:cBhvr>
                                      <p:to>
                                        <p:strVal val="visible"/>
                                      </p:to>
                                    </p:set>
                                    <p:animEffect transition="in" filter="fade">
                                      <p:cBhvr>
                                        <p:cTn id="17"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9" grpId="0"/>
      <p:bldP spid="3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0588"/>
            <a:ext cx="10515600" cy="1325563"/>
          </a:xfrm>
        </p:spPr>
        <p:txBody>
          <a:bodyPr/>
          <a:lstStyle/>
          <a:p>
            <a:r>
              <a:rPr lang="fr-CA" dirty="0"/>
              <a:t>Les répercussions de la stigmatisation en milieu de travail</a:t>
            </a:r>
          </a:p>
        </p:txBody>
      </p:sp>
      <p:sp>
        <p:nvSpPr>
          <p:cNvPr id="5" name="Content Placeholder 4">
            <a:extLst>
              <a:ext uri="{FF2B5EF4-FFF2-40B4-BE49-F238E27FC236}">
                <a16:creationId xmlns:a16="http://schemas.microsoft.com/office/drawing/2014/main" id="{2D94CFA4-CB45-48EA-97A5-9AE1739B6BCE}"/>
              </a:ext>
            </a:extLst>
          </p:cNvPr>
          <p:cNvSpPr>
            <a:spLocks noGrp="1"/>
          </p:cNvSpPr>
          <p:nvPr>
            <p:ph sz="half" idx="1"/>
          </p:nvPr>
        </p:nvSpPr>
        <p:spPr>
          <a:xfrm>
            <a:off x="635141" y="1830461"/>
            <a:ext cx="5975209" cy="4343106"/>
          </a:xfrm>
        </p:spPr>
        <p:txBody>
          <a:bodyPr>
            <a:normAutofit fontScale="85000" lnSpcReduction="10000"/>
          </a:bodyPr>
          <a:lstStyle/>
          <a:p>
            <a:pPr>
              <a:lnSpc>
                <a:spcPts val="4060"/>
              </a:lnSpc>
              <a:spcBef>
                <a:spcPts val="2400"/>
              </a:spcBef>
              <a:spcAft>
                <a:spcPts val="2400"/>
              </a:spcAft>
            </a:pPr>
            <a:r>
              <a:rPr lang="fr-CA" sz="2800" dirty="0">
                <a:latin typeface="Lora" pitchFamily="2" charset="0"/>
              </a:rPr>
              <a:t>Comment la stigmatisation publique, l’auto-stigmatisation, et la stigmatisation structurelle affecte-t-elle les personnes et milieux de travail?</a:t>
            </a:r>
          </a:p>
          <a:p>
            <a:pPr>
              <a:lnSpc>
                <a:spcPts val="4060"/>
              </a:lnSpc>
              <a:spcBef>
                <a:spcPts val="2400"/>
              </a:spcBef>
              <a:spcAft>
                <a:spcPts val="2400"/>
              </a:spcAft>
            </a:pPr>
            <a:r>
              <a:rPr lang="fr-CA" sz="2800" dirty="0">
                <a:latin typeface="Lora" pitchFamily="2" charset="0"/>
              </a:rPr>
              <a:t>Quelles sont les conséquences de ne pas lutter contre la stigmatisation en milieu de travail?</a:t>
            </a:r>
            <a:endParaRPr lang="en-US" sz="2800" dirty="0">
              <a:latin typeface="Lora" pitchFamily="2" charset="0"/>
            </a:endParaRPr>
          </a:p>
        </p:txBody>
      </p:sp>
      <p:sp>
        <p:nvSpPr>
          <p:cNvPr id="4" name="Slide Number Placeholder 3">
            <a:extLst>
              <a:ext uri="{FF2B5EF4-FFF2-40B4-BE49-F238E27FC236}">
                <a16:creationId xmlns:a16="http://schemas.microsoft.com/office/drawing/2014/main" id="{E2425A38-AAAD-6E5F-6F84-3A19B6716385}"/>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19</a:t>
            </a:fld>
            <a:endParaRPr lang="fr-CA">
              <a:latin typeface="Lora Regular Roman" pitchFamily="2" charset="0"/>
            </a:endParaRPr>
          </a:p>
        </p:txBody>
      </p:sp>
      <p:pic>
        <p:nvPicPr>
          <p:cNvPr id="6" name="Picture 5" descr="Woman writing on whiteboard">
            <a:extLst>
              <a:ext uri="{FF2B5EF4-FFF2-40B4-BE49-F238E27FC236}">
                <a16:creationId xmlns:a16="http://schemas.microsoft.com/office/drawing/2014/main" id="{201766D2-064C-7EAA-8459-BF555AC1B713}"/>
              </a:ext>
            </a:extLst>
          </p:cNvPr>
          <p:cNvPicPr>
            <a:picLocks noChangeAspect="1"/>
          </p:cNvPicPr>
          <p:nvPr/>
        </p:nvPicPr>
        <p:blipFill rotWithShape="1">
          <a:blip r:embed="rId4">
            <a:extLst>
              <a:ext uri="{28A0092B-C50C-407E-A947-70E740481C1C}">
                <a14:useLocalDpi xmlns:a14="http://schemas.microsoft.com/office/drawing/2010/main" val="0"/>
              </a:ext>
            </a:extLst>
          </a:blip>
          <a:srcRect l="21945" t="-3439" r="11345" b="3439"/>
          <a:stretch/>
        </p:blipFill>
        <p:spPr>
          <a:xfrm>
            <a:off x="6818144" y="1551313"/>
            <a:ext cx="4502928" cy="4502928"/>
          </a:xfrm>
          <a:prstGeom prst="flowChartConnector">
            <a:avLst/>
          </a:prstGeom>
          <a:effectLst>
            <a:outerShdw blurRad="50800" dist="38100" algn="l" rotWithShape="0">
              <a:prstClr val="black">
                <a:alpha val="40000"/>
              </a:prstClr>
            </a:outerShdw>
          </a:effectLst>
        </p:spPr>
      </p:pic>
    </p:spTree>
    <p:custDataLst>
      <p:tags r:id="rId1"/>
    </p:custDataLst>
    <p:extLst>
      <p:ext uri="{BB962C8B-B14F-4D97-AF65-F5344CB8AC3E}">
        <p14:creationId xmlns:p14="http://schemas.microsoft.com/office/powerpoint/2010/main" val="1526230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F0F76-9DB5-708E-BC4D-F4F50EDCBB35}"/>
              </a:ext>
            </a:extLst>
          </p:cNvPr>
          <p:cNvSpPr>
            <a:spLocks noGrp="1"/>
          </p:cNvSpPr>
          <p:nvPr>
            <p:ph type="title"/>
          </p:nvPr>
        </p:nvSpPr>
        <p:spPr>
          <a:xfrm>
            <a:off x="1435939" y="442531"/>
            <a:ext cx="9320122" cy="703053"/>
          </a:xfrm>
        </p:spPr>
        <p:txBody>
          <a:bodyPr>
            <a:noAutofit/>
          </a:bodyPr>
          <a:lstStyle/>
          <a:p>
            <a:r>
              <a:rPr lang="fr-CA" sz="4000" dirty="0"/>
              <a:t>La stigmatisation en milieu de travail </a:t>
            </a:r>
          </a:p>
        </p:txBody>
      </p:sp>
      <p:sp>
        <p:nvSpPr>
          <p:cNvPr id="3" name="Slide Number Placeholder 2">
            <a:extLst>
              <a:ext uri="{FF2B5EF4-FFF2-40B4-BE49-F238E27FC236}">
                <a16:creationId xmlns:a16="http://schemas.microsoft.com/office/drawing/2014/main" id="{C5178A1D-DE12-26E6-F9CE-EBD23D5E2ECA}"/>
              </a:ext>
            </a:extLst>
          </p:cNvPr>
          <p:cNvSpPr>
            <a:spLocks noGrp="1"/>
          </p:cNvSpPr>
          <p:nvPr>
            <p:ph type="sldNum" sz="quarter" idx="12"/>
          </p:nvPr>
        </p:nvSpPr>
        <p:spPr/>
        <p:txBody>
          <a:bodyPr/>
          <a:lstStyle/>
          <a:p>
            <a:fld id="{675EF96C-48F4-AA40-98FD-CB7BB00C5043}" type="slidenum">
              <a:rPr lang="fr-CA" smtClean="0">
                <a:latin typeface="Lora Regular Roman" pitchFamily="2" charset="0"/>
              </a:rPr>
              <a:t>20</a:t>
            </a:fld>
            <a:endParaRPr lang="fr-CA">
              <a:latin typeface="Lora Regular Roman" pitchFamily="2" charset="0"/>
            </a:endParaRPr>
          </a:p>
        </p:txBody>
      </p:sp>
      <p:pic>
        <p:nvPicPr>
          <p:cNvPr id="6" name="la_stigmatisation_au_travail (360p)">
            <a:hlinkClick r:id="" action="ppaction://media"/>
            <a:extLst>
              <a:ext uri="{FF2B5EF4-FFF2-40B4-BE49-F238E27FC236}">
                <a16:creationId xmlns:a16="http://schemas.microsoft.com/office/drawing/2014/main" id="{C220036B-3247-FB0E-AF46-ABDCF5479DE5}"/>
              </a:ext>
            </a:extLst>
          </p:cNvPr>
          <p:cNvPicPr>
            <a:picLocks noGrp="1" noChangeAspect="1"/>
          </p:cNvPicPr>
          <p:nvPr>
            <p:ph type="media" sz="quarter" idx="13"/>
            <a:videoFile r:link="rId2"/>
            <p:extLst>
              <p:ext uri="{DAA4B4D4-6D71-4841-9C94-3DE7FCFB9230}">
                <p14:media xmlns:p14="http://schemas.microsoft.com/office/powerpoint/2010/main" r:embed="rId1">
                  <p14:extLst>
                    <p:ext uri="{3AFAAA56-56D3-431D-BCD4-E75A35582382}">
                      <p173:tracksInfo xmlns:p173="http://schemas.microsoft.com/office/powerpoint/2017/3/main" displayLoc="media">
                        <p173:trackLst>
                          <p173:track id="{430B58CD-A212-4044-A3DC-719BBF8E0B90}" label="auto_generated_captions_edited (1)" lang="" r:embed="rId5"/>
                        </p173:trackLst>
                      </p173:tracksInfo>
                    </p:ext>
                  </p14:extLst>
                </p14:media>
              </p:ext>
            </p:extLst>
          </p:nvPr>
        </p:nvPicPr>
        <p:blipFill>
          <a:blip r:embed="rId6"/>
          <a:stretch>
            <a:fillRect/>
          </a:stretch>
        </p:blipFill>
        <p:spPr>
          <a:xfrm>
            <a:off x="2486025" y="1689100"/>
            <a:ext cx="7219950" cy="4060825"/>
          </a:xfrm>
        </p:spPr>
      </p:pic>
    </p:spTree>
    <p:extLst>
      <p:ext uri="{BB962C8B-B14F-4D97-AF65-F5344CB8AC3E}">
        <p14:creationId xmlns:p14="http://schemas.microsoft.com/office/powerpoint/2010/main" val="3932226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451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B87AA-02E0-42C8-9F56-1E42632DE6C9}"/>
              </a:ext>
            </a:extLst>
          </p:cNvPr>
          <p:cNvSpPr>
            <a:spLocks noGrp="1"/>
          </p:cNvSpPr>
          <p:nvPr>
            <p:ph type="title"/>
          </p:nvPr>
        </p:nvSpPr>
        <p:spPr>
          <a:xfrm>
            <a:off x="696336" y="146252"/>
            <a:ext cx="8944051" cy="1325563"/>
          </a:xfrm>
        </p:spPr>
        <p:txBody>
          <a:bodyPr/>
          <a:lstStyle/>
          <a:p>
            <a:r>
              <a:rPr lang="fr-CA" dirty="0"/>
              <a:t>Le choix des mots est important</a:t>
            </a:r>
          </a:p>
        </p:txBody>
      </p:sp>
      <p:sp>
        <p:nvSpPr>
          <p:cNvPr id="5" name="Content Placeholder 4">
            <a:extLst>
              <a:ext uri="{FF2B5EF4-FFF2-40B4-BE49-F238E27FC236}">
                <a16:creationId xmlns:a16="http://schemas.microsoft.com/office/drawing/2014/main" id="{B6F7F213-752A-DC0C-587B-18D37F0EC9F2}"/>
              </a:ext>
            </a:extLst>
          </p:cNvPr>
          <p:cNvSpPr>
            <a:spLocks noGrp="1"/>
          </p:cNvSpPr>
          <p:nvPr>
            <p:ph sz="half" idx="1"/>
          </p:nvPr>
        </p:nvSpPr>
        <p:spPr>
          <a:xfrm>
            <a:off x="498216" y="1524433"/>
            <a:ext cx="8020944" cy="4180115"/>
          </a:xfrm>
        </p:spPr>
        <p:txBody>
          <a:bodyPr anchor="t">
            <a:noAutofit/>
          </a:bodyPr>
          <a:lstStyle/>
          <a:p>
            <a:pPr marL="342900" indent="-342900">
              <a:lnSpc>
                <a:spcPct val="120000"/>
              </a:lnSpc>
              <a:spcBef>
                <a:spcPts val="600"/>
              </a:spcBef>
              <a:spcAft>
                <a:spcPts val="600"/>
              </a:spcAft>
              <a:buFont typeface="Arial" panose="020B0604020202020204" pitchFamily="34" charset="0"/>
              <a:buChar char="•"/>
            </a:pPr>
            <a:r>
              <a:rPr lang="fr-CA" b="1" dirty="0">
                <a:latin typeface="Lora" pitchFamily="2" charset="0"/>
              </a:rPr>
              <a:t>Le langage centré sur les personnes </a:t>
            </a:r>
            <a:r>
              <a:rPr lang="fr-CA" dirty="0">
                <a:latin typeface="Lora" pitchFamily="2" charset="0"/>
              </a:rPr>
              <a:t>n’insiste pas sur la maladie, l’invalidité ou la condition et porte plutôt sur l’individu</a:t>
            </a:r>
            <a:r>
              <a:rPr lang="fr-CA" i="0" kern="1200" noProof="0" dirty="0">
                <a:effectLst/>
                <a:latin typeface="Lora" pitchFamily="2" charset="0"/>
                <a:ea typeface="Times New Roman" panose="02020603050405020304" pitchFamily="18" charset="0"/>
                <a:cs typeface="Calibri" panose="020F0502020204030204" pitchFamily="34" charset="0"/>
              </a:rPr>
              <a:t>·e.</a:t>
            </a:r>
            <a:r>
              <a:rPr lang="fr-CA" kern="1200" noProof="0" dirty="0">
                <a:effectLst/>
                <a:latin typeface="Lora" pitchFamily="2" charset="0"/>
                <a:ea typeface="Times New Roman" panose="02020603050405020304" pitchFamily="18" charset="0"/>
                <a:cs typeface="Calibri" panose="020F0502020204030204" pitchFamily="34" charset="0"/>
              </a:rPr>
              <a:t> </a:t>
            </a:r>
            <a:r>
              <a:rPr lang="en-CA" b="1" i="1" dirty="0">
                <a:solidFill>
                  <a:srgbClr val="78C044"/>
                </a:solidFill>
                <a:latin typeface="Lora" pitchFamily="2" charset="0"/>
              </a:rPr>
              <a:t>E.g.: </a:t>
            </a:r>
            <a:r>
              <a:rPr lang="en-CA" b="1" i="1" dirty="0" err="1">
                <a:solidFill>
                  <a:srgbClr val="78C044"/>
                </a:solidFill>
                <a:latin typeface="Lora" pitchFamily="2" charset="0"/>
              </a:rPr>
              <a:t>Cette</a:t>
            </a:r>
            <a:r>
              <a:rPr lang="en-CA" b="1" i="1" dirty="0">
                <a:solidFill>
                  <a:srgbClr val="78C044"/>
                </a:solidFill>
                <a:latin typeface="Lora" pitchFamily="2" charset="0"/>
              </a:rPr>
              <a:t> </a:t>
            </a:r>
            <a:r>
              <a:rPr lang="en-CA" b="1" i="1" dirty="0" err="1">
                <a:solidFill>
                  <a:srgbClr val="78C044"/>
                </a:solidFill>
                <a:latin typeface="Lora" pitchFamily="2" charset="0"/>
              </a:rPr>
              <a:t>personne</a:t>
            </a:r>
            <a:r>
              <a:rPr lang="en-CA" b="1" i="1" dirty="0">
                <a:solidFill>
                  <a:srgbClr val="78C044"/>
                </a:solidFill>
                <a:latin typeface="Lora" pitchFamily="2" charset="0"/>
              </a:rPr>
              <a:t> vit avec un trouble de santé mentale</a:t>
            </a:r>
          </a:p>
          <a:p>
            <a:pPr marL="342900" indent="-342900">
              <a:lnSpc>
                <a:spcPct val="120000"/>
              </a:lnSpc>
              <a:spcBef>
                <a:spcPts val="600"/>
              </a:spcBef>
              <a:spcAft>
                <a:spcPts val="600"/>
              </a:spcAft>
              <a:buFont typeface="Arial" panose="020B0604020202020204" pitchFamily="34" charset="0"/>
              <a:buChar char="•"/>
            </a:pPr>
            <a:r>
              <a:rPr lang="fr-FR" b="1" dirty="0">
                <a:latin typeface="Lora" pitchFamily="2" charset="0"/>
              </a:rPr>
              <a:t>Le langage axé sur l’identité d’abord</a:t>
            </a:r>
            <a:r>
              <a:rPr lang="fr-FR" dirty="0">
                <a:latin typeface="Lora" pitchFamily="2" charset="0"/>
              </a:rPr>
              <a:t> est ancré dans la relation entre une identité culturelle personnelle et une </a:t>
            </a:r>
            <a:r>
              <a:rPr lang="fr-CA" dirty="0">
                <a:latin typeface="Lora" pitchFamily="2" charset="0"/>
              </a:rPr>
              <a:t>invalidité</a:t>
            </a:r>
            <a:r>
              <a:rPr lang="fr-FR" dirty="0">
                <a:latin typeface="Lora" pitchFamily="2" charset="0"/>
              </a:rPr>
              <a:t>. </a:t>
            </a:r>
            <a:r>
              <a:rPr lang="fr-FR" b="1" i="1" dirty="0">
                <a:solidFill>
                  <a:srgbClr val="78C044"/>
                </a:solidFill>
                <a:latin typeface="Lora" pitchFamily="2" charset="0"/>
              </a:rPr>
              <a:t>E.g.: Une personne autiste</a:t>
            </a:r>
            <a:endParaRPr lang="fr-CA" b="1" i="1" dirty="0">
              <a:solidFill>
                <a:srgbClr val="78C044"/>
              </a:solidFill>
              <a:latin typeface="Lora" pitchFamily="2" charset="0"/>
            </a:endParaRPr>
          </a:p>
        </p:txBody>
      </p:sp>
      <p:pic>
        <p:nvPicPr>
          <p:cNvPr id="7" name="Picture 6">
            <a:extLst>
              <a:ext uri="{FF2B5EF4-FFF2-40B4-BE49-F238E27FC236}">
                <a16:creationId xmlns:a16="http://schemas.microsoft.com/office/drawing/2014/main" id="{95367ED3-18DE-1C9A-26DB-E1BDE084F75B}"/>
              </a:ext>
              <a:ext uri="{C183D7F6-B498-43B3-948B-1728B52AA6E4}">
                <adec:decorative xmlns:adec="http://schemas.microsoft.com/office/drawing/2017/decorative" val="1"/>
              </a:ext>
            </a:extLst>
          </p:cNvPr>
          <p:cNvPicPr>
            <a:picLocks noChangeAspect="1"/>
          </p:cNvPicPr>
          <p:nvPr/>
        </p:nvPicPr>
        <p:blipFill rotWithShape="1">
          <a:blip r:embed="rId3"/>
          <a:srcRect r="66663"/>
          <a:stretch/>
        </p:blipFill>
        <p:spPr>
          <a:xfrm>
            <a:off x="8734328" y="1524433"/>
            <a:ext cx="2426055" cy="4412929"/>
          </a:xfrm>
          <a:prstGeom prst="rect">
            <a:avLst/>
          </a:prstGeom>
          <a:effectLst>
            <a:outerShdw blurRad="50800" dist="38100" dir="2700000" algn="tl" rotWithShape="0">
              <a:prstClr val="black">
                <a:alpha val="40000"/>
              </a:prstClr>
            </a:outerShdw>
          </a:effectLst>
        </p:spPr>
      </p:pic>
      <p:sp>
        <p:nvSpPr>
          <p:cNvPr id="3" name="Content Placeholder 4">
            <a:extLst>
              <a:ext uri="{FF2B5EF4-FFF2-40B4-BE49-F238E27FC236}">
                <a16:creationId xmlns:a16="http://schemas.microsoft.com/office/drawing/2014/main" id="{D964410E-1D31-8F84-5C8F-FC6DB1D155DE}"/>
              </a:ext>
            </a:extLst>
          </p:cNvPr>
          <p:cNvSpPr txBox="1">
            <a:spLocks/>
          </p:cNvSpPr>
          <p:nvPr/>
        </p:nvSpPr>
        <p:spPr>
          <a:xfrm>
            <a:off x="379192" y="5028767"/>
            <a:ext cx="7777103" cy="2200073"/>
          </a:xfrm>
          <a:prstGeom prst="rect">
            <a:avLst/>
          </a:prstGeom>
        </p:spPr>
        <p:txBody>
          <a:bodyPr vert="horz" lIns="91440" tIns="45720" rIns="91440" bIns="45720" rtlCol="0" anchor="t">
            <a:noAutofit/>
          </a:bodyPr>
          <a:lstStyle>
            <a:lvl1pPr marL="0" indent="0" algn="l" defTabSz="914400" rtl="0" eaLnBrk="1" latinLnBrk="0" hangingPunct="1">
              <a:lnSpc>
                <a:spcPct val="100000"/>
              </a:lnSpc>
              <a:spcBef>
                <a:spcPts val="1200"/>
              </a:spcBef>
              <a:spcAft>
                <a:spcPts val="1200"/>
              </a:spcAft>
              <a:buFont typeface="Arial" panose="020B0604020202020204" pitchFamily="34" charset="0"/>
              <a:buNone/>
              <a:defRPr sz="2400" kern="1200">
                <a:solidFill>
                  <a:schemeClr val="tx1"/>
                </a:solidFill>
                <a:latin typeface="LORA REGULAR ROMAN" pitchFamily="2" charset="77"/>
                <a:ea typeface="+mn-ea"/>
                <a:cs typeface="+mn-cs"/>
              </a:defRPr>
            </a:lvl1pPr>
            <a:lvl2pPr marL="217800" indent="-228600" algn="l" defTabSz="914400" rtl="0" eaLnBrk="1" latinLnBrk="0" hangingPunct="1">
              <a:lnSpc>
                <a:spcPct val="90000"/>
              </a:lnSpc>
              <a:spcBef>
                <a:spcPts val="0"/>
              </a:spcBef>
              <a:spcAft>
                <a:spcPts val="600"/>
              </a:spcAft>
              <a:buFont typeface="Arial" panose="020B0604020202020204" pitchFamily="34" charset="0"/>
              <a:buChar char="•"/>
              <a:defRPr sz="2400" kern="1200">
                <a:solidFill>
                  <a:schemeClr val="tx1"/>
                </a:solidFill>
                <a:latin typeface="LORA REGULAR ROMAN" pitchFamily="2" charset="77"/>
                <a:ea typeface="+mn-ea"/>
                <a:cs typeface="+mn-cs"/>
              </a:defRPr>
            </a:lvl2pPr>
            <a:lvl3pPr marL="495000" indent="-228600" algn="l" defTabSz="914400" rtl="0" eaLnBrk="1" latinLnBrk="0" hangingPunct="1">
              <a:lnSpc>
                <a:spcPct val="90000"/>
              </a:lnSpc>
              <a:spcBef>
                <a:spcPts val="0"/>
              </a:spcBef>
              <a:spcAft>
                <a:spcPts val="600"/>
              </a:spcAft>
              <a:buFont typeface="System Font Regular"/>
              <a:buChar char="‒"/>
              <a:defRPr sz="2400" kern="1200">
                <a:solidFill>
                  <a:schemeClr val="tx1"/>
                </a:solidFill>
                <a:latin typeface="LORA REGULAR ROMAN" pitchFamily="2" charset="77"/>
                <a:ea typeface="+mn-ea"/>
                <a:cs typeface="+mn-cs"/>
              </a:defRPr>
            </a:lvl3pPr>
            <a:lvl4pPr marL="844200" indent="-228600" algn="l" defTabSz="914400" rtl="0" eaLnBrk="1" latinLnBrk="0" hangingPunct="1">
              <a:lnSpc>
                <a:spcPct val="90000"/>
              </a:lnSpc>
              <a:spcBef>
                <a:spcPts val="0"/>
              </a:spcBef>
              <a:spcAft>
                <a:spcPts val="600"/>
              </a:spcAft>
              <a:buFont typeface="System Font Regular"/>
              <a:buChar char="⬩"/>
              <a:defRPr sz="2400" kern="1200">
                <a:solidFill>
                  <a:schemeClr val="tx1"/>
                </a:solidFill>
                <a:latin typeface="LORA REGULAR ROMAN" pitchFamily="2" charset="77"/>
                <a:ea typeface="+mn-ea"/>
                <a:cs typeface="+mn-cs"/>
              </a:defRPr>
            </a:lvl4pPr>
            <a:lvl5pPr marL="1085400" indent="-228600" algn="l" defTabSz="914400" rtl="0" eaLnBrk="1" latinLnBrk="0" hangingPunct="1">
              <a:lnSpc>
                <a:spcPct val="90000"/>
              </a:lnSpc>
              <a:spcBef>
                <a:spcPts val="0"/>
              </a:spcBef>
              <a:spcAft>
                <a:spcPts val="600"/>
              </a:spcAft>
              <a:buFont typeface="Wingdings" pitchFamily="2" charset="2"/>
              <a:buChar char="§"/>
              <a:defRPr sz="2400" kern="1200">
                <a:solidFill>
                  <a:schemeClr val="tx1"/>
                </a:solidFill>
                <a:latin typeface="LORA REGULAR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30000"/>
              </a:lnSpc>
              <a:spcBef>
                <a:spcPts val="600"/>
              </a:spcBef>
              <a:spcAft>
                <a:spcPts val="600"/>
              </a:spcAft>
            </a:pPr>
            <a:r>
              <a:rPr lang="fr-CA" sz="3200" b="1" i="1" dirty="0">
                <a:solidFill>
                  <a:srgbClr val="006498"/>
                </a:solidFill>
                <a:latin typeface="Lora" pitchFamily="2" charset="0"/>
              </a:rPr>
              <a:t>Ce que vous dites </a:t>
            </a:r>
            <a:r>
              <a:rPr lang="fr-CA" sz="3200" dirty="0">
                <a:solidFill>
                  <a:srgbClr val="006498"/>
                </a:solidFill>
                <a:latin typeface="Lora" pitchFamily="2" charset="0"/>
              </a:rPr>
              <a:t>et</a:t>
            </a:r>
            <a:r>
              <a:rPr lang="fr-CA" sz="3200" kern="100" dirty="0">
                <a:solidFill>
                  <a:srgbClr val="006498"/>
                </a:solidFill>
                <a:latin typeface="Lora" pitchFamily="2" charset="0"/>
                <a:ea typeface="Aptos" panose="020B0004020202020204" pitchFamily="34" charset="0"/>
                <a:cs typeface="Times New Roman" panose="02020603050405020304" pitchFamily="18" charset="0"/>
              </a:rPr>
              <a:t> </a:t>
            </a:r>
            <a:r>
              <a:rPr lang="fr-CA" sz="3200" b="1" i="1" dirty="0">
                <a:solidFill>
                  <a:srgbClr val="006498"/>
                </a:solidFill>
                <a:latin typeface="Lora" pitchFamily="2" charset="0"/>
              </a:rPr>
              <a:t>la manière dont vous le dites </a:t>
            </a:r>
            <a:r>
              <a:rPr lang="fr-CA" sz="3200" dirty="0">
                <a:solidFill>
                  <a:srgbClr val="006498"/>
                </a:solidFill>
                <a:latin typeface="Lora" pitchFamily="2" charset="0"/>
              </a:rPr>
              <a:t>ont un effet sur les autres!</a:t>
            </a:r>
          </a:p>
        </p:txBody>
      </p:sp>
      <p:sp>
        <p:nvSpPr>
          <p:cNvPr id="4" name="Slide Number Placeholder 3">
            <a:extLst>
              <a:ext uri="{FF2B5EF4-FFF2-40B4-BE49-F238E27FC236}">
                <a16:creationId xmlns:a16="http://schemas.microsoft.com/office/drawing/2014/main" id="{C39087FC-2FD5-1703-2EA3-CFAC0B6EB59D}"/>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21</a:t>
            </a:fld>
            <a:endParaRPr lang="fr-CA">
              <a:latin typeface="Lora Regular Roman" pitchFamily="2" charset="0"/>
            </a:endParaRPr>
          </a:p>
        </p:txBody>
      </p:sp>
    </p:spTree>
    <p:extLst>
      <p:ext uri="{BB962C8B-B14F-4D97-AF65-F5344CB8AC3E}">
        <p14:creationId xmlns:p14="http://schemas.microsoft.com/office/powerpoint/2010/main" val="2707336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0ADC4-0EE1-12DE-4F75-A34A2776B788}"/>
              </a:ext>
            </a:extLst>
          </p:cNvPr>
          <p:cNvSpPr>
            <a:spLocks noGrp="1"/>
          </p:cNvSpPr>
          <p:nvPr>
            <p:ph type="title"/>
          </p:nvPr>
        </p:nvSpPr>
        <p:spPr>
          <a:xfrm>
            <a:off x="720437" y="88323"/>
            <a:ext cx="10515600" cy="1325563"/>
          </a:xfrm>
        </p:spPr>
        <p:txBody>
          <a:bodyPr/>
          <a:lstStyle/>
          <a:p>
            <a:r>
              <a:rPr lang="fr-CA" altLang="en-US" sz="4000" dirty="0"/>
              <a:t>À votre tour de pratiquer!</a:t>
            </a:r>
            <a:endParaRPr lang="fr-CA" dirty="0"/>
          </a:p>
        </p:txBody>
      </p:sp>
      <p:sp>
        <p:nvSpPr>
          <p:cNvPr id="3" name="Text Placeholder 2">
            <a:extLst>
              <a:ext uri="{FF2B5EF4-FFF2-40B4-BE49-F238E27FC236}">
                <a16:creationId xmlns:a16="http://schemas.microsoft.com/office/drawing/2014/main" id="{AFF72550-8B4A-7689-FFD9-F84127716A1B}"/>
              </a:ext>
            </a:extLst>
          </p:cNvPr>
          <p:cNvSpPr>
            <a:spLocks noGrp="1"/>
          </p:cNvSpPr>
          <p:nvPr>
            <p:ph type="body" idx="1"/>
          </p:nvPr>
        </p:nvSpPr>
        <p:spPr>
          <a:xfrm>
            <a:off x="720437" y="1062601"/>
            <a:ext cx="5157787" cy="823912"/>
          </a:xfrm>
        </p:spPr>
        <p:txBody>
          <a:bodyPr>
            <a:normAutofit/>
          </a:bodyPr>
          <a:lstStyle/>
          <a:p>
            <a:r>
              <a:rPr lang="fr-CA" sz="3200" dirty="0">
                <a:solidFill>
                  <a:srgbClr val="F1693E"/>
                </a:solidFill>
                <a:latin typeface="Lora" pitchFamily="2" charset="0"/>
              </a:rPr>
              <a:t>Au lieu de…</a:t>
            </a:r>
          </a:p>
        </p:txBody>
      </p:sp>
      <p:sp>
        <p:nvSpPr>
          <p:cNvPr id="4" name="Content Placeholder 3">
            <a:extLst>
              <a:ext uri="{FF2B5EF4-FFF2-40B4-BE49-F238E27FC236}">
                <a16:creationId xmlns:a16="http://schemas.microsoft.com/office/drawing/2014/main" id="{8A4D2E67-52C1-C60E-3163-F8B968F5F182}"/>
              </a:ext>
            </a:extLst>
          </p:cNvPr>
          <p:cNvSpPr>
            <a:spLocks noGrp="1"/>
          </p:cNvSpPr>
          <p:nvPr>
            <p:ph sz="half" idx="2"/>
          </p:nvPr>
        </p:nvSpPr>
        <p:spPr>
          <a:xfrm>
            <a:off x="537557" y="1998187"/>
            <a:ext cx="5709400" cy="4906918"/>
          </a:xfrm>
        </p:spPr>
        <p:txBody>
          <a:bodyPr>
            <a:noAutofit/>
          </a:bodyPr>
          <a:lstStyle/>
          <a:p>
            <a:pPr marL="342900" indent="-342900">
              <a:lnSpc>
                <a:spcPct val="160000"/>
              </a:lnSpc>
              <a:buFont typeface="Wingdings" panose="05000000000000000000" pitchFamily="2" charset="2"/>
              <a:buChar char="ü"/>
            </a:pPr>
            <a:r>
              <a:rPr lang="fr-CA" sz="2000" dirty="0">
                <a:latin typeface="Lora" pitchFamily="2" charset="0"/>
              </a:rPr>
              <a:t>Cette personne </a:t>
            </a:r>
            <a:r>
              <a:rPr lang="fr-CA" sz="2000" b="1" i="1" dirty="0">
                <a:latin typeface="Lora" pitchFamily="2" charset="0"/>
              </a:rPr>
              <a:t>souffre de </a:t>
            </a:r>
            <a:r>
              <a:rPr lang="fr-CA" sz="2000" dirty="0">
                <a:latin typeface="Lora" pitchFamily="2" charset="0"/>
              </a:rPr>
              <a:t>dépression.</a:t>
            </a:r>
          </a:p>
          <a:p>
            <a:pPr marL="342900" indent="-342900">
              <a:lnSpc>
                <a:spcPct val="160000"/>
              </a:lnSpc>
              <a:buFont typeface="Wingdings" panose="05000000000000000000" pitchFamily="2" charset="2"/>
              <a:buChar char="ü"/>
            </a:pPr>
            <a:r>
              <a:rPr lang="fr-CA" sz="2000" dirty="0">
                <a:latin typeface="Lora" pitchFamily="2" charset="0"/>
              </a:rPr>
              <a:t>Cette personne </a:t>
            </a:r>
            <a:r>
              <a:rPr lang="fr-CA" sz="2000" b="1" i="1" dirty="0">
                <a:latin typeface="Lora" pitchFamily="2" charset="0"/>
              </a:rPr>
              <a:t>est schizophrène</a:t>
            </a:r>
            <a:r>
              <a:rPr lang="fr-CA" sz="2000" dirty="0">
                <a:latin typeface="Lora" pitchFamily="2" charset="0"/>
              </a:rPr>
              <a:t>.</a:t>
            </a:r>
          </a:p>
          <a:p>
            <a:pPr marL="342900" indent="-342900" fontAlgn="t">
              <a:lnSpc>
                <a:spcPct val="160000"/>
              </a:lnSpc>
              <a:buFont typeface="Wingdings" panose="05000000000000000000" pitchFamily="2" charset="2"/>
              <a:buChar char="ü"/>
            </a:pPr>
            <a:r>
              <a:rPr lang="fr-CA" sz="2000" dirty="0">
                <a:latin typeface="Lora" pitchFamily="2" charset="0"/>
              </a:rPr>
              <a:t>Cette personne </a:t>
            </a:r>
            <a:r>
              <a:rPr lang="fr-CA" sz="2000" b="1" i="1" dirty="0">
                <a:solidFill>
                  <a:srgbClr val="000000"/>
                </a:solidFill>
                <a:latin typeface="Lora" pitchFamily="2" charset="0"/>
              </a:rPr>
              <a:t>est forte mentalement.</a:t>
            </a:r>
          </a:p>
          <a:p>
            <a:pPr marL="342900" indent="-342900" fontAlgn="t">
              <a:lnSpc>
                <a:spcPct val="160000"/>
              </a:lnSpc>
              <a:buFont typeface="Wingdings" panose="05000000000000000000" pitchFamily="2" charset="2"/>
              <a:buChar char="ü"/>
            </a:pPr>
            <a:r>
              <a:rPr lang="fr-CA" sz="2000" dirty="0">
                <a:latin typeface="Lora" pitchFamily="2" charset="0"/>
              </a:rPr>
              <a:t>Cela me rend </a:t>
            </a:r>
            <a:r>
              <a:rPr lang="fr-CA" sz="2000" b="1" i="1" dirty="0" err="1">
                <a:latin typeface="Lora" pitchFamily="2" charset="0"/>
              </a:rPr>
              <a:t>fou·folle</a:t>
            </a:r>
            <a:r>
              <a:rPr lang="fr-CA" sz="2000" b="1" i="1" dirty="0">
                <a:latin typeface="Lora" pitchFamily="2" charset="0"/>
              </a:rPr>
              <a:t>.</a:t>
            </a:r>
          </a:p>
          <a:p>
            <a:pPr marL="342900" indent="-342900" fontAlgn="t">
              <a:lnSpc>
                <a:spcPts val="2800"/>
              </a:lnSpc>
              <a:buFont typeface="Wingdings" panose="05000000000000000000" pitchFamily="2" charset="2"/>
              <a:buChar char="ü"/>
            </a:pPr>
            <a:r>
              <a:rPr lang="fr-CA" sz="2000" dirty="0">
                <a:latin typeface="Lora" pitchFamily="2" charset="0"/>
              </a:rPr>
              <a:t>Cette personne est </a:t>
            </a:r>
            <a:r>
              <a:rPr lang="fr-CA" sz="2000" dirty="0" err="1">
                <a:latin typeface="Lora" pitchFamily="2" charset="0"/>
              </a:rPr>
              <a:t>un·e</a:t>
            </a:r>
            <a:r>
              <a:rPr lang="fr-CA" sz="2000" dirty="0">
                <a:latin typeface="Lora" pitchFamily="2" charset="0"/>
              </a:rPr>
              <a:t> </a:t>
            </a:r>
            <a:r>
              <a:rPr lang="fr-CA" sz="2000" b="1" i="1" dirty="0" err="1">
                <a:latin typeface="Lora" pitchFamily="2" charset="0"/>
              </a:rPr>
              <a:t>addict·e</a:t>
            </a:r>
            <a:r>
              <a:rPr lang="fr-CA" sz="2000" b="1" i="1" dirty="0">
                <a:latin typeface="Lora" pitchFamily="2" charset="0"/>
              </a:rPr>
              <a:t>/</a:t>
            </a:r>
            <a:r>
              <a:rPr lang="fr-CA" sz="2000" b="1" i="1" dirty="0" err="1">
                <a:latin typeface="Lora" pitchFamily="2" charset="0"/>
              </a:rPr>
              <a:t>drogué·e</a:t>
            </a:r>
            <a:r>
              <a:rPr lang="fr-CA" sz="2000" b="1" i="1" dirty="0">
                <a:latin typeface="Lora" pitchFamily="2" charset="0"/>
              </a:rPr>
              <a:t>.</a:t>
            </a:r>
          </a:p>
        </p:txBody>
      </p:sp>
      <p:sp>
        <p:nvSpPr>
          <p:cNvPr id="5" name="Text Placeholder 4">
            <a:extLst>
              <a:ext uri="{FF2B5EF4-FFF2-40B4-BE49-F238E27FC236}">
                <a16:creationId xmlns:a16="http://schemas.microsoft.com/office/drawing/2014/main" id="{56CF7034-6849-0260-7AB4-9CD34931E783}"/>
              </a:ext>
            </a:extLst>
          </p:cNvPr>
          <p:cNvSpPr>
            <a:spLocks noGrp="1"/>
          </p:cNvSpPr>
          <p:nvPr>
            <p:ph type="body" sz="quarter" idx="3"/>
          </p:nvPr>
        </p:nvSpPr>
        <p:spPr>
          <a:xfrm>
            <a:off x="6172200" y="1040637"/>
            <a:ext cx="5183188" cy="823912"/>
          </a:xfrm>
        </p:spPr>
        <p:txBody>
          <a:bodyPr>
            <a:normAutofit/>
          </a:bodyPr>
          <a:lstStyle/>
          <a:p>
            <a:r>
              <a:rPr lang="fr-CA" sz="3200" dirty="0">
                <a:solidFill>
                  <a:srgbClr val="78C044"/>
                </a:solidFill>
                <a:latin typeface="Lora" pitchFamily="2" charset="0"/>
              </a:rPr>
              <a:t>Dites…</a:t>
            </a:r>
          </a:p>
        </p:txBody>
      </p:sp>
      <p:sp>
        <p:nvSpPr>
          <p:cNvPr id="6" name="Content Placeholder 5">
            <a:extLst>
              <a:ext uri="{FF2B5EF4-FFF2-40B4-BE49-F238E27FC236}">
                <a16:creationId xmlns:a16="http://schemas.microsoft.com/office/drawing/2014/main" id="{B5EA62DC-7C1D-9A6D-A26D-1838808C2045}"/>
              </a:ext>
            </a:extLst>
          </p:cNvPr>
          <p:cNvSpPr>
            <a:spLocks noGrp="1"/>
          </p:cNvSpPr>
          <p:nvPr>
            <p:ph sz="quarter" idx="4"/>
          </p:nvPr>
        </p:nvSpPr>
        <p:spPr>
          <a:xfrm>
            <a:off x="6096000" y="1886513"/>
            <a:ext cx="5869577" cy="4638502"/>
          </a:xfrm>
        </p:spPr>
        <p:txBody>
          <a:bodyPr>
            <a:noAutofit/>
          </a:bodyPr>
          <a:lstStyle/>
          <a:p>
            <a:pPr marL="342900" indent="-342900" fontAlgn="t">
              <a:lnSpc>
                <a:spcPct val="160000"/>
              </a:lnSpc>
              <a:buClr>
                <a:schemeClr val="accent2"/>
              </a:buClr>
              <a:buFont typeface="Wingdings" panose="05000000000000000000" pitchFamily="2" charset="2"/>
              <a:buChar char="ü"/>
            </a:pPr>
            <a:r>
              <a:rPr lang="fr-CA" sz="2000" dirty="0">
                <a:latin typeface="Lora" pitchFamily="2" charset="0"/>
              </a:rPr>
              <a:t>Cette personne </a:t>
            </a:r>
            <a:r>
              <a:rPr lang="fr-CA" sz="2000" b="1" i="1" dirty="0">
                <a:solidFill>
                  <a:schemeClr val="accent2"/>
                </a:solidFill>
                <a:latin typeface="Lora" pitchFamily="2" charset="0"/>
              </a:rPr>
              <a:t>vit avec </a:t>
            </a:r>
            <a:r>
              <a:rPr lang="fr-CA" sz="2000" dirty="0">
                <a:latin typeface="Lora" pitchFamily="2" charset="0"/>
              </a:rPr>
              <a:t>la dépression</a:t>
            </a:r>
            <a:r>
              <a:rPr lang="fr-CA" sz="2000" b="1" i="1" dirty="0">
                <a:solidFill>
                  <a:schemeClr val="accent2"/>
                </a:solidFill>
                <a:latin typeface="Lora" pitchFamily="2" charset="0"/>
              </a:rPr>
              <a:t>.</a:t>
            </a:r>
            <a:endParaRPr lang="fr-CA" sz="2000" dirty="0">
              <a:latin typeface="Lora" pitchFamily="2" charset="0"/>
            </a:endParaRPr>
          </a:p>
          <a:p>
            <a:pPr marL="342900" indent="-342900" fontAlgn="t">
              <a:lnSpc>
                <a:spcPct val="160000"/>
              </a:lnSpc>
              <a:buClr>
                <a:schemeClr val="accent2"/>
              </a:buClr>
              <a:buFont typeface="Wingdings" panose="05000000000000000000" pitchFamily="2" charset="2"/>
              <a:buChar char="ü"/>
            </a:pPr>
            <a:r>
              <a:rPr lang="fr-CA" sz="2000" dirty="0">
                <a:latin typeface="Lora" pitchFamily="2" charset="0"/>
              </a:rPr>
              <a:t>Cette personne </a:t>
            </a:r>
            <a:r>
              <a:rPr lang="fr-CA" sz="2000" b="1" i="1" dirty="0">
                <a:solidFill>
                  <a:schemeClr val="accent2"/>
                </a:solidFill>
                <a:latin typeface="Lora" pitchFamily="2" charset="0"/>
              </a:rPr>
              <a:t>vit avec la schizophrénie.</a:t>
            </a:r>
          </a:p>
          <a:p>
            <a:pPr marL="342900" indent="-342900" fontAlgn="t">
              <a:lnSpc>
                <a:spcPct val="160000"/>
              </a:lnSpc>
              <a:buClr>
                <a:schemeClr val="accent2"/>
              </a:buClr>
              <a:buFont typeface="Wingdings" panose="05000000000000000000" pitchFamily="2" charset="2"/>
              <a:buChar char="ü"/>
            </a:pPr>
            <a:r>
              <a:rPr lang="fr-CA" sz="2000" dirty="0">
                <a:latin typeface="Lora" pitchFamily="2" charset="0"/>
              </a:rPr>
              <a:t>Cette personne </a:t>
            </a:r>
            <a:r>
              <a:rPr lang="fr-CA" sz="2000" b="1" i="1" dirty="0">
                <a:solidFill>
                  <a:schemeClr val="accent2"/>
                </a:solidFill>
                <a:latin typeface="Lora" pitchFamily="2" charset="0"/>
              </a:rPr>
              <a:t>est résiliente (mentalement).</a:t>
            </a:r>
            <a:endParaRPr lang="fr-CA" sz="2000" i="1" dirty="0">
              <a:latin typeface="Lora" pitchFamily="2" charset="0"/>
            </a:endParaRPr>
          </a:p>
          <a:p>
            <a:pPr marL="342900" indent="-342900" fontAlgn="t">
              <a:lnSpc>
                <a:spcPct val="160000"/>
              </a:lnSpc>
              <a:buClr>
                <a:schemeClr val="accent2"/>
              </a:buClr>
              <a:buFont typeface="Wingdings" panose="05000000000000000000" pitchFamily="2" charset="2"/>
              <a:buChar char="ü"/>
            </a:pPr>
            <a:r>
              <a:rPr lang="fr-CA" sz="2000" dirty="0">
                <a:latin typeface="Lora" pitchFamily="2" charset="0"/>
              </a:rPr>
              <a:t>Cela </a:t>
            </a:r>
            <a:r>
              <a:rPr lang="fr-CA" sz="2000" b="1" i="1" dirty="0">
                <a:solidFill>
                  <a:schemeClr val="accent2"/>
                </a:solidFill>
                <a:latin typeface="Lora" pitchFamily="2" charset="0"/>
              </a:rPr>
              <a:t>m’ennuie/me frustre.</a:t>
            </a:r>
            <a:endParaRPr lang="fr-CA" sz="2000" dirty="0">
              <a:latin typeface="Lora" pitchFamily="2" charset="0"/>
            </a:endParaRPr>
          </a:p>
          <a:p>
            <a:pPr marL="342900" indent="-342900" fontAlgn="t">
              <a:lnSpc>
                <a:spcPts val="2800"/>
              </a:lnSpc>
              <a:buClr>
                <a:schemeClr val="accent2"/>
              </a:buClr>
              <a:buFont typeface="Wingdings" panose="05000000000000000000" pitchFamily="2" charset="2"/>
              <a:buChar char="ü"/>
            </a:pPr>
            <a:r>
              <a:rPr lang="fr-CA" sz="2000" dirty="0">
                <a:latin typeface="Lora" pitchFamily="2" charset="0"/>
              </a:rPr>
              <a:t>Cette personne </a:t>
            </a:r>
            <a:r>
              <a:rPr lang="fr-CA" sz="2000" b="1" i="1" dirty="0">
                <a:solidFill>
                  <a:schemeClr val="accent2"/>
                </a:solidFill>
                <a:latin typeface="Lora" pitchFamily="2" charset="0"/>
              </a:rPr>
              <a:t>vit avec un problème lié à l’utilisation de substances </a:t>
            </a:r>
            <a:r>
              <a:rPr lang="fr-CA" sz="2000" dirty="0">
                <a:latin typeface="Lora" pitchFamily="2" charset="0"/>
              </a:rPr>
              <a:t>ou</a:t>
            </a:r>
            <a:r>
              <a:rPr lang="fr-CA" sz="2000" b="1" i="1" dirty="0">
                <a:solidFill>
                  <a:schemeClr val="accent2"/>
                </a:solidFill>
                <a:latin typeface="Lora" pitchFamily="2" charset="0"/>
              </a:rPr>
              <a:t> vit avec un trouble lié à l’utilisation de substances.</a:t>
            </a:r>
            <a:endParaRPr lang="fr-CA" sz="2000" dirty="0">
              <a:latin typeface="Lora" pitchFamily="2" charset="0"/>
            </a:endParaRPr>
          </a:p>
        </p:txBody>
      </p:sp>
      <p:sp>
        <p:nvSpPr>
          <p:cNvPr id="7" name="Slide Number Placeholder 3">
            <a:extLst>
              <a:ext uri="{FF2B5EF4-FFF2-40B4-BE49-F238E27FC236}">
                <a16:creationId xmlns:a16="http://schemas.microsoft.com/office/drawing/2014/main" id="{841E8809-A26E-5287-637A-37F1B1C6377C}"/>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pitchFamily="2" charset="0"/>
              </a:rPr>
              <a:pPr/>
              <a:t>22</a:t>
            </a:fld>
            <a:endParaRPr lang="fr-CA">
              <a:latin typeface="Lora" pitchFamily="2" charset="0"/>
            </a:endParaRPr>
          </a:p>
        </p:txBody>
      </p:sp>
    </p:spTree>
    <p:extLst>
      <p:ext uri="{BB962C8B-B14F-4D97-AF65-F5344CB8AC3E}">
        <p14:creationId xmlns:p14="http://schemas.microsoft.com/office/powerpoint/2010/main" val="3796401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EC037D7-304D-5C0A-8F60-BAFB0950F86D}"/>
              </a:ext>
            </a:extLst>
          </p:cNvPr>
          <p:cNvSpPr>
            <a:spLocks noGrp="1"/>
          </p:cNvSpPr>
          <p:nvPr>
            <p:ph type="title"/>
          </p:nvPr>
        </p:nvSpPr>
        <p:spPr>
          <a:xfrm>
            <a:off x="685099" y="262386"/>
            <a:ext cx="7538196" cy="1325563"/>
          </a:xfrm>
        </p:spPr>
        <p:txBody>
          <a:bodyPr>
            <a:noAutofit/>
          </a:bodyPr>
          <a:lstStyle/>
          <a:p>
            <a:r>
              <a:rPr lang="fr-CA" dirty="0"/>
              <a:t>Autres obstacles aux soins </a:t>
            </a:r>
          </a:p>
        </p:txBody>
      </p:sp>
      <p:sp>
        <p:nvSpPr>
          <p:cNvPr id="4" name="Content Placeholder 3">
            <a:extLst>
              <a:ext uri="{FF2B5EF4-FFF2-40B4-BE49-F238E27FC236}">
                <a16:creationId xmlns:a16="http://schemas.microsoft.com/office/drawing/2014/main" id="{7DE9C5E4-B7FD-2DF0-3F58-1677EE3E85FA}"/>
              </a:ext>
            </a:extLst>
          </p:cNvPr>
          <p:cNvSpPr>
            <a:spLocks noGrp="1"/>
          </p:cNvSpPr>
          <p:nvPr>
            <p:ph sz="half" idx="1"/>
          </p:nvPr>
        </p:nvSpPr>
        <p:spPr>
          <a:xfrm>
            <a:off x="685638" y="1859512"/>
            <a:ext cx="5410362" cy="4674291"/>
          </a:xfrm>
        </p:spPr>
        <p:txBody>
          <a:bodyPr anchor="t">
            <a:normAutofit fontScale="85000" lnSpcReduction="20000"/>
          </a:bodyPr>
          <a:lstStyle/>
          <a:p>
            <a:pPr>
              <a:lnSpc>
                <a:spcPct val="170000"/>
              </a:lnSpc>
            </a:pPr>
            <a:r>
              <a:rPr lang="fr-CA" sz="5000" b="1" dirty="0">
                <a:solidFill>
                  <a:schemeClr val="accent4">
                    <a:lumMod val="75000"/>
                  </a:schemeClr>
                </a:solidFill>
              </a:rPr>
              <a:t>FAIT ou MYTHE? </a:t>
            </a:r>
          </a:p>
          <a:p>
            <a:r>
              <a:rPr lang="fr-FR" sz="3200" dirty="0">
                <a:latin typeface="Lora" pitchFamily="2" charset="0"/>
              </a:rPr>
              <a:t>La plupart des personnes vivant avec des troubles de santé mentale (cliniques/diagnostiqués) ne cherchent pas à obtenir de l'aide. </a:t>
            </a:r>
            <a:r>
              <a:rPr lang="en-CA" sz="3200" dirty="0">
                <a:latin typeface="Lora" pitchFamily="2" charset="0"/>
              </a:rPr>
              <a:t> </a:t>
            </a:r>
            <a:endParaRPr lang="en-US" sz="3200" dirty="0">
              <a:latin typeface="Lora" pitchFamily="2" charset="0"/>
            </a:endParaRPr>
          </a:p>
          <a:p>
            <a:pPr>
              <a:lnSpc>
                <a:spcPct val="170000"/>
              </a:lnSpc>
            </a:pPr>
            <a:r>
              <a:rPr lang="fr-CA" sz="3200" b="1" dirty="0">
                <a:solidFill>
                  <a:srgbClr val="006498"/>
                </a:solidFill>
              </a:rPr>
              <a:t>FAIT</a:t>
            </a:r>
            <a:endParaRPr lang="fr-CA" sz="3200" dirty="0">
              <a:solidFill>
                <a:srgbClr val="006498"/>
              </a:solidFill>
            </a:endParaRPr>
          </a:p>
          <a:p>
            <a:pPr>
              <a:lnSpc>
                <a:spcPct val="170000"/>
              </a:lnSpc>
            </a:pPr>
            <a:endParaRPr lang="fr-CA" sz="3200" dirty="0"/>
          </a:p>
        </p:txBody>
      </p:sp>
      <p:sp>
        <p:nvSpPr>
          <p:cNvPr id="6" name="TextBox 5">
            <a:extLst>
              <a:ext uri="{FF2B5EF4-FFF2-40B4-BE49-F238E27FC236}">
                <a16:creationId xmlns:a16="http://schemas.microsoft.com/office/drawing/2014/main" id="{FE935B2E-6156-2D72-F655-8ECDC0023CB9}"/>
              </a:ext>
            </a:extLst>
          </p:cNvPr>
          <p:cNvSpPr txBox="1"/>
          <p:nvPr/>
        </p:nvSpPr>
        <p:spPr>
          <a:xfrm>
            <a:off x="6322537" y="1723145"/>
            <a:ext cx="5681041" cy="4547270"/>
          </a:xfrm>
          <a:prstGeom prst="rect">
            <a:avLst/>
          </a:prstGeom>
          <a:noFill/>
        </p:spPr>
        <p:txBody>
          <a:bodyPr wrap="square" rtlCol="0">
            <a:spAutoFit/>
          </a:bodyPr>
          <a:lstStyle/>
          <a:p>
            <a:pPr marL="571500" lvl="0" indent="-571500" defTabSz="228554">
              <a:lnSpc>
                <a:spcPct val="150000"/>
              </a:lnSpc>
              <a:buFont typeface="Arial" panose="020B0604020202020204" pitchFamily="34" charset="0"/>
              <a:buChar char="•"/>
              <a:defRPr/>
            </a:pPr>
            <a:r>
              <a:rPr lang="fr-CA" sz="2800" dirty="0">
                <a:latin typeface="Lora" pitchFamily="2" charset="0"/>
              </a:rPr>
              <a:t>Connaissances limitées</a:t>
            </a:r>
          </a:p>
          <a:p>
            <a:pPr marL="571500" lvl="0" indent="-571500" defTabSz="228554">
              <a:lnSpc>
                <a:spcPct val="150000"/>
              </a:lnSpc>
              <a:buFont typeface="Arial" panose="020B0604020202020204" pitchFamily="34" charset="0"/>
              <a:buChar char="•"/>
              <a:defRPr/>
            </a:pPr>
            <a:r>
              <a:rPr lang="fr-CA" sz="2800" dirty="0">
                <a:latin typeface="Lora" pitchFamily="2" charset="0"/>
              </a:rPr>
              <a:t>Temps </a:t>
            </a:r>
          </a:p>
          <a:p>
            <a:pPr marL="571500" lvl="0" indent="-571500" defTabSz="228554">
              <a:lnSpc>
                <a:spcPct val="150000"/>
              </a:lnSpc>
              <a:buFont typeface="Arial" panose="020B0604020202020204" pitchFamily="34" charset="0"/>
              <a:buChar char="•"/>
              <a:defRPr/>
            </a:pPr>
            <a:r>
              <a:rPr lang="fr-CA" sz="2800" dirty="0">
                <a:latin typeface="Lora" pitchFamily="2" charset="0"/>
              </a:rPr>
              <a:t>Accès aux ressources</a:t>
            </a:r>
          </a:p>
          <a:p>
            <a:pPr marL="571500" lvl="0" indent="-571500" defTabSz="228554">
              <a:lnSpc>
                <a:spcPct val="150000"/>
              </a:lnSpc>
              <a:buFont typeface="Arial" panose="020B0604020202020204" pitchFamily="34" charset="0"/>
              <a:buChar char="•"/>
              <a:defRPr/>
            </a:pPr>
            <a:r>
              <a:rPr lang="fr-CA" sz="2800" dirty="0">
                <a:latin typeface="Lora" pitchFamily="2" charset="0"/>
              </a:rPr>
              <a:t>Coûts financiers</a:t>
            </a:r>
          </a:p>
          <a:p>
            <a:pPr marL="571500" lvl="0" indent="-571500" defTabSz="228554">
              <a:lnSpc>
                <a:spcPct val="150000"/>
              </a:lnSpc>
              <a:buFont typeface="Arial" panose="020B0604020202020204" pitchFamily="34" charset="0"/>
              <a:buChar char="•"/>
              <a:defRPr/>
            </a:pPr>
            <a:r>
              <a:rPr lang="fr-CA" sz="2800" dirty="0">
                <a:latin typeface="Lora" pitchFamily="2" charset="0"/>
              </a:rPr>
              <a:t>Barrières culturelles</a:t>
            </a:r>
          </a:p>
          <a:p>
            <a:pPr marL="571500" lvl="0" indent="-571500" defTabSz="228554">
              <a:lnSpc>
                <a:spcPct val="150000"/>
              </a:lnSpc>
              <a:buFont typeface="Arial" panose="020B0604020202020204" pitchFamily="34" charset="0"/>
              <a:buChar char="•"/>
              <a:defRPr/>
            </a:pPr>
            <a:r>
              <a:rPr lang="fr-CA" sz="2800" dirty="0">
                <a:latin typeface="Lora" pitchFamily="2" charset="0"/>
              </a:rPr>
              <a:t>Barrières non culturelles</a:t>
            </a:r>
          </a:p>
          <a:p>
            <a:pPr marL="571500" lvl="0" indent="-571500" defTabSz="228554">
              <a:lnSpc>
                <a:spcPct val="150000"/>
              </a:lnSpc>
              <a:buFont typeface="Arial" panose="020B0604020202020204" pitchFamily="34" charset="0"/>
              <a:buChar char="•"/>
              <a:defRPr/>
            </a:pPr>
            <a:r>
              <a:rPr lang="fr-CA" sz="2800" dirty="0">
                <a:latin typeface="Lora" pitchFamily="2" charset="0"/>
              </a:rPr>
              <a:t>Attentes familiales</a:t>
            </a:r>
          </a:p>
        </p:txBody>
      </p:sp>
      <p:sp>
        <p:nvSpPr>
          <p:cNvPr id="2" name="TextBox 1">
            <a:extLst>
              <a:ext uri="{FF2B5EF4-FFF2-40B4-BE49-F238E27FC236}">
                <a16:creationId xmlns:a16="http://schemas.microsoft.com/office/drawing/2014/main" id="{08A88DBC-50F2-377E-CA19-D5569E3201F3}"/>
              </a:ext>
            </a:extLst>
          </p:cNvPr>
          <p:cNvSpPr txBox="1"/>
          <p:nvPr/>
        </p:nvSpPr>
        <p:spPr>
          <a:xfrm>
            <a:off x="2519082" y="6406665"/>
            <a:ext cx="7153836" cy="276999"/>
          </a:xfrm>
          <a:prstGeom prst="rect">
            <a:avLst/>
          </a:prstGeom>
          <a:solidFill>
            <a:sysClr val="window" lastClr="FFFFFF"/>
          </a:solidFill>
        </p:spPr>
        <p:txBody>
          <a:bodyPr wrap="square" rtlCol="0">
            <a:spAutoFit/>
          </a:bodyPr>
          <a:lstStyle/>
          <a:p>
            <a:pPr algn="ctr">
              <a:defRPr/>
            </a:pPr>
            <a:r>
              <a:rPr lang="en-CA" sz="1200" dirty="0">
                <a:solidFill>
                  <a:schemeClr val="bg2">
                    <a:lumMod val="50000"/>
                  </a:schemeClr>
                </a:solidFill>
                <a:latin typeface="Lora" pitchFamily="2" charset="0"/>
              </a:rPr>
              <a:t>Source: Newson et al., 2021</a:t>
            </a:r>
            <a:endParaRPr lang="en-US" sz="1200" dirty="0">
              <a:solidFill>
                <a:schemeClr val="bg2">
                  <a:lumMod val="50000"/>
                </a:schemeClr>
              </a:solidFill>
              <a:latin typeface="Lora" pitchFamily="2" charset="0"/>
            </a:endParaRPr>
          </a:p>
        </p:txBody>
      </p:sp>
      <p:sp>
        <p:nvSpPr>
          <p:cNvPr id="5" name="Slide Number Placeholder 3">
            <a:extLst>
              <a:ext uri="{FF2B5EF4-FFF2-40B4-BE49-F238E27FC236}">
                <a16:creationId xmlns:a16="http://schemas.microsoft.com/office/drawing/2014/main" id="{56B68870-DBA8-7074-E802-DC91E7D20B5E}"/>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23</a:t>
            </a:fld>
            <a:endParaRPr lang="fr-CA">
              <a:latin typeface="Lora Regular Roman" pitchFamily="2" charset="0"/>
            </a:endParaRPr>
          </a:p>
        </p:txBody>
      </p:sp>
    </p:spTree>
    <p:extLst>
      <p:ext uri="{BB962C8B-B14F-4D97-AF65-F5344CB8AC3E}">
        <p14:creationId xmlns:p14="http://schemas.microsoft.com/office/powerpoint/2010/main" val="2519958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0227" y="226340"/>
            <a:ext cx="10515600" cy="1325563"/>
          </a:xfrm>
        </p:spPr>
        <p:txBody>
          <a:bodyPr>
            <a:normAutofit/>
          </a:bodyPr>
          <a:lstStyle/>
          <a:p>
            <a:pPr>
              <a:spcAft>
                <a:spcPts val="2400"/>
              </a:spcAft>
            </a:pPr>
            <a:r>
              <a:rPr lang="fr-CA" sz="4000" dirty="0"/>
              <a:t>Discussion de groupe</a:t>
            </a:r>
            <a:endParaRPr lang="fr-CA" sz="4000" b="0" dirty="0">
              <a:solidFill>
                <a:schemeClr val="tx1"/>
              </a:solidFill>
              <a:latin typeface="Lora Regular Roman" pitchFamily="2" charset="0"/>
            </a:endParaRPr>
          </a:p>
        </p:txBody>
      </p:sp>
      <p:sp>
        <p:nvSpPr>
          <p:cNvPr id="5" name="Slide Number Placeholder 3">
            <a:extLst>
              <a:ext uri="{FF2B5EF4-FFF2-40B4-BE49-F238E27FC236}">
                <a16:creationId xmlns:a16="http://schemas.microsoft.com/office/drawing/2014/main" id="{3174330F-8E0B-A5FC-C494-F88DCE84A774}"/>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24</a:t>
            </a:fld>
            <a:endParaRPr lang="fr-CA">
              <a:latin typeface="Lora Regular Roman" pitchFamily="2" charset="0"/>
            </a:endParaRPr>
          </a:p>
        </p:txBody>
      </p:sp>
      <p:sp>
        <p:nvSpPr>
          <p:cNvPr id="4" name="Content Placeholder 3">
            <a:extLst>
              <a:ext uri="{FF2B5EF4-FFF2-40B4-BE49-F238E27FC236}">
                <a16:creationId xmlns:a16="http://schemas.microsoft.com/office/drawing/2014/main" id="{464D0F5C-66C8-17C4-48FB-4E6D0DF96477}"/>
              </a:ext>
            </a:extLst>
          </p:cNvPr>
          <p:cNvSpPr>
            <a:spLocks noGrp="1"/>
          </p:cNvSpPr>
          <p:nvPr>
            <p:ph idx="1"/>
          </p:nvPr>
        </p:nvSpPr>
        <p:spPr>
          <a:xfrm>
            <a:off x="590227" y="1253331"/>
            <a:ext cx="11353800" cy="4351338"/>
          </a:xfrm>
        </p:spPr>
        <p:txBody>
          <a:bodyPr>
            <a:normAutofit/>
          </a:bodyPr>
          <a:lstStyle/>
          <a:p>
            <a:pPr>
              <a:lnSpc>
                <a:spcPts val="4540"/>
              </a:lnSpc>
            </a:pPr>
            <a:r>
              <a:rPr lang="fr-FR" sz="2800" dirty="0">
                <a:latin typeface="Lora" pitchFamily="2" charset="0"/>
              </a:rPr>
              <a:t>Quels pourraient être des moyens possibles pour</a:t>
            </a:r>
            <a:r>
              <a:rPr lang="fr-CA" sz="2800" dirty="0">
                <a:latin typeface="Lora" pitchFamily="2" charset="0"/>
              </a:rPr>
              <a:t> prévenir ou pour réduire les barrières à l’accès aux soins en milieu de travail ou dans votre communauté? </a:t>
            </a:r>
          </a:p>
        </p:txBody>
      </p:sp>
      <p:pic>
        <p:nvPicPr>
          <p:cNvPr id="6" name="Picture 5" descr="Business team brainstorming">
            <a:extLst>
              <a:ext uri="{FF2B5EF4-FFF2-40B4-BE49-F238E27FC236}">
                <a16:creationId xmlns:a16="http://schemas.microsoft.com/office/drawing/2014/main" id="{10CD9260-C812-2E88-1AEF-373FB0D9E261}"/>
              </a:ext>
            </a:extLst>
          </p:cNvPr>
          <p:cNvPicPr>
            <a:picLocks noChangeAspect="1"/>
          </p:cNvPicPr>
          <p:nvPr/>
        </p:nvPicPr>
        <p:blipFill rotWithShape="1">
          <a:blip r:embed="rId4">
            <a:extLst>
              <a:ext uri="{28A0092B-C50C-407E-A947-70E740481C1C}">
                <a14:useLocalDpi xmlns:a14="http://schemas.microsoft.com/office/drawing/2010/main" val="0"/>
              </a:ext>
            </a:extLst>
          </a:blip>
          <a:srcRect l="1106" t="26522" r="-359" b="26944"/>
          <a:stretch/>
        </p:blipFill>
        <p:spPr>
          <a:xfrm>
            <a:off x="838200" y="3059819"/>
            <a:ext cx="10515600" cy="3286804"/>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9675286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35862F2-72B4-44C1-8AF8-F92338A4887C}"/>
              </a:ext>
            </a:extLst>
          </p:cNvPr>
          <p:cNvSpPr>
            <a:spLocks noGrp="1"/>
          </p:cNvSpPr>
          <p:nvPr>
            <p:ph type="title"/>
          </p:nvPr>
        </p:nvSpPr>
        <p:spPr>
          <a:xfrm>
            <a:off x="459008" y="261548"/>
            <a:ext cx="11353800" cy="1325563"/>
          </a:xfrm>
        </p:spPr>
        <p:txBody>
          <a:bodyPr/>
          <a:lstStyle/>
          <a:p>
            <a:r>
              <a:rPr lang="fr-CA" sz="3600" dirty="0"/>
              <a:t>Module 1 – Vérification des connaissances acquises</a:t>
            </a:r>
          </a:p>
        </p:txBody>
      </p:sp>
      <p:sp>
        <p:nvSpPr>
          <p:cNvPr id="5" name="Content Placeholder 4">
            <a:extLst>
              <a:ext uri="{FF2B5EF4-FFF2-40B4-BE49-F238E27FC236}">
                <a16:creationId xmlns:a16="http://schemas.microsoft.com/office/drawing/2014/main" id="{A995727C-03DE-FB0F-9EE3-E7F9AB1A4D5B}"/>
              </a:ext>
            </a:extLst>
          </p:cNvPr>
          <p:cNvSpPr>
            <a:spLocks noGrp="1"/>
          </p:cNvSpPr>
          <p:nvPr>
            <p:ph sz="half" idx="1"/>
          </p:nvPr>
        </p:nvSpPr>
        <p:spPr>
          <a:xfrm>
            <a:off x="676102" y="1667683"/>
            <a:ext cx="5496098" cy="5190317"/>
          </a:xfrm>
        </p:spPr>
        <p:txBody>
          <a:bodyPr anchor="t">
            <a:normAutofit fontScale="85000" lnSpcReduction="10000"/>
          </a:bodyPr>
          <a:lstStyle/>
          <a:p>
            <a:pPr marL="446400" lvl="1" indent="-457200">
              <a:lnSpc>
                <a:spcPct val="130000"/>
              </a:lnSpc>
              <a:buFont typeface="+mj-lt"/>
              <a:buAutoNum type="arabicPeriod"/>
            </a:pPr>
            <a:r>
              <a:rPr lang="fr-CA" dirty="0">
                <a:latin typeface="Lora" pitchFamily="2" charset="0"/>
              </a:rPr>
              <a:t>Une bonne santé mentale ne signifie pas l’absence de trouble de santé mentale.</a:t>
            </a:r>
          </a:p>
          <a:p>
            <a:pPr marL="1060200" lvl="3">
              <a:lnSpc>
                <a:spcPct val="130000"/>
              </a:lnSpc>
              <a:buFont typeface="Courier New" panose="02070309020205020404" pitchFamily="49" charset="0"/>
              <a:buChar char="o"/>
            </a:pPr>
            <a:r>
              <a:rPr lang="fr-CA" dirty="0">
                <a:latin typeface="Lora" pitchFamily="2" charset="0"/>
              </a:rPr>
              <a:t>Vrai</a:t>
            </a:r>
          </a:p>
          <a:p>
            <a:pPr marL="1060200" lvl="3">
              <a:lnSpc>
                <a:spcPct val="130000"/>
              </a:lnSpc>
              <a:buFont typeface="Courier New" panose="02070309020205020404" pitchFamily="49" charset="0"/>
              <a:buChar char="o"/>
            </a:pPr>
            <a:r>
              <a:rPr lang="fr-CA" dirty="0">
                <a:latin typeface="Lora" pitchFamily="2" charset="0"/>
              </a:rPr>
              <a:t>Faux </a:t>
            </a:r>
          </a:p>
          <a:p>
            <a:pPr marL="446400" lvl="1" indent="-457200">
              <a:lnSpc>
                <a:spcPct val="130000"/>
              </a:lnSpc>
              <a:spcBef>
                <a:spcPts val="2400"/>
              </a:spcBef>
              <a:buFont typeface="+mj-lt"/>
              <a:buAutoNum type="arabicPeriod"/>
            </a:pPr>
            <a:r>
              <a:rPr lang="fr-CA" dirty="0">
                <a:latin typeface="Lora" pitchFamily="2" charset="0"/>
              </a:rPr>
              <a:t>_______ stigmatisation ________ , c’est ce que les autres pensent, disent ou croient au sujet de quelqu’un qui vit avec un trouble de santé mentale.</a:t>
            </a:r>
          </a:p>
          <a:p>
            <a:pPr marL="1096200" lvl="3">
              <a:lnSpc>
                <a:spcPct val="130000"/>
              </a:lnSpc>
              <a:buFont typeface="Courier New" panose="02070309020205020404" pitchFamily="49" charset="0"/>
              <a:buChar char="o"/>
            </a:pPr>
            <a:r>
              <a:rPr lang="fr-CA" dirty="0">
                <a:latin typeface="Lora" pitchFamily="2" charset="0"/>
              </a:rPr>
              <a:t>L’auto-stigmatisation</a:t>
            </a:r>
          </a:p>
          <a:p>
            <a:pPr marL="1096200" lvl="3">
              <a:lnSpc>
                <a:spcPct val="130000"/>
              </a:lnSpc>
              <a:buFont typeface="Courier New" panose="02070309020205020404" pitchFamily="49" charset="0"/>
              <a:buChar char="o"/>
            </a:pPr>
            <a:r>
              <a:rPr lang="fr-CA" dirty="0">
                <a:latin typeface="Lora" pitchFamily="2" charset="0"/>
              </a:rPr>
              <a:t>La stigmatisation publique </a:t>
            </a:r>
          </a:p>
          <a:p>
            <a:pPr lvl="1">
              <a:lnSpc>
                <a:spcPct val="150000"/>
              </a:lnSpc>
            </a:pPr>
            <a:endParaRPr lang="fr-CA" dirty="0">
              <a:latin typeface="Lora" pitchFamily="2" charset="0"/>
            </a:endParaRPr>
          </a:p>
        </p:txBody>
      </p:sp>
      <p:sp>
        <p:nvSpPr>
          <p:cNvPr id="2" name="Content Placeholder 1">
            <a:extLst>
              <a:ext uri="{FF2B5EF4-FFF2-40B4-BE49-F238E27FC236}">
                <a16:creationId xmlns:a16="http://schemas.microsoft.com/office/drawing/2014/main" id="{0FBEE22B-DA27-D1FD-952B-57E1BF6412F5}"/>
              </a:ext>
            </a:extLst>
          </p:cNvPr>
          <p:cNvSpPr>
            <a:spLocks noGrp="1"/>
          </p:cNvSpPr>
          <p:nvPr>
            <p:ph sz="half" idx="2"/>
          </p:nvPr>
        </p:nvSpPr>
        <p:spPr>
          <a:xfrm>
            <a:off x="6334298" y="1667683"/>
            <a:ext cx="5181600" cy="4351338"/>
          </a:xfrm>
        </p:spPr>
        <p:txBody>
          <a:bodyPr>
            <a:normAutofit fontScale="85000" lnSpcReduction="10000"/>
          </a:bodyPr>
          <a:lstStyle/>
          <a:p>
            <a:pPr marL="446400" lvl="1" indent="-457200">
              <a:lnSpc>
                <a:spcPct val="130000"/>
              </a:lnSpc>
              <a:spcBef>
                <a:spcPts val="600"/>
              </a:spcBef>
              <a:buFont typeface="+mj-lt"/>
              <a:buAutoNum type="arabicPeriod" startAt="3"/>
            </a:pPr>
            <a:r>
              <a:rPr lang="fr-CA" dirty="0">
                <a:latin typeface="Lora" pitchFamily="2" charset="0"/>
              </a:rPr>
              <a:t>« Cette personne ______ » est un bon exemple de langage centré sur la personne.</a:t>
            </a:r>
          </a:p>
          <a:p>
            <a:pPr marL="1060200" lvl="3">
              <a:lnSpc>
                <a:spcPct val="130000"/>
              </a:lnSpc>
              <a:spcBef>
                <a:spcPts val="600"/>
              </a:spcBef>
              <a:buFont typeface="Courier New" panose="02070309020205020404" pitchFamily="49" charset="0"/>
              <a:buChar char="o"/>
            </a:pPr>
            <a:r>
              <a:rPr lang="fr-CA" dirty="0">
                <a:latin typeface="Lora" pitchFamily="2" charset="0"/>
              </a:rPr>
              <a:t>est malade mentale</a:t>
            </a:r>
          </a:p>
          <a:p>
            <a:pPr marL="1060200" lvl="3">
              <a:lnSpc>
                <a:spcPct val="130000"/>
              </a:lnSpc>
              <a:spcBef>
                <a:spcPts val="600"/>
              </a:spcBef>
              <a:buFont typeface="Courier New" panose="02070309020205020404" pitchFamily="49" charset="0"/>
              <a:buChar char="o"/>
            </a:pPr>
            <a:r>
              <a:rPr lang="fr-CA" dirty="0">
                <a:latin typeface="Lora" pitchFamily="2" charset="0"/>
              </a:rPr>
              <a:t>vit avec la dépression</a:t>
            </a:r>
          </a:p>
        </p:txBody>
      </p:sp>
      <p:sp>
        <p:nvSpPr>
          <p:cNvPr id="3" name="Slide Number Placeholder 3">
            <a:extLst>
              <a:ext uri="{FF2B5EF4-FFF2-40B4-BE49-F238E27FC236}">
                <a16:creationId xmlns:a16="http://schemas.microsoft.com/office/drawing/2014/main" id="{493EDB53-6847-0E76-DCA6-875B17146BB6}"/>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25</a:t>
            </a:fld>
            <a:endParaRPr lang="fr-CA">
              <a:latin typeface="Lora Regular Roman" pitchFamily="2" charset="0"/>
            </a:endParaRPr>
          </a:p>
        </p:txBody>
      </p:sp>
    </p:spTree>
    <p:extLst>
      <p:ext uri="{BB962C8B-B14F-4D97-AF65-F5344CB8AC3E}">
        <p14:creationId xmlns:p14="http://schemas.microsoft.com/office/powerpoint/2010/main" val="1686960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5" presetClass="emph" presetSubtype="0" nodeType="clickEffect">
                                  <p:stCondLst>
                                    <p:cond delay="0"/>
                                  </p:stCondLst>
                                  <p:childTnLst>
                                    <p:set>
                                      <p:cBhvr override="childStyle">
                                        <p:cTn id="14" dur="indefinite"/>
                                        <p:tgtEl>
                                          <p:spTgt spid="5">
                                            <p:txEl>
                                              <p:pRg st="1" end="1"/>
                                            </p:txEl>
                                          </p:spTgt>
                                        </p:tgtEl>
                                        <p:attrNameLst>
                                          <p:attrName>style.fontWeight</p:attrName>
                                        </p:attrNameLst>
                                      </p:cBhvr>
                                      <p:to>
                                        <p:strVal val="bold"/>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5" presetClass="emph" presetSubtype="0" nodeType="clickEffect">
                                  <p:stCondLst>
                                    <p:cond delay="0"/>
                                  </p:stCondLst>
                                  <p:childTnLst>
                                    <p:set>
                                      <p:cBhvr override="childStyle">
                                        <p:cTn id="26" dur="indefinite"/>
                                        <p:tgtEl>
                                          <p:spTgt spid="5">
                                            <p:txEl>
                                              <p:pRg st="5" end="5"/>
                                            </p:txEl>
                                          </p:spTgt>
                                        </p:tgtEl>
                                        <p:attrNameLst>
                                          <p:attrName>style.fontWeight</p:attrName>
                                        </p:attrNameLst>
                                      </p:cBhvr>
                                      <p:to>
                                        <p:strVal val="bold"/>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
                                            <p:txEl>
                                              <p:pRg st="1" end="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5" presetClass="emph" presetSubtype="0" nodeType="clickEffect">
                                  <p:stCondLst>
                                    <p:cond delay="0"/>
                                  </p:stCondLst>
                                  <p:childTnLst>
                                    <p:set>
                                      <p:cBhvr override="childStyle">
                                        <p:cTn id="38" dur="indefinite"/>
                                        <p:tgtEl>
                                          <p:spTgt spid="2">
                                            <p:txEl>
                                              <p:pRg st="2" end="2"/>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5546" y="1426634"/>
            <a:ext cx="10073050" cy="2115386"/>
          </a:xfrm>
        </p:spPr>
        <p:txBody>
          <a:bodyPr>
            <a:normAutofit/>
          </a:bodyPr>
          <a:lstStyle/>
          <a:p>
            <a:r>
              <a:rPr lang="fr-CA" dirty="0"/>
              <a:t>Résumé – Module 1</a:t>
            </a:r>
          </a:p>
        </p:txBody>
      </p:sp>
      <p:sp>
        <p:nvSpPr>
          <p:cNvPr id="3" name="Content Placeholder 2"/>
          <p:cNvSpPr>
            <a:spLocks noGrp="1"/>
          </p:cNvSpPr>
          <p:nvPr>
            <p:ph type="body" sz="quarter" idx="10"/>
          </p:nvPr>
        </p:nvSpPr>
        <p:spPr>
          <a:xfrm>
            <a:off x="0" y="3759201"/>
            <a:ext cx="12192000" cy="3098800"/>
          </a:xfrm>
          <a:solidFill>
            <a:srgbClr val="006498"/>
          </a:solidFill>
        </p:spPr>
        <p:txBody>
          <a:bodyPr anchor="ctr">
            <a:noAutofit/>
          </a:bodyPr>
          <a:lstStyle/>
          <a:p>
            <a:pPr>
              <a:lnSpc>
                <a:spcPct val="150000"/>
              </a:lnSpc>
            </a:pPr>
            <a:r>
              <a:rPr lang="fr-CA" b="1" dirty="0">
                <a:latin typeface="Lora" pitchFamily="2" charset="0"/>
              </a:rPr>
              <a:t>Dans ce module, vous avez appris : </a:t>
            </a:r>
          </a:p>
          <a:p>
            <a:pPr marL="342900" lvl="0" indent="-342900">
              <a:spcBef>
                <a:spcPts val="600"/>
              </a:spcBef>
              <a:spcAft>
                <a:spcPts val="600"/>
              </a:spcAft>
              <a:buClr>
                <a:srgbClr val="FFFFFF"/>
              </a:buClr>
              <a:buSzPts val="1800"/>
              <a:buFont typeface="Wingdings" pitchFamily="2" charset="2"/>
              <a:buChar char=""/>
              <a:tabLst>
                <a:tab pos="372110" algn="l"/>
              </a:tabLst>
            </a:pPr>
            <a:r>
              <a:rPr lang="fr-FR" sz="1800" b="1" dirty="0">
                <a:solidFill>
                  <a:srgbClr val="FFFFFF"/>
                </a:solidFill>
                <a:latin typeface="Lora" pitchFamily="2" charset="77"/>
                <a:ea typeface="Wingdings" pitchFamily="2" charset="2"/>
                <a:cs typeface="Wingdings" pitchFamily="2" charset="2"/>
              </a:rPr>
              <a:t>A</a:t>
            </a:r>
            <a:r>
              <a:rPr lang="fr-FR" sz="1800" b="1" spc="0" dirty="0">
                <a:solidFill>
                  <a:srgbClr val="FFFFFF"/>
                </a:solidFill>
                <a:effectLst/>
                <a:latin typeface="Lora" pitchFamily="2" charset="77"/>
                <a:ea typeface="Wingdings" pitchFamily="2" charset="2"/>
                <a:cs typeface="Wingdings" pitchFamily="2" charset="2"/>
              </a:rPr>
              <a:t>ugmenter votre connaissance et reconnaissance des signes d’une bonne santé mentale, d'un déclin et d’un trouble de santé mentale. </a:t>
            </a:r>
          </a:p>
          <a:p>
            <a:pPr marL="342900" lvl="0" indent="-342900">
              <a:spcBef>
                <a:spcPts val="600"/>
              </a:spcBef>
              <a:spcAft>
                <a:spcPts val="600"/>
              </a:spcAft>
              <a:buClr>
                <a:srgbClr val="FFFFFF"/>
              </a:buClr>
              <a:buSzPts val="1800"/>
              <a:buFont typeface="Wingdings" pitchFamily="2" charset="2"/>
              <a:buChar char=""/>
              <a:tabLst>
                <a:tab pos="371475" algn="l"/>
                <a:tab pos="8072438" algn="l"/>
              </a:tabLst>
            </a:pPr>
            <a:r>
              <a:rPr lang="fr-FR" sz="1800" b="1" dirty="0">
                <a:solidFill>
                  <a:srgbClr val="FFFFFF"/>
                </a:solidFill>
                <a:latin typeface="Lora" pitchFamily="2" charset="77"/>
                <a:ea typeface="Wingdings" pitchFamily="2" charset="2"/>
                <a:cs typeface="Wingdings" pitchFamily="2" charset="2"/>
              </a:rPr>
              <a:t>R</a:t>
            </a:r>
            <a:r>
              <a:rPr lang="fr-FR" sz="1800" b="1" spc="0" dirty="0">
                <a:solidFill>
                  <a:srgbClr val="FFFFFF"/>
                </a:solidFill>
                <a:effectLst/>
                <a:latin typeface="Lora" pitchFamily="2" charset="77"/>
                <a:ea typeface="Wingdings" pitchFamily="2" charset="2"/>
                <a:cs typeface="Wingdings" pitchFamily="2" charset="2"/>
              </a:rPr>
              <a:t>econnaître les répercussions de la stigmatisation entourant la santé mentale.</a:t>
            </a:r>
          </a:p>
          <a:p>
            <a:pPr marL="342900" lvl="0" indent="-342900" defTabSz="896938">
              <a:spcBef>
                <a:spcPts val="600"/>
              </a:spcBef>
              <a:spcAft>
                <a:spcPts val="600"/>
              </a:spcAft>
              <a:buClr>
                <a:srgbClr val="FFFFFF"/>
              </a:buClr>
              <a:buSzPts val="1800"/>
              <a:buFont typeface="Wingdings" pitchFamily="2" charset="2"/>
              <a:buChar char=""/>
              <a:tabLst>
                <a:tab pos="372110" algn="l"/>
              </a:tabLst>
            </a:pPr>
            <a:r>
              <a:rPr lang="fr-FR" sz="1800" b="1" dirty="0">
                <a:solidFill>
                  <a:srgbClr val="FFFFFF"/>
                </a:solidFill>
                <a:latin typeface="Lora" pitchFamily="2" charset="77"/>
                <a:ea typeface="Wingdings" pitchFamily="2" charset="2"/>
                <a:cs typeface="Wingdings" pitchFamily="2" charset="2"/>
              </a:rPr>
              <a:t>R</a:t>
            </a:r>
            <a:r>
              <a:rPr lang="fr-FR" sz="1800" b="1" spc="0" dirty="0">
                <a:solidFill>
                  <a:srgbClr val="FFFFFF"/>
                </a:solidFill>
                <a:effectLst/>
                <a:latin typeface="Lora" pitchFamily="2" charset="77"/>
                <a:ea typeface="Wingdings" pitchFamily="2" charset="2"/>
                <a:cs typeface="Wingdings" pitchFamily="2" charset="2"/>
              </a:rPr>
              <a:t>éduire la stigmatisation et les autres barrières à l’accès aux soins dans le lieu de travail.</a:t>
            </a:r>
          </a:p>
          <a:p>
            <a:pPr marL="342900" lvl="0" indent="-342900">
              <a:spcBef>
                <a:spcPts val="1770"/>
              </a:spcBef>
              <a:spcAft>
                <a:spcPts val="0"/>
              </a:spcAft>
              <a:buClr>
                <a:srgbClr val="FFFFFF"/>
              </a:buClr>
              <a:buSzPts val="1800"/>
              <a:buFont typeface="Wingdings" pitchFamily="2" charset="2"/>
              <a:buChar char=""/>
              <a:tabLst>
                <a:tab pos="372110" algn="l"/>
              </a:tabLst>
            </a:pPr>
            <a:endParaRPr lang="fr-FR" sz="1800" b="1" spc="0" dirty="0">
              <a:solidFill>
                <a:srgbClr val="FFFFFF"/>
              </a:solidFill>
              <a:effectLst/>
              <a:latin typeface="Lora" pitchFamily="2" charset="77"/>
              <a:ea typeface="Wingdings" pitchFamily="2" charset="2"/>
              <a:cs typeface="Wingdings" pitchFamily="2" charset="2"/>
            </a:endParaRPr>
          </a:p>
        </p:txBody>
      </p:sp>
      <p:grpSp>
        <p:nvGrpSpPr>
          <p:cNvPr id="5" name="TWM icon">
            <a:extLst>
              <a:ext uri="{FF2B5EF4-FFF2-40B4-BE49-F238E27FC236}">
                <a16:creationId xmlns:a16="http://schemas.microsoft.com/office/drawing/2014/main" id="{6173E81D-7EBC-5860-755F-3F20B6C060C1}"/>
              </a:ext>
              <a:ext uri="{C183D7F6-B498-43B3-948B-1728B52AA6E4}">
                <adec:decorative xmlns:adec="http://schemas.microsoft.com/office/drawing/2017/decorative" val="1"/>
              </a:ext>
            </a:extLst>
          </p:cNvPr>
          <p:cNvGrpSpPr/>
          <p:nvPr/>
        </p:nvGrpSpPr>
        <p:grpSpPr>
          <a:xfrm>
            <a:off x="9930247" y="4544079"/>
            <a:ext cx="2075929" cy="2313921"/>
            <a:chOff x="6881284" y="687592"/>
            <a:chExt cx="3215928" cy="3584612"/>
          </a:xfrm>
        </p:grpSpPr>
        <p:sp>
          <p:nvSpPr>
            <p:cNvPr id="6" name="Freeform 10">
              <a:extLst>
                <a:ext uri="{FF2B5EF4-FFF2-40B4-BE49-F238E27FC236}">
                  <a16:creationId xmlns:a16="http://schemas.microsoft.com/office/drawing/2014/main" id="{CAE21901-BAC2-F439-D6BC-C6AF830866C0}"/>
                </a:ext>
              </a:extLst>
            </p:cNvPr>
            <p:cNvSpPr/>
            <p:nvPr/>
          </p:nvSpPr>
          <p:spPr>
            <a:xfrm>
              <a:off x="6881284" y="687592"/>
              <a:ext cx="3215928" cy="3584612"/>
            </a:xfrm>
            <a:custGeom>
              <a:avLst/>
              <a:gdLst>
                <a:gd name="connsiteX0" fmla="*/ 2993314 w 3215928"/>
                <a:gd name="connsiteY0" fmla="*/ 3582136 h 3584612"/>
                <a:gd name="connsiteX1" fmla="*/ 2803855 w 3215928"/>
                <a:gd name="connsiteY1" fmla="*/ 2844520 h 3584612"/>
                <a:gd name="connsiteX2" fmla="*/ 3114423 w 3215928"/>
                <a:gd name="connsiteY2" fmla="*/ 1892496 h 3584612"/>
                <a:gd name="connsiteX3" fmla="*/ 3095791 w 3215928"/>
                <a:gd name="connsiteY3" fmla="*/ 759878 h 3584612"/>
                <a:gd name="connsiteX4" fmla="*/ 1928047 w 3215928"/>
                <a:gd name="connsiteY4" fmla="*/ 545 h 3584612"/>
                <a:gd name="connsiteX5" fmla="*/ 549171 w 3215928"/>
                <a:gd name="connsiteY5" fmla="*/ 541946 h 3584612"/>
                <a:gd name="connsiteX6" fmla="*/ 207613 w 3215928"/>
                <a:gd name="connsiteY6" fmla="*/ 1257655 h 3584612"/>
                <a:gd name="connsiteX7" fmla="*/ 269783 w 3215928"/>
                <a:gd name="connsiteY7" fmla="*/ 1568741 h 3584612"/>
                <a:gd name="connsiteX8" fmla="*/ 269783 w 3215928"/>
                <a:gd name="connsiteY8" fmla="*/ 1730476 h 3584612"/>
                <a:gd name="connsiteX9" fmla="*/ 182802 w 3215928"/>
                <a:gd name="connsiteY9" fmla="*/ 1886114 h 3584612"/>
                <a:gd name="connsiteX10" fmla="*/ 58650 w 3215928"/>
                <a:gd name="connsiteY10" fmla="*/ 2166149 h 3584612"/>
                <a:gd name="connsiteX11" fmla="*/ 39923 w 3215928"/>
                <a:gd name="connsiteY11" fmla="*/ 2396369 h 3584612"/>
                <a:gd name="connsiteX12" fmla="*/ 207518 w 3215928"/>
                <a:gd name="connsiteY12" fmla="*/ 2502191 h 3584612"/>
                <a:gd name="connsiteX13" fmla="*/ 182706 w 3215928"/>
                <a:gd name="connsiteY13" fmla="*/ 2564390 h 3584612"/>
                <a:gd name="connsiteX14" fmla="*/ 201339 w 3215928"/>
                <a:gd name="connsiteY14" fmla="*/ 2682595 h 3584612"/>
                <a:gd name="connsiteX15" fmla="*/ 188790 w 3215928"/>
                <a:gd name="connsiteY15" fmla="*/ 2707455 h 3584612"/>
                <a:gd name="connsiteX16" fmla="*/ 232424 w 3215928"/>
                <a:gd name="connsiteY16" fmla="*/ 2800895 h 3584612"/>
                <a:gd name="connsiteX17" fmla="*/ 238603 w 3215928"/>
                <a:gd name="connsiteY17" fmla="*/ 2894145 h 3584612"/>
                <a:gd name="connsiteX18" fmla="*/ 182611 w 3215928"/>
                <a:gd name="connsiteY18" fmla="*/ 3062261 h 3584612"/>
                <a:gd name="connsiteX19" fmla="*/ 337943 w 3215928"/>
                <a:gd name="connsiteY19" fmla="*/ 3199136 h 3584612"/>
                <a:gd name="connsiteX20" fmla="*/ 704407 w 3215928"/>
                <a:gd name="connsiteY20" fmla="*/ 3230187 h 3584612"/>
                <a:gd name="connsiteX21" fmla="*/ 1120589 w 3215928"/>
                <a:gd name="connsiteY21" fmla="*/ 3304768 h 3584612"/>
                <a:gd name="connsiteX22" fmla="*/ 1293983 w 3215928"/>
                <a:gd name="connsiteY22" fmla="*/ 3584612 h 3584612"/>
                <a:gd name="connsiteX23" fmla="*/ 2993123 w 3215928"/>
                <a:gd name="connsiteY23" fmla="*/ 3581850 h 3584612"/>
                <a:gd name="connsiteX24" fmla="*/ 2993123 w 3215928"/>
                <a:gd name="connsiteY24" fmla="*/ 3581850 h 358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215928" h="3584612">
                  <a:moveTo>
                    <a:pt x="2993314" y="3582136"/>
                  </a:moveTo>
                  <a:cubicBezTo>
                    <a:pt x="2924964" y="3488791"/>
                    <a:pt x="2791402" y="3037496"/>
                    <a:pt x="2803855" y="2844520"/>
                  </a:cubicBezTo>
                  <a:cubicBezTo>
                    <a:pt x="2816308" y="2651734"/>
                    <a:pt x="3064705" y="2060517"/>
                    <a:pt x="3114423" y="1892496"/>
                  </a:cubicBezTo>
                  <a:cubicBezTo>
                    <a:pt x="3164045" y="1724475"/>
                    <a:pt x="3325556" y="1288802"/>
                    <a:pt x="3095791" y="759878"/>
                  </a:cubicBezTo>
                  <a:cubicBezTo>
                    <a:pt x="2865930" y="230764"/>
                    <a:pt x="2431211" y="13023"/>
                    <a:pt x="1928047" y="545"/>
                  </a:cubicBezTo>
                  <a:cubicBezTo>
                    <a:pt x="1424978" y="-11837"/>
                    <a:pt x="859739" y="187235"/>
                    <a:pt x="549171" y="541946"/>
                  </a:cubicBezTo>
                  <a:cubicBezTo>
                    <a:pt x="238793" y="896657"/>
                    <a:pt x="220066" y="1182979"/>
                    <a:pt x="207613" y="1257655"/>
                  </a:cubicBezTo>
                  <a:cubicBezTo>
                    <a:pt x="195255" y="1332331"/>
                    <a:pt x="244972" y="1500352"/>
                    <a:pt x="269783" y="1568741"/>
                  </a:cubicBezTo>
                  <a:cubicBezTo>
                    <a:pt x="294595" y="1637226"/>
                    <a:pt x="275962" y="1662086"/>
                    <a:pt x="269783" y="1730476"/>
                  </a:cubicBezTo>
                  <a:cubicBezTo>
                    <a:pt x="263509" y="1798961"/>
                    <a:pt x="207613" y="1842585"/>
                    <a:pt x="182802" y="1886114"/>
                  </a:cubicBezTo>
                  <a:cubicBezTo>
                    <a:pt x="157990" y="1929739"/>
                    <a:pt x="108273" y="2060327"/>
                    <a:pt x="58650" y="2166149"/>
                  </a:cubicBezTo>
                  <a:cubicBezTo>
                    <a:pt x="8933" y="2271972"/>
                    <a:pt x="-34511" y="2327979"/>
                    <a:pt x="39923" y="2396369"/>
                  </a:cubicBezTo>
                  <a:cubicBezTo>
                    <a:pt x="114452" y="2464853"/>
                    <a:pt x="188981" y="2464853"/>
                    <a:pt x="207518" y="2502191"/>
                  </a:cubicBezTo>
                  <a:cubicBezTo>
                    <a:pt x="226150" y="2539529"/>
                    <a:pt x="195160" y="2545721"/>
                    <a:pt x="182706" y="2564390"/>
                  </a:cubicBezTo>
                  <a:cubicBezTo>
                    <a:pt x="170253" y="2583154"/>
                    <a:pt x="145442" y="2620396"/>
                    <a:pt x="201339" y="2682595"/>
                  </a:cubicBezTo>
                  <a:lnTo>
                    <a:pt x="188790" y="2707455"/>
                  </a:lnTo>
                  <a:cubicBezTo>
                    <a:pt x="176337" y="2732411"/>
                    <a:pt x="201339" y="2775940"/>
                    <a:pt x="232424" y="2800895"/>
                  </a:cubicBezTo>
                  <a:cubicBezTo>
                    <a:pt x="263414" y="2825756"/>
                    <a:pt x="257235" y="2838138"/>
                    <a:pt x="238603" y="2894145"/>
                  </a:cubicBezTo>
                  <a:cubicBezTo>
                    <a:pt x="219971" y="2950247"/>
                    <a:pt x="195065" y="2968821"/>
                    <a:pt x="182611" y="3062261"/>
                  </a:cubicBezTo>
                  <a:cubicBezTo>
                    <a:pt x="170158" y="3155511"/>
                    <a:pt x="244782" y="3155511"/>
                    <a:pt x="337943" y="3199136"/>
                  </a:cubicBezTo>
                  <a:cubicBezTo>
                    <a:pt x="431104" y="3242665"/>
                    <a:pt x="586435" y="3223996"/>
                    <a:pt x="704407" y="3230187"/>
                  </a:cubicBezTo>
                  <a:cubicBezTo>
                    <a:pt x="822380" y="3236378"/>
                    <a:pt x="1033608" y="3280003"/>
                    <a:pt x="1120589" y="3304768"/>
                  </a:cubicBezTo>
                  <a:cubicBezTo>
                    <a:pt x="1207381" y="3329723"/>
                    <a:pt x="1238086" y="3491362"/>
                    <a:pt x="1293983" y="3584612"/>
                  </a:cubicBezTo>
                  <a:lnTo>
                    <a:pt x="2993123" y="3581850"/>
                  </a:lnTo>
                  <a:lnTo>
                    <a:pt x="2993123" y="3581850"/>
                  </a:lnTo>
                  <a:close/>
                </a:path>
              </a:pathLst>
            </a:custGeom>
            <a:solidFill>
              <a:schemeClr val="bg1"/>
            </a:solidFill>
            <a:ln w="0" cap="flat">
              <a:noFill/>
              <a:prstDash val="solid"/>
              <a:miter/>
            </a:ln>
          </p:spPr>
          <p:txBody>
            <a:bodyPr rtlCol="0" anchor="ctr"/>
            <a:lstStyle/>
            <a:p>
              <a:endParaRPr lang="fr-CA"/>
            </a:p>
          </p:txBody>
        </p:sp>
        <p:sp>
          <p:nvSpPr>
            <p:cNvPr id="7" name="Freeform 11">
              <a:extLst>
                <a:ext uri="{FF2B5EF4-FFF2-40B4-BE49-F238E27FC236}">
                  <a16:creationId xmlns:a16="http://schemas.microsoft.com/office/drawing/2014/main" id="{AAC57319-B3E7-908E-2D71-D97D3A0C3C1F}"/>
                </a:ext>
              </a:extLst>
            </p:cNvPr>
            <p:cNvSpPr/>
            <p:nvPr/>
          </p:nvSpPr>
          <p:spPr>
            <a:xfrm>
              <a:off x="8255251" y="2084657"/>
              <a:ext cx="1122360" cy="1124591"/>
            </a:xfrm>
            <a:custGeom>
              <a:avLst/>
              <a:gdLst>
                <a:gd name="connsiteX0" fmla="*/ 903016 w 1122360"/>
                <a:gd name="connsiteY0" fmla="*/ 603634 h 1124591"/>
                <a:gd name="connsiteX1" fmla="*/ 861189 w 1122360"/>
                <a:gd name="connsiteY1" fmla="*/ 731555 h 1124591"/>
                <a:gd name="connsiteX2" fmla="*/ 773637 w 1122360"/>
                <a:gd name="connsiteY2" fmla="*/ 833758 h 1124591"/>
                <a:gd name="connsiteX3" fmla="*/ 653763 w 1122360"/>
                <a:gd name="connsiteY3" fmla="*/ 894528 h 1124591"/>
                <a:gd name="connsiteX4" fmla="*/ 519821 w 1122360"/>
                <a:gd name="connsiteY4" fmla="*/ 904720 h 1124591"/>
                <a:gd name="connsiteX5" fmla="*/ 392057 w 1122360"/>
                <a:gd name="connsiteY5" fmla="*/ 862905 h 1124591"/>
                <a:gd name="connsiteX6" fmla="*/ 290341 w 1122360"/>
                <a:gd name="connsiteY6" fmla="*/ 775084 h 1124591"/>
                <a:gd name="connsiteX7" fmla="*/ 229501 w 1122360"/>
                <a:gd name="connsiteY7" fmla="*/ 655069 h 1124591"/>
                <a:gd name="connsiteX8" fmla="*/ 219329 w 1122360"/>
                <a:gd name="connsiteY8" fmla="*/ 520862 h 1124591"/>
                <a:gd name="connsiteX9" fmla="*/ 261062 w 1122360"/>
                <a:gd name="connsiteY9" fmla="*/ 392941 h 1124591"/>
                <a:gd name="connsiteX10" fmla="*/ 348709 w 1122360"/>
                <a:gd name="connsiteY10" fmla="*/ 290738 h 1124591"/>
                <a:gd name="connsiteX11" fmla="*/ 468582 w 1122360"/>
                <a:gd name="connsiteY11" fmla="*/ 229873 h 1124591"/>
                <a:gd name="connsiteX12" fmla="*/ 602525 w 1122360"/>
                <a:gd name="connsiteY12" fmla="*/ 219777 h 1124591"/>
                <a:gd name="connsiteX13" fmla="*/ 730098 w 1122360"/>
                <a:gd name="connsiteY13" fmla="*/ 261687 h 1124591"/>
                <a:gd name="connsiteX14" fmla="*/ 832100 w 1122360"/>
                <a:gd name="connsiteY14" fmla="*/ 349317 h 1124591"/>
                <a:gd name="connsiteX15" fmla="*/ 892749 w 1122360"/>
                <a:gd name="connsiteY15" fmla="*/ 469427 h 1124591"/>
                <a:gd name="connsiteX16" fmla="*/ 902921 w 1122360"/>
                <a:gd name="connsiteY16" fmla="*/ 603634 h 1124591"/>
                <a:gd name="connsiteX17" fmla="*/ 902921 w 1122360"/>
                <a:gd name="connsiteY17" fmla="*/ 603634 h 1124591"/>
                <a:gd name="connsiteX18" fmla="*/ 1057302 w 1122360"/>
                <a:gd name="connsiteY18" fmla="*/ 584584 h 1124591"/>
                <a:gd name="connsiteX19" fmla="*/ 1122325 w 1122360"/>
                <a:gd name="connsiteY19" fmla="*/ 563344 h 1124591"/>
                <a:gd name="connsiteX20" fmla="*/ 1115765 w 1122360"/>
                <a:gd name="connsiteY20" fmla="*/ 475904 h 1124591"/>
                <a:gd name="connsiteX21" fmla="*/ 1047891 w 1122360"/>
                <a:gd name="connsiteY21" fmla="*/ 464950 h 1124591"/>
                <a:gd name="connsiteX22" fmla="*/ 1039620 w 1122360"/>
                <a:gd name="connsiteY22" fmla="*/ 428470 h 1124591"/>
                <a:gd name="connsiteX23" fmla="*/ 1027928 w 1122360"/>
                <a:gd name="connsiteY23" fmla="*/ 392941 h 1124591"/>
                <a:gd name="connsiteX24" fmla="*/ 1080307 w 1122360"/>
                <a:gd name="connsiteY24" fmla="*/ 348460 h 1124591"/>
                <a:gd name="connsiteX25" fmla="*/ 1040571 w 1122360"/>
                <a:gd name="connsiteY25" fmla="*/ 270069 h 1124591"/>
                <a:gd name="connsiteX26" fmla="*/ 974028 w 1122360"/>
                <a:gd name="connsiteY26" fmla="*/ 285690 h 1124591"/>
                <a:gd name="connsiteX27" fmla="*/ 952068 w 1122360"/>
                <a:gd name="connsiteY27" fmla="*/ 255210 h 1124591"/>
                <a:gd name="connsiteX28" fmla="*/ 927732 w 1122360"/>
                <a:gd name="connsiteY28" fmla="*/ 226825 h 1124591"/>
                <a:gd name="connsiteX29" fmla="*/ 958818 w 1122360"/>
                <a:gd name="connsiteY29" fmla="*/ 165484 h 1124591"/>
                <a:gd name="connsiteX30" fmla="*/ 892369 w 1122360"/>
                <a:gd name="connsiteY30" fmla="*/ 108430 h 1124591"/>
                <a:gd name="connsiteX31" fmla="*/ 836758 w 1122360"/>
                <a:gd name="connsiteY31" fmla="*/ 148625 h 1124591"/>
                <a:gd name="connsiteX32" fmla="*/ 804912 w 1122360"/>
                <a:gd name="connsiteY32" fmla="*/ 128718 h 1124591"/>
                <a:gd name="connsiteX33" fmla="*/ 771640 w 1122360"/>
                <a:gd name="connsiteY33" fmla="*/ 111763 h 1124591"/>
                <a:gd name="connsiteX34" fmla="*/ 777059 w 1122360"/>
                <a:gd name="connsiteY34" fmla="*/ 43374 h 1124591"/>
                <a:gd name="connsiteX35" fmla="*/ 693974 w 1122360"/>
                <a:gd name="connsiteY35" fmla="*/ 15847 h 1124591"/>
                <a:gd name="connsiteX36" fmla="*/ 657851 w 1122360"/>
                <a:gd name="connsiteY36" fmla="*/ 74330 h 1124591"/>
                <a:gd name="connsiteX37" fmla="*/ 620777 w 1122360"/>
                <a:gd name="connsiteY37" fmla="*/ 68139 h 1124591"/>
                <a:gd name="connsiteX38" fmla="*/ 583417 w 1122360"/>
                <a:gd name="connsiteY38" fmla="*/ 65186 h 1124591"/>
                <a:gd name="connsiteX39" fmla="*/ 562218 w 1122360"/>
                <a:gd name="connsiteY39" fmla="*/ 35 h 1124591"/>
                <a:gd name="connsiteX40" fmla="*/ 474856 w 1122360"/>
                <a:gd name="connsiteY40" fmla="*/ 6607 h 1124591"/>
                <a:gd name="connsiteX41" fmla="*/ 463924 w 1122360"/>
                <a:gd name="connsiteY41" fmla="*/ 74521 h 1124591"/>
                <a:gd name="connsiteX42" fmla="*/ 427420 w 1122360"/>
                <a:gd name="connsiteY42" fmla="*/ 82807 h 1124591"/>
                <a:gd name="connsiteX43" fmla="*/ 392057 w 1122360"/>
                <a:gd name="connsiteY43" fmla="*/ 94618 h 1124591"/>
                <a:gd name="connsiteX44" fmla="*/ 347568 w 1122360"/>
                <a:gd name="connsiteY44" fmla="*/ 42136 h 1124591"/>
                <a:gd name="connsiteX45" fmla="*/ 269427 w 1122360"/>
                <a:gd name="connsiteY45" fmla="*/ 81855 h 1124591"/>
                <a:gd name="connsiteX46" fmla="*/ 285017 w 1122360"/>
                <a:gd name="connsiteY46" fmla="*/ 148530 h 1124591"/>
                <a:gd name="connsiteX47" fmla="*/ 254597 w 1122360"/>
                <a:gd name="connsiteY47" fmla="*/ 170437 h 1124591"/>
                <a:gd name="connsiteX48" fmla="*/ 226269 w 1122360"/>
                <a:gd name="connsiteY48" fmla="*/ 194917 h 1124591"/>
                <a:gd name="connsiteX49" fmla="*/ 160105 w 1122360"/>
                <a:gd name="connsiteY49" fmla="*/ 169390 h 1124591"/>
                <a:gd name="connsiteX50" fmla="*/ 113050 w 1122360"/>
                <a:gd name="connsiteY50" fmla="*/ 224444 h 1124591"/>
                <a:gd name="connsiteX51" fmla="*/ 148223 w 1122360"/>
                <a:gd name="connsiteY51" fmla="*/ 285880 h 1124591"/>
                <a:gd name="connsiteX52" fmla="*/ 128450 w 1122360"/>
                <a:gd name="connsiteY52" fmla="*/ 317694 h 1124591"/>
                <a:gd name="connsiteX53" fmla="*/ 111529 w 1122360"/>
                <a:gd name="connsiteY53" fmla="*/ 351222 h 1124591"/>
                <a:gd name="connsiteX54" fmla="*/ 43179 w 1122360"/>
                <a:gd name="connsiteY54" fmla="*/ 345697 h 1124591"/>
                <a:gd name="connsiteX55" fmla="*/ 15801 w 1122360"/>
                <a:gd name="connsiteY55" fmla="*/ 429041 h 1124591"/>
                <a:gd name="connsiteX56" fmla="*/ 74264 w 1122360"/>
                <a:gd name="connsiteY56" fmla="*/ 465236 h 1124591"/>
                <a:gd name="connsiteX57" fmla="*/ 67990 w 1122360"/>
                <a:gd name="connsiteY57" fmla="*/ 502193 h 1124591"/>
                <a:gd name="connsiteX58" fmla="*/ 65043 w 1122360"/>
                <a:gd name="connsiteY58" fmla="*/ 539626 h 1124591"/>
                <a:gd name="connsiteX59" fmla="*/ 21 w 1122360"/>
                <a:gd name="connsiteY59" fmla="*/ 560867 h 1124591"/>
                <a:gd name="connsiteX60" fmla="*/ 6675 w 1122360"/>
                <a:gd name="connsiteY60" fmla="*/ 648497 h 1124591"/>
                <a:gd name="connsiteX61" fmla="*/ 74455 w 1122360"/>
                <a:gd name="connsiteY61" fmla="*/ 659356 h 1124591"/>
                <a:gd name="connsiteX62" fmla="*/ 82725 w 1122360"/>
                <a:gd name="connsiteY62" fmla="*/ 695932 h 1124591"/>
                <a:gd name="connsiteX63" fmla="*/ 94608 w 1122360"/>
                <a:gd name="connsiteY63" fmla="*/ 731460 h 1124591"/>
                <a:gd name="connsiteX64" fmla="*/ 42133 w 1122360"/>
                <a:gd name="connsiteY64" fmla="*/ 776037 h 1124591"/>
                <a:gd name="connsiteX65" fmla="*/ 81774 w 1122360"/>
                <a:gd name="connsiteY65" fmla="*/ 854332 h 1124591"/>
                <a:gd name="connsiteX66" fmla="*/ 148318 w 1122360"/>
                <a:gd name="connsiteY66" fmla="*/ 838807 h 1124591"/>
                <a:gd name="connsiteX67" fmla="*/ 170182 w 1122360"/>
                <a:gd name="connsiteY67" fmla="*/ 869287 h 1124591"/>
                <a:gd name="connsiteX68" fmla="*/ 194708 w 1122360"/>
                <a:gd name="connsiteY68" fmla="*/ 897766 h 1124591"/>
                <a:gd name="connsiteX69" fmla="*/ 163433 w 1122360"/>
                <a:gd name="connsiteY69" fmla="*/ 959107 h 1124591"/>
                <a:gd name="connsiteX70" fmla="*/ 229881 w 1122360"/>
                <a:gd name="connsiteY70" fmla="*/ 1016162 h 1124591"/>
                <a:gd name="connsiteX71" fmla="*/ 285587 w 1122360"/>
                <a:gd name="connsiteY71" fmla="*/ 976062 h 1124591"/>
                <a:gd name="connsiteX72" fmla="*/ 317243 w 1122360"/>
                <a:gd name="connsiteY72" fmla="*/ 995874 h 1124591"/>
                <a:gd name="connsiteX73" fmla="*/ 350610 w 1122360"/>
                <a:gd name="connsiteY73" fmla="*/ 1012733 h 1124591"/>
                <a:gd name="connsiteX74" fmla="*/ 345191 w 1122360"/>
                <a:gd name="connsiteY74" fmla="*/ 1081218 h 1124591"/>
                <a:gd name="connsiteX75" fmla="*/ 428276 w 1122360"/>
                <a:gd name="connsiteY75" fmla="*/ 1108555 h 1124591"/>
                <a:gd name="connsiteX76" fmla="*/ 464494 w 1122360"/>
                <a:gd name="connsiteY76" fmla="*/ 1050166 h 1124591"/>
                <a:gd name="connsiteX77" fmla="*/ 501474 w 1122360"/>
                <a:gd name="connsiteY77" fmla="*/ 1056358 h 1124591"/>
                <a:gd name="connsiteX78" fmla="*/ 538833 w 1122360"/>
                <a:gd name="connsiteY78" fmla="*/ 1059406 h 1124591"/>
                <a:gd name="connsiteX79" fmla="*/ 560032 w 1122360"/>
                <a:gd name="connsiteY79" fmla="*/ 1124557 h 1124591"/>
                <a:gd name="connsiteX80" fmla="*/ 647394 w 1122360"/>
                <a:gd name="connsiteY80" fmla="*/ 1117984 h 1124591"/>
                <a:gd name="connsiteX81" fmla="*/ 658231 w 1122360"/>
                <a:gd name="connsiteY81" fmla="*/ 1050071 h 1124591"/>
                <a:gd name="connsiteX82" fmla="*/ 694735 w 1122360"/>
                <a:gd name="connsiteY82" fmla="*/ 1041784 h 1124591"/>
                <a:gd name="connsiteX83" fmla="*/ 730098 w 1122360"/>
                <a:gd name="connsiteY83" fmla="*/ 1029973 h 1124591"/>
                <a:gd name="connsiteX84" fmla="*/ 774682 w 1122360"/>
                <a:gd name="connsiteY84" fmla="*/ 1082456 h 1124591"/>
                <a:gd name="connsiteX85" fmla="*/ 852823 w 1122360"/>
                <a:gd name="connsiteY85" fmla="*/ 1042737 h 1124591"/>
                <a:gd name="connsiteX86" fmla="*/ 837328 w 1122360"/>
                <a:gd name="connsiteY86" fmla="*/ 975967 h 1124591"/>
                <a:gd name="connsiteX87" fmla="*/ 867653 w 1122360"/>
                <a:gd name="connsiteY87" fmla="*/ 954059 h 1124591"/>
                <a:gd name="connsiteX88" fmla="*/ 895981 w 1122360"/>
                <a:gd name="connsiteY88" fmla="*/ 929580 h 1124591"/>
                <a:gd name="connsiteX89" fmla="*/ 957297 w 1122360"/>
                <a:gd name="connsiteY89" fmla="*/ 960822 h 1124591"/>
                <a:gd name="connsiteX90" fmla="*/ 1014144 w 1122360"/>
                <a:gd name="connsiteY90" fmla="*/ 894147 h 1124591"/>
                <a:gd name="connsiteX91" fmla="*/ 974218 w 1122360"/>
                <a:gd name="connsiteY91" fmla="*/ 838426 h 1124591"/>
                <a:gd name="connsiteX92" fmla="*/ 993800 w 1122360"/>
                <a:gd name="connsiteY92" fmla="*/ 806612 h 1124591"/>
                <a:gd name="connsiteX93" fmla="*/ 1010721 w 1122360"/>
                <a:gd name="connsiteY93" fmla="*/ 773179 h 1124591"/>
                <a:gd name="connsiteX94" fmla="*/ 1079071 w 1122360"/>
                <a:gd name="connsiteY94" fmla="*/ 778609 h 1124591"/>
                <a:gd name="connsiteX95" fmla="*/ 1106544 w 1122360"/>
                <a:gd name="connsiteY95" fmla="*/ 695360 h 1124591"/>
                <a:gd name="connsiteX96" fmla="*/ 1048176 w 1122360"/>
                <a:gd name="connsiteY96" fmla="*/ 659070 h 1124591"/>
                <a:gd name="connsiteX97" fmla="*/ 1054450 w 1122360"/>
                <a:gd name="connsiteY97" fmla="*/ 622018 h 1124591"/>
                <a:gd name="connsiteX98" fmla="*/ 1057302 w 1122360"/>
                <a:gd name="connsiteY98" fmla="*/ 584584 h 1124591"/>
                <a:gd name="connsiteX99" fmla="*/ 1057302 w 1122360"/>
                <a:gd name="connsiteY99" fmla="*/ 584584 h 11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60" h="1124591">
                  <a:moveTo>
                    <a:pt x="903016" y="603634"/>
                  </a:moveTo>
                  <a:cubicBezTo>
                    <a:pt x="897693" y="648402"/>
                    <a:pt x="883243" y="692122"/>
                    <a:pt x="861189" y="731555"/>
                  </a:cubicBezTo>
                  <a:cubicBezTo>
                    <a:pt x="839039" y="771084"/>
                    <a:pt x="809095" y="805945"/>
                    <a:pt x="773637" y="833758"/>
                  </a:cubicBezTo>
                  <a:cubicBezTo>
                    <a:pt x="738178" y="861667"/>
                    <a:pt x="697397" y="882241"/>
                    <a:pt x="653763" y="894528"/>
                  </a:cubicBezTo>
                  <a:cubicBezTo>
                    <a:pt x="610035" y="906625"/>
                    <a:pt x="564500" y="910244"/>
                    <a:pt x="519821" y="904720"/>
                  </a:cubicBezTo>
                  <a:cubicBezTo>
                    <a:pt x="475237" y="899386"/>
                    <a:pt x="431508" y="885003"/>
                    <a:pt x="392057" y="862905"/>
                  </a:cubicBezTo>
                  <a:cubicBezTo>
                    <a:pt x="352701" y="840616"/>
                    <a:pt x="318004" y="810613"/>
                    <a:pt x="290341" y="775084"/>
                  </a:cubicBezTo>
                  <a:cubicBezTo>
                    <a:pt x="262487" y="739556"/>
                    <a:pt x="241859" y="698694"/>
                    <a:pt x="229501" y="655069"/>
                  </a:cubicBezTo>
                  <a:cubicBezTo>
                    <a:pt x="217428" y="611254"/>
                    <a:pt x="213911" y="565630"/>
                    <a:pt x="219329" y="520862"/>
                  </a:cubicBezTo>
                  <a:cubicBezTo>
                    <a:pt x="224748" y="476095"/>
                    <a:pt x="239007" y="432280"/>
                    <a:pt x="261062" y="392941"/>
                  </a:cubicBezTo>
                  <a:cubicBezTo>
                    <a:pt x="283401" y="353508"/>
                    <a:pt x="313251" y="318551"/>
                    <a:pt x="348709" y="290738"/>
                  </a:cubicBezTo>
                  <a:cubicBezTo>
                    <a:pt x="384072" y="262830"/>
                    <a:pt x="424854" y="242256"/>
                    <a:pt x="468582" y="229873"/>
                  </a:cubicBezTo>
                  <a:cubicBezTo>
                    <a:pt x="512216" y="217777"/>
                    <a:pt x="557750" y="214252"/>
                    <a:pt x="602525" y="219777"/>
                  </a:cubicBezTo>
                  <a:cubicBezTo>
                    <a:pt x="647109" y="225206"/>
                    <a:pt x="690837" y="239494"/>
                    <a:pt x="730098" y="261687"/>
                  </a:cubicBezTo>
                  <a:cubicBezTo>
                    <a:pt x="769359" y="283880"/>
                    <a:pt x="804342" y="313884"/>
                    <a:pt x="832100" y="349317"/>
                  </a:cubicBezTo>
                  <a:cubicBezTo>
                    <a:pt x="859953" y="384845"/>
                    <a:pt x="880391" y="425707"/>
                    <a:pt x="892749" y="469427"/>
                  </a:cubicBezTo>
                  <a:cubicBezTo>
                    <a:pt x="904822" y="513147"/>
                    <a:pt x="908340" y="558772"/>
                    <a:pt x="902921" y="603634"/>
                  </a:cubicBezTo>
                  <a:lnTo>
                    <a:pt x="902921" y="603634"/>
                  </a:lnTo>
                  <a:close/>
                  <a:moveTo>
                    <a:pt x="1057302" y="584584"/>
                  </a:moveTo>
                  <a:cubicBezTo>
                    <a:pt x="1079641" y="578488"/>
                    <a:pt x="1100936" y="571440"/>
                    <a:pt x="1122325" y="563344"/>
                  </a:cubicBezTo>
                  <a:cubicBezTo>
                    <a:pt x="1122705" y="534007"/>
                    <a:pt x="1120043" y="504860"/>
                    <a:pt x="1115765" y="475904"/>
                  </a:cubicBezTo>
                  <a:cubicBezTo>
                    <a:pt x="1093711" y="471142"/>
                    <a:pt x="1070706" y="467713"/>
                    <a:pt x="1047891" y="464950"/>
                  </a:cubicBezTo>
                  <a:lnTo>
                    <a:pt x="1039620" y="428470"/>
                  </a:lnTo>
                  <a:lnTo>
                    <a:pt x="1027928" y="392941"/>
                  </a:lnTo>
                  <a:cubicBezTo>
                    <a:pt x="1045894" y="378844"/>
                    <a:pt x="1063671" y="363890"/>
                    <a:pt x="1080307" y="348460"/>
                  </a:cubicBezTo>
                  <a:cubicBezTo>
                    <a:pt x="1068900" y="321504"/>
                    <a:pt x="1056161" y="295120"/>
                    <a:pt x="1040571" y="270069"/>
                  </a:cubicBezTo>
                  <a:cubicBezTo>
                    <a:pt x="1018136" y="274355"/>
                    <a:pt x="996272" y="279403"/>
                    <a:pt x="974028" y="285690"/>
                  </a:cubicBezTo>
                  <a:lnTo>
                    <a:pt x="952068" y="255210"/>
                  </a:lnTo>
                  <a:cubicBezTo>
                    <a:pt x="944463" y="245399"/>
                    <a:pt x="935813" y="236255"/>
                    <a:pt x="927732" y="226825"/>
                  </a:cubicBezTo>
                  <a:cubicBezTo>
                    <a:pt x="938854" y="206918"/>
                    <a:pt x="949596" y="186058"/>
                    <a:pt x="958818" y="165484"/>
                  </a:cubicBezTo>
                  <a:cubicBezTo>
                    <a:pt x="938094" y="144815"/>
                    <a:pt x="916040" y="125575"/>
                    <a:pt x="892369" y="108430"/>
                  </a:cubicBezTo>
                  <a:cubicBezTo>
                    <a:pt x="873262" y="120907"/>
                    <a:pt x="854820" y="134242"/>
                    <a:pt x="836758" y="148625"/>
                  </a:cubicBezTo>
                  <a:lnTo>
                    <a:pt x="804912" y="128718"/>
                  </a:lnTo>
                  <a:lnTo>
                    <a:pt x="771640" y="111763"/>
                  </a:lnTo>
                  <a:cubicBezTo>
                    <a:pt x="774492" y="88808"/>
                    <a:pt x="776203" y="66043"/>
                    <a:pt x="777059" y="43374"/>
                  </a:cubicBezTo>
                  <a:cubicBezTo>
                    <a:pt x="750156" y="31944"/>
                    <a:pt x="722398" y="22990"/>
                    <a:pt x="693974" y="15847"/>
                  </a:cubicBezTo>
                  <a:cubicBezTo>
                    <a:pt x="681046" y="34420"/>
                    <a:pt x="668973" y="54518"/>
                    <a:pt x="657851" y="74330"/>
                  </a:cubicBezTo>
                  <a:cubicBezTo>
                    <a:pt x="645398" y="72235"/>
                    <a:pt x="633135" y="69663"/>
                    <a:pt x="620777" y="68139"/>
                  </a:cubicBezTo>
                  <a:lnTo>
                    <a:pt x="583417" y="65186"/>
                  </a:lnTo>
                  <a:cubicBezTo>
                    <a:pt x="577333" y="42802"/>
                    <a:pt x="570299" y="21562"/>
                    <a:pt x="562218" y="35"/>
                  </a:cubicBezTo>
                  <a:cubicBezTo>
                    <a:pt x="532844" y="-346"/>
                    <a:pt x="503755" y="2416"/>
                    <a:pt x="474856" y="6607"/>
                  </a:cubicBezTo>
                  <a:cubicBezTo>
                    <a:pt x="470103" y="28705"/>
                    <a:pt x="466586" y="51851"/>
                    <a:pt x="463924" y="74521"/>
                  </a:cubicBezTo>
                  <a:lnTo>
                    <a:pt x="427420" y="82807"/>
                  </a:lnTo>
                  <a:lnTo>
                    <a:pt x="392057" y="94618"/>
                  </a:lnTo>
                  <a:cubicBezTo>
                    <a:pt x="377988" y="76616"/>
                    <a:pt x="363063" y="58709"/>
                    <a:pt x="347568" y="42136"/>
                  </a:cubicBezTo>
                  <a:cubicBezTo>
                    <a:pt x="320570" y="53566"/>
                    <a:pt x="294238" y="66329"/>
                    <a:pt x="269427" y="81855"/>
                  </a:cubicBezTo>
                  <a:cubicBezTo>
                    <a:pt x="273705" y="104334"/>
                    <a:pt x="278743" y="126241"/>
                    <a:pt x="285017" y="148530"/>
                  </a:cubicBezTo>
                  <a:lnTo>
                    <a:pt x="254597" y="170437"/>
                  </a:lnTo>
                  <a:cubicBezTo>
                    <a:pt x="244806" y="178057"/>
                    <a:pt x="235585" y="186725"/>
                    <a:pt x="226269" y="194917"/>
                  </a:cubicBezTo>
                  <a:cubicBezTo>
                    <a:pt x="206306" y="183772"/>
                    <a:pt x="182065" y="176057"/>
                    <a:pt x="160105" y="169390"/>
                  </a:cubicBezTo>
                  <a:cubicBezTo>
                    <a:pt x="139667" y="190345"/>
                    <a:pt x="130161" y="200727"/>
                    <a:pt x="113050" y="224444"/>
                  </a:cubicBezTo>
                  <a:cubicBezTo>
                    <a:pt x="125123" y="250828"/>
                    <a:pt x="133868" y="267878"/>
                    <a:pt x="148223" y="285880"/>
                  </a:cubicBezTo>
                  <a:lnTo>
                    <a:pt x="128450" y="317694"/>
                  </a:lnTo>
                  <a:lnTo>
                    <a:pt x="111529" y="351222"/>
                  </a:lnTo>
                  <a:cubicBezTo>
                    <a:pt x="88619" y="348269"/>
                    <a:pt x="65899" y="346459"/>
                    <a:pt x="43179" y="345697"/>
                  </a:cubicBezTo>
                  <a:cubicBezTo>
                    <a:pt x="31772" y="372653"/>
                    <a:pt x="23026" y="400466"/>
                    <a:pt x="15801" y="429041"/>
                  </a:cubicBezTo>
                  <a:cubicBezTo>
                    <a:pt x="34433" y="441805"/>
                    <a:pt x="54301" y="454092"/>
                    <a:pt x="74264" y="465236"/>
                  </a:cubicBezTo>
                  <a:cubicBezTo>
                    <a:pt x="72173" y="477619"/>
                    <a:pt x="69511" y="489811"/>
                    <a:pt x="67990" y="502193"/>
                  </a:cubicBezTo>
                  <a:lnTo>
                    <a:pt x="65043" y="539626"/>
                  </a:lnTo>
                  <a:cubicBezTo>
                    <a:pt x="42799" y="545818"/>
                    <a:pt x="21410" y="552866"/>
                    <a:pt x="21" y="560867"/>
                  </a:cubicBezTo>
                  <a:cubicBezTo>
                    <a:pt x="-264" y="590299"/>
                    <a:pt x="2397" y="619446"/>
                    <a:pt x="6675" y="648497"/>
                  </a:cubicBezTo>
                  <a:cubicBezTo>
                    <a:pt x="28730" y="653164"/>
                    <a:pt x="51830" y="656689"/>
                    <a:pt x="74455" y="659356"/>
                  </a:cubicBezTo>
                  <a:lnTo>
                    <a:pt x="82725" y="695932"/>
                  </a:lnTo>
                  <a:lnTo>
                    <a:pt x="94608" y="731460"/>
                  </a:lnTo>
                  <a:cubicBezTo>
                    <a:pt x="76546" y="745557"/>
                    <a:pt x="58674" y="760511"/>
                    <a:pt x="42133" y="776037"/>
                  </a:cubicBezTo>
                  <a:cubicBezTo>
                    <a:pt x="53446" y="802993"/>
                    <a:pt x="66279" y="829377"/>
                    <a:pt x="81774" y="854332"/>
                  </a:cubicBezTo>
                  <a:cubicBezTo>
                    <a:pt x="104304" y="850046"/>
                    <a:pt x="126073" y="845093"/>
                    <a:pt x="148318" y="838807"/>
                  </a:cubicBezTo>
                  <a:lnTo>
                    <a:pt x="170182" y="869287"/>
                  </a:lnTo>
                  <a:cubicBezTo>
                    <a:pt x="177882" y="879097"/>
                    <a:pt x="186438" y="888337"/>
                    <a:pt x="194708" y="897766"/>
                  </a:cubicBezTo>
                  <a:cubicBezTo>
                    <a:pt x="183491" y="917674"/>
                    <a:pt x="172654" y="938533"/>
                    <a:pt x="163433" y="959107"/>
                  </a:cubicBezTo>
                  <a:cubicBezTo>
                    <a:pt x="184156" y="979777"/>
                    <a:pt x="206211" y="999017"/>
                    <a:pt x="229881" y="1016162"/>
                  </a:cubicBezTo>
                  <a:cubicBezTo>
                    <a:pt x="248989" y="1003684"/>
                    <a:pt x="267431" y="990349"/>
                    <a:pt x="285587" y="976062"/>
                  </a:cubicBezTo>
                  <a:lnTo>
                    <a:pt x="317243" y="995874"/>
                  </a:lnTo>
                  <a:lnTo>
                    <a:pt x="350610" y="1012733"/>
                  </a:lnTo>
                  <a:cubicBezTo>
                    <a:pt x="347758" y="1035593"/>
                    <a:pt x="345952" y="1058453"/>
                    <a:pt x="345191" y="1081218"/>
                  </a:cubicBezTo>
                  <a:cubicBezTo>
                    <a:pt x="371999" y="1092648"/>
                    <a:pt x="399852" y="1101506"/>
                    <a:pt x="428276" y="1108555"/>
                  </a:cubicBezTo>
                  <a:cubicBezTo>
                    <a:pt x="441109" y="1089981"/>
                    <a:pt x="453087" y="1069978"/>
                    <a:pt x="464494" y="1050166"/>
                  </a:cubicBezTo>
                  <a:cubicBezTo>
                    <a:pt x="476662" y="1052262"/>
                    <a:pt x="488925" y="1054834"/>
                    <a:pt x="501474" y="1056358"/>
                  </a:cubicBezTo>
                  <a:lnTo>
                    <a:pt x="538833" y="1059406"/>
                  </a:lnTo>
                  <a:cubicBezTo>
                    <a:pt x="544917" y="1081694"/>
                    <a:pt x="551952" y="1103030"/>
                    <a:pt x="560032" y="1124557"/>
                  </a:cubicBezTo>
                  <a:cubicBezTo>
                    <a:pt x="589311" y="1124938"/>
                    <a:pt x="618495" y="1122175"/>
                    <a:pt x="647394" y="1117984"/>
                  </a:cubicBezTo>
                  <a:cubicBezTo>
                    <a:pt x="652052" y="1095887"/>
                    <a:pt x="655569" y="1072741"/>
                    <a:pt x="658231" y="1050071"/>
                  </a:cubicBezTo>
                  <a:lnTo>
                    <a:pt x="694735" y="1041784"/>
                  </a:lnTo>
                  <a:lnTo>
                    <a:pt x="730098" y="1029973"/>
                  </a:lnTo>
                  <a:cubicBezTo>
                    <a:pt x="744357" y="1047976"/>
                    <a:pt x="759282" y="1065978"/>
                    <a:pt x="774682" y="1082456"/>
                  </a:cubicBezTo>
                  <a:cubicBezTo>
                    <a:pt x="801680" y="1071026"/>
                    <a:pt x="827917" y="1058263"/>
                    <a:pt x="852823" y="1042737"/>
                  </a:cubicBezTo>
                  <a:cubicBezTo>
                    <a:pt x="848641" y="1020258"/>
                    <a:pt x="843602" y="998350"/>
                    <a:pt x="837328" y="975967"/>
                  </a:cubicBezTo>
                  <a:lnTo>
                    <a:pt x="867653" y="954059"/>
                  </a:lnTo>
                  <a:cubicBezTo>
                    <a:pt x="877444" y="946344"/>
                    <a:pt x="886665" y="937771"/>
                    <a:pt x="895981" y="929580"/>
                  </a:cubicBezTo>
                  <a:cubicBezTo>
                    <a:pt x="915849" y="940724"/>
                    <a:pt x="936668" y="951487"/>
                    <a:pt x="957297" y="960822"/>
                  </a:cubicBezTo>
                  <a:cubicBezTo>
                    <a:pt x="977830" y="940057"/>
                    <a:pt x="997033" y="917959"/>
                    <a:pt x="1014144" y="894147"/>
                  </a:cubicBezTo>
                  <a:cubicBezTo>
                    <a:pt x="1001786" y="875097"/>
                    <a:pt x="988477" y="856523"/>
                    <a:pt x="974218" y="838426"/>
                  </a:cubicBezTo>
                  <a:lnTo>
                    <a:pt x="993800" y="806612"/>
                  </a:lnTo>
                  <a:lnTo>
                    <a:pt x="1010721" y="773179"/>
                  </a:lnTo>
                  <a:cubicBezTo>
                    <a:pt x="1033631" y="776132"/>
                    <a:pt x="1056256" y="777847"/>
                    <a:pt x="1079071" y="778609"/>
                  </a:cubicBezTo>
                  <a:cubicBezTo>
                    <a:pt x="1090574" y="751653"/>
                    <a:pt x="1099509" y="723745"/>
                    <a:pt x="1106544" y="695360"/>
                  </a:cubicBezTo>
                  <a:cubicBezTo>
                    <a:pt x="1088007" y="682501"/>
                    <a:pt x="1068044" y="670309"/>
                    <a:pt x="1048176" y="659070"/>
                  </a:cubicBezTo>
                  <a:cubicBezTo>
                    <a:pt x="1050267" y="646783"/>
                    <a:pt x="1052834" y="634495"/>
                    <a:pt x="1054450" y="622018"/>
                  </a:cubicBezTo>
                  <a:lnTo>
                    <a:pt x="1057302" y="584584"/>
                  </a:lnTo>
                  <a:lnTo>
                    <a:pt x="1057302" y="584584"/>
                  </a:lnTo>
                  <a:close/>
                </a:path>
              </a:pathLst>
            </a:custGeom>
            <a:solidFill>
              <a:srgbClr val="72BF44"/>
            </a:solidFill>
            <a:ln w="0" cap="flat">
              <a:noFill/>
              <a:prstDash val="solid"/>
              <a:miter/>
            </a:ln>
          </p:spPr>
          <p:txBody>
            <a:bodyPr rtlCol="0" anchor="ctr"/>
            <a:lstStyle/>
            <a:p>
              <a:endParaRPr lang="fr-CA"/>
            </a:p>
          </p:txBody>
        </p:sp>
        <p:sp>
          <p:nvSpPr>
            <p:cNvPr id="8" name="Freeform 12">
              <a:extLst>
                <a:ext uri="{FF2B5EF4-FFF2-40B4-BE49-F238E27FC236}">
                  <a16:creationId xmlns:a16="http://schemas.microsoft.com/office/drawing/2014/main" id="{9E6EE5AB-AE56-5F24-3988-A5E4C56D5214}"/>
                </a:ext>
              </a:extLst>
            </p:cNvPr>
            <p:cNvSpPr/>
            <p:nvPr/>
          </p:nvSpPr>
          <p:spPr>
            <a:xfrm>
              <a:off x="8489249" y="2318942"/>
              <a:ext cx="654422" cy="655752"/>
            </a:xfrm>
            <a:custGeom>
              <a:avLst/>
              <a:gdLst>
                <a:gd name="connsiteX0" fmla="*/ 614167 w 654422"/>
                <a:gd name="connsiteY0" fmla="*/ 362682 h 655752"/>
                <a:gd name="connsiteX1" fmla="*/ 579089 w 654422"/>
                <a:gd name="connsiteY1" fmla="*/ 470124 h 655752"/>
                <a:gd name="connsiteX2" fmla="*/ 505511 w 654422"/>
                <a:gd name="connsiteY2" fmla="*/ 555849 h 655752"/>
                <a:gd name="connsiteX3" fmla="*/ 404935 w 654422"/>
                <a:gd name="connsiteY3" fmla="*/ 606808 h 655752"/>
                <a:gd name="connsiteX4" fmla="*/ 292666 w 654422"/>
                <a:gd name="connsiteY4" fmla="*/ 615380 h 655752"/>
                <a:gd name="connsiteX5" fmla="*/ 185341 w 654422"/>
                <a:gd name="connsiteY5" fmla="*/ 580233 h 655752"/>
                <a:gd name="connsiteX6" fmla="*/ 99785 w 654422"/>
                <a:gd name="connsiteY6" fmla="*/ 506510 h 655752"/>
                <a:gd name="connsiteX7" fmla="*/ 48927 w 654422"/>
                <a:gd name="connsiteY7" fmla="*/ 405735 h 655752"/>
                <a:gd name="connsiteX8" fmla="*/ 40372 w 654422"/>
                <a:gd name="connsiteY8" fmla="*/ 293054 h 655752"/>
                <a:gd name="connsiteX9" fmla="*/ 75545 w 654422"/>
                <a:gd name="connsiteY9" fmla="*/ 185612 h 655752"/>
                <a:gd name="connsiteX10" fmla="*/ 149123 w 654422"/>
                <a:gd name="connsiteY10" fmla="*/ 99792 h 655752"/>
                <a:gd name="connsiteX11" fmla="*/ 249698 w 654422"/>
                <a:gd name="connsiteY11" fmla="*/ 48833 h 655752"/>
                <a:gd name="connsiteX12" fmla="*/ 362062 w 654422"/>
                <a:gd name="connsiteY12" fmla="*/ 40166 h 655752"/>
                <a:gd name="connsiteX13" fmla="*/ 469292 w 654422"/>
                <a:gd name="connsiteY13" fmla="*/ 75408 h 655752"/>
                <a:gd name="connsiteX14" fmla="*/ 554848 w 654422"/>
                <a:gd name="connsiteY14" fmla="*/ 149132 h 655752"/>
                <a:gd name="connsiteX15" fmla="*/ 605801 w 654422"/>
                <a:gd name="connsiteY15" fmla="*/ 249906 h 655752"/>
                <a:gd name="connsiteX16" fmla="*/ 614357 w 654422"/>
                <a:gd name="connsiteY16" fmla="*/ 362587 h 655752"/>
                <a:gd name="connsiteX17" fmla="*/ 614357 w 654422"/>
                <a:gd name="connsiteY17" fmla="*/ 362587 h 655752"/>
                <a:gd name="connsiteX18" fmla="*/ 487924 w 654422"/>
                <a:gd name="connsiteY18" fmla="*/ 42166 h 655752"/>
                <a:gd name="connsiteX19" fmla="*/ 366435 w 654422"/>
                <a:gd name="connsiteY19" fmla="*/ 2351 h 655752"/>
                <a:gd name="connsiteX20" fmla="*/ 239242 w 654422"/>
                <a:gd name="connsiteY20" fmla="*/ 11972 h 655752"/>
                <a:gd name="connsiteX21" fmla="*/ 125262 w 654422"/>
                <a:gd name="connsiteY21" fmla="*/ 69788 h 655752"/>
                <a:gd name="connsiteX22" fmla="*/ 42083 w 654422"/>
                <a:gd name="connsiteY22" fmla="*/ 166753 h 655752"/>
                <a:gd name="connsiteX23" fmla="*/ 2347 w 654422"/>
                <a:gd name="connsiteY23" fmla="*/ 288387 h 655752"/>
                <a:gd name="connsiteX24" fmla="*/ 11948 w 654422"/>
                <a:gd name="connsiteY24" fmla="*/ 416022 h 655752"/>
                <a:gd name="connsiteX25" fmla="*/ 69651 w 654422"/>
                <a:gd name="connsiteY25" fmla="*/ 530132 h 655752"/>
                <a:gd name="connsiteX26" fmla="*/ 166519 w 654422"/>
                <a:gd name="connsiteY26" fmla="*/ 613571 h 655752"/>
                <a:gd name="connsiteX27" fmla="*/ 288008 w 654422"/>
                <a:gd name="connsiteY27" fmla="*/ 653385 h 655752"/>
                <a:gd name="connsiteX28" fmla="*/ 415202 w 654422"/>
                <a:gd name="connsiteY28" fmla="*/ 643670 h 655752"/>
                <a:gd name="connsiteX29" fmla="*/ 529086 w 654422"/>
                <a:gd name="connsiteY29" fmla="*/ 585853 h 655752"/>
                <a:gd name="connsiteX30" fmla="*/ 612360 w 654422"/>
                <a:gd name="connsiteY30" fmla="*/ 488793 h 655752"/>
                <a:gd name="connsiteX31" fmla="*/ 652096 w 654422"/>
                <a:gd name="connsiteY31" fmla="*/ 367159 h 655752"/>
                <a:gd name="connsiteX32" fmla="*/ 642400 w 654422"/>
                <a:gd name="connsiteY32" fmla="*/ 239619 h 655752"/>
                <a:gd name="connsiteX33" fmla="*/ 584602 w 654422"/>
                <a:gd name="connsiteY33" fmla="*/ 125414 h 655752"/>
                <a:gd name="connsiteX34" fmla="*/ 487829 w 654422"/>
                <a:gd name="connsiteY34" fmla="*/ 41975 h 655752"/>
                <a:gd name="connsiteX35" fmla="*/ 487829 w 654422"/>
                <a:gd name="connsiteY35" fmla="*/ 41975 h 655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422" h="655752">
                  <a:moveTo>
                    <a:pt x="614167" y="362682"/>
                  </a:moveTo>
                  <a:cubicBezTo>
                    <a:pt x="609604" y="400211"/>
                    <a:pt x="597626" y="436882"/>
                    <a:pt x="579089" y="470124"/>
                  </a:cubicBezTo>
                  <a:cubicBezTo>
                    <a:pt x="560456" y="503176"/>
                    <a:pt x="535170" y="532513"/>
                    <a:pt x="505511" y="555849"/>
                  </a:cubicBezTo>
                  <a:cubicBezTo>
                    <a:pt x="475851" y="579090"/>
                    <a:pt x="441629" y="596426"/>
                    <a:pt x="404935" y="606808"/>
                  </a:cubicBezTo>
                  <a:cubicBezTo>
                    <a:pt x="368241" y="617000"/>
                    <a:pt x="330026" y="619952"/>
                    <a:pt x="292666" y="615380"/>
                  </a:cubicBezTo>
                  <a:cubicBezTo>
                    <a:pt x="255117" y="610808"/>
                    <a:pt x="218613" y="598807"/>
                    <a:pt x="185341" y="580233"/>
                  </a:cubicBezTo>
                  <a:cubicBezTo>
                    <a:pt x="152355" y="561564"/>
                    <a:pt x="123076" y="536323"/>
                    <a:pt x="99785" y="506510"/>
                  </a:cubicBezTo>
                  <a:cubicBezTo>
                    <a:pt x="76495" y="476792"/>
                    <a:pt x="59289" y="442502"/>
                    <a:pt x="48927" y="405735"/>
                  </a:cubicBezTo>
                  <a:cubicBezTo>
                    <a:pt x="38756" y="368873"/>
                    <a:pt x="35904" y="330678"/>
                    <a:pt x="40372" y="293054"/>
                  </a:cubicBezTo>
                  <a:cubicBezTo>
                    <a:pt x="44935" y="255526"/>
                    <a:pt x="56912" y="218759"/>
                    <a:pt x="75545" y="185612"/>
                  </a:cubicBezTo>
                  <a:cubicBezTo>
                    <a:pt x="94177" y="152465"/>
                    <a:pt x="119368" y="123128"/>
                    <a:pt x="149123" y="99792"/>
                  </a:cubicBezTo>
                  <a:cubicBezTo>
                    <a:pt x="178782" y="76456"/>
                    <a:pt x="212909" y="59216"/>
                    <a:pt x="249698" y="48833"/>
                  </a:cubicBezTo>
                  <a:cubicBezTo>
                    <a:pt x="286392" y="38642"/>
                    <a:pt x="324607" y="35689"/>
                    <a:pt x="362062" y="40166"/>
                  </a:cubicBezTo>
                  <a:cubicBezTo>
                    <a:pt x="399516" y="44738"/>
                    <a:pt x="436115" y="56834"/>
                    <a:pt x="469292" y="75408"/>
                  </a:cubicBezTo>
                  <a:cubicBezTo>
                    <a:pt x="502374" y="94077"/>
                    <a:pt x="531653" y="119318"/>
                    <a:pt x="554848" y="149132"/>
                  </a:cubicBezTo>
                  <a:cubicBezTo>
                    <a:pt x="578138" y="178850"/>
                    <a:pt x="595439" y="213044"/>
                    <a:pt x="605801" y="249906"/>
                  </a:cubicBezTo>
                  <a:cubicBezTo>
                    <a:pt x="615878" y="286768"/>
                    <a:pt x="618825" y="324963"/>
                    <a:pt x="614357" y="362587"/>
                  </a:cubicBezTo>
                  <a:lnTo>
                    <a:pt x="614357" y="362587"/>
                  </a:lnTo>
                  <a:close/>
                  <a:moveTo>
                    <a:pt x="487924" y="42166"/>
                  </a:moveTo>
                  <a:cubicBezTo>
                    <a:pt x="450375" y="21116"/>
                    <a:pt x="408928" y="7495"/>
                    <a:pt x="366435" y="2351"/>
                  </a:cubicBezTo>
                  <a:cubicBezTo>
                    <a:pt x="324037" y="-2792"/>
                    <a:pt x="280784" y="542"/>
                    <a:pt x="239242" y="11972"/>
                  </a:cubicBezTo>
                  <a:cubicBezTo>
                    <a:pt x="197699" y="23783"/>
                    <a:pt x="159009" y="43309"/>
                    <a:pt x="125262" y="69788"/>
                  </a:cubicBezTo>
                  <a:cubicBezTo>
                    <a:pt x="91610" y="96173"/>
                    <a:pt x="63186" y="129320"/>
                    <a:pt x="42083" y="166753"/>
                  </a:cubicBezTo>
                  <a:cubicBezTo>
                    <a:pt x="20979" y="204281"/>
                    <a:pt x="7480" y="245906"/>
                    <a:pt x="2347" y="288387"/>
                  </a:cubicBezTo>
                  <a:cubicBezTo>
                    <a:pt x="-2787" y="330964"/>
                    <a:pt x="541" y="374303"/>
                    <a:pt x="11948" y="416022"/>
                  </a:cubicBezTo>
                  <a:cubicBezTo>
                    <a:pt x="23736" y="457551"/>
                    <a:pt x="43223" y="496318"/>
                    <a:pt x="69651" y="530132"/>
                  </a:cubicBezTo>
                  <a:cubicBezTo>
                    <a:pt x="95983" y="563850"/>
                    <a:pt x="129160" y="592330"/>
                    <a:pt x="166519" y="613571"/>
                  </a:cubicBezTo>
                  <a:cubicBezTo>
                    <a:pt x="204069" y="634621"/>
                    <a:pt x="245421" y="648242"/>
                    <a:pt x="288008" y="653385"/>
                  </a:cubicBezTo>
                  <a:cubicBezTo>
                    <a:pt x="330406" y="658529"/>
                    <a:pt x="373659" y="655290"/>
                    <a:pt x="415202" y="643670"/>
                  </a:cubicBezTo>
                  <a:cubicBezTo>
                    <a:pt x="456744" y="631954"/>
                    <a:pt x="495529" y="612332"/>
                    <a:pt x="529086" y="585853"/>
                  </a:cubicBezTo>
                  <a:cubicBezTo>
                    <a:pt x="562833" y="559469"/>
                    <a:pt x="591257" y="526226"/>
                    <a:pt x="612360" y="488793"/>
                  </a:cubicBezTo>
                  <a:cubicBezTo>
                    <a:pt x="633369" y="451265"/>
                    <a:pt x="646963" y="409640"/>
                    <a:pt x="652096" y="367159"/>
                  </a:cubicBezTo>
                  <a:cubicBezTo>
                    <a:pt x="657230" y="324582"/>
                    <a:pt x="653808" y="281243"/>
                    <a:pt x="642400" y="239619"/>
                  </a:cubicBezTo>
                  <a:cubicBezTo>
                    <a:pt x="630708" y="197995"/>
                    <a:pt x="611125" y="159133"/>
                    <a:pt x="584602" y="125414"/>
                  </a:cubicBezTo>
                  <a:cubicBezTo>
                    <a:pt x="558365" y="91696"/>
                    <a:pt x="525188" y="63216"/>
                    <a:pt x="487829" y="41975"/>
                  </a:cubicBezTo>
                  <a:lnTo>
                    <a:pt x="487829" y="41975"/>
                  </a:lnTo>
                  <a:close/>
                </a:path>
              </a:pathLst>
            </a:custGeom>
            <a:solidFill>
              <a:srgbClr val="72BF44"/>
            </a:solidFill>
            <a:ln w="0" cap="flat">
              <a:noFill/>
              <a:prstDash val="solid"/>
              <a:miter/>
            </a:ln>
          </p:spPr>
          <p:txBody>
            <a:bodyPr rtlCol="0" anchor="ctr"/>
            <a:lstStyle/>
            <a:p>
              <a:endParaRPr lang="fr-CA"/>
            </a:p>
          </p:txBody>
        </p:sp>
        <p:sp>
          <p:nvSpPr>
            <p:cNvPr id="9" name="Freeform 13">
              <a:extLst>
                <a:ext uri="{FF2B5EF4-FFF2-40B4-BE49-F238E27FC236}">
                  <a16:creationId xmlns:a16="http://schemas.microsoft.com/office/drawing/2014/main" id="{228DF5E5-CA6B-6746-CF1F-79D44C448847}"/>
                </a:ext>
              </a:extLst>
            </p:cNvPr>
            <p:cNvSpPr/>
            <p:nvPr/>
          </p:nvSpPr>
          <p:spPr>
            <a:xfrm>
              <a:off x="7436121" y="1383081"/>
              <a:ext cx="1121638" cy="1124045"/>
            </a:xfrm>
            <a:custGeom>
              <a:avLst/>
              <a:gdLst>
                <a:gd name="connsiteX0" fmla="*/ 888261 w 1121638"/>
                <a:gd name="connsiteY0" fmla="*/ 667988 h 1124045"/>
                <a:gd name="connsiteX1" fmla="*/ 822858 w 1121638"/>
                <a:gd name="connsiteY1" fmla="*/ 785527 h 1124045"/>
                <a:gd name="connsiteX2" fmla="*/ 717434 w 1121638"/>
                <a:gd name="connsiteY2" fmla="*/ 868966 h 1124045"/>
                <a:gd name="connsiteX3" fmla="*/ 588245 w 1121638"/>
                <a:gd name="connsiteY3" fmla="*/ 905732 h 1124045"/>
                <a:gd name="connsiteX4" fmla="*/ 454777 w 1121638"/>
                <a:gd name="connsiteY4" fmla="*/ 890016 h 1124045"/>
                <a:gd name="connsiteX5" fmla="*/ 337376 w 1121638"/>
                <a:gd name="connsiteY5" fmla="*/ 824389 h 1124045"/>
                <a:gd name="connsiteX6" fmla="*/ 254101 w 1121638"/>
                <a:gd name="connsiteY6" fmla="*/ 718661 h 1124045"/>
                <a:gd name="connsiteX7" fmla="*/ 217407 w 1121638"/>
                <a:gd name="connsiteY7" fmla="*/ 589217 h 1124045"/>
                <a:gd name="connsiteX8" fmla="*/ 233092 w 1121638"/>
                <a:gd name="connsiteY8" fmla="*/ 455486 h 1124045"/>
                <a:gd name="connsiteX9" fmla="*/ 298590 w 1121638"/>
                <a:gd name="connsiteY9" fmla="*/ 337947 h 1124045"/>
                <a:gd name="connsiteX10" fmla="*/ 404014 w 1121638"/>
                <a:gd name="connsiteY10" fmla="*/ 254508 h 1124045"/>
                <a:gd name="connsiteX11" fmla="*/ 533299 w 1121638"/>
                <a:gd name="connsiteY11" fmla="*/ 217742 h 1124045"/>
                <a:gd name="connsiteX12" fmla="*/ 666671 w 1121638"/>
                <a:gd name="connsiteY12" fmla="*/ 233458 h 1124045"/>
                <a:gd name="connsiteX13" fmla="*/ 783977 w 1121638"/>
                <a:gd name="connsiteY13" fmla="*/ 299085 h 1124045"/>
                <a:gd name="connsiteX14" fmla="*/ 867252 w 1121638"/>
                <a:gd name="connsiteY14" fmla="*/ 404622 h 1124045"/>
                <a:gd name="connsiteX15" fmla="*/ 903946 w 1121638"/>
                <a:gd name="connsiteY15" fmla="*/ 534162 h 1124045"/>
                <a:gd name="connsiteX16" fmla="*/ 888261 w 1121638"/>
                <a:gd name="connsiteY16" fmla="*/ 667798 h 1124045"/>
                <a:gd name="connsiteX17" fmla="*/ 888261 w 1121638"/>
                <a:gd name="connsiteY17" fmla="*/ 667798 h 1124045"/>
                <a:gd name="connsiteX18" fmla="*/ 1055855 w 1121638"/>
                <a:gd name="connsiteY18" fmla="*/ 522161 h 1124045"/>
                <a:gd name="connsiteX19" fmla="*/ 1051007 w 1121638"/>
                <a:gd name="connsiteY19" fmla="*/ 485013 h 1124045"/>
                <a:gd name="connsiteX20" fmla="*/ 1110991 w 1121638"/>
                <a:gd name="connsiteY20" fmla="*/ 451390 h 1124045"/>
                <a:gd name="connsiteX21" fmla="*/ 1086940 w 1121638"/>
                <a:gd name="connsiteY21" fmla="*/ 366903 h 1124045"/>
                <a:gd name="connsiteX22" fmla="*/ 1018591 w 1121638"/>
                <a:gd name="connsiteY22" fmla="*/ 369475 h 1124045"/>
                <a:gd name="connsiteX23" fmla="*/ 1003001 w 1121638"/>
                <a:gd name="connsiteY23" fmla="*/ 335375 h 1124045"/>
                <a:gd name="connsiteX24" fmla="*/ 984463 w 1121638"/>
                <a:gd name="connsiteY24" fmla="*/ 302800 h 1124045"/>
                <a:gd name="connsiteX25" fmla="*/ 1026766 w 1121638"/>
                <a:gd name="connsiteY25" fmla="*/ 248603 h 1124045"/>
                <a:gd name="connsiteX26" fmla="*/ 972486 w 1121638"/>
                <a:gd name="connsiteY26" fmla="*/ 179832 h 1124045"/>
                <a:gd name="connsiteX27" fmla="*/ 910315 w 1121638"/>
                <a:gd name="connsiteY27" fmla="*/ 208598 h 1124045"/>
                <a:gd name="connsiteX28" fmla="*/ 882842 w 1121638"/>
                <a:gd name="connsiteY28" fmla="*/ 182975 h 1124045"/>
                <a:gd name="connsiteX29" fmla="*/ 853373 w 1121638"/>
                <a:gd name="connsiteY29" fmla="*/ 160020 h 1124045"/>
                <a:gd name="connsiteX30" fmla="*/ 871815 w 1121638"/>
                <a:gd name="connsiteY30" fmla="*/ 93917 h 1124045"/>
                <a:gd name="connsiteX31" fmla="*/ 795480 w 1121638"/>
                <a:gd name="connsiteY31" fmla="*/ 51054 h 1124045"/>
                <a:gd name="connsiteX32" fmla="*/ 748709 w 1121638"/>
                <a:gd name="connsiteY32" fmla="*/ 101537 h 1124045"/>
                <a:gd name="connsiteX33" fmla="*/ 713631 w 1121638"/>
                <a:gd name="connsiteY33" fmla="*/ 88392 h 1124045"/>
                <a:gd name="connsiteX34" fmla="*/ 677508 w 1121638"/>
                <a:gd name="connsiteY34" fmla="*/ 78296 h 1124045"/>
                <a:gd name="connsiteX35" fmla="*/ 669237 w 1121638"/>
                <a:gd name="connsiteY35" fmla="*/ 10192 h 1124045"/>
                <a:gd name="connsiteX36" fmla="*/ 582161 w 1121638"/>
                <a:gd name="connsiteY36" fmla="*/ 0 h 1124045"/>
                <a:gd name="connsiteX37" fmla="*/ 558490 w 1121638"/>
                <a:gd name="connsiteY37" fmla="*/ 64580 h 1124045"/>
                <a:gd name="connsiteX38" fmla="*/ 521226 w 1121638"/>
                <a:gd name="connsiteY38" fmla="*/ 65723 h 1124045"/>
                <a:gd name="connsiteX39" fmla="*/ 484151 w 1121638"/>
                <a:gd name="connsiteY39" fmla="*/ 70485 h 1124045"/>
                <a:gd name="connsiteX40" fmla="*/ 450499 w 1121638"/>
                <a:gd name="connsiteY40" fmla="*/ 10478 h 1124045"/>
                <a:gd name="connsiteX41" fmla="*/ 366274 w 1121638"/>
                <a:gd name="connsiteY41" fmla="*/ 34481 h 1124045"/>
                <a:gd name="connsiteX42" fmla="*/ 368746 w 1121638"/>
                <a:gd name="connsiteY42" fmla="*/ 103061 h 1124045"/>
                <a:gd name="connsiteX43" fmla="*/ 334714 w 1121638"/>
                <a:gd name="connsiteY43" fmla="*/ 118777 h 1124045"/>
                <a:gd name="connsiteX44" fmla="*/ 302203 w 1121638"/>
                <a:gd name="connsiteY44" fmla="*/ 137351 h 1124045"/>
                <a:gd name="connsiteX45" fmla="*/ 248207 w 1121638"/>
                <a:gd name="connsiteY45" fmla="*/ 94964 h 1124045"/>
                <a:gd name="connsiteX46" fmla="*/ 179572 w 1121638"/>
                <a:gd name="connsiteY46" fmla="*/ 149447 h 1124045"/>
                <a:gd name="connsiteX47" fmla="*/ 208281 w 1121638"/>
                <a:gd name="connsiteY47" fmla="*/ 211836 h 1124045"/>
                <a:gd name="connsiteX48" fmla="*/ 182804 w 1121638"/>
                <a:gd name="connsiteY48" fmla="*/ 239173 h 1124045"/>
                <a:gd name="connsiteX49" fmla="*/ 159799 w 1121638"/>
                <a:gd name="connsiteY49" fmla="*/ 268796 h 1124045"/>
                <a:gd name="connsiteX50" fmla="*/ 93731 w 1121638"/>
                <a:gd name="connsiteY50" fmla="*/ 250317 h 1124045"/>
                <a:gd name="connsiteX51" fmla="*/ 50953 w 1121638"/>
                <a:gd name="connsiteY51" fmla="*/ 326803 h 1124045"/>
                <a:gd name="connsiteX52" fmla="*/ 101336 w 1121638"/>
                <a:gd name="connsiteY52" fmla="*/ 373571 h 1124045"/>
                <a:gd name="connsiteX53" fmla="*/ 88123 w 1121638"/>
                <a:gd name="connsiteY53" fmla="*/ 408718 h 1124045"/>
                <a:gd name="connsiteX54" fmla="*/ 78046 w 1121638"/>
                <a:gd name="connsiteY54" fmla="*/ 444913 h 1124045"/>
                <a:gd name="connsiteX55" fmla="*/ 10172 w 1121638"/>
                <a:gd name="connsiteY55" fmla="*/ 453295 h 1124045"/>
                <a:gd name="connsiteX56" fmla="*/ 0 w 1121638"/>
                <a:gd name="connsiteY56" fmla="*/ 540544 h 1124045"/>
                <a:gd name="connsiteX57" fmla="*/ 64452 w 1121638"/>
                <a:gd name="connsiteY57" fmla="*/ 564261 h 1124045"/>
                <a:gd name="connsiteX58" fmla="*/ 65498 w 1121638"/>
                <a:gd name="connsiteY58" fmla="*/ 601694 h 1124045"/>
                <a:gd name="connsiteX59" fmla="*/ 70441 w 1121638"/>
                <a:gd name="connsiteY59" fmla="*/ 638842 h 1124045"/>
                <a:gd name="connsiteX60" fmla="*/ 10457 w 1121638"/>
                <a:gd name="connsiteY60" fmla="*/ 672465 h 1124045"/>
                <a:gd name="connsiteX61" fmla="*/ 34413 w 1121638"/>
                <a:gd name="connsiteY61" fmla="*/ 756952 h 1124045"/>
                <a:gd name="connsiteX62" fmla="*/ 102762 w 1121638"/>
                <a:gd name="connsiteY62" fmla="*/ 754475 h 1124045"/>
                <a:gd name="connsiteX63" fmla="*/ 118352 w 1121638"/>
                <a:gd name="connsiteY63" fmla="*/ 788575 h 1124045"/>
                <a:gd name="connsiteX64" fmla="*/ 136889 w 1121638"/>
                <a:gd name="connsiteY64" fmla="*/ 821150 h 1124045"/>
                <a:gd name="connsiteX65" fmla="*/ 94492 w 1121638"/>
                <a:gd name="connsiteY65" fmla="*/ 875348 h 1124045"/>
                <a:gd name="connsiteX66" fmla="*/ 148772 w 1121638"/>
                <a:gd name="connsiteY66" fmla="*/ 944023 h 1124045"/>
                <a:gd name="connsiteX67" fmla="*/ 211038 w 1121638"/>
                <a:gd name="connsiteY67" fmla="*/ 915353 h 1124045"/>
                <a:gd name="connsiteX68" fmla="*/ 238511 w 1121638"/>
                <a:gd name="connsiteY68" fmla="*/ 940975 h 1124045"/>
                <a:gd name="connsiteX69" fmla="*/ 268075 w 1121638"/>
                <a:gd name="connsiteY69" fmla="*/ 963930 h 1124045"/>
                <a:gd name="connsiteX70" fmla="*/ 249633 w 1121638"/>
                <a:gd name="connsiteY70" fmla="*/ 1030034 h 1124045"/>
                <a:gd name="connsiteX71" fmla="*/ 325873 w 1121638"/>
                <a:gd name="connsiteY71" fmla="*/ 1072896 h 1124045"/>
                <a:gd name="connsiteX72" fmla="*/ 372548 w 1121638"/>
                <a:gd name="connsiteY72" fmla="*/ 1022509 h 1124045"/>
                <a:gd name="connsiteX73" fmla="*/ 407626 w 1121638"/>
                <a:gd name="connsiteY73" fmla="*/ 1035558 h 1124045"/>
                <a:gd name="connsiteX74" fmla="*/ 443750 w 1121638"/>
                <a:gd name="connsiteY74" fmla="*/ 1045750 h 1124045"/>
                <a:gd name="connsiteX75" fmla="*/ 452116 w 1121638"/>
                <a:gd name="connsiteY75" fmla="*/ 1113758 h 1124045"/>
                <a:gd name="connsiteX76" fmla="*/ 539192 w 1121638"/>
                <a:gd name="connsiteY76" fmla="*/ 1124045 h 1124045"/>
                <a:gd name="connsiteX77" fmla="*/ 562768 w 1121638"/>
                <a:gd name="connsiteY77" fmla="*/ 1059466 h 1124045"/>
                <a:gd name="connsiteX78" fmla="*/ 600317 w 1121638"/>
                <a:gd name="connsiteY78" fmla="*/ 1058228 h 1124045"/>
                <a:gd name="connsiteX79" fmla="*/ 637297 w 1121638"/>
                <a:gd name="connsiteY79" fmla="*/ 1053465 h 1124045"/>
                <a:gd name="connsiteX80" fmla="*/ 670949 w 1121638"/>
                <a:gd name="connsiteY80" fmla="*/ 1113473 h 1124045"/>
                <a:gd name="connsiteX81" fmla="*/ 755269 w 1121638"/>
                <a:gd name="connsiteY81" fmla="*/ 1089470 h 1124045"/>
                <a:gd name="connsiteX82" fmla="*/ 752702 w 1121638"/>
                <a:gd name="connsiteY82" fmla="*/ 1020985 h 1124045"/>
                <a:gd name="connsiteX83" fmla="*/ 786734 w 1121638"/>
                <a:gd name="connsiteY83" fmla="*/ 1005269 h 1124045"/>
                <a:gd name="connsiteX84" fmla="*/ 819341 w 1121638"/>
                <a:gd name="connsiteY84" fmla="*/ 986695 h 1124045"/>
                <a:gd name="connsiteX85" fmla="*/ 873431 w 1121638"/>
                <a:gd name="connsiteY85" fmla="*/ 1029081 h 1124045"/>
                <a:gd name="connsiteX86" fmla="*/ 942066 w 1121638"/>
                <a:gd name="connsiteY86" fmla="*/ 974598 h 1124045"/>
                <a:gd name="connsiteX87" fmla="*/ 913357 w 1121638"/>
                <a:gd name="connsiteY87" fmla="*/ 912209 h 1124045"/>
                <a:gd name="connsiteX88" fmla="*/ 938834 w 1121638"/>
                <a:gd name="connsiteY88" fmla="*/ 884873 h 1124045"/>
                <a:gd name="connsiteX89" fmla="*/ 961839 w 1121638"/>
                <a:gd name="connsiteY89" fmla="*/ 855250 h 1124045"/>
                <a:gd name="connsiteX90" fmla="*/ 1027812 w 1121638"/>
                <a:gd name="connsiteY90" fmla="*/ 873728 h 1124045"/>
                <a:gd name="connsiteX91" fmla="*/ 1070590 w 1121638"/>
                <a:gd name="connsiteY91" fmla="*/ 797243 h 1124045"/>
                <a:gd name="connsiteX92" fmla="*/ 1020302 w 1121638"/>
                <a:gd name="connsiteY92" fmla="*/ 750475 h 1124045"/>
                <a:gd name="connsiteX93" fmla="*/ 1033420 w 1121638"/>
                <a:gd name="connsiteY93" fmla="*/ 715328 h 1124045"/>
                <a:gd name="connsiteX94" fmla="*/ 1043402 w 1121638"/>
                <a:gd name="connsiteY94" fmla="*/ 679133 h 1124045"/>
                <a:gd name="connsiteX95" fmla="*/ 1111276 w 1121638"/>
                <a:gd name="connsiteY95" fmla="*/ 670751 h 1124045"/>
                <a:gd name="connsiteX96" fmla="*/ 1121638 w 1121638"/>
                <a:gd name="connsiteY96" fmla="*/ 583502 h 1124045"/>
                <a:gd name="connsiteX97" fmla="*/ 1057186 w 1121638"/>
                <a:gd name="connsiteY97" fmla="*/ 559784 h 1124045"/>
                <a:gd name="connsiteX98" fmla="*/ 1056045 w 1121638"/>
                <a:gd name="connsiteY98" fmla="*/ 522351 h 1124045"/>
                <a:gd name="connsiteX99" fmla="*/ 1056045 w 1121638"/>
                <a:gd name="connsiteY99" fmla="*/ 522351 h 112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1638" h="1124045">
                  <a:moveTo>
                    <a:pt x="888261" y="667988"/>
                  </a:moveTo>
                  <a:cubicBezTo>
                    <a:pt x="874477" y="710851"/>
                    <a:pt x="852042" y="751142"/>
                    <a:pt x="822858" y="785527"/>
                  </a:cubicBezTo>
                  <a:cubicBezTo>
                    <a:pt x="793579" y="819912"/>
                    <a:pt x="757550" y="848487"/>
                    <a:pt x="717434" y="868966"/>
                  </a:cubicBezTo>
                  <a:cubicBezTo>
                    <a:pt x="677223" y="889540"/>
                    <a:pt x="633304" y="901922"/>
                    <a:pt x="588245" y="905732"/>
                  </a:cubicBezTo>
                  <a:cubicBezTo>
                    <a:pt x="542900" y="909257"/>
                    <a:pt x="497555" y="904018"/>
                    <a:pt x="454777" y="890016"/>
                  </a:cubicBezTo>
                  <a:cubicBezTo>
                    <a:pt x="411904" y="876205"/>
                    <a:pt x="371788" y="853726"/>
                    <a:pt x="337376" y="824389"/>
                  </a:cubicBezTo>
                  <a:cubicBezTo>
                    <a:pt x="302963" y="795052"/>
                    <a:pt x="274539" y="758857"/>
                    <a:pt x="254101" y="718661"/>
                  </a:cubicBezTo>
                  <a:cubicBezTo>
                    <a:pt x="233568" y="678466"/>
                    <a:pt x="221210" y="634365"/>
                    <a:pt x="217407" y="589217"/>
                  </a:cubicBezTo>
                  <a:cubicBezTo>
                    <a:pt x="214080" y="543878"/>
                    <a:pt x="219118" y="498443"/>
                    <a:pt x="233092" y="455486"/>
                  </a:cubicBezTo>
                  <a:cubicBezTo>
                    <a:pt x="246876" y="412623"/>
                    <a:pt x="269311" y="372332"/>
                    <a:pt x="298590" y="337947"/>
                  </a:cubicBezTo>
                  <a:cubicBezTo>
                    <a:pt x="327869" y="303562"/>
                    <a:pt x="363898" y="274987"/>
                    <a:pt x="404014" y="254508"/>
                  </a:cubicBezTo>
                  <a:cubicBezTo>
                    <a:pt x="444130" y="233934"/>
                    <a:pt x="488049" y="221552"/>
                    <a:pt x="533299" y="217742"/>
                  </a:cubicBezTo>
                  <a:cubicBezTo>
                    <a:pt x="578453" y="214217"/>
                    <a:pt x="623893" y="219551"/>
                    <a:pt x="666671" y="233458"/>
                  </a:cubicBezTo>
                  <a:cubicBezTo>
                    <a:pt x="709449" y="247269"/>
                    <a:pt x="749565" y="269748"/>
                    <a:pt x="783977" y="299085"/>
                  </a:cubicBezTo>
                  <a:cubicBezTo>
                    <a:pt x="818295" y="328327"/>
                    <a:pt x="846909" y="364522"/>
                    <a:pt x="867252" y="404622"/>
                  </a:cubicBezTo>
                  <a:cubicBezTo>
                    <a:pt x="887785" y="444818"/>
                    <a:pt x="900143" y="488918"/>
                    <a:pt x="903946" y="534162"/>
                  </a:cubicBezTo>
                  <a:cubicBezTo>
                    <a:pt x="907368" y="579406"/>
                    <a:pt x="902140" y="624935"/>
                    <a:pt x="888261" y="667798"/>
                  </a:cubicBezTo>
                  <a:lnTo>
                    <a:pt x="888261" y="667798"/>
                  </a:lnTo>
                  <a:close/>
                  <a:moveTo>
                    <a:pt x="1055855" y="522161"/>
                  </a:moveTo>
                  <a:lnTo>
                    <a:pt x="1051007" y="485013"/>
                  </a:lnTo>
                  <a:cubicBezTo>
                    <a:pt x="1071350" y="474726"/>
                    <a:pt x="1091789" y="463391"/>
                    <a:pt x="1110991" y="451390"/>
                  </a:cubicBezTo>
                  <a:cubicBezTo>
                    <a:pt x="1105002" y="422720"/>
                    <a:pt x="1097492" y="394335"/>
                    <a:pt x="1086940" y="366903"/>
                  </a:cubicBezTo>
                  <a:cubicBezTo>
                    <a:pt x="1064126" y="366808"/>
                    <a:pt x="1041786" y="367475"/>
                    <a:pt x="1018591" y="369475"/>
                  </a:cubicBezTo>
                  <a:lnTo>
                    <a:pt x="1003001" y="335375"/>
                  </a:lnTo>
                  <a:cubicBezTo>
                    <a:pt x="997297" y="324326"/>
                    <a:pt x="990642" y="313658"/>
                    <a:pt x="984463" y="302800"/>
                  </a:cubicBezTo>
                  <a:cubicBezTo>
                    <a:pt x="999198" y="285369"/>
                    <a:pt x="1013743" y="266986"/>
                    <a:pt x="1026766" y="248603"/>
                  </a:cubicBezTo>
                  <a:cubicBezTo>
                    <a:pt x="1010320" y="224314"/>
                    <a:pt x="992449" y="201263"/>
                    <a:pt x="972486" y="179832"/>
                  </a:cubicBezTo>
                  <a:cubicBezTo>
                    <a:pt x="951382" y="188405"/>
                    <a:pt x="930658" y="198025"/>
                    <a:pt x="910315" y="208598"/>
                  </a:cubicBezTo>
                  <a:lnTo>
                    <a:pt x="882842" y="182975"/>
                  </a:lnTo>
                  <a:lnTo>
                    <a:pt x="853373" y="160020"/>
                  </a:lnTo>
                  <a:cubicBezTo>
                    <a:pt x="860598" y="138113"/>
                    <a:pt x="866681" y="116110"/>
                    <a:pt x="871815" y="93917"/>
                  </a:cubicBezTo>
                  <a:cubicBezTo>
                    <a:pt x="847479" y="77534"/>
                    <a:pt x="821907" y="63437"/>
                    <a:pt x="795480" y="51054"/>
                  </a:cubicBezTo>
                  <a:cubicBezTo>
                    <a:pt x="779414" y="66866"/>
                    <a:pt x="763539" y="84201"/>
                    <a:pt x="748709" y="101537"/>
                  </a:cubicBezTo>
                  <a:cubicBezTo>
                    <a:pt x="737112" y="97060"/>
                    <a:pt x="725514" y="92297"/>
                    <a:pt x="713631" y="88392"/>
                  </a:cubicBezTo>
                  <a:lnTo>
                    <a:pt x="677508" y="78296"/>
                  </a:lnTo>
                  <a:cubicBezTo>
                    <a:pt x="675892" y="55150"/>
                    <a:pt x="672945" y="32957"/>
                    <a:pt x="669237" y="10192"/>
                  </a:cubicBezTo>
                  <a:cubicBezTo>
                    <a:pt x="640434" y="4191"/>
                    <a:pt x="611345" y="1334"/>
                    <a:pt x="582161" y="0"/>
                  </a:cubicBezTo>
                  <a:cubicBezTo>
                    <a:pt x="573225" y="20765"/>
                    <a:pt x="565525" y="42767"/>
                    <a:pt x="558490" y="64580"/>
                  </a:cubicBezTo>
                  <a:lnTo>
                    <a:pt x="521226" y="65723"/>
                  </a:lnTo>
                  <a:lnTo>
                    <a:pt x="484151" y="70485"/>
                  </a:lnTo>
                  <a:cubicBezTo>
                    <a:pt x="473790" y="50102"/>
                    <a:pt x="462572" y="29623"/>
                    <a:pt x="450499" y="10478"/>
                  </a:cubicBezTo>
                  <a:cubicBezTo>
                    <a:pt x="421791" y="16478"/>
                    <a:pt x="393557" y="24003"/>
                    <a:pt x="366274" y="34481"/>
                  </a:cubicBezTo>
                  <a:cubicBezTo>
                    <a:pt x="366084" y="57436"/>
                    <a:pt x="366845" y="79915"/>
                    <a:pt x="368746" y="103061"/>
                  </a:cubicBezTo>
                  <a:lnTo>
                    <a:pt x="334714" y="118777"/>
                  </a:lnTo>
                  <a:cubicBezTo>
                    <a:pt x="323687" y="124492"/>
                    <a:pt x="312945" y="131064"/>
                    <a:pt x="302203" y="137351"/>
                  </a:cubicBezTo>
                  <a:cubicBezTo>
                    <a:pt x="284901" y="122587"/>
                    <a:pt x="266459" y="108014"/>
                    <a:pt x="248207" y="94964"/>
                  </a:cubicBezTo>
                  <a:cubicBezTo>
                    <a:pt x="223966" y="111443"/>
                    <a:pt x="200961" y="129445"/>
                    <a:pt x="179572" y="149447"/>
                  </a:cubicBezTo>
                  <a:cubicBezTo>
                    <a:pt x="188128" y="170593"/>
                    <a:pt x="197729" y="191357"/>
                    <a:pt x="208281" y="211836"/>
                  </a:cubicBezTo>
                  <a:lnTo>
                    <a:pt x="182804" y="239173"/>
                  </a:lnTo>
                  <a:lnTo>
                    <a:pt x="159799" y="268796"/>
                  </a:lnTo>
                  <a:cubicBezTo>
                    <a:pt x="137840" y="261652"/>
                    <a:pt x="115976" y="255461"/>
                    <a:pt x="93731" y="250317"/>
                  </a:cubicBezTo>
                  <a:cubicBezTo>
                    <a:pt x="77381" y="274606"/>
                    <a:pt x="63311" y="300228"/>
                    <a:pt x="50953" y="326803"/>
                  </a:cubicBezTo>
                  <a:cubicBezTo>
                    <a:pt x="66734" y="342900"/>
                    <a:pt x="83940" y="358712"/>
                    <a:pt x="101336" y="373571"/>
                  </a:cubicBezTo>
                  <a:cubicBezTo>
                    <a:pt x="96868" y="385286"/>
                    <a:pt x="91925" y="396907"/>
                    <a:pt x="88123" y="408718"/>
                  </a:cubicBezTo>
                  <a:lnTo>
                    <a:pt x="78046" y="444913"/>
                  </a:lnTo>
                  <a:cubicBezTo>
                    <a:pt x="54946" y="446627"/>
                    <a:pt x="32796" y="449485"/>
                    <a:pt x="10172" y="453295"/>
                  </a:cubicBezTo>
                  <a:cubicBezTo>
                    <a:pt x="4278" y="482060"/>
                    <a:pt x="1426" y="511207"/>
                    <a:pt x="0" y="540544"/>
                  </a:cubicBezTo>
                  <a:cubicBezTo>
                    <a:pt x="20819" y="549402"/>
                    <a:pt x="42778" y="557213"/>
                    <a:pt x="64452" y="564261"/>
                  </a:cubicBezTo>
                  <a:lnTo>
                    <a:pt x="65498" y="601694"/>
                  </a:lnTo>
                  <a:lnTo>
                    <a:pt x="70441" y="638842"/>
                  </a:lnTo>
                  <a:cubicBezTo>
                    <a:pt x="50003" y="649224"/>
                    <a:pt x="29564" y="660464"/>
                    <a:pt x="10457" y="672465"/>
                  </a:cubicBezTo>
                  <a:cubicBezTo>
                    <a:pt x="16351" y="701231"/>
                    <a:pt x="23861" y="729520"/>
                    <a:pt x="34413" y="756952"/>
                  </a:cubicBezTo>
                  <a:cubicBezTo>
                    <a:pt x="57322" y="757047"/>
                    <a:pt x="79757" y="756380"/>
                    <a:pt x="102762" y="754475"/>
                  </a:cubicBezTo>
                  <a:lnTo>
                    <a:pt x="118352" y="788575"/>
                  </a:lnTo>
                  <a:cubicBezTo>
                    <a:pt x="123961" y="799624"/>
                    <a:pt x="130710" y="810292"/>
                    <a:pt x="136889" y="821150"/>
                  </a:cubicBezTo>
                  <a:cubicBezTo>
                    <a:pt x="122155" y="838486"/>
                    <a:pt x="107610" y="856869"/>
                    <a:pt x="94492" y="875348"/>
                  </a:cubicBezTo>
                  <a:cubicBezTo>
                    <a:pt x="111033" y="899636"/>
                    <a:pt x="128904" y="922687"/>
                    <a:pt x="148772" y="944023"/>
                  </a:cubicBezTo>
                  <a:cubicBezTo>
                    <a:pt x="169971" y="935450"/>
                    <a:pt x="190695" y="925925"/>
                    <a:pt x="211038" y="915353"/>
                  </a:cubicBezTo>
                  <a:lnTo>
                    <a:pt x="238511" y="940975"/>
                  </a:lnTo>
                  <a:lnTo>
                    <a:pt x="268075" y="963930"/>
                  </a:lnTo>
                  <a:cubicBezTo>
                    <a:pt x="260850" y="985838"/>
                    <a:pt x="254671" y="1007840"/>
                    <a:pt x="249633" y="1030034"/>
                  </a:cubicBezTo>
                  <a:cubicBezTo>
                    <a:pt x="273779" y="1046417"/>
                    <a:pt x="299446" y="1060514"/>
                    <a:pt x="325873" y="1072896"/>
                  </a:cubicBezTo>
                  <a:cubicBezTo>
                    <a:pt x="341939" y="1057180"/>
                    <a:pt x="357719" y="1039749"/>
                    <a:pt x="372548" y="1022509"/>
                  </a:cubicBezTo>
                  <a:cubicBezTo>
                    <a:pt x="384146" y="1026986"/>
                    <a:pt x="395839" y="1031748"/>
                    <a:pt x="407626" y="1035558"/>
                  </a:cubicBezTo>
                  <a:lnTo>
                    <a:pt x="443750" y="1045750"/>
                  </a:lnTo>
                  <a:cubicBezTo>
                    <a:pt x="445556" y="1068800"/>
                    <a:pt x="448408" y="1091089"/>
                    <a:pt x="452116" y="1113758"/>
                  </a:cubicBezTo>
                  <a:cubicBezTo>
                    <a:pt x="480919" y="1119759"/>
                    <a:pt x="509913" y="1122617"/>
                    <a:pt x="539192" y="1124045"/>
                  </a:cubicBezTo>
                  <a:cubicBezTo>
                    <a:pt x="548033" y="1103186"/>
                    <a:pt x="555923" y="1081183"/>
                    <a:pt x="562768" y="1059466"/>
                  </a:cubicBezTo>
                  <a:lnTo>
                    <a:pt x="600317" y="1058228"/>
                  </a:lnTo>
                  <a:lnTo>
                    <a:pt x="637297" y="1053465"/>
                  </a:lnTo>
                  <a:cubicBezTo>
                    <a:pt x="647658" y="1073849"/>
                    <a:pt x="658876" y="1094327"/>
                    <a:pt x="670949" y="1113473"/>
                  </a:cubicBezTo>
                  <a:cubicBezTo>
                    <a:pt x="699657" y="1107472"/>
                    <a:pt x="727891" y="1099947"/>
                    <a:pt x="755269" y="1089470"/>
                  </a:cubicBezTo>
                  <a:cubicBezTo>
                    <a:pt x="755269" y="1066514"/>
                    <a:pt x="754603" y="1044035"/>
                    <a:pt x="752702" y="1020985"/>
                  </a:cubicBezTo>
                  <a:lnTo>
                    <a:pt x="786734" y="1005269"/>
                  </a:lnTo>
                  <a:cubicBezTo>
                    <a:pt x="797856" y="999554"/>
                    <a:pt x="808504" y="992981"/>
                    <a:pt x="819341" y="986695"/>
                  </a:cubicBezTo>
                  <a:cubicBezTo>
                    <a:pt x="836642" y="1001459"/>
                    <a:pt x="854989" y="1016032"/>
                    <a:pt x="873431" y="1029081"/>
                  </a:cubicBezTo>
                  <a:cubicBezTo>
                    <a:pt x="897672" y="1012603"/>
                    <a:pt x="920677" y="994696"/>
                    <a:pt x="942066" y="974598"/>
                  </a:cubicBezTo>
                  <a:cubicBezTo>
                    <a:pt x="933510" y="953453"/>
                    <a:pt x="923909" y="932783"/>
                    <a:pt x="913357" y="912209"/>
                  </a:cubicBezTo>
                  <a:lnTo>
                    <a:pt x="938834" y="884873"/>
                  </a:lnTo>
                  <a:lnTo>
                    <a:pt x="961839" y="855250"/>
                  </a:lnTo>
                  <a:cubicBezTo>
                    <a:pt x="983608" y="862489"/>
                    <a:pt x="1005567" y="868585"/>
                    <a:pt x="1027812" y="873728"/>
                  </a:cubicBezTo>
                  <a:cubicBezTo>
                    <a:pt x="1044257" y="849440"/>
                    <a:pt x="1058137" y="823722"/>
                    <a:pt x="1070590" y="797243"/>
                  </a:cubicBezTo>
                  <a:cubicBezTo>
                    <a:pt x="1054809" y="781050"/>
                    <a:pt x="1037603" y="765239"/>
                    <a:pt x="1020302" y="750475"/>
                  </a:cubicBezTo>
                  <a:cubicBezTo>
                    <a:pt x="1024675" y="738759"/>
                    <a:pt x="1029523" y="727234"/>
                    <a:pt x="1033420" y="715328"/>
                  </a:cubicBezTo>
                  <a:lnTo>
                    <a:pt x="1043402" y="679133"/>
                  </a:lnTo>
                  <a:cubicBezTo>
                    <a:pt x="1066597" y="677418"/>
                    <a:pt x="1088842" y="674465"/>
                    <a:pt x="1111276" y="670751"/>
                  </a:cubicBezTo>
                  <a:cubicBezTo>
                    <a:pt x="1117265" y="641985"/>
                    <a:pt x="1120117" y="612839"/>
                    <a:pt x="1121638" y="583502"/>
                  </a:cubicBezTo>
                  <a:cubicBezTo>
                    <a:pt x="1100820" y="574643"/>
                    <a:pt x="1078860" y="566833"/>
                    <a:pt x="1057186" y="559784"/>
                  </a:cubicBezTo>
                  <a:lnTo>
                    <a:pt x="1056045" y="522351"/>
                  </a:lnTo>
                  <a:lnTo>
                    <a:pt x="1056045" y="522351"/>
                  </a:lnTo>
                  <a:close/>
                </a:path>
              </a:pathLst>
            </a:custGeom>
            <a:solidFill>
              <a:srgbClr val="72BF44"/>
            </a:solidFill>
            <a:ln w="0" cap="flat">
              <a:noFill/>
              <a:prstDash val="solid"/>
              <a:miter/>
            </a:ln>
          </p:spPr>
          <p:txBody>
            <a:bodyPr rtlCol="0" anchor="ctr"/>
            <a:lstStyle/>
            <a:p>
              <a:endParaRPr lang="fr-CA"/>
            </a:p>
          </p:txBody>
        </p:sp>
        <p:sp>
          <p:nvSpPr>
            <p:cNvPr id="10" name="Freeform 14">
              <a:extLst>
                <a:ext uri="{FF2B5EF4-FFF2-40B4-BE49-F238E27FC236}">
                  <a16:creationId xmlns:a16="http://schemas.microsoft.com/office/drawing/2014/main" id="{B9D6B460-D596-B496-2885-D731B82A4069}"/>
                </a:ext>
              </a:extLst>
            </p:cNvPr>
            <p:cNvSpPr/>
            <p:nvPr/>
          </p:nvSpPr>
          <p:spPr>
            <a:xfrm>
              <a:off x="7669501" y="1616913"/>
              <a:ext cx="654544" cy="655810"/>
            </a:xfrm>
            <a:custGeom>
              <a:avLst/>
              <a:gdLst>
                <a:gd name="connsiteX0" fmla="*/ 602312 w 654544"/>
                <a:gd name="connsiteY0" fmla="*/ 417012 h 655810"/>
                <a:gd name="connsiteX1" fmla="*/ 547271 w 654544"/>
                <a:gd name="connsiteY1" fmla="*/ 515786 h 655810"/>
                <a:gd name="connsiteX2" fmla="*/ 458673 w 654544"/>
                <a:gd name="connsiteY2" fmla="*/ 585890 h 655810"/>
                <a:gd name="connsiteX3" fmla="*/ 350397 w 654544"/>
                <a:gd name="connsiteY3" fmla="*/ 616656 h 655810"/>
                <a:gd name="connsiteX4" fmla="*/ 238319 w 654544"/>
                <a:gd name="connsiteY4" fmla="*/ 603606 h 655810"/>
                <a:gd name="connsiteX5" fmla="*/ 139835 w 654544"/>
                <a:gd name="connsiteY5" fmla="*/ 548456 h 655810"/>
                <a:gd name="connsiteX6" fmla="*/ 69869 w 654544"/>
                <a:gd name="connsiteY6" fmla="*/ 459684 h 655810"/>
                <a:gd name="connsiteX7" fmla="*/ 39164 w 654544"/>
                <a:gd name="connsiteY7" fmla="*/ 351098 h 655810"/>
                <a:gd name="connsiteX8" fmla="*/ 52187 w 654544"/>
                <a:gd name="connsiteY8" fmla="*/ 238989 h 655810"/>
                <a:gd name="connsiteX9" fmla="*/ 107228 w 654544"/>
                <a:gd name="connsiteY9" fmla="*/ 140215 h 655810"/>
                <a:gd name="connsiteX10" fmla="*/ 195731 w 654544"/>
                <a:gd name="connsiteY10" fmla="*/ 70111 h 655810"/>
                <a:gd name="connsiteX11" fmla="*/ 304292 w 654544"/>
                <a:gd name="connsiteY11" fmla="*/ 39345 h 655810"/>
                <a:gd name="connsiteX12" fmla="*/ 416180 w 654544"/>
                <a:gd name="connsiteY12" fmla="*/ 52490 h 655810"/>
                <a:gd name="connsiteX13" fmla="*/ 514760 w 654544"/>
                <a:gd name="connsiteY13" fmla="*/ 107544 h 655810"/>
                <a:gd name="connsiteX14" fmla="*/ 584820 w 654544"/>
                <a:gd name="connsiteY14" fmla="*/ 196317 h 655810"/>
                <a:gd name="connsiteX15" fmla="*/ 615526 w 654544"/>
                <a:gd name="connsiteY15" fmla="*/ 304902 h 655810"/>
                <a:gd name="connsiteX16" fmla="*/ 602407 w 654544"/>
                <a:gd name="connsiteY16" fmla="*/ 417012 h 655810"/>
                <a:gd name="connsiteX17" fmla="*/ 602407 w 654544"/>
                <a:gd name="connsiteY17" fmla="*/ 417012 h 655810"/>
                <a:gd name="connsiteX18" fmla="*/ 539476 w 654544"/>
                <a:gd name="connsiteY18" fmla="*/ 78303 h 655810"/>
                <a:gd name="connsiteX19" fmla="*/ 427968 w 654544"/>
                <a:gd name="connsiteY19" fmla="*/ 15914 h 655810"/>
                <a:gd name="connsiteX20" fmla="*/ 301250 w 654544"/>
                <a:gd name="connsiteY20" fmla="*/ 960 h 655810"/>
                <a:gd name="connsiteX21" fmla="*/ 178430 w 654544"/>
                <a:gd name="connsiteY21" fmla="*/ 35916 h 655810"/>
                <a:gd name="connsiteX22" fmla="*/ 78139 w 654544"/>
                <a:gd name="connsiteY22" fmla="*/ 115260 h 655810"/>
                <a:gd name="connsiteX23" fmla="*/ 15874 w 654544"/>
                <a:gd name="connsiteY23" fmla="*/ 226988 h 655810"/>
                <a:gd name="connsiteX24" fmla="*/ 949 w 654544"/>
                <a:gd name="connsiteY24" fmla="*/ 354051 h 655810"/>
                <a:gd name="connsiteX25" fmla="*/ 35932 w 654544"/>
                <a:gd name="connsiteY25" fmla="*/ 477114 h 655810"/>
                <a:gd name="connsiteX26" fmla="*/ 115023 w 654544"/>
                <a:gd name="connsiteY26" fmla="*/ 577508 h 655810"/>
                <a:gd name="connsiteX27" fmla="*/ 226626 w 654544"/>
                <a:gd name="connsiteY27" fmla="*/ 639897 h 655810"/>
                <a:gd name="connsiteX28" fmla="*/ 353439 w 654544"/>
                <a:gd name="connsiteY28" fmla="*/ 654851 h 655810"/>
                <a:gd name="connsiteX29" fmla="*/ 476164 w 654544"/>
                <a:gd name="connsiteY29" fmla="*/ 619894 h 655810"/>
                <a:gd name="connsiteX30" fmla="*/ 576455 w 654544"/>
                <a:gd name="connsiteY30" fmla="*/ 540551 h 655810"/>
                <a:gd name="connsiteX31" fmla="*/ 638626 w 654544"/>
                <a:gd name="connsiteY31" fmla="*/ 428823 h 655810"/>
                <a:gd name="connsiteX32" fmla="*/ 653550 w 654544"/>
                <a:gd name="connsiteY32" fmla="*/ 301759 h 655810"/>
                <a:gd name="connsiteX33" fmla="*/ 618758 w 654544"/>
                <a:gd name="connsiteY33" fmla="*/ 178696 h 655810"/>
                <a:gd name="connsiteX34" fmla="*/ 539476 w 654544"/>
                <a:gd name="connsiteY34" fmla="*/ 78207 h 655810"/>
                <a:gd name="connsiteX35" fmla="*/ 539476 w 654544"/>
                <a:gd name="connsiteY35" fmla="*/ 78207 h 65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544" h="655810">
                  <a:moveTo>
                    <a:pt x="602312" y="417012"/>
                  </a:moveTo>
                  <a:cubicBezTo>
                    <a:pt x="590619" y="453016"/>
                    <a:pt x="571892" y="486830"/>
                    <a:pt x="547271" y="515786"/>
                  </a:cubicBezTo>
                  <a:cubicBezTo>
                    <a:pt x="522555" y="544742"/>
                    <a:pt x="492230" y="568745"/>
                    <a:pt x="458673" y="585890"/>
                  </a:cubicBezTo>
                  <a:cubicBezTo>
                    <a:pt x="425116" y="603035"/>
                    <a:pt x="388327" y="613417"/>
                    <a:pt x="350397" y="616656"/>
                  </a:cubicBezTo>
                  <a:cubicBezTo>
                    <a:pt x="312277" y="619608"/>
                    <a:pt x="274252" y="615131"/>
                    <a:pt x="238319" y="603606"/>
                  </a:cubicBezTo>
                  <a:cubicBezTo>
                    <a:pt x="202481" y="591986"/>
                    <a:pt x="168733" y="573126"/>
                    <a:pt x="139835" y="548456"/>
                  </a:cubicBezTo>
                  <a:cubicBezTo>
                    <a:pt x="111031" y="523787"/>
                    <a:pt x="87075" y="493402"/>
                    <a:pt x="69869" y="459684"/>
                  </a:cubicBezTo>
                  <a:cubicBezTo>
                    <a:pt x="52663" y="426060"/>
                    <a:pt x="42396" y="389198"/>
                    <a:pt x="39164" y="351098"/>
                  </a:cubicBezTo>
                  <a:cubicBezTo>
                    <a:pt x="36217" y="312903"/>
                    <a:pt x="40685" y="274803"/>
                    <a:pt x="52187" y="238989"/>
                  </a:cubicBezTo>
                  <a:cubicBezTo>
                    <a:pt x="63785" y="202985"/>
                    <a:pt x="82702" y="169171"/>
                    <a:pt x="107228" y="140215"/>
                  </a:cubicBezTo>
                  <a:cubicBezTo>
                    <a:pt x="131944" y="111354"/>
                    <a:pt x="162269" y="87351"/>
                    <a:pt x="195731" y="70111"/>
                  </a:cubicBezTo>
                  <a:cubicBezTo>
                    <a:pt x="229383" y="52871"/>
                    <a:pt x="266267" y="42489"/>
                    <a:pt x="304292" y="39345"/>
                  </a:cubicBezTo>
                  <a:cubicBezTo>
                    <a:pt x="342317" y="36393"/>
                    <a:pt x="380437" y="40869"/>
                    <a:pt x="416180" y="52490"/>
                  </a:cubicBezTo>
                  <a:cubicBezTo>
                    <a:pt x="452114" y="64110"/>
                    <a:pt x="485766" y="82970"/>
                    <a:pt x="514760" y="107544"/>
                  </a:cubicBezTo>
                  <a:cubicBezTo>
                    <a:pt x="543658" y="132214"/>
                    <a:pt x="567614" y="162599"/>
                    <a:pt x="584820" y="196317"/>
                  </a:cubicBezTo>
                  <a:cubicBezTo>
                    <a:pt x="601932" y="229941"/>
                    <a:pt x="612293" y="266802"/>
                    <a:pt x="615526" y="304902"/>
                  </a:cubicBezTo>
                  <a:cubicBezTo>
                    <a:pt x="618377" y="343098"/>
                    <a:pt x="614005" y="381102"/>
                    <a:pt x="602407" y="417012"/>
                  </a:cubicBezTo>
                  <a:lnTo>
                    <a:pt x="602407" y="417012"/>
                  </a:lnTo>
                  <a:close/>
                  <a:moveTo>
                    <a:pt x="539476" y="78303"/>
                  </a:moveTo>
                  <a:cubicBezTo>
                    <a:pt x="506774" y="50490"/>
                    <a:pt x="468750" y="29153"/>
                    <a:pt x="427968" y="15914"/>
                  </a:cubicBezTo>
                  <a:cubicBezTo>
                    <a:pt x="387281" y="2674"/>
                    <a:pt x="344218" y="-2279"/>
                    <a:pt x="301250" y="960"/>
                  </a:cubicBezTo>
                  <a:cubicBezTo>
                    <a:pt x="258187" y="4579"/>
                    <a:pt x="216550" y="16390"/>
                    <a:pt x="178430" y="35916"/>
                  </a:cubicBezTo>
                  <a:cubicBezTo>
                    <a:pt x="140310" y="55443"/>
                    <a:pt x="106088" y="82494"/>
                    <a:pt x="78139" y="115260"/>
                  </a:cubicBezTo>
                  <a:cubicBezTo>
                    <a:pt x="50286" y="148026"/>
                    <a:pt x="28992" y="186316"/>
                    <a:pt x="15874" y="226988"/>
                  </a:cubicBezTo>
                  <a:cubicBezTo>
                    <a:pt x="2755" y="267850"/>
                    <a:pt x="-2283" y="310998"/>
                    <a:pt x="949" y="354051"/>
                  </a:cubicBezTo>
                  <a:cubicBezTo>
                    <a:pt x="4656" y="397104"/>
                    <a:pt x="16444" y="438919"/>
                    <a:pt x="35932" y="477114"/>
                  </a:cubicBezTo>
                  <a:cubicBezTo>
                    <a:pt x="55324" y="515214"/>
                    <a:pt x="82322" y="549600"/>
                    <a:pt x="115023" y="577508"/>
                  </a:cubicBezTo>
                  <a:cubicBezTo>
                    <a:pt x="147725" y="605416"/>
                    <a:pt x="185940" y="626752"/>
                    <a:pt x="226626" y="639897"/>
                  </a:cubicBezTo>
                  <a:cubicBezTo>
                    <a:pt x="267218" y="653136"/>
                    <a:pt x="310281" y="658089"/>
                    <a:pt x="353439" y="654851"/>
                  </a:cubicBezTo>
                  <a:cubicBezTo>
                    <a:pt x="396312" y="651231"/>
                    <a:pt x="438140" y="639516"/>
                    <a:pt x="476164" y="619894"/>
                  </a:cubicBezTo>
                  <a:cubicBezTo>
                    <a:pt x="514379" y="600463"/>
                    <a:pt x="548507" y="573317"/>
                    <a:pt x="576455" y="540551"/>
                  </a:cubicBezTo>
                  <a:cubicBezTo>
                    <a:pt x="604308" y="507785"/>
                    <a:pt x="625602" y="469589"/>
                    <a:pt x="638626" y="428823"/>
                  </a:cubicBezTo>
                  <a:cubicBezTo>
                    <a:pt x="651839" y="387960"/>
                    <a:pt x="656877" y="344812"/>
                    <a:pt x="653550" y="301759"/>
                  </a:cubicBezTo>
                  <a:cubicBezTo>
                    <a:pt x="650033" y="258801"/>
                    <a:pt x="638340" y="216891"/>
                    <a:pt x="618758" y="178696"/>
                  </a:cubicBezTo>
                  <a:cubicBezTo>
                    <a:pt x="599270" y="140596"/>
                    <a:pt x="572272" y="106211"/>
                    <a:pt x="539476" y="78207"/>
                  </a:cubicBezTo>
                  <a:lnTo>
                    <a:pt x="539476" y="78207"/>
                  </a:lnTo>
                  <a:close/>
                </a:path>
              </a:pathLst>
            </a:custGeom>
            <a:solidFill>
              <a:srgbClr val="72BF44"/>
            </a:solidFill>
            <a:ln w="0" cap="flat">
              <a:noFill/>
              <a:prstDash val="solid"/>
              <a:miter/>
            </a:ln>
          </p:spPr>
          <p:txBody>
            <a:bodyPr rtlCol="0" anchor="ctr"/>
            <a:lstStyle/>
            <a:p>
              <a:endParaRPr lang="fr-CA"/>
            </a:p>
          </p:txBody>
        </p:sp>
        <p:sp>
          <p:nvSpPr>
            <p:cNvPr id="11" name="Freeform 15">
              <a:extLst>
                <a:ext uri="{FF2B5EF4-FFF2-40B4-BE49-F238E27FC236}">
                  <a16:creationId xmlns:a16="http://schemas.microsoft.com/office/drawing/2014/main" id="{6EEAF46D-46F3-15FB-34A5-15AA43487044}"/>
                </a:ext>
              </a:extLst>
            </p:cNvPr>
            <p:cNvSpPr/>
            <p:nvPr/>
          </p:nvSpPr>
          <p:spPr>
            <a:xfrm>
              <a:off x="8395393" y="890924"/>
              <a:ext cx="1122303" cy="1124426"/>
            </a:xfrm>
            <a:custGeom>
              <a:avLst/>
              <a:gdLst>
                <a:gd name="connsiteX0" fmla="*/ 903185 w 1122303"/>
                <a:gd name="connsiteY0" fmla="*/ 601790 h 1124426"/>
                <a:gd name="connsiteX1" fmla="*/ 862023 w 1122303"/>
                <a:gd name="connsiteY1" fmla="*/ 729901 h 1124426"/>
                <a:gd name="connsiteX2" fmla="*/ 775137 w 1122303"/>
                <a:gd name="connsiteY2" fmla="*/ 832485 h 1124426"/>
                <a:gd name="connsiteX3" fmla="*/ 655453 w 1122303"/>
                <a:gd name="connsiteY3" fmla="*/ 893921 h 1124426"/>
                <a:gd name="connsiteX4" fmla="*/ 521606 w 1122303"/>
                <a:gd name="connsiteY4" fmla="*/ 904875 h 1124426"/>
                <a:gd name="connsiteX5" fmla="*/ 393747 w 1122303"/>
                <a:gd name="connsiteY5" fmla="*/ 863537 h 1124426"/>
                <a:gd name="connsiteX6" fmla="*/ 291270 w 1122303"/>
                <a:gd name="connsiteY6" fmla="*/ 776383 h 1124426"/>
                <a:gd name="connsiteX7" fmla="*/ 229955 w 1122303"/>
                <a:gd name="connsiteY7" fmla="*/ 656558 h 1124426"/>
                <a:gd name="connsiteX8" fmla="*/ 218928 w 1122303"/>
                <a:gd name="connsiteY8" fmla="*/ 522446 h 1124426"/>
                <a:gd name="connsiteX9" fmla="*/ 260280 w 1122303"/>
                <a:gd name="connsiteY9" fmla="*/ 394335 h 1124426"/>
                <a:gd name="connsiteX10" fmla="*/ 347167 w 1122303"/>
                <a:gd name="connsiteY10" fmla="*/ 291751 h 1124426"/>
                <a:gd name="connsiteX11" fmla="*/ 466755 w 1122303"/>
                <a:gd name="connsiteY11" fmla="*/ 230314 h 1124426"/>
                <a:gd name="connsiteX12" fmla="*/ 600603 w 1122303"/>
                <a:gd name="connsiteY12" fmla="*/ 219361 h 1124426"/>
                <a:gd name="connsiteX13" fmla="*/ 728556 w 1122303"/>
                <a:gd name="connsiteY13" fmla="*/ 260699 h 1124426"/>
                <a:gd name="connsiteX14" fmla="*/ 830938 w 1122303"/>
                <a:gd name="connsiteY14" fmla="*/ 347853 h 1124426"/>
                <a:gd name="connsiteX15" fmla="*/ 892253 w 1122303"/>
                <a:gd name="connsiteY15" fmla="*/ 467677 h 1124426"/>
                <a:gd name="connsiteX16" fmla="*/ 903090 w 1122303"/>
                <a:gd name="connsiteY16" fmla="*/ 601885 h 1124426"/>
                <a:gd name="connsiteX17" fmla="*/ 903090 w 1122303"/>
                <a:gd name="connsiteY17" fmla="*/ 601885 h 1124426"/>
                <a:gd name="connsiteX18" fmla="*/ 1057091 w 1122303"/>
                <a:gd name="connsiteY18" fmla="*/ 581977 h 1124426"/>
                <a:gd name="connsiteX19" fmla="*/ 1122304 w 1122303"/>
                <a:gd name="connsiteY19" fmla="*/ 560642 h 1124426"/>
                <a:gd name="connsiteX20" fmla="*/ 1115079 w 1122303"/>
                <a:gd name="connsiteY20" fmla="*/ 473012 h 1124426"/>
                <a:gd name="connsiteX21" fmla="*/ 1047585 w 1122303"/>
                <a:gd name="connsiteY21" fmla="*/ 462248 h 1124426"/>
                <a:gd name="connsiteX22" fmla="*/ 1038839 w 1122303"/>
                <a:gd name="connsiteY22" fmla="*/ 425768 h 1124426"/>
                <a:gd name="connsiteX23" fmla="*/ 1026861 w 1122303"/>
                <a:gd name="connsiteY23" fmla="*/ 390144 h 1124426"/>
                <a:gd name="connsiteX24" fmla="*/ 1078955 w 1122303"/>
                <a:gd name="connsiteY24" fmla="*/ 345281 h 1124426"/>
                <a:gd name="connsiteX25" fmla="*/ 1038934 w 1122303"/>
                <a:gd name="connsiteY25" fmla="*/ 267367 h 1124426"/>
                <a:gd name="connsiteX26" fmla="*/ 972391 w 1122303"/>
                <a:gd name="connsiteY26" fmla="*/ 283464 h 1124426"/>
                <a:gd name="connsiteX27" fmla="*/ 950431 w 1122303"/>
                <a:gd name="connsiteY27" fmla="*/ 253079 h 1124426"/>
                <a:gd name="connsiteX28" fmla="*/ 926000 w 1122303"/>
                <a:gd name="connsiteY28" fmla="*/ 224790 h 1124426"/>
                <a:gd name="connsiteX29" fmla="*/ 956895 w 1122303"/>
                <a:gd name="connsiteY29" fmla="*/ 163544 h 1124426"/>
                <a:gd name="connsiteX30" fmla="*/ 890257 w 1122303"/>
                <a:gd name="connsiteY30" fmla="*/ 106680 h 1124426"/>
                <a:gd name="connsiteX31" fmla="*/ 834645 w 1122303"/>
                <a:gd name="connsiteY31" fmla="*/ 147161 h 1124426"/>
                <a:gd name="connsiteX32" fmla="*/ 802800 w 1122303"/>
                <a:gd name="connsiteY32" fmla="*/ 127444 h 1124426"/>
                <a:gd name="connsiteX33" fmla="*/ 769338 w 1122303"/>
                <a:gd name="connsiteY33" fmla="*/ 110490 h 1124426"/>
                <a:gd name="connsiteX34" fmla="*/ 774376 w 1122303"/>
                <a:gd name="connsiteY34" fmla="*/ 42101 h 1124426"/>
                <a:gd name="connsiteX35" fmla="*/ 690912 w 1122303"/>
                <a:gd name="connsiteY35" fmla="*/ 15145 h 1124426"/>
                <a:gd name="connsiteX36" fmla="*/ 655168 w 1122303"/>
                <a:gd name="connsiteY36" fmla="*/ 73914 h 1124426"/>
                <a:gd name="connsiteX37" fmla="*/ 618379 w 1122303"/>
                <a:gd name="connsiteY37" fmla="*/ 67818 h 1124426"/>
                <a:gd name="connsiteX38" fmla="*/ 581020 w 1122303"/>
                <a:gd name="connsiteY38" fmla="*/ 65341 h 1124426"/>
                <a:gd name="connsiteX39" fmla="*/ 559726 w 1122303"/>
                <a:gd name="connsiteY39" fmla="*/ 0 h 1124426"/>
                <a:gd name="connsiteX40" fmla="*/ 472364 w 1122303"/>
                <a:gd name="connsiteY40" fmla="*/ 7144 h 1124426"/>
                <a:gd name="connsiteX41" fmla="*/ 461527 w 1122303"/>
                <a:gd name="connsiteY41" fmla="*/ 74866 h 1124426"/>
                <a:gd name="connsiteX42" fmla="*/ 425118 w 1122303"/>
                <a:gd name="connsiteY42" fmla="*/ 83629 h 1124426"/>
                <a:gd name="connsiteX43" fmla="*/ 389660 w 1122303"/>
                <a:gd name="connsiteY43" fmla="*/ 95536 h 1124426"/>
                <a:gd name="connsiteX44" fmla="*/ 344790 w 1122303"/>
                <a:gd name="connsiteY44" fmla="*/ 43434 h 1124426"/>
                <a:gd name="connsiteX45" fmla="*/ 267030 w 1122303"/>
                <a:gd name="connsiteY45" fmla="*/ 83629 h 1124426"/>
                <a:gd name="connsiteX46" fmla="*/ 283095 w 1122303"/>
                <a:gd name="connsiteY46" fmla="*/ 150305 h 1124426"/>
                <a:gd name="connsiteX47" fmla="*/ 252675 w 1122303"/>
                <a:gd name="connsiteY47" fmla="*/ 172212 h 1124426"/>
                <a:gd name="connsiteX48" fmla="*/ 224442 w 1122303"/>
                <a:gd name="connsiteY48" fmla="*/ 196786 h 1124426"/>
                <a:gd name="connsiteX49" fmla="*/ 163317 w 1122303"/>
                <a:gd name="connsiteY49" fmla="*/ 165830 h 1124426"/>
                <a:gd name="connsiteX50" fmla="*/ 106470 w 1122303"/>
                <a:gd name="connsiteY50" fmla="*/ 232601 h 1124426"/>
                <a:gd name="connsiteX51" fmla="*/ 146966 w 1122303"/>
                <a:gd name="connsiteY51" fmla="*/ 288227 h 1124426"/>
                <a:gd name="connsiteX52" fmla="*/ 127288 w 1122303"/>
                <a:gd name="connsiteY52" fmla="*/ 320135 h 1124426"/>
                <a:gd name="connsiteX53" fmla="*/ 110367 w 1122303"/>
                <a:gd name="connsiteY53" fmla="*/ 353663 h 1124426"/>
                <a:gd name="connsiteX54" fmla="*/ 42112 w 1122303"/>
                <a:gd name="connsiteY54" fmla="*/ 348615 h 1124426"/>
                <a:gd name="connsiteX55" fmla="*/ 15115 w 1122303"/>
                <a:gd name="connsiteY55" fmla="*/ 432245 h 1124426"/>
                <a:gd name="connsiteX56" fmla="*/ 73863 w 1122303"/>
                <a:gd name="connsiteY56" fmla="*/ 468058 h 1124426"/>
                <a:gd name="connsiteX57" fmla="*/ 67684 w 1122303"/>
                <a:gd name="connsiteY57" fmla="*/ 505016 h 1124426"/>
                <a:gd name="connsiteX58" fmla="*/ 65308 w 1122303"/>
                <a:gd name="connsiteY58" fmla="*/ 542354 h 1124426"/>
                <a:gd name="connsiteX59" fmla="*/ 0 w 1122303"/>
                <a:gd name="connsiteY59" fmla="*/ 563880 h 1124426"/>
                <a:gd name="connsiteX60" fmla="*/ 7130 w 1122303"/>
                <a:gd name="connsiteY60" fmla="*/ 651320 h 1124426"/>
                <a:gd name="connsiteX61" fmla="*/ 74719 w 1122303"/>
                <a:gd name="connsiteY61" fmla="*/ 662178 h 1124426"/>
                <a:gd name="connsiteX62" fmla="*/ 83465 w 1122303"/>
                <a:gd name="connsiteY62" fmla="*/ 698659 h 1124426"/>
                <a:gd name="connsiteX63" fmla="*/ 95347 w 1122303"/>
                <a:gd name="connsiteY63" fmla="*/ 734187 h 1124426"/>
                <a:gd name="connsiteX64" fmla="*/ 46771 w 1122303"/>
                <a:gd name="connsiteY64" fmla="*/ 787527 h 1124426"/>
                <a:gd name="connsiteX65" fmla="*/ 77951 w 1122303"/>
                <a:gd name="connsiteY65" fmla="*/ 850106 h 1124426"/>
                <a:gd name="connsiteX66" fmla="*/ 150103 w 1122303"/>
                <a:gd name="connsiteY66" fmla="*/ 841058 h 1124426"/>
                <a:gd name="connsiteX67" fmla="*/ 171872 w 1122303"/>
                <a:gd name="connsiteY67" fmla="*/ 871442 h 1124426"/>
                <a:gd name="connsiteX68" fmla="*/ 196303 w 1122303"/>
                <a:gd name="connsiteY68" fmla="*/ 899732 h 1124426"/>
                <a:gd name="connsiteX69" fmla="*/ 165503 w 1122303"/>
                <a:gd name="connsiteY69" fmla="*/ 960977 h 1124426"/>
                <a:gd name="connsiteX70" fmla="*/ 232047 w 1122303"/>
                <a:gd name="connsiteY70" fmla="*/ 1017842 h 1124426"/>
                <a:gd name="connsiteX71" fmla="*/ 287658 w 1122303"/>
                <a:gd name="connsiteY71" fmla="*/ 977360 h 1124426"/>
                <a:gd name="connsiteX72" fmla="*/ 319504 w 1122303"/>
                <a:gd name="connsiteY72" fmla="*/ 996982 h 1124426"/>
                <a:gd name="connsiteX73" fmla="*/ 353061 w 1122303"/>
                <a:gd name="connsiteY73" fmla="*/ 1013936 h 1124426"/>
                <a:gd name="connsiteX74" fmla="*/ 348117 w 1122303"/>
                <a:gd name="connsiteY74" fmla="*/ 1082326 h 1124426"/>
                <a:gd name="connsiteX75" fmla="*/ 431487 w 1122303"/>
                <a:gd name="connsiteY75" fmla="*/ 1109282 h 1124426"/>
                <a:gd name="connsiteX76" fmla="*/ 467135 w 1122303"/>
                <a:gd name="connsiteY76" fmla="*/ 1050512 h 1124426"/>
                <a:gd name="connsiteX77" fmla="*/ 504114 w 1122303"/>
                <a:gd name="connsiteY77" fmla="*/ 1056608 h 1124426"/>
                <a:gd name="connsiteX78" fmla="*/ 541284 w 1122303"/>
                <a:gd name="connsiteY78" fmla="*/ 1059085 h 1124426"/>
                <a:gd name="connsiteX79" fmla="*/ 562673 w 1122303"/>
                <a:gd name="connsiteY79" fmla="*/ 1124426 h 1124426"/>
                <a:gd name="connsiteX80" fmla="*/ 650035 w 1122303"/>
                <a:gd name="connsiteY80" fmla="*/ 1117283 h 1124426"/>
                <a:gd name="connsiteX81" fmla="*/ 660777 w 1122303"/>
                <a:gd name="connsiteY81" fmla="*/ 1049655 h 1124426"/>
                <a:gd name="connsiteX82" fmla="*/ 697281 w 1122303"/>
                <a:gd name="connsiteY82" fmla="*/ 1040797 h 1124426"/>
                <a:gd name="connsiteX83" fmla="*/ 732739 w 1122303"/>
                <a:gd name="connsiteY83" fmla="*/ 1028986 h 1124426"/>
                <a:gd name="connsiteX84" fmla="*/ 777608 w 1122303"/>
                <a:gd name="connsiteY84" fmla="*/ 1081088 h 1124426"/>
                <a:gd name="connsiteX85" fmla="*/ 855464 w 1122303"/>
                <a:gd name="connsiteY85" fmla="*/ 1040987 h 1124426"/>
                <a:gd name="connsiteX86" fmla="*/ 839399 w 1122303"/>
                <a:gd name="connsiteY86" fmla="*/ 974217 h 1124426"/>
                <a:gd name="connsiteX87" fmla="*/ 869628 w 1122303"/>
                <a:gd name="connsiteY87" fmla="*/ 952310 h 1124426"/>
                <a:gd name="connsiteX88" fmla="*/ 897957 w 1122303"/>
                <a:gd name="connsiteY88" fmla="*/ 927735 h 1124426"/>
                <a:gd name="connsiteX89" fmla="*/ 959082 w 1122303"/>
                <a:gd name="connsiteY89" fmla="*/ 958691 h 1124426"/>
                <a:gd name="connsiteX90" fmla="*/ 1015929 w 1122303"/>
                <a:gd name="connsiteY90" fmla="*/ 891921 h 1124426"/>
                <a:gd name="connsiteX91" fmla="*/ 975528 w 1122303"/>
                <a:gd name="connsiteY91" fmla="*/ 836200 h 1124426"/>
                <a:gd name="connsiteX92" fmla="*/ 995205 w 1122303"/>
                <a:gd name="connsiteY92" fmla="*/ 804291 h 1124426"/>
                <a:gd name="connsiteX93" fmla="*/ 1012127 w 1122303"/>
                <a:gd name="connsiteY93" fmla="*/ 770763 h 1124426"/>
                <a:gd name="connsiteX94" fmla="*/ 1080286 w 1122303"/>
                <a:gd name="connsiteY94" fmla="*/ 775716 h 1124426"/>
                <a:gd name="connsiteX95" fmla="*/ 1107284 w 1122303"/>
                <a:gd name="connsiteY95" fmla="*/ 692182 h 1124426"/>
                <a:gd name="connsiteX96" fmla="*/ 1048630 w 1122303"/>
                <a:gd name="connsiteY96" fmla="*/ 656368 h 1124426"/>
                <a:gd name="connsiteX97" fmla="*/ 1054809 w 1122303"/>
                <a:gd name="connsiteY97" fmla="*/ 619506 h 1124426"/>
                <a:gd name="connsiteX98" fmla="*/ 1057186 w 1122303"/>
                <a:gd name="connsiteY98" fmla="*/ 582073 h 1124426"/>
                <a:gd name="connsiteX99" fmla="*/ 1057186 w 1122303"/>
                <a:gd name="connsiteY99" fmla="*/ 582073 h 1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03" h="1124426">
                  <a:moveTo>
                    <a:pt x="903185" y="601790"/>
                  </a:moveTo>
                  <a:cubicBezTo>
                    <a:pt x="897862" y="646843"/>
                    <a:pt x="883888" y="690467"/>
                    <a:pt x="862023" y="729901"/>
                  </a:cubicBezTo>
                  <a:cubicBezTo>
                    <a:pt x="840254" y="769239"/>
                    <a:pt x="810405" y="804386"/>
                    <a:pt x="775137" y="832485"/>
                  </a:cubicBezTo>
                  <a:cubicBezTo>
                    <a:pt x="739678" y="860584"/>
                    <a:pt x="698802" y="881634"/>
                    <a:pt x="655453" y="893921"/>
                  </a:cubicBezTo>
                  <a:cubicBezTo>
                    <a:pt x="612200" y="906399"/>
                    <a:pt x="566570" y="909923"/>
                    <a:pt x="521606" y="904875"/>
                  </a:cubicBezTo>
                  <a:cubicBezTo>
                    <a:pt x="476546" y="899541"/>
                    <a:pt x="433103" y="885539"/>
                    <a:pt x="393747" y="863537"/>
                  </a:cubicBezTo>
                  <a:cubicBezTo>
                    <a:pt x="354392" y="841629"/>
                    <a:pt x="319409" y="811816"/>
                    <a:pt x="291270" y="776383"/>
                  </a:cubicBezTo>
                  <a:cubicBezTo>
                    <a:pt x="263227" y="740950"/>
                    <a:pt x="242218" y="699992"/>
                    <a:pt x="229955" y="656558"/>
                  </a:cubicBezTo>
                  <a:cubicBezTo>
                    <a:pt x="217502" y="613124"/>
                    <a:pt x="213985" y="567500"/>
                    <a:pt x="218928" y="522446"/>
                  </a:cubicBezTo>
                  <a:cubicBezTo>
                    <a:pt x="224442" y="477393"/>
                    <a:pt x="238226" y="433673"/>
                    <a:pt x="260280" y="394335"/>
                  </a:cubicBezTo>
                  <a:cubicBezTo>
                    <a:pt x="282049" y="354997"/>
                    <a:pt x="311899" y="319850"/>
                    <a:pt x="347167" y="291751"/>
                  </a:cubicBezTo>
                  <a:cubicBezTo>
                    <a:pt x="382625" y="263652"/>
                    <a:pt x="423502" y="242602"/>
                    <a:pt x="466755" y="230314"/>
                  </a:cubicBezTo>
                  <a:cubicBezTo>
                    <a:pt x="510103" y="217932"/>
                    <a:pt x="555638" y="214217"/>
                    <a:pt x="600603" y="219361"/>
                  </a:cubicBezTo>
                  <a:cubicBezTo>
                    <a:pt x="645662" y="224695"/>
                    <a:pt x="689105" y="238697"/>
                    <a:pt x="728556" y="260699"/>
                  </a:cubicBezTo>
                  <a:cubicBezTo>
                    <a:pt x="767912" y="282607"/>
                    <a:pt x="802895" y="312420"/>
                    <a:pt x="830938" y="347853"/>
                  </a:cubicBezTo>
                  <a:cubicBezTo>
                    <a:pt x="858981" y="383286"/>
                    <a:pt x="879895" y="424244"/>
                    <a:pt x="892253" y="467677"/>
                  </a:cubicBezTo>
                  <a:cubicBezTo>
                    <a:pt x="904611" y="511112"/>
                    <a:pt x="908224" y="556736"/>
                    <a:pt x="903090" y="601885"/>
                  </a:cubicBezTo>
                  <a:lnTo>
                    <a:pt x="903090" y="601885"/>
                  </a:lnTo>
                  <a:close/>
                  <a:moveTo>
                    <a:pt x="1057091" y="581977"/>
                  </a:moveTo>
                  <a:cubicBezTo>
                    <a:pt x="1079050" y="575786"/>
                    <a:pt x="1101295" y="568643"/>
                    <a:pt x="1122304" y="560642"/>
                  </a:cubicBezTo>
                  <a:cubicBezTo>
                    <a:pt x="1122018" y="531305"/>
                    <a:pt x="1120117" y="502063"/>
                    <a:pt x="1115079" y="473012"/>
                  </a:cubicBezTo>
                  <a:cubicBezTo>
                    <a:pt x="1092739" y="468440"/>
                    <a:pt x="1070590" y="464820"/>
                    <a:pt x="1047585" y="462248"/>
                  </a:cubicBezTo>
                  <a:lnTo>
                    <a:pt x="1038839" y="425768"/>
                  </a:lnTo>
                  <a:cubicBezTo>
                    <a:pt x="1035417" y="413766"/>
                    <a:pt x="1030949" y="402050"/>
                    <a:pt x="1026861" y="390144"/>
                  </a:cubicBezTo>
                  <a:cubicBezTo>
                    <a:pt x="1044733" y="375952"/>
                    <a:pt x="1062605" y="360807"/>
                    <a:pt x="1078955" y="345281"/>
                  </a:cubicBezTo>
                  <a:cubicBezTo>
                    <a:pt x="1067548" y="318230"/>
                    <a:pt x="1054524" y="292132"/>
                    <a:pt x="1038934" y="267367"/>
                  </a:cubicBezTo>
                  <a:cubicBezTo>
                    <a:pt x="1016594" y="271653"/>
                    <a:pt x="994445" y="276987"/>
                    <a:pt x="972391" y="283464"/>
                  </a:cubicBezTo>
                  <a:lnTo>
                    <a:pt x="950431" y="253079"/>
                  </a:lnTo>
                  <a:lnTo>
                    <a:pt x="926000" y="224790"/>
                  </a:lnTo>
                  <a:cubicBezTo>
                    <a:pt x="937313" y="204692"/>
                    <a:pt x="947579" y="184213"/>
                    <a:pt x="956895" y="163544"/>
                  </a:cubicBezTo>
                  <a:cubicBezTo>
                    <a:pt x="936267" y="142780"/>
                    <a:pt x="913832" y="124015"/>
                    <a:pt x="890257" y="106680"/>
                  </a:cubicBezTo>
                  <a:cubicBezTo>
                    <a:pt x="871339" y="118967"/>
                    <a:pt x="852612" y="132969"/>
                    <a:pt x="834645" y="147161"/>
                  </a:cubicBezTo>
                  <a:cubicBezTo>
                    <a:pt x="824094" y="140589"/>
                    <a:pt x="813732" y="133445"/>
                    <a:pt x="802800" y="127444"/>
                  </a:cubicBezTo>
                  <a:lnTo>
                    <a:pt x="769338" y="110490"/>
                  </a:lnTo>
                  <a:cubicBezTo>
                    <a:pt x="772190" y="87440"/>
                    <a:pt x="773616" y="65056"/>
                    <a:pt x="774376" y="42101"/>
                  </a:cubicBezTo>
                  <a:cubicBezTo>
                    <a:pt x="747283" y="30670"/>
                    <a:pt x="719335" y="22098"/>
                    <a:pt x="690912" y="15145"/>
                  </a:cubicBezTo>
                  <a:cubicBezTo>
                    <a:pt x="678268" y="33814"/>
                    <a:pt x="666290" y="53912"/>
                    <a:pt x="655168" y="73914"/>
                  </a:cubicBezTo>
                  <a:lnTo>
                    <a:pt x="618379" y="67818"/>
                  </a:lnTo>
                  <a:lnTo>
                    <a:pt x="581020" y="65341"/>
                  </a:lnTo>
                  <a:cubicBezTo>
                    <a:pt x="574841" y="43339"/>
                    <a:pt x="567806" y="21050"/>
                    <a:pt x="559726" y="0"/>
                  </a:cubicBezTo>
                  <a:cubicBezTo>
                    <a:pt x="530447" y="286"/>
                    <a:pt x="501168" y="2191"/>
                    <a:pt x="472364" y="7144"/>
                  </a:cubicBezTo>
                  <a:cubicBezTo>
                    <a:pt x="467706" y="29623"/>
                    <a:pt x="464188" y="51816"/>
                    <a:pt x="461527" y="74866"/>
                  </a:cubicBezTo>
                  <a:lnTo>
                    <a:pt x="425118" y="83629"/>
                  </a:lnTo>
                  <a:cubicBezTo>
                    <a:pt x="413140" y="87058"/>
                    <a:pt x="401447" y="91535"/>
                    <a:pt x="389660" y="95536"/>
                  </a:cubicBezTo>
                  <a:cubicBezTo>
                    <a:pt x="375400" y="77724"/>
                    <a:pt x="360380" y="59817"/>
                    <a:pt x="344790" y="43434"/>
                  </a:cubicBezTo>
                  <a:cubicBezTo>
                    <a:pt x="317793" y="55054"/>
                    <a:pt x="291746" y="68104"/>
                    <a:pt x="267030" y="83629"/>
                  </a:cubicBezTo>
                  <a:cubicBezTo>
                    <a:pt x="271212" y="106013"/>
                    <a:pt x="276631" y="128207"/>
                    <a:pt x="283095" y="150305"/>
                  </a:cubicBezTo>
                  <a:lnTo>
                    <a:pt x="252675" y="172212"/>
                  </a:lnTo>
                  <a:lnTo>
                    <a:pt x="224442" y="196786"/>
                  </a:lnTo>
                  <a:cubicBezTo>
                    <a:pt x="204384" y="185452"/>
                    <a:pt x="184040" y="175165"/>
                    <a:pt x="163317" y="165830"/>
                  </a:cubicBezTo>
                  <a:cubicBezTo>
                    <a:pt x="142498" y="186500"/>
                    <a:pt x="123771" y="208883"/>
                    <a:pt x="106470" y="232601"/>
                  </a:cubicBezTo>
                  <a:cubicBezTo>
                    <a:pt x="118828" y="251460"/>
                    <a:pt x="132802" y="270415"/>
                    <a:pt x="146966" y="288227"/>
                  </a:cubicBezTo>
                  <a:cubicBezTo>
                    <a:pt x="140312" y="298895"/>
                    <a:pt x="133372" y="309182"/>
                    <a:pt x="127288" y="320135"/>
                  </a:cubicBezTo>
                  <a:lnTo>
                    <a:pt x="110367" y="353663"/>
                  </a:lnTo>
                  <a:cubicBezTo>
                    <a:pt x="87267" y="350901"/>
                    <a:pt x="65022" y="349377"/>
                    <a:pt x="42112" y="348615"/>
                  </a:cubicBezTo>
                  <a:cubicBezTo>
                    <a:pt x="30610" y="375761"/>
                    <a:pt x="22149" y="403765"/>
                    <a:pt x="15115" y="432245"/>
                  </a:cubicBezTo>
                  <a:cubicBezTo>
                    <a:pt x="33747" y="444913"/>
                    <a:pt x="53900" y="456914"/>
                    <a:pt x="73863" y="468058"/>
                  </a:cubicBezTo>
                  <a:lnTo>
                    <a:pt x="67684" y="505016"/>
                  </a:lnTo>
                  <a:lnTo>
                    <a:pt x="65308" y="542354"/>
                  </a:lnTo>
                  <a:cubicBezTo>
                    <a:pt x="43253" y="548640"/>
                    <a:pt x="21009" y="555689"/>
                    <a:pt x="0" y="563880"/>
                  </a:cubicBezTo>
                  <a:cubicBezTo>
                    <a:pt x="380" y="593122"/>
                    <a:pt x="2186" y="622364"/>
                    <a:pt x="7130" y="651320"/>
                  </a:cubicBezTo>
                  <a:cubicBezTo>
                    <a:pt x="29659" y="655987"/>
                    <a:pt x="51714" y="659606"/>
                    <a:pt x="74719" y="662178"/>
                  </a:cubicBezTo>
                  <a:lnTo>
                    <a:pt x="83465" y="698659"/>
                  </a:lnTo>
                  <a:cubicBezTo>
                    <a:pt x="86792" y="710660"/>
                    <a:pt x="91450" y="722376"/>
                    <a:pt x="95347" y="734187"/>
                  </a:cubicBezTo>
                  <a:cubicBezTo>
                    <a:pt x="79852" y="747713"/>
                    <a:pt x="61790" y="765239"/>
                    <a:pt x="46771" y="787527"/>
                  </a:cubicBezTo>
                  <a:cubicBezTo>
                    <a:pt x="58273" y="814483"/>
                    <a:pt x="62361" y="825246"/>
                    <a:pt x="77951" y="850106"/>
                  </a:cubicBezTo>
                  <a:cubicBezTo>
                    <a:pt x="104093" y="849059"/>
                    <a:pt x="127763" y="847439"/>
                    <a:pt x="150103" y="841058"/>
                  </a:cubicBezTo>
                  <a:lnTo>
                    <a:pt x="171872" y="871442"/>
                  </a:lnTo>
                  <a:lnTo>
                    <a:pt x="196303" y="899732"/>
                  </a:lnTo>
                  <a:cubicBezTo>
                    <a:pt x="185086" y="919829"/>
                    <a:pt x="174724" y="940213"/>
                    <a:pt x="165503" y="960977"/>
                  </a:cubicBezTo>
                  <a:cubicBezTo>
                    <a:pt x="186037" y="981837"/>
                    <a:pt x="208566" y="1000506"/>
                    <a:pt x="232047" y="1017842"/>
                  </a:cubicBezTo>
                  <a:cubicBezTo>
                    <a:pt x="250964" y="1005459"/>
                    <a:pt x="269786" y="991457"/>
                    <a:pt x="287658" y="977360"/>
                  </a:cubicBezTo>
                  <a:cubicBezTo>
                    <a:pt x="298305" y="983933"/>
                    <a:pt x="308667" y="990981"/>
                    <a:pt x="319504" y="996982"/>
                  </a:cubicBezTo>
                  <a:lnTo>
                    <a:pt x="353061" y="1013936"/>
                  </a:lnTo>
                  <a:cubicBezTo>
                    <a:pt x="350304" y="1036987"/>
                    <a:pt x="348878" y="1059275"/>
                    <a:pt x="348117" y="1082326"/>
                  </a:cubicBezTo>
                  <a:cubicBezTo>
                    <a:pt x="375115" y="1093756"/>
                    <a:pt x="403158" y="1102233"/>
                    <a:pt x="431487" y="1109282"/>
                  </a:cubicBezTo>
                  <a:cubicBezTo>
                    <a:pt x="444130" y="1090517"/>
                    <a:pt x="456203" y="1070515"/>
                    <a:pt x="467135" y="1050512"/>
                  </a:cubicBezTo>
                  <a:lnTo>
                    <a:pt x="504114" y="1056608"/>
                  </a:lnTo>
                  <a:lnTo>
                    <a:pt x="541284" y="1059085"/>
                  </a:lnTo>
                  <a:cubicBezTo>
                    <a:pt x="547558" y="1081088"/>
                    <a:pt x="554592" y="1103281"/>
                    <a:pt x="562673" y="1124426"/>
                  </a:cubicBezTo>
                  <a:cubicBezTo>
                    <a:pt x="591952" y="1124141"/>
                    <a:pt x="621136" y="1122236"/>
                    <a:pt x="650035" y="1117283"/>
                  </a:cubicBezTo>
                  <a:cubicBezTo>
                    <a:pt x="654693" y="1094803"/>
                    <a:pt x="658210" y="1072706"/>
                    <a:pt x="660777" y="1049655"/>
                  </a:cubicBezTo>
                  <a:lnTo>
                    <a:pt x="697281" y="1040797"/>
                  </a:lnTo>
                  <a:cubicBezTo>
                    <a:pt x="709259" y="1037368"/>
                    <a:pt x="720951" y="1032891"/>
                    <a:pt x="732739" y="1028986"/>
                  </a:cubicBezTo>
                  <a:cubicBezTo>
                    <a:pt x="746903" y="1046798"/>
                    <a:pt x="762018" y="1064705"/>
                    <a:pt x="777608" y="1081088"/>
                  </a:cubicBezTo>
                  <a:cubicBezTo>
                    <a:pt x="804606" y="1069562"/>
                    <a:pt x="830653" y="1056513"/>
                    <a:pt x="855464" y="1040987"/>
                  </a:cubicBezTo>
                  <a:cubicBezTo>
                    <a:pt x="851186" y="1018699"/>
                    <a:pt x="845768" y="996410"/>
                    <a:pt x="839399" y="974217"/>
                  </a:cubicBezTo>
                  <a:lnTo>
                    <a:pt x="869628" y="952310"/>
                  </a:lnTo>
                  <a:lnTo>
                    <a:pt x="897957" y="927735"/>
                  </a:lnTo>
                  <a:cubicBezTo>
                    <a:pt x="918015" y="939070"/>
                    <a:pt x="938263" y="949357"/>
                    <a:pt x="959082" y="958691"/>
                  </a:cubicBezTo>
                  <a:cubicBezTo>
                    <a:pt x="979900" y="938022"/>
                    <a:pt x="998533" y="915638"/>
                    <a:pt x="1015929" y="891921"/>
                  </a:cubicBezTo>
                  <a:cubicBezTo>
                    <a:pt x="1003476" y="872966"/>
                    <a:pt x="989692" y="854107"/>
                    <a:pt x="975528" y="836200"/>
                  </a:cubicBezTo>
                  <a:cubicBezTo>
                    <a:pt x="982087" y="825532"/>
                    <a:pt x="989121" y="815245"/>
                    <a:pt x="995205" y="804291"/>
                  </a:cubicBezTo>
                  <a:lnTo>
                    <a:pt x="1012127" y="770763"/>
                  </a:lnTo>
                  <a:cubicBezTo>
                    <a:pt x="1035131" y="773525"/>
                    <a:pt x="1057471" y="775049"/>
                    <a:pt x="1080286" y="775716"/>
                  </a:cubicBezTo>
                  <a:cubicBezTo>
                    <a:pt x="1091694" y="748665"/>
                    <a:pt x="1100249" y="720662"/>
                    <a:pt x="1107284" y="692182"/>
                  </a:cubicBezTo>
                  <a:cubicBezTo>
                    <a:pt x="1088651" y="679418"/>
                    <a:pt x="1068594" y="667417"/>
                    <a:pt x="1048630" y="656368"/>
                  </a:cubicBezTo>
                  <a:lnTo>
                    <a:pt x="1054809" y="619506"/>
                  </a:lnTo>
                  <a:lnTo>
                    <a:pt x="1057186" y="582073"/>
                  </a:lnTo>
                  <a:lnTo>
                    <a:pt x="1057186" y="582073"/>
                  </a:lnTo>
                  <a:close/>
                </a:path>
              </a:pathLst>
            </a:custGeom>
            <a:solidFill>
              <a:srgbClr val="72BF44"/>
            </a:solidFill>
            <a:ln w="0" cap="flat">
              <a:noFill/>
              <a:prstDash val="solid"/>
              <a:miter/>
            </a:ln>
          </p:spPr>
          <p:txBody>
            <a:bodyPr rtlCol="0" anchor="ctr"/>
            <a:lstStyle/>
            <a:p>
              <a:endParaRPr lang="fr-CA"/>
            </a:p>
          </p:txBody>
        </p:sp>
        <p:sp>
          <p:nvSpPr>
            <p:cNvPr id="12" name="Freeform 16">
              <a:extLst>
                <a:ext uri="{FF2B5EF4-FFF2-40B4-BE49-F238E27FC236}">
                  <a16:creationId xmlns:a16="http://schemas.microsoft.com/office/drawing/2014/main" id="{05A4D319-A9AB-F747-ECCE-AC65128FDC88}"/>
                </a:ext>
              </a:extLst>
            </p:cNvPr>
            <p:cNvSpPr/>
            <p:nvPr/>
          </p:nvSpPr>
          <p:spPr>
            <a:xfrm>
              <a:off x="8629286" y="1125219"/>
              <a:ext cx="654346" cy="655835"/>
            </a:xfrm>
            <a:custGeom>
              <a:avLst/>
              <a:gdLst>
                <a:gd name="connsiteX0" fmla="*/ 614346 w 654346"/>
                <a:gd name="connsiteY0" fmla="*/ 361113 h 655835"/>
                <a:gd name="connsiteX1" fmla="*/ 579839 w 654346"/>
                <a:gd name="connsiteY1" fmla="*/ 468555 h 655835"/>
                <a:gd name="connsiteX2" fmla="*/ 506641 w 654346"/>
                <a:gd name="connsiteY2" fmla="*/ 554757 h 655835"/>
                <a:gd name="connsiteX3" fmla="*/ 406255 w 654346"/>
                <a:gd name="connsiteY3" fmla="*/ 606382 h 655835"/>
                <a:gd name="connsiteX4" fmla="*/ 293987 w 654346"/>
                <a:gd name="connsiteY4" fmla="*/ 615526 h 655835"/>
                <a:gd name="connsiteX5" fmla="*/ 186662 w 654346"/>
                <a:gd name="connsiteY5" fmla="*/ 580950 h 655835"/>
                <a:gd name="connsiteX6" fmla="*/ 100630 w 654346"/>
                <a:gd name="connsiteY6" fmla="*/ 507608 h 655835"/>
                <a:gd name="connsiteX7" fmla="*/ 49202 w 654346"/>
                <a:gd name="connsiteY7" fmla="*/ 407024 h 655835"/>
                <a:gd name="connsiteX8" fmla="*/ 39981 w 654346"/>
                <a:gd name="connsiteY8" fmla="*/ 294534 h 655835"/>
                <a:gd name="connsiteX9" fmla="*/ 74583 w 654346"/>
                <a:gd name="connsiteY9" fmla="*/ 186996 h 655835"/>
                <a:gd name="connsiteX10" fmla="*/ 147591 w 654346"/>
                <a:gd name="connsiteY10" fmla="*/ 100890 h 655835"/>
                <a:gd name="connsiteX11" fmla="*/ 248072 w 654346"/>
                <a:gd name="connsiteY11" fmla="*/ 49265 h 655835"/>
                <a:gd name="connsiteX12" fmla="*/ 360340 w 654346"/>
                <a:gd name="connsiteY12" fmla="*/ 40026 h 655835"/>
                <a:gd name="connsiteX13" fmla="*/ 467570 w 654346"/>
                <a:gd name="connsiteY13" fmla="*/ 74697 h 655835"/>
                <a:gd name="connsiteX14" fmla="*/ 553697 w 654346"/>
                <a:gd name="connsiteY14" fmla="*/ 147849 h 655835"/>
                <a:gd name="connsiteX15" fmla="*/ 605125 w 654346"/>
                <a:gd name="connsiteY15" fmla="*/ 248433 h 655835"/>
                <a:gd name="connsiteX16" fmla="*/ 614251 w 654346"/>
                <a:gd name="connsiteY16" fmla="*/ 361018 h 655835"/>
                <a:gd name="connsiteX17" fmla="*/ 614251 w 654346"/>
                <a:gd name="connsiteY17" fmla="*/ 361018 h 655835"/>
                <a:gd name="connsiteX18" fmla="*/ 583831 w 654346"/>
                <a:gd name="connsiteY18" fmla="*/ 124131 h 655835"/>
                <a:gd name="connsiteX19" fmla="*/ 486393 w 654346"/>
                <a:gd name="connsiteY19" fmla="*/ 41359 h 655835"/>
                <a:gd name="connsiteX20" fmla="*/ 364903 w 654346"/>
                <a:gd name="connsiteY20" fmla="*/ 2116 h 655835"/>
                <a:gd name="connsiteX21" fmla="*/ 237710 w 654346"/>
                <a:gd name="connsiteY21" fmla="*/ 12498 h 655835"/>
                <a:gd name="connsiteX22" fmla="*/ 124016 w 654346"/>
                <a:gd name="connsiteY22" fmla="*/ 70887 h 655835"/>
                <a:gd name="connsiteX23" fmla="*/ 41312 w 654346"/>
                <a:gd name="connsiteY23" fmla="*/ 168423 h 655835"/>
                <a:gd name="connsiteX24" fmla="*/ 2051 w 654346"/>
                <a:gd name="connsiteY24" fmla="*/ 290152 h 655835"/>
                <a:gd name="connsiteX25" fmla="*/ 12508 w 654346"/>
                <a:gd name="connsiteY25" fmla="*/ 417692 h 655835"/>
                <a:gd name="connsiteX26" fmla="*/ 70686 w 654346"/>
                <a:gd name="connsiteY26" fmla="*/ 531611 h 655835"/>
                <a:gd name="connsiteX27" fmla="*/ 168030 w 654346"/>
                <a:gd name="connsiteY27" fmla="*/ 614478 h 655835"/>
                <a:gd name="connsiteX28" fmla="*/ 289519 w 654346"/>
                <a:gd name="connsiteY28" fmla="*/ 653721 h 655835"/>
                <a:gd name="connsiteX29" fmla="*/ 416712 w 654346"/>
                <a:gd name="connsiteY29" fmla="*/ 643244 h 655835"/>
                <a:gd name="connsiteX30" fmla="*/ 530406 w 654346"/>
                <a:gd name="connsiteY30" fmla="*/ 584856 h 655835"/>
                <a:gd name="connsiteX31" fmla="*/ 613015 w 654346"/>
                <a:gd name="connsiteY31" fmla="*/ 487320 h 655835"/>
                <a:gd name="connsiteX32" fmla="*/ 652276 w 654346"/>
                <a:gd name="connsiteY32" fmla="*/ 365590 h 655835"/>
                <a:gd name="connsiteX33" fmla="*/ 641914 w 654346"/>
                <a:gd name="connsiteY33" fmla="*/ 238050 h 655835"/>
                <a:gd name="connsiteX34" fmla="*/ 583736 w 654346"/>
                <a:gd name="connsiteY34" fmla="*/ 124131 h 655835"/>
                <a:gd name="connsiteX35" fmla="*/ 583736 w 654346"/>
                <a:gd name="connsiteY35" fmla="*/ 124131 h 65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346" h="655835">
                  <a:moveTo>
                    <a:pt x="614346" y="361113"/>
                  </a:moveTo>
                  <a:cubicBezTo>
                    <a:pt x="609878" y="399023"/>
                    <a:pt x="598186" y="435599"/>
                    <a:pt x="579839" y="468555"/>
                  </a:cubicBezTo>
                  <a:cubicBezTo>
                    <a:pt x="561397" y="501512"/>
                    <a:pt x="536490" y="531135"/>
                    <a:pt x="506641" y="554757"/>
                  </a:cubicBezTo>
                  <a:cubicBezTo>
                    <a:pt x="476886" y="578379"/>
                    <a:pt x="442569" y="596000"/>
                    <a:pt x="406255" y="606382"/>
                  </a:cubicBezTo>
                  <a:cubicBezTo>
                    <a:pt x="369941" y="616669"/>
                    <a:pt x="331917" y="619812"/>
                    <a:pt x="293987" y="615526"/>
                  </a:cubicBezTo>
                  <a:cubicBezTo>
                    <a:pt x="255962" y="610954"/>
                    <a:pt x="219648" y="599238"/>
                    <a:pt x="186662" y="580950"/>
                  </a:cubicBezTo>
                  <a:cubicBezTo>
                    <a:pt x="153675" y="562472"/>
                    <a:pt x="124301" y="537516"/>
                    <a:pt x="100630" y="507608"/>
                  </a:cubicBezTo>
                  <a:cubicBezTo>
                    <a:pt x="77150" y="477890"/>
                    <a:pt x="59564" y="443409"/>
                    <a:pt x="49202" y="407024"/>
                  </a:cubicBezTo>
                  <a:cubicBezTo>
                    <a:pt x="38840" y="370638"/>
                    <a:pt x="35798" y="332538"/>
                    <a:pt x="39981" y="294534"/>
                  </a:cubicBezTo>
                  <a:cubicBezTo>
                    <a:pt x="44544" y="256529"/>
                    <a:pt x="56332" y="220048"/>
                    <a:pt x="74583" y="186996"/>
                  </a:cubicBezTo>
                  <a:cubicBezTo>
                    <a:pt x="92930" y="153945"/>
                    <a:pt x="117932" y="124512"/>
                    <a:pt x="147591" y="100890"/>
                  </a:cubicBezTo>
                  <a:cubicBezTo>
                    <a:pt x="177441" y="77268"/>
                    <a:pt x="211758" y="59647"/>
                    <a:pt x="248072" y="49265"/>
                  </a:cubicBezTo>
                  <a:cubicBezTo>
                    <a:pt x="284386" y="38883"/>
                    <a:pt x="322506" y="35835"/>
                    <a:pt x="360340" y="40026"/>
                  </a:cubicBezTo>
                  <a:cubicBezTo>
                    <a:pt x="398270" y="44598"/>
                    <a:pt x="434679" y="56313"/>
                    <a:pt x="467570" y="74697"/>
                  </a:cubicBezTo>
                  <a:cubicBezTo>
                    <a:pt x="500652" y="92985"/>
                    <a:pt x="530121" y="118131"/>
                    <a:pt x="553697" y="147849"/>
                  </a:cubicBezTo>
                  <a:cubicBezTo>
                    <a:pt x="577177" y="177662"/>
                    <a:pt x="594763" y="212047"/>
                    <a:pt x="605125" y="248433"/>
                  </a:cubicBezTo>
                  <a:cubicBezTo>
                    <a:pt x="615487" y="284818"/>
                    <a:pt x="618529" y="323013"/>
                    <a:pt x="614251" y="361018"/>
                  </a:cubicBezTo>
                  <a:lnTo>
                    <a:pt x="614251" y="361018"/>
                  </a:lnTo>
                  <a:close/>
                  <a:moveTo>
                    <a:pt x="583831" y="124131"/>
                  </a:moveTo>
                  <a:cubicBezTo>
                    <a:pt x="557024" y="90413"/>
                    <a:pt x="523847" y="62124"/>
                    <a:pt x="486393" y="41359"/>
                  </a:cubicBezTo>
                  <a:cubicBezTo>
                    <a:pt x="449033" y="20499"/>
                    <a:pt x="407681" y="7164"/>
                    <a:pt x="364903" y="2116"/>
                  </a:cubicBezTo>
                  <a:cubicBezTo>
                    <a:pt x="322030" y="-2742"/>
                    <a:pt x="278777" y="783"/>
                    <a:pt x="237710" y="12498"/>
                  </a:cubicBezTo>
                  <a:cubicBezTo>
                    <a:pt x="196453" y="24214"/>
                    <a:pt x="157668" y="44217"/>
                    <a:pt x="124016" y="70887"/>
                  </a:cubicBezTo>
                  <a:cubicBezTo>
                    <a:pt x="90364" y="97652"/>
                    <a:pt x="62035" y="130989"/>
                    <a:pt x="41312" y="168423"/>
                  </a:cubicBezTo>
                  <a:cubicBezTo>
                    <a:pt x="20493" y="205856"/>
                    <a:pt x="7279" y="247290"/>
                    <a:pt x="2051" y="290152"/>
                  </a:cubicBezTo>
                  <a:cubicBezTo>
                    <a:pt x="-2702" y="333015"/>
                    <a:pt x="815" y="376449"/>
                    <a:pt x="12508" y="417692"/>
                  </a:cubicBezTo>
                  <a:cubicBezTo>
                    <a:pt x="24106" y="458840"/>
                    <a:pt x="43973" y="497797"/>
                    <a:pt x="70686" y="531611"/>
                  </a:cubicBezTo>
                  <a:cubicBezTo>
                    <a:pt x="97398" y="565234"/>
                    <a:pt x="130670" y="593619"/>
                    <a:pt x="168030" y="614478"/>
                  </a:cubicBezTo>
                  <a:cubicBezTo>
                    <a:pt x="205484" y="635338"/>
                    <a:pt x="246741" y="648673"/>
                    <a:pt x="289519" y="653721"/>
                  </a:cubicBezTo>
                  <a:cubicBezTo>
                    <a:pt x="332392" y="658579"/>
                    <a:pt x="375550" y="655055"/>
                    <a:pt x="416712" y="643244"/>
                  </a:cubicBezTo>
                  <a:cubicBezTo>
                    <a:pt x="457779" y="631623"/>
                    <a:pt x="496659" y="611621"/>
                    <a:pt x="530406" y="584856"/>
                  </a:cubicBezTo>
                  <a:cubicBezTo>
                    <a:pt x="564058" y="558090"/>
                    <a:pt x="592292" y="524753"/>
                    <a:pt x="613015" y="487320"/>
                  </a:cubicBezTo>
                  <a:cubicBezTo>
                    <a:pt x="633929" y="449886"/>
                    <a:pt x="647048" y="408453"/>
                    <a:pt x="652276" y="365590"/>
                  </a:cubicBezTo>
                  <a:cubicBezTo>
                    <a:pt x="657029" y="322632"/>
                    <a:pt x="653607" y="279294"/>
                    <a:pt x="641914" y="238050"/>
                  </a:cubicBezTo>
                  <a:cubicBezTo>
                    <a:pt x="630222" y="196902"/>
                    <a:pt x="610259" y="157945"/>
                    <a:pt x="583736" y="124131"/>
                  </a:cubicBezTo>
                  <a:lnTo>
                    <a:pt x="583736" y="124131"/>
                  </a:lnTo>
                  <a:close/>
                </a:path>
              </a:pathLst>
            </a:custGeom>
            <a:solidFill>
              <a:srgbClr val="72BF44"/>
            </a:solidFill>
            <a:ln w="0" cap="flat">
              <a:noFill/>
              <a:prstDash val="solid"/>
              <a:miter/>
            </a:ln>
          </p:spPr>
          <p:txBody>
            <a:bodyPr rtlCol="0" anchor="ctr"/>
            <a:lstStyle/>
            <a:p>
              <a:endParaRPr lang="fr-CA"/>
            </a:p>
          </p:txBody>
        </p:sp>
      </p:grpSp>
      <p:sp>
        <p:nvSpPr>
          <p:cNvPr id="13" name="Slide Number Placeholder 3">
            <a:extLst>
              <a:ext uri="{FF2B5EF4-FFF2-40B4-BE49-F238E27FC236}">
                <a16:creationId xmlns:a16="http://schemas.microsoft.com/office/drawing/2014/main" id="{4AB33911-F753-6207-0127-DD7B5FF55B63}"/>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26</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38114328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2A59C-DC23-4530-AC1C-4E004EDD4D79}"/>
              </a:ext>
            </a:extLst>
          </p:cNvPr>
          <p:cNvSpPr>
            <a:spLocks noGrp="1"/>
          </p:cNvSpPr>
          <p:nvPr>
            <p:ph type="title"/>
          </p:nvPr>
        </p:nvSpPr>
        <p:spPr>
          <a:xfrm>
            <a:off x="609599" y="409998"/>
            <a:ext cx="8573912" cy="764531"/>
          </a:xfrm>
        </p:spPr>
        <p:txBody>
          <a:bodyPr anchor="b">
            <a:normAutofit/>
          </a:bodyPr>
          <a:lstStyle/>
          <a:p>
            <a:r>
              <a:rPr lang="fr-CA" dirty="0"/>
              <a:t>La prochaine fois… le module 2</a:t>
            </a:r>
          </a:p>
        </p:txBody>
      </p:sp>
      <p:sp>
        <p:nvSpPr>
          <p:cNvPr id="9" name="Slide Number Placeholder 3" hidden="1">
            <a:extLst>
              <a:ext uri="{FF2B5EF4-FFF2-40B4-BE49-F238E27FC236}">
                <a16:creationId xmlns:a16="http://schemas.microsoft.com/office/drawing/2014/main" id="{5AC64A9E-2AB1-C7F3-809C-B0D098DAB4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900" b="1" kern="1200">
                <a:solidFill>
                  <a:srgbClr val="00C0F3"/>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90000"/>
              </a:lnSpc>
              <a:spcBef>
                <a:spcPts val="0"/>
              </a:spcBef>
              <a:spcAft>
                <a:spcPts val="600"/>
              </a:spcAft>
              <a:buClrTx/>
              <a:buSzTx/>
              <a:buFontTx/>
              <a:buNone/>
              <a:tabLst/>
              <a:defRPr/>
            </a:pPr>
            <a:fld id="{AE92B280-F4F3-A240-8E20-7F5A5C7AE3BB}" type="slidenum">
              <a:rPr lang="en-CA" smtClean="0"/>
              <a:pPr marL="0" marR="0" lvl="0" indent="0" algn="r" defTabSz="914400" rtl="0" eaLnBrk="1" fontAlgn="auto" latinLnBrk="0" hangingPunct="1">
                <a:lnSpc>
                  <a:spcPct val="90000"/>
                </a:lnSpc>
                <a:spcBef>
                  <a:spcPts val="0"/>
                </a:spcBef>
                <a:spcAft>
                  <a:spcPts val="600"/>
                </a:spcAft>
                <a:buClrTx/>
                <a:buSzTx/>
                <a:buFontTx/>
                <a:buNone/>
                <a:tabLst/>
                <a:defRPr/>
              </a:pPr>
              <a:t>27</a:t>
            </a:fld>
            <a:endParaRPr kumimoji="0" lang="en-US" sz="900" b="1" i="0" u="none" strike="noStrike" kern="1200" cap="none" spc="0" normalizeH="0" baseline="0" noProof="0">
              <a:ln>
                <a:noFill/>
              </a:ln>
              <a:solidFill>
                <a:srgbClr val="00C0F3"/>
              </a:solidFill>
              <a:effectLst/>
              <a:uLnTx/>
              <a:uFillTx/>
              <a:latin typeface="Calibri"/>
              <a:ea typeface="+mn-ea"/>
              <a:cs typeface="+mn-cs"/>
            </a:endParaRPr>
          </a:p>
        </p:txBody>
      </p:sp>
      <p:sp>
        <p:nvSpPr>
          <p:cNvPr id="3" name="Slide Number Placeholder 3">
            <a:extLst>
              <a:ext uri="{FF2B5EF4-FFF2-40B4-BE49-F238E27FC236}">
                <a16:creationId xmlns:a16="http://schemas.microsoft.com/office/drawing/2014/main" id="{259BB9B8-2EE5-E838-89B5-E060ADD669D4}"/>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27</a:t>
            </a:fld>
            <a:endParaRPr lang="fr-CA">
              <a:latin typeface="Lora Regular Roman" pitchFamily="2" charset="0"/>
            </a:endParaRPr>
          </a:p>
        </p:txBody>
      </p:sp>
      <p:pic>
        <p:nvPicPr>
          <p:cNvPr id="6" name="Picture 5" descr="Diapo 29">
            <a:extLst>
              <a:ext uri="{FF2B5EF4-FFF2-40B4-BE49-F238E27FC236}">
                <a16:creationId xmlns:a16="http://schemas.microsoft.com/office/drawing/2014/main" id="{2584E23A-BBED-3327-B7E8-57E8E324AF0C}"/>
              </a:ext>
            </a:extLst>
          </p:cNvPr>
          <p:cNvPicPr>
            <a:picLocks noChangeAspect="1"/>
          </p:cNvPicPr>
          <p:nvPr/>
        </p:nvPicPr>
        <p:blipFill>
          <a:blip r:embed="rId3"/>
          <a:stretch>
            <a:fillRect/>
          </a:stretch>
        </p:blipFill>
        <p:spPr>
          <a:xfrm>
            <a:off x="1611838" y="1520075"/>
            <a:ext cx="8968324" cy="5006856"/>
          </a:xfrm>
          <a:prstGeom prst="rect">
            <a:avLst/>
          </a:prstGeom>
        </p:spPr>
      </p:pic>
    </p:spTree>
    <p:extLst>
      <p:ext uri="{BB962C8B-B14F-4D97-AF65-F5344CB8AC3E}">
        <p14:creationId xmlns:p14="http://schemas.microsoft.com/office/powerpoint/2010/main" val="15338830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1EBA2-0422-4DE8-8C86-C683DE70D2FB}"/>
              </a:ext>
            </a:extLst>
          </p:cNvPr>
          <p:cNvSpPr>
            <a:spLocks noGrp="1"/>
          </p:cNvSpPr>
          <p:nvPr>
            <p:ph type="title"/>
          </p:nvPr>
        </p:nvSpPr>
        <p:spPr>
          <a:xfrm>
            <a:off x="838200" y="146252"/>
            <a:ext cx="10515600" cy="1006475"/>
          </a:xfrm>
        </p:spPr>
        <p:txBody>
          <a:bodyPr vert="horz" lIns="91440" tIns="45720" rIns="91440" bIns="45720" rtlCol="0" anchor="b">
            <a:normAutofit/>
          </a:bodyPr>
          <a:lstStyle/>
          <a:p>
            <a:pPr algn="ctr"/>
            <a:r>
              <a:rPr lang="fr-CA" sz="4000" kern="1200" dirty="0"/>
              <a:t>Pause santé</a:t>
            </a:r>
          </a:p>
        </p:txBody>
      </p:sp>
      <p:sp>
        <p:nvSpPr>
          <p:cNvPr id="4" name="Slide Number Placeholder 3">
            <a:extLst>
              <a:ext uri="{FF2B5EF4-FFF2-40B4-BE49-F238E27FC236}">
                <a16:creationId xmlns:a16="http://schemas.microsoft.com/office/drawing/2014/main" id="{0FE2ABD3-A3AE-EDCB-57CB-CD3A88A7F268}"/>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28</a:t>
            </a:fld>
            <a:endParaRPr lang="fr-CA">
              <a:latin typeface="Lora Regular Roman" pitchFamily="2" charset="0"/>
            </a:endParaRPr>
          </a:p>
        </p:txBody>
      </p:sp>
      <p:pic>
        <p:nvPicPr>
          <p:cNvPr id="5" name="Picture 4">
            <a:extLst>
              <a:ext uri="{FF2B5EF4-FFF2-40B4-BE49-F238E27FC236}">
                <a16:creationId xmlns:a16="http://schemas.microsoft.com/office/drawing/2014/main" id="{7CA49881-CCB0-BEF7-41D2-659CB77F0807}"/>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l="29113" t="6221" r="12516" b="6221"/>
          <a:stretch/>
        </p:blipFill>
        <p:spPr>
          <a:xfrm>
            <a:off x="3482439" y="1302063"/>
            <a:ext cx="5227122" cy="5227122"/>
          </a:xfrm>
          <a:prstGeom prst="flowChartConnector">
            <a:avLst/>
          </a:prstGeom>
          <a:effectLst>
            <a:outerShdw blurRad="50800" dist="38100" dir="18900000" algn="bl" rotWithShape="0">
              <a:prstClr val="black">
                <a:alpha val="40000"/>
              </a:prstClr>
            </a:outerShdw>
          </a:effectLst>
        </p:spPr>
      </p:pic>
    </p:spTree>
    <p:custDataLst>
      <p:tags r:id="rId1"/>
    </p:custDataLst>
    <p:extLst>
      <p:ext uri="{BB962C8B-B14F-4D97-AF65-F5344CB8AC3E}">
        <p14:creationId xmlns:p14="http://schemas.microsoft.com/office/powerpoint/2010/main" val="9033963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5546" y="1426634"/>
            <a:ext cx="10073050" cy="2115386"/>
          </a:xfrm>
        </p:spPr>
        <p:txBody>
          <a:bodyPr>
            <a:normAutofit/>
          </a:bodyPr>
          <a:lstStyle/>
          <a:p>
            <a:r>
              <a:rPr lang="fr-CA" dirty="0"/>
              <a:t>Module 2 :</a:t>
            </a:r>
            <a:br>
              <a:rPr lang="fr-CA" dirty="0"/>
            </a:br>
            <a:r>
              <a:rPr lang="fr-CA" dirty="0"/>
              <a:t>La santé mentale au travail</a:t>
            </a:r>
          </a:p>
        </p:txBody>
      </p:sp>
      <p:sp>
        <p:nvSpPr>
          <p:cNvPr id="3" name="Content Placeholder 2"/>
          <p:cNvSpPr>
            <a:spLocks noGrp="1"/>
          </p:cNvSpPr>
          <p:nvPr>
            <p:ph type="body" sz="quarter" idx="10"/>
          </p:nvPr>
        </p:nvSpPr>
        <p:spPr>
          <a:solidFill>
            <a:srgbClr val="006498"/>
          </a:solidFill>
        </p:spPr>
        <p:txBody>
          <a:bodyPr anchor="ctr">
            <a:noAutofit/>
          </a:bodyPr>
          <a:lstStyle/>
          <a:p>
            <a:pPr>
              <a:lnSpc>
                <a:spcPts val="2400"/>
              </a:lnSpc>
            </a:pPr>
            <a:r>
              <a:rPr lang="fr-CA" sz="2000" b="1" dirty="0">
                <a:latin typeface="Lora" pitchFamily="2" charset="0"/>
              </a:rPr>
              <a:t>Dans ce module, vous apprendrez à : </a:t>
            </a:r>
          </a:p>
          <a:p>
            <a:pPr lvl="1" indent="-360000" fontAlgn="auto">
              <a:lnSpc>
                <a:spcPct val="120000"/>
              </a:lnSpc>
              <a:spcAft>
                <a:spcPts val="0"/>
              </a:spcAft>
              <a:buClrTx/>
              <a:buSzTx/>
              <a:tabLst/>
              <a:defRPr/>
            </a:pPr>
            <a:r>
              <a:rPr lang="fr-FR" sz="1600" b="0" dirty="0">
                <a:latin typeface="Lora" pitchFamily="2" charset="77"/>
              </a:rPr>
              <a:t>Reconnaître les facteurs et les avantages d’un milieu de travail psychologiquement sain et sécuritaire.</a:t>
            </a:r>
          </a:p>
          <a:p>
            <a:pPr lvl="1" indent="-360000">
              <a:lnSpc>
                <a:spcPct val="120000"/>
              </a:lnSpc>
              <a:spcAft>
                <a:spcPts val="0"/>
              </a:spcAft>
              <a:defRPr/>
            </a:pPr>
            <a:r>
              <a:rPr lang="fr-FR" sz="1600" b="0" dirty="0">
                <a:latin typeface="Lora" pitchFamily="2" charset="77"/>
              </a:rPr>
              <a:t>Utiliser l’outil de continuum de santé mentale pour percevoir les changements dans votre santé mentale et votre bien-être et savoir quand prendre les mesures appropriées.</a:t>
            </a:r>
            <a:r>
              <a:rPr lang="fr-CA" sz="1600" kern="1200" noProof="0" dirty="0">
                <a:effectLst/>
                <a:latin typeface="Lora" pitchFamily="2" charset="0"/>
                <a:ea typeface="Calibri" panose="020F0502020204030204" pitchFamily="34" charset="0"/>
                <a:cs typeface="Calibri" panose="020F0502020204030204" pitchFamily="34" charset="0"/>
              </a:rPr>
              <a:t> </a:t>
            </a:r>
          </a:p>
          <a:p>
            <a:pPr lvl="1" indent="-360000">
              <a:lnSpc>
                <a:spcPct val="120000"/>
              </a:lnSpc>
              <a:spcAft>
                <a:spcPts val="0"/>
              </a:spcAft>
              <a:defRPr/>
            </a:pPr>
            <a:r>
              <a:rPr lang="fr-CA" sz="1600" b="0" dirty="0">
                <a:latin typeface="Lora" pitchFamily="2" charset="0"/>
                <a:ea typeface="Calibri" panose="020F0502020204030204" pitchFamily="34" charset="0"/>
                <a:cs typeface="Calibri" panose="020F0502020204030204" pitchFamily="34" charset="0"/>
              </a:rPr>
              <a:t>A</a:t>
            </a:r>
            <a:r>
              <a:rPr lang="fr-CA" sz="1600" b="0" kern="1200" noProof="0" dirty="0">
                <a:effectLst/>
                <a:latin typeface="Lora" pitchFamily="2" charset="0"/>
                <a:ea typeface="Calibri" panose="020F0502020204030204" pitchFamily="34" charset="0"/>
                <a:cs typeface="Calibri" panose="020F0502020204030204" pitchFamily="34" charset="0"/>
              </a:rPr>
              <a:t>voir des conversations au sujet de la santé mentale et du suicide avec vos collègues, vos </a:t>
            </a:r>
            <a:r>
              <a:rPr lang="fr-CA" sz="1600" b="0" kern="1200" noProof="0" dirty="0" err="1">
                <a:effectLst/>
                <a:latin typeface="Lora" pitchFamily="2" charset="0"/>
                <a:ea typeface="Calibri" panose="020F0502020204030204" pitchFamily="34" charset="0"/>
                <a:cs typeface="Calibri" panose="020F0502020204030204" pitchFamily="34" charset="0"/>
              </a:rPr>
              <a:t>ami·e·s</a:t>
            </a:r>
            <a:r>
              <a:rPr lang="fr-CA" sz="1600" b="0" kern="1200" noProof="0" dirty="0">
                <a:effectLst/>
                <a:latin typeface="Lora" pitchFamily="2" charset="0"/>
                <a:ea typeface="Calibri" panose="020F0502020204030204" pitchFamily="34" charset="0"/>
                <a:cs typeface="Calibri" panose="020F0502020204030204" pitchFamily="34" charset="0"/>
              </a:rPr>
              <a:t> et les membres de votre famille.</a:t>
            </a:r>
            <a:endParaRPr lang="fr-FR" sz="1600" b="0" dirty="0">
              <a:latin typeface="Lora" pitchFamily="2" charset="77"/>
            </a:endParaRPr>
          </a:p>
        </p:txBody>
      </p:sp>
      <p:grpSp>
        <p:nvGrpSpPr>
          <p:cNvPr id="5" name="TWM icon">
            <a:extLst>
              <a:ext uri="{FF2B5EF4-FFF2-40B4-BE49-F238E27FC236}">
                <a16:creationId xmlns:a16="http://schemas.microsoft.com/office/drawing/2014/main" id="{6173E81D-7EBC-5860-755F-3F20B6C060C1}"/>
              </a:ext>
              <a:ext uri="{C183D7F6-B498-43B3-948B-1728B52AA6E4}">
                <adec:decorative xmlns:adec="http://schemas.microsoft.com/office/drawing/2017/decorative" val="1"/>
              </a:ext>
            </a:extLst>
          </p:cNvPr>
          <p:cNvGrpSpPr/>
          <p:nvPr/>
        </p:nvGrpSpPr>
        <p:grpSpPr>
          <a:xfrm>
            <a:off x="9930247" y="4544079"/>
            <a:ext cx="2075929" cy="2313921"/>
            <a:chOff x="6881284" y="687592"/>
            <a:chExt cx="3215928" cy="3584612"/>
          </a:xfrm>
        </p:grpSpPr>
        <p:sp>
          <p:nvSpPr>
            <p:cNvPr id="6" name="Freeform 10">
              <a:extLst>
                <a:ext uri="{FF2B5EF4-FFF2-40B4-BE49-F238E27FC236}">
                  <a16:creationId xmlns:a16="http://schemas.microsoft.com/office/drawing/2014/main" id="{CAE21901-BAC2-F439-D6BC-C6AF830866C0}"/>
                </a:ext>
              </a:extLst>
            </p:cNvPr>
            <p:cNvSpPr/>
            <p:nvPr/>
          </p:nvSpPr>
          <p:spPr>
            <a:xfrm>
              <a:off x="6881284" y="687592"/>
              <a:ext cx="3215928" cy="3584612"/>
            </a:xfrm>
            <a:custGeom>
              <a:avLst/>
              <a:gdLst>
                <a:gd name="connsiteX0" fmla="*/ 2993314 w 3215928"/>
                <a:gd name="connsiteY0" fmla="*/ 3582136 h 3584612"/>
                <a:gd name="connsiteX1" fmla="*/ 2803855 w 3215928"/>
                <a:gd name="connsiteY1" fmla="*/ 2844520 h 3584612"/>
                <a:gd name="connsiteX2" fmla="*/ 3114423 w 3215928"/>
                <a:gd name="connsiteY2" fmla="*/ 1892496 h 3584612"/>
                <a:gd name="connsiteX3" fmla="*/ 3095791 w 3215928"/>
                <a:gd name="connsiteY3" fmla="*/ 759878 h 3584612"/>
                <a:gd name="connsiteX4" fmla="*/ 1928047 w 3215928"/>
                <a:gd name="connsiteY4" fmla="*/ 545 h 3584612"/>
                <a:gd name="connsiteX5" fmla="*/ 549171 w 3215928"/>
                <a:gd name="connsiteY5" fmla="*/ 541946 h 3584612"/>
                <a:gd name="connsiteX6" fmla="*/ 207613 w 3215928"/>
                <a:gd name="connsiteY6" fmla="*/ 1257655 h 3584612"/>
                <a:gd name="connsiteX7" fmla="*/ 269783 w 3215928"/>
                <a:gd name="connsiteY7" fmla="*/ 1568741 h 3584612"/>
                <a:gd name="connsiteX8" fmla="*/ 269783 w 3215928"/>
                <a:gd name="connsiteY8" fmla="*/ 1730476 h 3584612"/>
                <a:gd name="connsiteX9" fmla="*/ 182802 w 3215928"/>
                <a:gd name="connsiteY9" fmla="*/ 1886114 h 3584612"/>
                <a:gd name="connsiteX10" fmla="*/ 58650 w 3215928"/>
                <a:gd name="connsiteY10" fmla="*/ 2166149 h 3584612"/>
                <a:gd name="connsiteX11" fmla="*/ 39923 w 3215928"/>
                <a:gd name="connsiteY11" fmla="*/ 2396369 h 3584612"/>
                <a:gd name="connsiteX12" fmla="*/ 207518 w 3215928"/>
                <a:gd name="connsiteY12" fmla="*/ 2502191 h 3584612"/>
                <a:gd name="connsiteX13" fmla="*/ 182706 w 3215928"/>
                <a:gd name="connsiteY13" fmla="*/ 2564390 h 3584612"/>
                <a:gd name="connsiteX14" fmla="*/ 201339 w 3215928"/>
                <a:gd name="connsiteY14" fmla="*/ 2682595 h 3584612"/>
                <a:gd name="connsiteX15" fmla="*/ 188790 w 3215928"/>
                <a:gd name="connsiteY15" fmla="*/ 2707455 h 3584612"/>
                <a:gd name="connsiteX16" fmla="*/ 232424 w 3215928"/>
                <a:gd name="connsiteY16" fmla="*/ 2800895 h 3584612"/>
                <a:gd name="connsiteX17" fmla="*/ 238603 w 3215928"/>
                <a:gd name="connsiteY17" fmla="*/ 2894145 h 3584612"/>
                <a:gd name="connsiteX18" fmla="*/ 182611 w 3215928"/>
                <a:gd name="connsiteY18" fmla="*/ 3062261 h 3584612"/>
                <a:gd name="connsiteX19" fmla="*/ 337943 w 3215928"/>
                <a:gd name="connsiteY19" fmla="*/ 3199136 h 3584612"/>
                <a:gd name="connsiteX20" fmla="*/ 704407 w 3215928"/>
                <a:gd name="connsiteY20" fmla="*/ 3230187 h 3584612"/>
                <a:gd name="connsiteX21" fmla="*/ 1120589 w 3215928"/>
                <a:gd name="connsiteY21" fmla="*/ 3304768 h 3584612"/>
                <a:gd name="connsiteX22" fmla="*/ 1293983 w 3215928"/>
                <a:gd name="connsiteY22" fmla="*/ 3584612 h 3584612"/>
                <a:gd name="connsiteX23" fmla="*/ 2993123 w 3215928"/>
                <a:gd name="connsiteY23" fmla="*/ 3581850 h 3584612"/>
                <a:gd name="connsiteX24" fmla="*/ 2993123 w 3215928"/>
                <a:gd name="connsiteY24" fmla="*/ 3581850 h 358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215928" h="3584612">
                  <a:moveTo>
                    <a:pt x="2993314" y="3582136"/>
                  </a:moveTo>
                  <a:cubicBezTo>
                    <a:pt x="2924964" y="3488791"/>
                    <a:pt x="2791402" y="3037496"/>
                    <a:pt x="2803855" y="2844520"/>
                  </a:cubicBezTo>
                  <a:cubicBezTo>
                    <a:pt x="2816308" y="2651734"/>
                    <a:pt x="3064705" y="2060517"/>
                    <a:pt x="3114423" y="1892496"/>
                  </a:cubicBezTo>
                  <a:cubicBezTo>
                    <a:pt x="3164045" y="1724475"/>
                    <a:pt x="3325556" y="1288802"/>
                    <a:pt x="3095791" y="759878"/>
                  </a:cubicBezTo>
                  <a:cubicBezTo>
                    <a:pt x="2865930" y="230764"/>
                    <a:pt x="2431211" y="13023"/>
                    <a:pt x="1928047" y="545"/>
                  </a:cubicBezTo>
                  <a:cubicBezTo>
                    <a:pt x="1424978" y="-11837"/>
                    <a:pt x="859739" y="187235"/>
                    <a:pt x="549171" y="541946"/>
                  </a:cubicBezTo>
                  <a:cubicBezTo>
                    <a:pt x="238793" y="896657"/>
                    <a:pt x="220066" y="1182979"/>
                    <a:pt x="207613" y="1257655"/>
                  </a:cubicBezTo>
                  <a:cubicBezTo>
                    <a:pt x="195255" y="1332331"/>
                    <a:pt x="244972" y="1500352"/>
                    <a:pt x="269783" y="1568741"/>
                  </a:cubicBezTo>
                  <a:cubicBezTo>
                    <a:pt x="294595" y="1637226"/>
                    <a:pt x="275962" y="1662086"/>
                    <a:pt x="269783" y="1730476"/>
                  </a:cubicBezTo>
                  <a:cubicBezTo>
                    <a:pt x="263509" y="1798961"/>
                    <a:pt x="207613" y="1842585"/>
                    <a:pt x="182802" y="1886114"/>
                  </a:cubicBezTo>
                  <a:cubicBezTo>
                    <a:pt x="157990" y="1929739"/>
                    <a:pt x="108273" y="2060327"/>
                    <a:pt x="58650" y="2166149"/>
                  </a:cubicBezTo>
                  <a:cubicBezTo>
                    <a:pt x="8933" y="2271972"/>
                    <a:pt x="-34511" y="2327979"/>
                    <a:pt x="39923" y="2396369"/>
                  </a:cubicBezTo>
                  <a:cubicBezTo>
                    <a:pt x="114452" y="2464853"/>
                    <a:pt x="188981" y="2464853"/>
                    <a:pt x="207518" y="2502191"/>
                  </a:cubicBezTo>
                  <a:cubicBezTo>
                    <a:pt x="226150" y="2539529"/>
                    <a:pt x="195160" y="2545721"/>
                    <a:pt x="182706" y="2564390"/>
                  </a:cubicBezTo>
                  <a:cubicBezTo>
                    <a:pt x="170253" y="2583154"/>
                    <a:pt x="145442" y="2620396"/>
                    <a:pt x="201339" y="2682595"/>
                  </a:cubicBezTo>
                  <a:lnTo>
                    <a:pt x="188790" y="2707455"/>
                  </a:lnTo>
                  <a:cubicBezTo>
                    <a:pt x="176337" y="2732411"/>
                    <a:pt x="201339" y="2775940"/>
                    <a:pt x="232424" y="2800895"/>
                  </a:cubicBezTo>
                  <a:cubicBezTo>
                    <a:pt x="263414" y="2825756"/>
                    <a:pt x="257235" y="2838138"/>
                    <a:pt x="238603" y="2894145"/>
                  </a:cubicBezTo>
                  <a:cubicBezTo>
                    <a:pt x="219971" y="2950247"/>
                    <a:pt x="195065" y="2968821"/>
                    <a:pt x="182611" y="3062261"/>
                  </a:cubicBezTo>
                  <a:cubicBezTo>
                    <a:pt x="170158" y="3155511"/>
                    <a:pt x="244782" y="3155511"/>
                    <a:pt x="337943" y="3199136"/>
                  </a:cubicBezTo>
                  <a:cubicBezTo>
                    <a:pt x="431104" y="3242665"/>
                    <a:pt x="586435" y="3223996"/>
                    <a:pt x="704407" y="3230187"/>
                  </a:cubicBezTo>
                  <a:cubicBezTo>
                    <a:pt x="822380" y="3236378"/>
                    <a:pt x="1033608" y="3280003"/>
                    <a:pt x="1120589" y="3304768"/>
                  </a:cubicBezTo>
                  <a:cubicBezTo>
                    <a:pt x="1207381" y="3329723"/>
                    <a:pt x="1238086" y="3491362"/>
                    <a:pt x="1293983" y="3584612"/>
                  </a:cubicBezTo>
                  <a:lnTo>
                    <a:pt x="2993123" y="3581850"/>
                  </a:lnTo>
                  <a:lnTo>
                    <a:pt x="2993123" y="3581850"/>
                  </a:lnTo>
                  <a:close/>
                </a:path>
              </a:pathLst>
            </a:custGeom>
            <a:solidFill>
              <a:schemeClr val="bg1"/>
            </a:solidFill>
            <a:ln w="0" cap="flat">
              <a:noFill/>
              <a:prstDash val="solid"/>
              <a:miter/>
            </a:ln>
          </p:spPr>
          <p:txBody>
            <a:bodyPr rtlCol="0" anchor="ctr"/>
            <a:lstStyle/>
            <a:p>
              <a:endParaRPr lang="fr-CA"/>
            </a:p>
          </p:txBody>
        </p:sp>
        <p:sp>
          <p:nvSpPr>
            <p:cNvPr id="7" name="Freeform 11">
              <a:extLst>
                <a:ext uri="{FF2B5EF4-FFF2-40B4-BE49-F238E27FC236}">
                  <a16:creationId xmlns:a16="http://schemas.microsoft.com/office/drawing/2014/main" id="{AAC57319-B3E7-908E-2D71-D97D3A0C3C1F}"/>
                </a:ext>
              </a:extLst>
            </p:cNvPr>
            <p:cNvSpPr/>
            <p:nvPr/>
          </p:nvSpPr>
          <p:spPr>
            <a:xfrm>
              <a:off x="8255251" y="2084657"/>
              <a:ext cx="1122360" cy="1124591"/>
            </a:xfrm>
            <a:custGeom>
              <a:avLst/>
              <a:gdLst>
                <a:gd name="connsiteX0" fmla="*/ 903016 w 1122360"/>
                <a:gd name="connsiteY0" fmla="*/ 603634 h 1124591"/>
                <a:gd name="connsiteX1" fmla="*/ 861189 w 1122360"/>
                <a:gd name="connsiteY1" fmla="*/ 731555 h 1124591"/>
                <a:gd name="connsiteX2" fmla="*/ 773637 w 1122360"/>
                <a:gd name="connsiteY2" fmla="*/ 833758 h 1124591"/>
                <a:gd name="connsiteX3" fmla="*/ 653763 w 1122360"/>
                <a:gd name="connsiteY3" fmla="*/ 894528 h 1124591"/>
                <a:gd name="connsiteX4" fmla="*/ 519821 w 1122360"/>
                <a:gd name="connsiteY4" fmla="*/ 904720 h 1124591"/>
                <a:gd name="connsiteX5" fmla="*/ 392057 w 1122360"/>
                <a:gd name="connsiteY5" fmla="*/ 862905 h 1124591"/>
                <a:gd name="connsiteX6" fmla="*/ 290341 w 1122360"/>
                <a:gd name="connsiteY6" fmla="*/ 775084 h 1124591"/>
                <a:gd name="connsiteX7" fmla="*/ 229501 w 1122360"/>
                <a:gd name="connsiteY7" fmla="*/ 655069 h 1124591"/>
                <a:gd name="connsiteX8" fmla="*/ 219329 w 1122360"/>
                <a:gd name="connsiteY8" fmla="*/ 520862 h 1124591"/>
                <a:gd name="connsiteX9" fmla="*/ 261062 w 1122360"/>
                <a:gd name="connsiteY9" fmla="*/ 392941 h 1124591"/>
                <a:gd name="connsiteX10" fmla="*/ 348709 w 1122360"/>
                <a:gd name="connsiteY10" fmla="*/ 290738 h 1124591"/>
                <a:gd name="connsiteX11" fmla="*/ 468582 w 1122360"/>
                <a:gd name="connsiteY11" fmla="*/ 229873 h 1124591"/>
                <a:gd name="connsiteX12" fmla="*/ 602525 w 1122360"/>
                <a:gd name="connsiteY12" fmla="*/ 219777 h 1124591"/>
                <a:gd name="connsiteX13" fmla="*/ 730098 w 1122360"/>
                <a:gd name="connsiteY13" fmla="*/ 261687 h 1124591"/>
                <a:gd name="connsiteX14" fmla="*/ 832100 w 1122360"/>
                <a:gd name="connsiteY14" fmla="*/ 349317 h 1124591"/>
                <a:gd name="connsiteX15" fmla="*/ 892749 w 1122360"/>
                <a:gd name="connsiteY15" fmla="*/ 469427 h 1124591"/>
                <a:gd name="connsiteX16" fmla="*/ 902921 w 1122360"/>
                <a:gd name="connsiteY16" fmla="*/ 603634 h 1124591"/>
                <a:gd name="connsiteX17" fmla="*/ 902921 w 1122360"/>
                <a:gd name="connsiteY17" fmla="*/ 603634 h 1124591"/>
                <a:gd name="connsiteX18" fmla="*/ 1057302 w 1122360"/>
                <a:gd name="connsiteY18" fmla="*/ 584584 h 1124591"/>
                <a:gd name="connsiteX19" fmla="*/ 1122325 w 1122360"/>
                <a:gd name="connsiteY19" fmla="*/ 563344 h 1124591"/>
                <a:gd name="connsiteX20" fmla="*/ 1115765 w 1122360"/>
                <a:gd name="connsiteY20" fmla="*/ 475904 h 1124591"/>
                <a:gd name="connsiteX21" fmla="*/ 1047891 w 1122360"/>
                <a:gd name="connsiteY21" fmla="*/ 464950 h 1124591"/>
                <a:gd name="connsiteX22" fmla="*/ 1039620 w 1122360"/>
                <a:gd name="connsiteY22" fmla="*/ 428470 h 1124591"/>
                <a:gd name="connsiteX23" fmla="*/ 1027928 w 1122360"/>
                <a:gd name="connsiteY23" fmla="*/ 392941 h 1124591"/>
                <a:gd name="connsiteX24" fmla="*/ 1080307 w 1122360"/>
                <a:gd name="connsiteY24" fmla="*/ 348460 h 1124591"/>
                <a:gd name="connsiteX25" fmla="*/ 1040571 w 1122360"/>
                <a:gd name="connsiteY25" fmla="*/ 270069 h 1124591"/>
                <a:gd name="connsiteX26" fmla="*/ 974028 w 1122360"/>
                <a:gd name="connsiteY26" fmla="*/ 285690 h 1124591"/>
                <a:gd name="connsiteX27" fmla="*/ 952068 w 1122360"/>
                <a:gd name="connsiteY27" fmla="*/ 255210 h 1124591"/>
                <a:gd name="connsiteX28" fmla="*/ 927732 w 1122360"/>
                <a:gd name="connsiteY28" fmla="*/ 226825 h 1124591"/>
                <a:gd name="connsiteX29" fmla="*/ 958818 w 1122360"/>
                <a:gd name="connsiteY29" fmla="*/ 165484 h 1124591"/>
                <a:gd name="connsiteX30" fmla="*/ 892369 w 1122360"/>
                <a:gd name="connsiteY30" fmla="*/ 108430 h 1124591"/>
                <a:gd name="connsiteX31" fmla="*/ 836758 w 1122360"/>
                <a:gd name="connsiteY31" fmla="*/ 148625 h 1124591"/>
                <a:gd name="connsiteX32" fmla="*/ 804912 w 1122360"/>
                <a:gd name="connsiteY32" fmla="*/ 128718 h 1124591"/>
                <a:gd name="connsiteX33" fmla="*/ 771640 w 1122360"/>
                <a:gd name="connsiteY33" fmla="*/ 111763 h 1124591"/>
                <a:gd name="connsiteX34" fmla="*/ 777059 w 1122360"/>
                <a:gd name="connsiteY34" fmla="*/ 43374 h 1124591"/>
                <a:gd name="connsiteX35" fmla="*/ 693974 w 1122360"/>
                <a:gd name="connsiteY35" fmla="*/ 15847 h 1124591"/>
                <a:gd name="connsiteX36" fmla="*/ 657851 w 1122360"/>
                <a:gd name="connsiteY36" fmla="*/ 74330 h 1124591"/>
                <a:gd name="connsiteX37" fmla="*/ 620777 w 1122360"/>
                <a:gd name="connsiteY37" fmla="*/ 68139 h 1124591"/>
                <a:gd name="connsiteX38" fmla="*/ 583417 w 1122360"/>
                <a:gd name="connsiteY38" fmla="*/ 65186 h 1124591"/>
                <a:gd name="connsiteX39" fmla="*/ 562218 w 1122360"/>
                <a:gd name="connsiteY39" fmla="*/ 35 h 1124591"/>
                <a:gd name="connsiteX40" fmla="*/ 474856 w 1122360"/>
                <a:gd name="connsiteY40" fmla="*/ 6607 h 1124591"/>
                <a:gd name="connsiteX41" fmla="*/ 463924 w 1122360"/>
                <a:gd name="connsiteY41" fmla="*/ 74521 h 1124591"/>
                <a:gd name="connsiteX42" fmla="*/ 427420 w 1122360"/>
                <a:gd name="connsiteY42" fmla="*/ 82807 h 1124591"/>
                <a:gd name="connsiteX43" fmla="*/ 392057 w 1122360"/>
                <a:gd name="connsiteY43" fmla="*/ 94618 h 1124591"/>
                <a:gd name="connsiteX44" fmla="*/ 347568 w 1122360"/>
                <a:gd name="connsiteY44" fmla="*/ 42136 h 1124591"/>
                <a:gd name="connsiteX45" fmla="*/ 269427 w 1122360"/>
                <a:gd name="connsiteY45" fmla="*/ 81855 h 1124591"/>
                <a:gd name="connsiteX46" fmla="*/ 285017 w 1122360"/>
                <a:gd name="connsiteY46" fmla="*/ 148530 h 1124591"/>
                <a:gd name="connsiteX47" fmla="*/ 254597 w 1122360"/>
                <a:gd name="connsiteY47" fmla="*/ 170437 h 1124591"/>
                <a:gd name="connsiteX48" fmla="*/ 226269 w 1122360"/>
                <a:gd name="connsiteY48" fmla="*/ 194917 h 1124591"/>
                <a:gd name="connsiteX49" fmla="*/ 160105 w 1122360"/>
                <a:gd name="connsiteY49" fmla="*/ 169390 h 1124591"/>
                <a:gd name="connsiteX50" fmla="*/ 113050 w 1122360"/>
                <a:gd name="connsiteY50" fmla="*/ 224444 h 1124591"/>
                <a:gd name="connsiteX51" fmla="*/ 148223 w 1122360"/>
                <a:gd name="connsiteY51" fmla="*/ 285880 h 1124591"/>
                <a:gd name="connsiteX52" fmla="*/ 128450 w 1122360"/>
                <a:gd name="connsiteY52" fmla="*/ 317694 h 1124591"/>
                <a:gd name="connsiteX53" fmla="*/ 111529 w 1122360"/>
                <a:gd name="connsiteY53" fmla="*/ 351222 h 1124591"/>
                <a:gd name="connsiteX54" fmla="*/ 43179 w 1122360"/>
                <a:gd name="connsiteY54" fmla="*/ 345697 h 1124591"/>
                <a:gd name="connsiteX55" fmla="*/ 15801 w 1122360"/>
                <a:gd name="connsiteY55" fmla="*/ 429041 h 1124591"/>
                <a:gd name="connsiteX56" fmla="*/ 74264 w 1122360"/>
                <a:gd name="connsiteY56" fmla="*/ 465236 h 1124591"/>
                <a:gd name="connsiteX57" fmla="*/ 67990 w 1122360"/>
                <a:gd name="connsiteY57" fmla="*/ 502193 h 1124591"/>
                <a:gd name="connsiteX58" fmla="*/ 65043 w 1122360"/>
                <a:gd name="connsiteY58" fmla="*/ 539626 h 1124591"/>
                <a:gd name="connsiteX59" fmla="*/ 21 w 1122360"/>
                <a:gd name="connsiteY59" fmla="*/ 560867 h 1124591"/>
                <a:gd name="connsiteX60" fmla="*/ 6675 w 1122360"/>
                <a:gd name="connsiteY60" fmla="*/ 648497 h 1124591"/>
                <a:gd name="connsiteX61" fmla="*/ 74455 w 1122360"/>
                <a:gd name="connsiteY61" fmla="*/ 659356 h 1124591"/>
                <a:gd name="connsiteX62" fmla="*/ 82725 w 1122360"/>
                <a:gd name="connsiteY62" fmla="*/ 695932 h 1124591"/>
                <a:gd name="connsiteX63" fmla="*/ 94608 w 1122360"/>
                <a:gd name="connsiteY63" fmla="*/ 731460 h 1124591"/>
                <a:gd name="connsiteX64" fmla="*/ 42133 w 1122360"/>
                <a:gd name="connsiteY64" fmla="*/ 776037 h 1124591"/>
                <a:gd name="connsiteX65" fmla="*/ 81774 w 1122360"/>
                <a:gd name="connsiteY65" fmla="*/ 854332 h 1124591"/>
                <a:gd name="connsiteX66" fmla="*/ 148318 w 1122360"/>
                <a:gd name="connsiteY66" fmla="*/ 838807 h 1124591"/>
                <a:gd name="connsiteX67" fmla="*/ 170182 w 1122360"/>
                <a:gd name="connsiteY67" fmla="*/ 869287 h 1124591"/>
                <a:gd name="connsiteX68" fmla="*/ 194708 w 1122360"/>
                <a:gd name="connsiteY68" fmla="*/ 897766 h 1124591"/>
                <a:gd name="connsiteX69" fmla="*/ 163433 w 1122360"/>
                <a:gd name="connsiteY69" fmla="*/ 959107 h 1124591"/>
                <a:gd name="connsiteX70" fmla="*/ 229881 w 1122360"/>
                <a:gd name="connsiteY70" fmla="*/ 1016162 h 1124591"/>
                <a:gd name="connsiteX71" fmla="*/ 285587 w 1122360"/>
                <a:gd name="connsiteY71" fmla="*/ 976062 h 1124591"/>
                <a:gd name="connsiteX72" fmla="*/ 317243 w 1122360"/>
                <a:gd name="connsiteY72" fmla="*/ 995874 h 1124591"/>
                <a:gd name="connsiteX73" fmla="*/ 350610 w 1122360"/>
                <a:gd name="connsiteY73" fmla="*/ 1012733 h 1124591"/>
                <a:gd name="connsiteX74" fmla="*/ 345191 w 1122360"/>
                <a:gd name="connsiteY74" fmla="*/ 1081218 h 1124591"/>
                <a:gd name="connsiteX75" fmla="*/ 428276 w 1122360"/>
                <a:gd name="connsiteY75" fmla="*/ 1108555 h 1124591"/>
                <a:gd name="connsiteX76" fmla="*/ 464494 w 1122360"/>
                <a:gd name="connsiteY76" fmla="*/ 1050166 h 1124591"/>
                <a:gd name="connsiteX77" fmla="*/ 501474 w 1122360"/>
                <a:gd name="connsiteY77" fmla="*/ 1056358 h 1124591"/>
                <a:gd name="connsiteX78" fmla="*/ 538833 w 1122360"/>
                <a:gd name="connsiteY78" fmla="*/ 1059406 h 1124591"/>
                <a:gd name="connsiteX79" fmla="*/ 560032 w 1122360"/>
                <a:gd name="connsiteY79" fmla="*/ 1124557 h 1124591"/>
                <a:gd name="connsiteX80" fmla="*/ 647394 w 1122360"/>
                <a:gd name="connsiteY80" fmla="*/ 1117984 h 1124591"/>
                <a:gd name="connsiteX81" fmla="*/ 658231 w 1122360"/>
                <a:gd name="connsiteY81" fmla="*/ 1050071 h 1124591"/>
                <a:gd name="connsiteX82" fmla="*/ 694735 w 1122360"/>
                <a:gd name="connsiteY82" fmla="*/ 1041784 h 1124591"/>
                <a:gd name="connsiteX83" fmla="*/ 730098 w 1122360"/>
                <a:gd name="connsiteY83" fmla="*/ 1029973 h 1124591"/>
                <a:gd name="connsiteX84" fmla="*/ 774682 w 1122360"/>
                <a:gd name="connsiteY84" fmla="*/ 1082456 h 1124591"/>
                <a:gd name="connsiteX85" fmla="*/ 852823 w 1122360"/>
                <a:gd name="connsiteY85" fmla="*/ 1042737 h 1124591"/>
                <a:gd name="connsiteX86" fmla="*/ 837328 w 1122360"/>
                <a:gd name="connsiteY86" fmla="*/ 975967 h 1124591"/>
                <a:gd name="connsiteX87" fmla="*/ 867653 w 1122360"/>
                <a:gd name="connsiteY87" fmla="*/ 954059 h 1124591"/>
                <a:gd name="connsiteX88" fmla="*/ 895981 w 1122360"/>
                <a:gd name="connsiteY88" fmla="*/ 929580 h 1124591"/>
                <a:gd name="connsiteX89" fmla="*/ 957297 w 1122360"/>
                <a:gd name="connsiteY89" fmla="*/ 960822 h 1124591"/>
                <a:gd name="connsiteX90" fmla="*/ 1014144 w 1122360"/>
                <a:gd name="connsiteY90" fmla="*/ 894147 h 1124591"/>
                <a:gd name="connsiteX91" fmla="*/ 974218 w 1122360"/>
                <a:gd name="connsiteY91" fmla="*/ 838426 h 1124591"/>
                <a:gd name="connsiteX92" fmla="*/ 993800 w 1122360"/>
                <a:gd name="connsiteY92" fmla="*/ 806612 h 1124591"/>
                <a:gd name="connsiteX93" fmla="*/ 1010721 w 1122360"/>
                <a:gd name="connsiteY93" fmla="*/ 773179 h 1124591"/>
                <a:gd name="connsiteX94" fmla="*/ 1079071 w 1122360"/>
                <a:gd name="connsiteY94" fmla="*/ 778609 h 1124591"/>
                <a:gd name="connsiteX95" fmla="*/ 1106544 w 1122360"/>
                <a:gd name="connsiteY95" fmla="*/ 695360 h 1124591"/>
                <a:gd name="connsiteX96" fmla="*/ 1048176 w 1122360"/>
                <a:gd name="connsiteY96" fmla="*/ 659070 h 1124591"/>
                <a:gd name="connsiteX97" fmla="*/ 1054450 w 1122360"/>
                <a:gd name="connsiteY97" fmla="*/ 622018 h 1124591"/>
                <a:gd name="connsiteX98" fmla="*/ 1057302 w 1122360"/>
                <a:gd name="connsiteY98" fmla="*/ 584584 h 1124591"/>
                <a:gd name="connsiteX99" fmla="*/ 1057302 w 1122360"/>
                <a:gd name="connsiteY99" fmla="*/ 584584 h 11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60" h="1124591">
                  <a:moveTo>
                    <a:pt x="903016" y="603634"/>
                  </a:moveTo>
                  <a:cubicBezTo>
                    <a:pt x="897693" y="648402"/>
                    <a:pt x="883243" y="692122"/>
                    <a:pt x="861189" y="731555"/>
                  </a:cubicBezTo>
                  <a:cubicBezTo>
                    <a:pt x="839039" y="771084"/>
                    <a:pt x="809095" y="805945"/>
                    <a:pt x="773637" y="833758"/>
                  </a:cubicBezTo>
                  <a:cubicBezTo>
                    <a:pt x="738178" y="861667"/>
                    <a:pt x="697397" y="882241"/>
                    <a:pt x="653763" y="894528"/>
                  </a:cubicBezTo>
                  <a:cubicBezTo>
                    <a:pt x="610035" y="906625"/>
                    <a:pt x="564500" y="910244"/>
                    <a:pt x="519821" y="904720"/>
                  </a:cubicBezTo>
                  <a:cubicBezTo>
                    <a:pt x="475237" y="899386"/>
                    <a:pt x="431508" y="885003"/>
                    <a:pt x="392057" y="862905"/>
                  </a:cubicBezTo>
                  <a:cubicBezTo>
                    <a:pt x="352701" y="840616"/>
                    <a:pt x="318004" y="810613"/>
                    <a:pt x="290341" y="775084"/>
                  </a:cubicBezTo>
                  <a:cubicBezTo>
                    <a:pt x="262487" y="739556"/>
                    <a:pt x="241859" y="698694"/>
                    <a:pt x="229501" y="655069"/>
                  </a:cubicBezTo>
                  <a:cubicBezTo>
                    <a:pt x="217428" y="611254"/>
                    <a:pt x="213911" y="565630"/>
                    <a:pt x="219329" y="520862"/>
                  </a:cubicBezTo>
                  <a:cubicBezTo>
                    <a:pt x="224748" y="476095"/>
                    <a:pt x="239007" y="432280"/>
                    <a:pt x="261062" y="392941"/>
                  </a:cubicBezTo>
                  <a:cubicBezTo>
                    <a:pt x="283401" y="353508"/>
                    <a:pt x="313251" y="318551"/>
                    <a:pt x="348709" y="290738"/>
                  </a:cubicBezTo>
                  <a:cubicBezTo>
                    <a:pt x="384072" y="262830"/>
                    <a:pt x="424854" y="242256"/>
                    <a:pt x="468582" y="229873"/>
                  </a:cubicBezTo>
                  <a:cubicBezTo>
                    <a:pt x="512216" y="217777"/>
                    <a:pt x="557750" y="214252"/>
                    <a:pt x="602525" y="219777"/>
                  </a:cubicBezTo>
                  <a:cubicBezTo>
                    <a:pt x="647109" y="225206"/>
                    <a:pt x="690837" y="239494"/>
                    <a:pt x="730098" y="261687"/>
                  </a:cubicBezTo>
                  <a:cubicBezTo>
                    <a:pt x="769359" y="283880"/>
                    <a:pt x="804342" y="313884"/>
                    <a:pt x="832100" y="349317"/>
                  </a:cubicBezTo>
                  <a:cubicBezTo>
                    <a:pt x="859953" y="384845"/>
                    <a:pt x="880391" y="425707"/>
                    <a:pt x="892749" y="469427"/>
                  </a:cubicBezTo>
                  <a:cubicBezTo>
                    <a:pt x="904822" y="513147"/>
                    <a:pt x="908340" y="558772"/>
                    <a:pt x="902921" y="603634"/>
                  </a:cubicBezTo>
                  <a:lnTo>
                    <a:pt x="902921" y="603634"/>
                  </a:lnTo>
                  <a:close/>
                  <a:moveTo>
                    <a:pt x="1057302" y="584584"/>
                  </a:moveTo>
                  <a:cubicBezTo>
                    <a:pt x="1079641" y="578488"/>
                    <a:pt x="1100936" y="571440"/>
                    <a:pt x="1122325" y="563344"/>
                  </a:cubicBezTo>
                  <a:cubicBezTo>
                    <a:pt x="1122705" y="534007"/>
                    <a:pt x="1120043" y="504860"/>
                    <a:pt x="1115765" y="475904"/>
                  </a:cubicBezTo>
                  <a:cubicBezTo>
                    <a:pt x="1093711" y="471142"/>
                    <a:pt x="1070706" y="467713"/>
                    <a:pt x="1047891" y="464950"/>
                  </a:cubicBezTo>
                  <a:lnTo>
                    <a:pt x="1039620" y="428470"/>
                  </a:lnTo>
                  <a:lnTo>
                    <a:pt x="1027928" y="392941"/>
                  </a:lnTo>
                  <a:cubicBezTo>
                    <a:pt x="1045894" y="378844"/>
                    <a:pt x="1063671" y="363890"/>
                    <a:pt x="1080307" y="348460"/>
                  </a:cubicBezTo>
                  <a:cubicBezTo>
                    <a:pt x="1068900" y="321504"/>
                    <a:pt x="1056161" y="295120"/>
                    <a:pt x="1040571" y="270069"/>
                  </a:cubicBezTo>
                  <a:cubicBezTo>
                    <a:pt x="1018136" y="274355"/>
                    <a:pt x="996272" y="279403"/>
                    <a:pt x="974028" y="285690"/>
                  </a:cubicBezTo>
                  <a:lnTo>
                    <a:pt x="952068" y="255210"/>
                  </a:lnTo>
                  <a:cubicBezTo>
                    <a:pt x="944463" y="245399"/>
                    <a:pt x="935813" y="236255"/>
                    <a:pt x="927732" y="226825"/>
                  </a:cubicBezTo>
                  <a:cubicBezTo>
                    <a:pt x="938854" y="206918"/>
                    <a:pt x="949596" y="186058"/>
                    <a:pt x="958818" y="165484"/>
                  </a:cubicBezTo>
                  <a:cubicBezTo>
                    <a:pt x="938094" y="144815"/>
                    <a:pt x="916040" y="125575"/>
                    <a:pt x="892369" y="108430"/>
                  </a:cubicBezTo>
                  <a:cubicBezTo>
                    <a:pt x="873262" y="120907"/>
                    <a:pt x="854820" y="134242"/>
                    <a:pt x="836758" y="148625"/>
                  </a:cubicBezTo>
                  <a:lnTo>
                    <a:pt x="804912" y="128718"/>
                  </a:lnTo>
                  <a:lnTo>
                    <a:pt x="771640" y="111763"/>
                  </a:lnTo>
                  <a:cubicBezTo>
                    <a:pt x="774492" y="88808"/>
                    <a:pt x="776203" y="66043"/>
                    <a:pt x="777059" y="43374"/>
                  </a:cubicBezTo>
                  <a:cubicBezTo>
                    <a:pt x="750156" y="31944"/>
                    <a:pt x="722398" y="22990"/>
                    <a:pt x="693974" y="15847"/>
                  </a:cubicBezTo>
                  <a:cubicBezTo>
                    <a:pt x="681046" y="34420"/>
                    <a:pt x="668973" y="54518"/>
                    <a:pt x="657851" y="74330"/>
                  </a:cubicBezTo>
                  <a:cubicBezTo>
                    <a:pt x="645398" y="72235"/>
                    <a:pt x="633135" y="69663"/>
                    <a:pt x="620777" y="68139"/>
                  </a:cubicBezTo>
                  <a:lnTo>
                    <a:pt x="583417" y="65186"/>
                  </a:lnTo>
                  <a:cubicBezTo>
                    <a:pt x="577333" y="42802"/>
                    <a:pt x="570299" y="21562"/>
                    <a:pt x="562218" y="35"/>
                  </a:cubicBezTo>
                  <a:cubicBezTo>
                    <a:pt x="532844" y="-346"/>
                    <a:pt x="503755" y="2416"/>
                    <a:pt x="474856" y="6607"/>
                  </a:cubicBezTo>
                  <a:cubicBezTo>
                    <a:pt x="470103" y="28705"/>
                    <a:pt x="466586" y="51851"/>
                    <a:pt x="463924" y="74521"/>
                  </a:cubicBezTo>
                  <a:lnTo>
                    <a:pt x="427420" y="82807"/>
                  </a:lnTo>
                  <a:lnTo>
                    <a:pt x="392057" y="94618"/>
                  </a:lnTo>
                  <a:cubicBezTo>
                    <a:pt x="377988" y="76616"/>
                    <a:pt x="363063" y="58709"/>
                    <a:pt x="347568" y="42136"/>
                  </a:cubicBezTo>
                  <a:cubicBezTo>
                    <a:pt x="320570" y="53566"/>
                    <a:pt x="294238" y="66329"/>
                    <a:pt x="269427" y="81855"/>
                  </a:cubicBezTo>
                  <a:cubicBezTo>
                    <a:pt x="273705" y="104334"/>
                    <a:pt x="278743" y="126241"/>
                    <a:pt x="285017" y="148530"/>
                  </a:cubicBezTo>
                  <a:lnTo>
                    <a:pt x="254597" y="170437"/>
                  </a:lnTo>
                  <a:cubicBezTo>
                    <a:pt x="244806" y="178057"/>
                    <a:pt x="235585" y="186725"/>
                    <a:pt x="226269" y="194917"/>
                  </a:cubicBezTo>
                  <a:cubicBezTo>
                    <a:pt x="206306" y="183772"/>
                    <a:pt x="182065" y="176057"/>
                    <a:pt x="160105" y="169390"/>
                  </a:cubicBezTo>
                  <a:cubicBezTo>
                    <a:pt x="139667" y="190345"/>
                    <a:pt x="130161" y="200727"/>
                    <a:pt x="113050" y="224444"/>
                  </a:cubicBezTo>
                  <a:cubicBezTo>
                    <a:pt x="125123" y="250828"/>
                    <a:pt x="133868" y="267878"/>
                    <a:pt x="148223" y="285880"/>
                  </a:cubicBezTo>
                  <a:lnTo>
                    <a:pt x="128450" y="317694"/>
                  </a:lnTo>
                  <a:lnTo>
                    <a:pt x="111529" y="351222"/>
                  </a:lnTo>
                  <a:cubicBezTo>
                    <a:pt x="88619" y="348269"/>
                    <a:pt x="65899" y="346459"/>
                    <a:pt x="43179" y="345697"/>
                  </a:cubicBezTo>
                  <a:cubicBezTo>
                    <a:pt x="31772" y="372653"/>
                    <a:pt x="23026" y="400466"/>
                    <a:pt x="15801" y="429041"/>
                  </a:cubicBezTo>
                  <a:cubicBezTo>
                    <a:pt x="34433" y="441805"/>
                    <a:pt x="54301" y="454092"/>
                    <a:pt x="74264" y="465236"/>
                  </a:cubicBezTo>
                  <a:cubicBezTo>
                    <a:pt x="72173" y="477619"/>
                    <a:pt x="69511" y="489811"/>
                    <a:pt x="67990" y="502193"/>
                  </a:cubicBezTo>
                  <a:lnTo>
                    <a:pt x="65043" y="539626"/>
                  </a:lnTo>
                  <a:cubicBezTo>
                    <a:pt x="42799" y="545818"/>
                    <a:pt x="21410" y="552866"/>
                    <a:pt x="21" y="560867"/>
                  </a:cubicBezTo>
                  <a:cubicBezTo>
                    <a:pt x="-264" y="590299"/>
                    <a:pt x="2397" y="619446"/>
                    <a:pt x="6675" y="648497"/>
                  </a:cubicBezTo>
                  <a:cubicBezTo>
                    <a:pt x="28730" y="653164"/>
                    <a:pt x="51830" y="656689"/>
                    <a:pt x="74455" y="659356"/>
                  </a:cubicBezTo>
                  <a:lnTo>
                    <a:pt x="82725" y="695932"/>
                  </a:lnTo>
                  <a:lnTo>
                    <a:pt x="94608" y="731460"/>
                  </a:lnTo>
                  <a:cubicBezTo>
                    <a:pt x="76546" y="745557"/>
                    <a:pt x="58674" y="760511"/>
                    <a:pt x="42133" y="776037"/>
                  </a:cubicBezTo>
                  <a:cubicBezTo>
                    <a:pt x="53446" y="802993"/>
                    <a:pt x="66279" y="829377"/>
                    <a:pt x="81774" y="854332"/>
                  </a:cubicBezTo>
                  <a:cubicBezTo>
                    <a:pt x="104304" y="850046"/>
                    <a:pt x="126073" y="845093"/>
                    <a:pt x="148318" y="838807"/>
                  </a:cubicBezTo>
                  <a:lnTo>
                    <a:pt x="170182" y="869287"/>
                  </a:lnTo>
                  <a:cubicBezTo>
                    <a:pt x="177882" y="879097"/>
                    <a:pt x="186438" y="888337"/>
                    <a:pt x="194708" y="897766"/>
                  </a:cubicBezTo>
                  <a:cubicBezTo>
                    <a:pt x="183491" y="917674"/>
                    <a:pt x="172654" y="938533"/>
                    <a:pt x="163433" y="959107"/>
                  </a:cubicBezTo>
                  <a:cubicBezTo>
                    <a:pt x="184156" y="979777"/>
                    <a:pt x="206211" y="999017"/>
                    <a:pt x="229881" y="1016162"/>
                  </a:cubicBezTo>
                  <a:cubicBezTo>
                    <a:pt x="248989" y="1003684"/>
                    <a:pt x="267431" y="990349"/>
                    <a:pt x="285587" y="976062"/>
                  </a:cubicBezTo>
                  <a:lnTo>
                    <a:pt x="317243" y="995874"/>
                  </a:lnTo>
                  <a:lnTo>
                    <a:pt x="350610" y="1012733"/>
                  </a:lnTo>
                  <a:cubicBezTo>
                    <a:pt x="347758" y="1035593"/>
                    <a:pt x="345952" y="1058453"/>
                    <a:pt x="345191" y="1081218"/>
                  </a:cubicBezTo>
                  <a:cubicBezTo>
                    <a:pt x="371999" y="1092648"/>
                    <a:pt x="399852" y="1101506"/>
                    <a:pt x="428276" y="1108555"/>
                  </a:cubicBezTo>
                  <a:cubicBezTo>
                    <a:pt x="441109" y="1089981"/>
                    <a:pt x="453087" y="1069978"/>
                    <a:pt x="464494" y="1050166"/>
                  </a:cubicBezTo>
                  <a:cubicBezTo>
                    <a:pt x="476662" y="1052262"/>
                    <a:pt x="488925" y="1054834"/>
                    <a:pt x="501474" y="1056358"/>
                  </a:cubicBezTo>
                  <a:lnTo>
                    <a:pt x="538833" y="1059406"/>
                  </a:lnTo>
                  <a:cubicBezTo>
                    <a:pt x="544917" y="1081694"/>
                    <a:pt x="551952" y="1103030"/>
                    <a:pt x="560032" y="1124557"/>
                  </a:cubicBezTo>
                  <a:cubicBezTo>
                    <a:pt x="589311" y="1124938"/>
                    <a:pt x="618495" y="1122175"/>
                    <a:pt x="647394" y="1117984"/>
                  </a:cubicBezTo>
                  <a:cubicBezTo>
                    <a:pt x="652052" y="1095887"/>
                    <a:pt x="655569" y="1072741"/>
                    <a:pt x="658231" y="1050071"/>
                  </a:cubicBezTo>
                  <a:lnTo>
                    <a:pt x="694735" y="1041784"/>
                  </a:lnTo>
                  <a:lnTo>
                    <a:pt x="730098" y="1029973"/>
                  </a:lnTo>
                  <a:cubicBezTo>
                    <a:pt x="744357" y="1047976"/>
                    <a:pt x="759282" y="1065978"/>
                    <a:pt x="774682" y="1082456"/>
                  </a:cubicBezTo>
                  <a:cubicBezTo>
                    <a:pt x="801680" y="1071026"/>
                    <a:pt x="827917" y="1058263"/>
                    <a:pt x="852823" y="1042737"/>
                  </a:cubicBezTo>
                  <a:cubicBezTo>
                    <a:pt x="848641" y="1020258"/>
                    <a:pt x="843602" y="998350"/>
                    <a:pt x="837328" y="975967"/>
                  </a:cubicBezTo>
                  <a:lnTo>
                    <a:pt x="867653" y="954059"/>
                  </a:lnTo>
                  <a:cubicBezTo>
                    <a:pt x="877444" y="946344"/>
                    <a:pt x="886665" y="937771"/>
                    <a:pt x="895981" y="929580"/>
                  </a:cubicBezTo>
                  <a:cubicBezTo>
                    <a:pt x="915849" y="940724"/>
                    <a:pt x="936668" y="951487"/>
                    <a:pt x="957297" y="960822"/>
                  </a:cubicBezTo>
                  <a:cubicBezTo>
                    <a:pt x="977830" y="940057"/>
                    <a:pt x="997033" y="917959"/>
                    <a:pt x="1014144" y="894147"/>
                  </a:cubicBezTo>
                  <a:cubicBezTo>
                    <a:pt x="1001786" y="875097"/>
                    <a:pt x="988477" y="856523"/>
                    <a:pt x="974218" y="838426"/>
                  </a:cubicBezTo>
                  <a:lnTo>
                    <a:pt x="993800" y="806612"/>
                  </a:lnTo>
                  <a:lnTo>
                    <a:pt x="1010721" y="773179"/>
                  </a:lnTo>
                  <a:cubicBezTo>
                    <a:pt x="1033631" y="776132"/>
                    <a:pt x="1056256" y="777847"/>
                    <a:pt x="1079071" y="778609"/>
                  </a:cubicBezTo>
                  <a:cubicBezTo>
                    <a:pt x="1090574" y="751653"/>
                    <a:pt x="1099509" y="723745"/>
                    <a:pt x="1106544" y="695360"/>
                  </a:cubicBezTo>
                  <a:cubicBezTo>
                    <a:pt x="1088007" y="682501"/>
                    <a:pt x="1068044" y="670309"/>
                    <a:pt x="1048176" y="659070"/>
                  </a:cubicBezTo>
                  <a:cubicBezTo>
                    <a:pt x="1050267" y="646783"/>
                    <a:pt x="1052834" y="634495"/>
                    <a:pt x="1054450" y="622018"/>
                  </a:cubicBezTo>
                  <a:lnTo>
                    <a:pt x="1057302" y="584584"/>
                  </a:lnTo>
                  <a:lnTo>
                    <a:pt x="1057302" y="584584"/>
                  </a:lnTo>
                  <a:close/>
                </a:path>
              </a:pathLst>
            </a:custGeom>
            <a:solidFill>
              <a:srgbClr val="72BF44"/>
            </a:solidFill>
            <a:ln w="0" cap="flat">
              <a:noFill/>
              <a:prstDash val="solid"/>
              <a:miter/>
            </a:ln>
          </p:spPr>
          <p:txBody>
            <a:bodyPr rtlCol="0" anchor="ctr"/>
            <a:lstStyle/>
            <a:p>
              <a:endParaRPr lang="fr-CA"/>
            </a:p>
          </p:txBody>
        </p:sp>
        <p:sp>
          <p:nvSpPr>
            <p:cNvPr id="8" name="Freeform 12">
              <a:extLst>
                <a:ext uri="{FF2B5EF4-FFF2-40B4-BE49-F238E27FC236}">
                  <a16:creationId xmlns:a16="http://schemas.microsoft.com/office/drawing/2014/main" id="{9E6EE5AB-AE56-5F24-3988-A5E4C56D5214}"/>
                </a:ext>
              </a:extLst>
            </p:cNvPr>
            <p:cNvSpPr/>
            <p:nvPr/>
          </p:nvSpPr>
          <p:spPr>
            <a:xfrm>
              <a:off x="8489249" y="2318942"/>
              <a:ext cx="654422" cy="655752"/>
            </a:xfrm>
            <a:custGeom>
              <a:avLst/>
              <a:gdLst>
                <a:gd name="connsiteX0" fmla="*/ 614167 w 654422"/>
                <a:gd name="connsiteY0" fmla="*/ 362682 h 655752"/>
                <a:gd name="connsiteX1" fmla="*/ 579089 w 654422"/>
                <a:gd name="connsiteY1" fmla="*/ 470124 h 655752"/>
                <a:gd name="connsiteX2" fmla="*/ 505511 w 654422"/>
                <a:gd name="connsiteY2" fmla="*/ 555849 h 655752"/>
                <a:gd name="connsiteX3" fmla="*/ 404935 w 654422"/>
                <a:gd name="connsiteY3" fmla="*/ 606808 h 655752"/>
                <a:gd name="connsiteX4" fmla="*/ 292666 w 654422"/>
                <a:gd name="connsiteY4" fmla="*/ 615380 h 655752"/>
                <a:gd name="connsiteX5" fmla="*/ 185341 w 654422"/>
                <a:gd name="connsiteY5" fmla="*/ 580233 h 655752"/>
                <a:gd name="connsiteX6" fmla="*/ 99785 w 654422"/>
                <a:gd name="connsiteY6" fmla="*/ 506510 h 655752"/>
                <a:gd name="connsiteX7" fmla="*/ 48927 w 654422"/>
                <a:gd name="connsiteY7" fmla="*/ 405735 h 655752"/>
                <a:gd name="connsiteX8" fmla="*/ 40372 w 654422"/>
                <a:gd name="connsiteY8" fmla="*/ 293054 h 655752"/>
                <a:gd name="connsiteX9" fmla="*/ 75545 w 654422"/>
                <a:gd name="connsiteY9" fmla="*/ 185612 h 655752"/>
                <a:gd name="connsiteX10" fmla="*/ 149123 w 654422"/>
                <a:gd name="connsiteY10" fmla="*/ 99792 h 655752"/>
                <a:gd name="connsiteX11" fmla="*/ 249698 w 654422"/>
                <a:gd name="connsiteY11" fmla="*/ 48833 h 655752"/>
                <a:gd name="connsiteX12" fmla="*/ 362062 w 654422"/>
                <a:gd name="connsiteY12" fmla="*/ 40166 h 655752"/>
                <a:gd name="connsiteX13" fmla="*/ 469292 w 654422"/>
                <a:gd name="connsiteY13" fmla="*/ 75408 h 655752"/>
                <a:gd name="connsiteX14" fmla="*/ 554848 w 654422"/>
                <a:gd name="connsiteY14" fmla="*/ 149132 h 655752"/>
                <a:gd name="connsiteX15" fmla="*/ 605801 w 654422"/>
                <a:gd name="connsiteY15" fmla="*/ 249906 h 655752"/>
                <a:gd name="connsiteX16" fmla="*/ 614357 w 654422"/>
                <a:gd name="connsiteY16" fmla="*/ 362587 h 655752"/>
                <a:gd name="connsiteX17" fmla="*/ 614357 w 654422"/>
                <a:gd name="connsiteY17" fmla="*/ 362587 h 655752"/>
                <a:gd name="connsiteX18" fmla="*/ 487924 w 654422"/>
                <a:gd name="connsiteY18" fmla="*/ 42166 h 655752"/>
                <a:gd name="connsiteX19" fmla="*/ 366435 w 654422"/>
                <a:gd name="connsiteY19" fmla="*/ 2351 h 655752"/>
                <a:gd name="connsiteX20" fmla="*/ 239242 w 654422"/>
                <a:gd name="connsiteY20" fmla="*/ 11972 h 655752"/>
                <a:gd name="connsiteX21" fmla="*/ 125262 w 654422"/>
                <a:gd name="connsiteY21" fmla="*/ 69788 h 655752"/>
                <a:gd name="connsiteX22" fmla="*/ 42083 w 654422"/>
                <a:gd name="connsiteY22" fmla="*/ 166753 h 655752"/>
                <a:gd name="connsiteX23" fmla="*/ 2347 w 654422"/>
                <a:gd name="connsiteY23" fmla="*/ 288387 h 655752"/>
                <a:gd name="connsiteX24" fmla="*/ 11948 w 654422"/>
                <a:gd name="connsiteY24" fmla="*/ 416022 h 655752"/>
                <a:gd name="connsiteX25" fmla="*/ 69651 w 654422"/>
                <a:gd name="connsiteY25" fmla="*/ 530132 h 655752"/>
                <a:gd name="connsiteX26" fmla="*/ 166519 w 654422"/>
                <a:gd name="connsiteY26" fmla="*/ 613571 h 655752"/>
                <a:gd name="connsiteX27" fmla="*/ 288008 w 654422"/>
                <a:gd name="connsiteY27" fmla="*/ 653385 h 655752"/>
                <a:gd name="connsiteX28" fmla="*/ 415202 w 654422"/>
                <a:gd name="connsiteY28" fmla="*/ 643670 h 655752"/>
                <a:gd name="connsiteX29" fmla="*/ 529086 w 654422"/>
                <a:gd name="connsiteY29" fmla="*/ 585853 h 655752"/>
                <a:gd name="connsiteX30" fmla="*/ 612360 w 654422"/>
                <a:gd name="connsiteY30" fmla="*/ 488793 h 655752"/>
                <a:gd name="connsiteX31" fmla="*/ 652096 w 654422"/>
                <a:gd name="connsiteY31" fmla="*/ 367159 h 655752"/>
                <a:gd name="connsiteX32" fmla="*/ 642400 w 654422"/>
                <a:gd name="connsiteY32" fmla="*/ 239619 h 655752"/>
                <a:gd name="connsiteX33" fmla="*/ 584602 w 654422"/>
                <a:gd name="connsiteY33" fmla="*/ 125414 h 655752"/>
                <a:gd name="connsiteX34" fmla="*/ 487829 w 654422"/>
                <a:gd name="connsiteY34" fmla="*/ 41975 h 655752"/>
                <a:gd name="connsiteX35" fmla="*/ 487829 w 654422"/>
                <a:gd name="connsiteY35" fmla="*/ 41975 h 655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422" h="655752">
                  <a:moveTo>
                    <a:pt x="614167" y="362682"/>
                  </a:moveTo>
                  <a:cubicBezTo>
                    <a:pt x="609604" y="400211"/>
                    <a:pt x="597626" y="436882"/>
                    <a:pt x="579089" y="470124"/>
                  </a:cubicBezTo>
                  <a:cubicBezTo>
                    <a:pt x="560456" y="503176"/>
                    <a:pt x="535170" y="532513"/>
                    <a:pt x="505511" y="555849"/>
                  </a:cubicBezTo>
                  <a:cubicBezTo>
                    <a:pt x="475851" y="579090"/>
                    <a:pt x="441629" y="596426"/>
                    <a:pt x="404935" y="606808"/>
                  </a:cubicBezTo>
                  <a:cubicBezTo>
                    <a:pt x="368241" y="617000"/>
                    <a:pt x="330026" y="619952"/>
                    <a:pt x="292666" y="615380"/>
                  </a:cubicBezTo>
                  <a:cubicBezTo>
                    <a:pt x="255117" y="610808"/>
                    <a:pt x="218613" y="598807"/>
                    <a:pt x="185341" y="580233"/>
                  </a:cubicBezTo>
                  <a:cubicBezTo>
                    <a:pt x="152355" y="561564"/>
                    <a:pt x="123076" y="536323"/>
                    <a:pt x="99785" y="506510"/>
                  </a:cubicBezTo>
                  <a:cubicBezTo>
                    <a:pt x="76495" y="476792"/>
                    <a:pt x="59289" y="442502"/>
                    <a:pt x="48927" y="405735"/>
                  </a:cubicBezTo>
                  <a:cubicBezTo>
                    <a:pt x="38756" y="368873"/>
                    <a:pt x="35904" y="330678"/>
                    <a:pt x="40372" y="293054"/>
                  </a:cubicBezTo>
                  <a:cubicBezTo>
                    <a:pt x="44935" y="255526"/>
                    <a:pt x="56912" y="218759"/>
                    <a:pt x="75545" y="185612"/>
                  </a:cubicBezTo>
                  <a:cubicBezTo>
                    <a:pt x="94177" y="152465"/>
                    <a:pt x="119368" y="123128"/>
                    <a:pt x="149123" y="99792"/>
                  </a:cubicBezTo>
                  <a:cubicBezTo>
                    <a:pt x="178782" y="76456"/>
                    <a:pt x="212909" y="59216"/>
                    <a:pt x="249698" y="48833"/>
                  </a:cubicBezTo>
                  <a:cubicBezTo>
                    <a:pt x="286392" y="38642"/>
                    <a:pt x="324607" y="35689"/>
                    <a:pt x="362062" y="40166"/>
                  </a:cubicBezTo>
                  <a:cubicBezTo>
                    <a:pt x="399516" y="44738"/>
                    <a:pt x="436115" y="56834"/>
                    <a:pt x="469292" y="75408"/>
                  </a:cubicBezTo>
                  <a:cubicBezTo>
                    <a:pt x="502374" y="94077"/>
                    <a:pt x="531653" y="119318"/>
                    <a:pt x="554848" y="149132"/>
                  </a:cubicBezTo>
                  <a:cubicBezTo>
                    <a:pt x="578138" y="178850"/>
                    <a:pt x="595439" y="213044"/>
                    <a:pt x="605801" y="249906"/>
                  </a:cubicBezTo>
                  <a:cubicBezTo>
                    <a:pt x="615878" y="286768"/>
                    <a:pt x="618825" y="324963"/>
                    <a:pt x="614357" y="362587"/>
                  </a:cubicBezTo>
                  <a:lnTo>
                    <a:pt x="614357" y="362587"/>
                  </a:lnTo>
                  <a:close/>
                  <a:moveTo>
                    <a:pt x="487924" y="42166"/>
                  </a:moveTo>
                  <a:cubicBezTo>
                    <a:pt x="450375" y="21116"/>
                    <a:pt x="408928" y="7495"/>
                    <a:pt x="366435" y="2351"/>
                  </a:cubicBezTo>
                  <a:cubicBezTo>
                    <a:pt x="324037" y="-2792"/>
                    <a:pt x="280784" y="542"/>
                    <a:pt x="239242" y="11972"/>
                  </a:cubicBezTo>
                  <a:cubicBezTo>
                    <a:pt x="197699" y="23783"/>
                    <a:pt x="159009" y="43309"/>
                    <a:pt x="125262" y="69788"/>
                  </a:cubicBezTo>
                  <a:cubicBezTo>
                    <a:pt x="91610" y="96173"/>
                    <a:pt x="63186" y="129320"/>
                    <a:pt x="42083" y="166753"/>
                  </a:cubicBezTo>
                  <a:cubicBezTo>
                    <a:pt x="20979" y="204281"/>
                    <a:pt x="7480" y="245906"/>
                    <a:pt x="2347" y="288387"/>
                  </a:cubicBezTo>
                  <a:cubicBezTo>
                    <a:pt x="-2787" y="330964"/>
                    <a:pt x="541" y="374303"/>
                    <a:pt x="11948" y="416022"/>
                  </a:cubicBezTo>
                  <a:cubicBezTo>
                    <a:pt x="23736" y="457551"/>
                    <a:pt x="43223" y="496318"/>
                    <a:pt x="69651" y="530132"/>
                  </a:cubicBezTo>
                  <a:cubicBezTo>
                    <a:pt x="95983" y="563850"/>
                    <a:pt x="129160" y="592330"/>
                    <a:pt x="166519" y="613571"/>
                  </a:cubicBezTo>
                  <a:cubicBezTo>
                    <a:pt x="204069" y="634621"/>
                    <a:pt x="245421" y="648242"/>
                    <a:pt x="288008" y="653385"/>
                  </a:cubicBezTo>
                  <a:cubicBezTo>
                    <a:pt x="330406" y="658529"/>
                    <a:pt x="373659" y="655290"/>
                    <a:pt x="415202" y="643670"/>
                  </a:cubicBezTo>
                  <a:cubicBezTo>
                    <a:pt x="456744" y="631954"/>
                    <a:pt x="495529" y="612332"/>
                    <a:pt x="529086" y="585853"/>
                  </a:cubicBezTo>
                  <a:cubicBezTo>
                    <a:pt x="562833" y="559469"/>
                    <a:pt x="591257" y="526226"/>
                    <a:pt x="612360" y="488793"/>
                  </a:cubicBezTo>
                  <a:cubicBezTo>
                    <a:pt x="633369" y="451265"/>
                    <a:pt x="646963" y="409640"/>
                    <a:pt x="652096" y="367159"/>
                  </a:cubicBezTo>
                  <a:cubicBezTo>
                    <a:pt x="657230" y="324582"/>
                    <a:pt x="653808" y="281243"/>
                    <a:pt x="642400" y="239619"/>
                  </a:cubicBezTo>
                  <a:cubicBezTo>
                    <a:pt x="630708" y="197995"/>
                    <a:pt x="611125" y="159133"/>
                    <a:pt x="584602" y="125414"/>
                  </a:cubicBezTo>
                  <a:cubicBezTo>
                    <a:pt x="558365" y="91696"/>
                    <a:pt x="525188" y="63216"/>
                    <a:pt x="487829" y="41975"/>
                  </a:cubicBezTo>
                  <a:lnTo>
                    <a:pt x="487829" y="41975"/>
                  </a:lnTo>
                  <a:close/>
                </a:path>
              </a:pathLst>
            </a:custGeom>
            <a:solidFill>
              <a:srgbClr val="72BF44"/>
            </a:solidFill>
            <a:ln w="0" cap="flat">
              <a:noFill/>
              <a:prstDash val="solid"/>
              <a:miter/>
            </a:ln>
          </p:spPr>
          <p:txBody>
            <a:bodyPr rtlCol="0" anchor="ctr"/>
            <a:lstStyle/>
            <a:p>
              <a:endParaRPr lang="fr-CA"/>
            </a:p>
          </p:txBody>
        </p:sp>
        <p:sp>
          <p:nvSpPr>
            <p:cNvPr id="9" name="Freeform 13">
              <a:extLst>
                <a:ext uri="{FF2B5EF4-FFF2-40B4-BE49-F238E27FC236}">
                  <a16:creationId xmlns:a16="http://schemas.microsoft.com/office/drawing/2014/main" id="{228DF5E5-CA6B-6746-CF1F-79D44C448847}"/>
                </a:ext>
              </a:extLst>
            </p:cNvPr>
            <p:cNvSpPr/>
            <p:nvPr/>
          </p:nvSpPr>
          <p:spPr>
            <a:xfrm>
              <a:off x="7436121" y="1383081"/>
              <a:ext cx="1121638" cy="1124045"/>
            </a:xfrm>
            <a:custGeom>
              <a:avLst/>
              <a:gdLst>
                <a:gd name="connsiteX0" fmla="*/ 888261 w 1121638"/>
                <a:gd name="connsiteY0" fmla="*/ 667988 h 1124045"/>
                <a:gd name="connsiteX1" fmla="*/ 822858 w 1121638"/>
                <a:gd name="connsiteY1" fmla="*/ 785527 h 1124045"/>
                <a:gd name="connsiteX2" fmla="*/ 717434 w 1121638"/>
                <a:gd name="connsiteY2" fmla="*/ 868966 h 1124045"/>
                <a:gd name="connsiteX3" fmla="*/ 588245 w 1121638"/>
                <a:gd name="connsiteY3" fmla="*/ 905732 h 1124045"/>
                <a:gd name="connsiteX4" fmla="*/ 454777 w 1121638"/>
                <a:gd name="connsiteY4" fmla="*/ 890016 h 1124045"/>
                <a:gd name="connsiteX5" fmla="*/ 337376 w 1121638"/>
                <a:gd name="connsiteY5" fmla="*/ 824389 h 1124045"/>
                <a:gd name="connsiteX6" fmla="*/ 254101 w 1121638"/>
                <a:gd name="connsiteY6" fmla="*/ 718661 h 1124045"/>
                <a:gd name="connsiteX7" fmla="*/ 217407 w 1121638"/>
                <a:gd name="connsiteY7" fmla="*/ 589217 h 1124045"/>
                <a:gd name="connsiteX8" fmla="*/ 233092 w 1121638"/>
                <a:gd name="connsiteY8" fmla="*/ 455486 h 1124045"/>
                <a:gd name="connsiteX9" fmla="*/ 298590 w 1121638"/>
                <a:gd name="connsiteY9" fmla="*/ 337947 h 1124045"/>
                <a:gd name="connsiteX10" fmla="*/ 404014 w 1121638"/>
                <a:gd name="connsiteY10" fmla="*/ 254508 h 1124045"/>
                <a:gd name="connsiteX11" fmla="*/ 533299 w 1121638"/>
                <a:gd name="connsiteY11" fmla="*/ 217742 h 1124045"/>
                <a:gd name="connsiteX12" fmla="*/ 666671 w 1121638"/>
                <a:gd name="connsiteY12" fmla="*/ 233458 h 1124045"/>
                <a:gd name="connsiteX13" fmla="*/ 783977 w 1121638"/>
                <a:gd name="connsiteY13" fmla="*/ 299085 h 1124045"/>
                <a:gd name="connsiteX14" fmla="*/ 867252 w 1121638"/>
                <a:gd name="connsiteY14" fmla="*/ 404622 h 1124045"/>
                <a:gd name="connsiteX15" fmla="*/ 903946 w 1121638"/>
                <a:gd name="connsiteY15" fmla="*/ 534162 h 1124045"/>
                <a:gd name="connsiteX16" fmla="*/ 888261 w 1121638"/>
                <a:gd name="connsiteY16" fmla="*/ 667798 h 1124045"/>
                <a:gd name="connsiteX17" fmla="*/ 888261 w 1121638"/>
                <a:gd name="connsiteY17" fmla="*/ 667798 h 1124045"/>
                <a:gd name="connsiteX18" fmla="*/ 1055855 w 1121638"/>
                <a:gd name="connsiteY18" fmla="*/ 522161 h 1124045"/>
                <a:gd name="connsiteX19" fmla="*/ 1051007 w 1121638"/>
                <a:gd name="connsiteY19" fmla="*/ 485013 h 1124045"/>
                <a:gd name="connsiteX20" fmla="*/ 1110991 w 1121638"/>
                <a:gd name="connsiteY20" fmla="*/ 451390 h 1124045"/>
                <a:gd name="connsiteX21" fmla="*/ 1086940 w 1121638"/>
                <a:gd name="connsiteY21" fmla="*/ 366903 h 1124045"/>
                <a:gd name="connsiteX22" fmla="*/ 1018591 w 1121638"/>
                <a:gd name="connsiteY22" fmla="*/ 369475 h 1124045"/>
                <a:gd name="connsiteX23" fmla="*/ 1003001 w 1121638"/>
                <a:gd name="connsiteY23" fmla="*/ 335375 h 1124045"/>
                <a:gd name="connsiteX24" fmla="*/ 984463 w 1121638"/>
                <a:gd name="connsiteY24" fmla="*/ 302800 h 1124045"/>
                <a:gd name="connsiteX25" fmla="*/ 1026766 w 1121638"/>
                <a:gd name="connsiteY25" fmla="*/ 248603 h 1124045"/>
                <a:gd name="connsiteX26" fmla="*/ 972486 w 1121638"/>
                <a:gd name="connsiteY26" fmla="*/ 179832 h 1124045"/>
                <a:gd name="connsiteX27" fmla="*/ 910315 w 1121638"/>
                <a:gd name="connsiteY27" fmla="*/ 208598 h 1124045"/>
                <a:gd name="connsiteX28" fmla="*/ 882842 w 1121638"/>
                <a:gd name="connsiteY28" fmla="*/ 182975 h 1124045"/>
                <a:gd name="connsiteX29" fmla="*/ 853373 w 1121638"/>
                <a:gd name="connsiteY29" fmla="*/ 160020 h 1124045"/>
                <a:gd name="connsiteX30" fmla="*/ 871815 w 1121638"/>
                <a:gd name="connsiteY30" fmla="*/ 93917 h 1124045"/>
                <a:gd name="connsiteX31" fmla="*/ 795480 w 1121638"/>
                <a:gd name="connsiteY31" fmla="*/ 51054 h 1124045"/>
                <a:gd name="connsiteX32" fmla="*/ 748709 w 1121638"/>
                <a:gd name="connsiteY32" fmla="*/ 101537 h 1124045"/>
                <a:gd name="connsiteX33" fmla="*/ 713631 w 1121638"/>
                <a:gd name="connsiteY33" fmla="*/ 88392 h 1124045"/>
                <a:gd name="connsiteX34" fmla="*/ 677508 w 1121638"/>
                <a:gd name="connsiteY34" fmla="*/ 78296 h 1124045"/>
                <a:gd name="connsiteX35" fmla="*/ 669237 w 1121638"/>
                <a:gd name="connsiteY35" fmla="*/ 10192 h 1124045"/>
                <a:gd name="connsiteX36" fmla="*/ 582161 w 1121638"/>
                <a:gd name="connsiteY36" fmla="*/ 0 h 1124045"/>
                <a:gd name="connsiteX37" fmla="*/ 558490 w 1121638"/>
                <a:gd name="connsiteY37" fmla="*/ 64580 h 1124045"/>
                <a:gd name="connsiteX38" fmla="*/ 521226 w 1121638"/>
                <a:gd name="connsiteY38" fmla="*/ 65723 h 1124045"/>
                <a:gd name="connsiteX39" fmla="*/ 484151 w 1121638"/>
                <a:gd name="connsiteY39" fmla="*/ 70485 h 1124045"/>
                <a:gd name="connsiteX40" fmla="*/ 450499 w 1121638"/>
                <a:gd name="connsiteY40" fmla="*/ 10478 h 1124045"/>
                <a:gd name="connsiteX41" fmla="*/ 366274 w 1121638"/>
                <a:gd name="connsiteY41" fmla="*/ 34481 h 1124045"/>
                <a:gd name="connsiteX42" fmla="*/ 368746 w 1121638"/>
                <a:gd name="connsiteY42" fmla="*/ 103061 h 1124045"/>
                <a:gd name="connsiteX43" fmla="*/ 334714 w 1121638"/>
                <a:gd name="connsiteY43" fmla="*/ 118777 h 1124045"/>
                <a:gd name="connsiteX44" fmla="*/ 302203 w 1121638"/>
                <a:gd name="connsiteY44" fmla="*/ 137351 h 1124045"/>
                <a:gd name="connsiteX45" fmla="*/ 248207 w 1121638"/>
                <a:gd name="connsiteY45" fmla="*/ 94964 h 1124045"/>
                <a:gd name="connsiteX46" fmla="*/ 179572 w 1121638"/>
                <a:gd name="connsiteY46" fmla="*/ 149447 h 1124045"/>
                <a:gd name="connsiteX47" fmla="*/ 208281 w 1121638"/>
                <a:gd name="connsiteY47" fmla="*/ 211836 h 1124045"/>
                <a:gd name="connsiteX48" fmla="*/ 182804 w 1121638"/>
                <a:gd name="connsiteY48" fmla="*/ 239173 h 1124045"/>
                <a:gd name="connsiteX49" fmla="*/ 159799 w 1121638"/>
                <a:gd name="connsiteY49" fmla="*/ 268796 h 1124045"/>
                <a:gd name="connsiteX50" fmla="*/ 93731 w 1121638"/>
                <a:gd name="connsiteY50" fmla="*/ 250317 h 1124045"/>
                <a:gd name="connsiteX51" fmla="*/ 50953 w 1121638"/>
                <a:gd name="connsiteY51" fmla="*/ 326803 h 1124045"/>
                <a:gd name="connsiteX52" fmla="*/ 101336 w 1121638"/>
                <a:gd name="connsiteY52" fmla="*/ 373571 h 1124045"/>
                <a:gd name="connsiteX53" fmla="*/ 88123 w 1121638"/>
                <a:gd name="connsiteY53" fmla="*/ 408718 h 1124045"/>
                <a:gd name="connsiteX54" fmla="*/ 78046 w 1121638"/>
                <a:gd name="connsiteY54" fmla="*/ 444913 h 1124045"/>
                <a:gd name="connsiteX55" fmla="*/ 10172 w 1121638"/>
                <a:gd name="connsiteY55" fmla="*/ 453295 h 1124045"/>
                <a:gd name="connsiteX56" fmla="*/ 0 w 1121638"/>
                <a:gd name="connsiteY56" fmla="*/ 540544 h 1124045"/>
                <a:gd name="connsiteX57" fmla="*/ 64452 w 1121638"/>
                <a:gd name="connsiteY57" fmla="*/ 564261 h 1124045"/>
                <a:gd name="connsiteX58" fmla="*/ 65498 w 1121638"/>
                <a:gd name="connsiteY58" fmla="*/ 601694 h 1124045"/>
                <a:gd name="connsiteX59" fmla="*/ 70441 w 1121638"/>
                <a:gd name="connsiteY59" fmla="*/ 638842 h 1124045"/>
                <a:gd name="connsiteX60" fmla="*/ 10457 w 1121638"/>
                <a:gd name="connsiteY60" fmla="*/ 672465 h 1124045"/>
                <a:gd name="connsiteX61" fmla="*/ 34413 w 1121638"/>
                <a:gd name="connsiteY61" fmla="*/ 756952 h 1124045"/>
                <a:gd name="connsiteX62" fmla="*/ 102762 w 1121638"/>
                <a:gd name="connsiteY62" fmla="*/ 754475 h 1124045"/>
                <a:gd name="connsiteX63" fmla="*/ 118352 w 1121638"/>
                <a:gd name="connsiteY63" fmla="*/ 788575 h 1124045"/>
                <a:gd name="connsiteX64" fmla="*/ 136889 w 1121638"/>
                <a:gd name="connsiteY64" fmla="*/ 821150 h 1124045"/>
                <a:gd name="connsiteX65" fmla="*/ 94492 w 1121638"/>
                <a:gd name="connsiteY65" fmla="*/ 875348 h 1124045"/>
                <a:gd name="connsiteX66" fmla="*/ 148772 w 1121638"/>
                <a:gd name="connsiteY66" fmla="*/ 944023 h 1124045"/>
                <a:gd name="connsiteX67" fmla="*/ 211038 w 1121638"/>
                <a:gd name="connsiteY67" fmla="*/ 915353 h 1124045"/>
                <a:gd name="connsiteX68" fmla="*/ 238511 w 1121638"/>
                <a:gd name="connsiteY68" fmla="*/ 940975 h 1124045"/>
                <a:gd name="connsiteX69" fmla="*/ 268075 w 1121638"/>
                <a:gd name="connsiteY69" fmla="*/ 963930 h 1124045"/>
                <a:gd name="connsiteX70" fmla="*/ 249633 w 1121638"/>
                <a:gd name="connsiteY70" fmla="*/ 1030034 h 1124045"/>
                <a:gd name="connsiteX71" fmla="*/ 325873 w 1121638"/>
                <a:gd name="connsiteY71" fmla="*/ 1072896 h 1124045"/>
                <a:gd name="connsiteX72" fmla="*/ 372548 w 1121638"/>
                <a:gd name="connsiteY72" fmla="*/ 1022509 h 1124045"/>
                <a:gd name="connsiteX73" fmla="*/ 407626 w 1121638"/>
                <a:gd name="connsiteY73" fmla="*/ 1035558 h 1124045"/>
                <a:gd name="connsiteX74" fmla="*/ 443750 w 1121638"/>
                <a:gd name="connsiteY74" fmla="*/ 1045750 h 1124045"/>
                <a:gd name="connsiteX75" fmla="*/ 452116 w 1121638"/>
                <a:gd name="connsiteY75" fmla="*/ 1113758 h 1124045"/>
                <a:gd name="connsiteX76" fmla="*/ 539192 w 1121638"/>
                <a:gd name="connsiteY76" fmla="*/ 1124045 h 1124045"/>
                <a:gd name="connsiteX77" fmla="*/ 562768 w 1121638"/>
                <a:gd name="connsiteY77" fmla="*/ 1059466 h 1124045"/>
                <a:gd name="connsiteX78" fmla="*/ 600317 w 1121638"/>
                <a:gd name="connsiteY78" fmla="*/ 1058228 h 1124045"/>
                <a:gd name="connsiteX79" fmla="*/ 637297 w 1121638"/>
                <a:gd name="connsiteY79" fmla="*/ 1053465 h 1124045"/>
                <a:gd name="connsiteX80" fmla="*/ 670949 w 1121638"/>
                <a:gd name="connsiteY80" fmla="*/ 1113473 h 1124045"/>
                <a:gd name="connsiteX81" fmla="*/ 755269 w 1121638"/>
                <a:gd name="connsiteY81" fmla="*/ 1089470 h 1124045"/>
                <a:gd name="connsiteX82" fmla="*/ 752702 w 1121638"/>
                <a:gd name="connsiteY82" fmla="*/ 1020985 h 1124045"/>
                <a:gd name="connsiteX83" fmla="*/ 786734 w 1121638"/>
                <a:gd name="connsiteY83" fmla="*/ 1005269 h 1124045"/>
                <a:gd name="connsiteX84" fmla="*/ 819341 w 1121638"/>
                <a:gd name="connsiteY84" fmla="*/ 986695 h 1124045"/>
                <a:gd name="connsiteX85" fmla="*/ 873431 w 1121638"/>
                <a:gd name="connsiteY85" fmla="*/ 1029081 h 1124045"/>
                <a:gd name="connsiteX86" fmla="*/ 942066 w 1121638"/>
                <a:gd name="connsiteY86" fmla="*/ 974598 h 1124045"/>
                <a:gd name="connsiteX87" fmla="*/ 913357 w 1121638"/>
                <a:gd name="connsiteY87" fmla="*/ 912209 h 1124045"/>
                <a:gd name="connsiteX88" fmla="*/ 938834 w 1121638"/>
                <a:gd name="connsiteY88" fmla="*/ 884873 h 1124045"/>
                <a:gd name="connsiteX89" fmla="*/ 961839 w 1121638"/>
                <a:gd name="connsiteY89" fmla="*/ 855250 h 1124045"/>
                <a:gd name="connsiteX90" fmla="*/ 1027812 w 1121638"/>
                <a:gd name="connsiteY90" fmla="*/ 873728 h 1124045"/>
                <a:gd name="connsiteX91" fmla="*/ 1070590 w 1121638"/>
                <a:gd name="connsiteY91" fmla="*/ 797243 h 1124045"/>
                <a:gd name="connsiteX92" fmla="*/ 1020302 w 1121638"/>
                <a:gd name="connsiteY92" fmla="*/ 750475 h 1124045"/>
                <a:gd name="connsiteX93" fmla="*/ 1033420 w 1121638"/>
                <a:gd name="connsiteY93" fmla="*/ 715328 h 1124045"/>
                <a:gd name="connsiteX94" fmla="*/ 1043402 w 1121638"/>
                <a:gd name="connsiteY94" fmla="*/ 679133 h 1124045"/>
                <a:gd name="connsiteX95" fmla="*/ 1111276 w 1121638"/>
                <a:gd name="connsiteY95" fmla="*/ 670751 h 1124045"/>
                <a:gd name="connsiteX96" fmla="*/ 1121638 w 1121638"/>
                <a:gd name="connsiteY96" fmla="*/ 583502 h 1124045"/>
                <a:gd name="connsiteX97" fmla="*/ 1057186 w 1121638"/>
                <a:gd name="connsiteY97" fmla="*/ 559784 h 1124045"/>
                <a:gd name="connsiteX98" fmla="*/ 1056045 w 1121638"/>
                <a:gd name="connsiteY98" fmla="*/ 522351 h 1124045"/>
                <a:gd name="connsiteX99" fmla="*/ 1056045 w 1121638"/>
                <a:gd name="connsiteY99" fmla="*/ 522351 h 112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1638" h="1124045">
                  <a:moveTo>
                    <a:pt x="888261" y="667988"/>
                  </a:moveTo>
                  <a:cubicBezTo>
                    <a:pt x="874477" y="710851"/>
                    <a:pt x="852042" y="751142"/>
                    <a:pt x="822858" y="785527"/>
                  </a:cubicBezTo>
                  <a:cubicBezTo>
                    <a:pt x="793579" y="819912"/>
                    <a:pt x="757550" y="848487"/>
                    <a:pt x="717434" y="868966"/>
                  </a:cubicBezTo>
                  <a:cubicBezTo>
                    <a:pt x="677223" y="889540"/>
                    <a:pt x="633304" y="901922"/>
                    <a:pt x="588245" y="905732"/>
                  </a:cubicBezTo>
                  <a:cubicBezTo>
                    <a:pt x="542900" y="909257"/>
                    <a:pt x="497555" y="904018"/>
                    <a:pt x="454777" y="890016"/>
                  </a:cubicBezTo>
                  <a:cubicBezTo>
                    <a:pt x="411904" y="876205"/>
                    <a:pt x="371788" y="853726"/>
                    <a:pt x="337376" y="824389"/>
                  </a:cubicBezTo>
                  <a:cubicBezTo>
                    <a:pt x="302963" y="795052"/>
                    <a:pt x="274539" y="758857"/>
                    <a:pt x="254101" y="718661"/>
                  </a:cubicBezTo>
                  <a:cubicBezTo>
                    <a:pt x="233568" y="678466"/>
                    <a:pt x="221210" y="634365"/>
                    <a:pt x="217407" y="589217"/>
                  </a:cubicBezTo>
                  <a:cubicBezTo>
                    <a:pt x="214080" y="543878"/>
                    <a:pt x="219118" y="498443"/>
                    <a:pt x="233092" y="455486"/>
                  </a:cubicBezTo>
                  <a:cubicBezTo>
                    <a:pt x="246876" y="412623"/>
                    <a:pt x="269311" y="372332"/>
                    <a:pt x="298590" y="337947"/>
                  </a:cubicBezTo>
                  <a:cubicBezTo>
                    <a:pt x="327869" y="303562"/>
                    <a:pt x="363898" y="274987"/>
                    <a:pt x="404014" y="254508"/>
                  </a:cubicBezTo>
                  <a:cubicBezTo>
                    <a:pt x="444130" y="233934"/>
                    <a:pt x="488049" y="221552"/>
                    <a:pt x="533299" y="217742"/>
                  </a:cubicBezTo>
                  <a:cubicBezTo>
                    <a:pt x="578453" y="214217"/>
                    <a:pt x="623893" y="219551"/>
                    <a:pt x="666671" y="233458"/>
                  </a:cubicBezTo>
                  <a:cubicBezTo>
                    <a:pt x="709449" y="247269"/>
                    <a:pt x="749565" y="269748"/>
                    <a:pt x="783977" y="299085"/>
                  </a:cubicBezTo>
                  <a:cubicBezTo>
                    <a:pt x="818295" y="328327"/>
                    <a:pt x="846909" y="364522"/>
                    <a:pt x="867252" y="404622"/>
                  </a:cubicBezTo>
                  <a:cubicBezTo>
                    <a:pt x="887785" y="444818"/>
                    <a:pt x="900143" y="488918"/>
                    <a:pt x="903946" y="534162"/>
                  </a:cubicBezTo>
                  <a:cubicBezTo>
                    <a:pt x="907368" y="579406"/>
                    <a:pt x="902140" y="624935"/>
                    <a:pt x="888261" y="667798"/>
                  </a:cubicBezTo>
                  <a:lnTo>
                    <a:pt x="888261" y="667798"/>
                  </a:lnTo>
                  <a:close/>
                  <a:moveTo>
                    <a:pt x="1055855" y="522161"/>
                  </a:moveTo>
                  <a:lnTo>
                    <a:pt x="1051007" y="485013"/>
                  </a:lnTo>
                  <a:cubicBezTo>
                    <a:pt x="1071350" y="474726"/>
                    <a:pt x="1091789" y="463391"/>
                    <a:pt x="1110991" y="451390"/>
                  </a:cubicBezTo>
                  <a:cubicBezTo>
                    <a:pt x="1105002" y="422720"/>
                    <a:pt x="1097492" y="394335"/>
                    <a:pt x="1086940" y="366903"/>
                  </a:cubicBezTo>
                  <a:cubicBezTo>
                    <a:pt x="1064126" y="366808"/>
                    <a:pt x="1041786" y="367475"/>
                    <a:pt x="1018591" y="369475"/>
                  </a:cubicBezTo>
                  <a:lnTo>
                    <a:pt x="1003001" y="335375"/>
                  </a:lnTo>
                  <a:cubicBezTo>
                    <a:pt x="997297" y="324326"/>
                    <a:pt x="990642" y="313658"/>
                    <a:pt x="984463" y="302800"/>
                  </a:cubicBezTo>
                  <a:cubicBezTo>
                    <a:pt x="999198" y="285369"/>
                    <a:pt x="1013743" y="266986"/>
                    <a:pt x="1026766" y="248603"/>
                  </a:cubicBezTo>
                  <a:cubicBezTo>
                    <a:pt x="1010320" y="224314"/>
                    <a:pt x="992449" y="201263"/>
                    <a:pt x="972486" y="179832"/>
                  </a:cubicBezTo>
                  <a:cubicBezTo>
                    <a:pt x="951382" y="188405"/>
                    <a:pt x="930658" y="198025"/>
                    <a:pt x="910315" y="208598"/>
                  </a:cubicBezTo>
                  <a:lnTo>
                    <a:pt x="882842" y="182975"/>
                  </a:lnTo>
                  <a:lnTo>
                    <a:pt x="853373" y="160020"/>
                  </a:lnTo>
                  <a:cubicBezTo>
                    <a:pt x="860598" y="138113"/>
                    <a:pt x="866681" y="116110"/>
                    <a:pt x="871815" y="93917"/>
                  </a:cubicBezTo>
                  <a:cubicBezTo>
                    <a:pt x="847479" y="77534"/>
                    <a:pt x="821907" y="63437"/>
                    <a:pt x="795480" y="51054"/>
                  </a:cubicBezTo>
                  <a:cubicBezTo>
                    <a:pt x="779414" y="66866"/>
                    <a:pt x="763539" y="84201"/>
                    <a:pt x="748709" y="101537"/>
                  </a:cubicBezTo>
                  <a:cubicBezTo>
                    <a:pt x="737112" y="97060"/>
                    <a:pt x="725514" y="92297"/>
                    <a:pt x="713631" y="88392"/>
                  </a:cubicBezTo>
                  <a:lnTo>
                    <a:pt x="677508" y="78296"/>
                  </a:lnTo>
                  <a:cubicBezTo>
                    <a:pt x="675892" y="55150"/>
                    <a:pt x="672945" y="32957"/>
                    <a:pt x="669237" y="10192"/>
                  </a:cubicBezTo>
                  <a:cubicBezTo>
                    <a:pt x="640434" y="4191"/>
                    <a:pt x="611345" y="1334"/>
                    <a:pt x="582161" y="0"/>
                  </a:cubicBezTo>
                  <a:cubicBezTo>
                    <a:pt x="573225" y="20765"/>
                    <a:pt x="565525" y="42767"/>
                    <a:pt x="558490" y="64580"/>
                  </a:cubicBezTo>
                  <a:lnTo>
                    <a:pt x="521226" y="65723"/>
                  </a:lnTo>
                  <a:lnTo>
                    <a:pt x="484151" y="70485"/>
                  </a:lnTo>
                  <a:cubicBezTo>
                    <a:pt x="473790" y="50102"/>
                    <a:pt x="462572" y="29623"/>
                    <a:pt x="450499" y="10478"/>
                  </a:cubicBezTo>
                  <a:cubicBezTo>
                    <a:pt x="421791" y="16478"/>
                    <a:pt x="393557" y="24003"/>
                    <a:pt x="366274" y="34481"/>
                  </a:cubicBezTo>
                  <a:cubicBezTo>
                    <a:pt x="366084" y="57436"/>
                    <a:pt x="366845" y="79915"/>
                    <a:pt x="368746" y="103061"/>
                  </a:cubicBezTo>
                  <a:lnTo>
                    <a:pt x="334714" y="118777"/>
                  </a:lnTo>
                  <a:cubicBezTo>
                    <a:pt x="323687" y="124492"/>
                    <a:pt x="312945" y="131064"/>
                    <a:pt x="302203" y="137351"/>
                  </a:cubicBezTo>
                  <a:cubicBezTo>
                    <a:pt x="284901" y="122587"/>
                    <a:pt x="266459" y="108014"/>
                    <a:pt x="248207" y="94964"/>
                  </a:cubicBezTo>
                  <a:cubicBezTo>
                    <a:pt x="223966" y="111443"/>
                    <a:pt x="200961" y="129445"/>
                    <a:pt x="179572" y="149447"/>
                  </a:cubicBezTo>
                  <a:cubicBezTo>
                    <a:pt x="188128" y="170593"/>
                    <a:pt x="197729" y="191357"/>
                    <a:pt x="208281" y="211836"/>
                  </a:cubicBezTo>
                  <a:lnTo>
                    <a:pt x="182804" y="239173"/>
                  </a:lnTo>
                  <a:lnTo>
                    <a:pt x="159799" y="268796"/>
                  </a:lnTo>
                  <a:cubicBezTo>
                    <a:pt x="137840" y="261652"/>
                    <a:pt x="115976" y="255461"/>
                    <a:pt x="93731" y="250317"/>
                  </a:cubicBezTo>
                  <a:cubicBezTo>
                    <a:pt x="77381" y="274606"/>
                    <a:pt x="63311" y="300228"/>
                    <a:pt x="50953" y="326803"/>
                  </a:cubicBezTo>
                  <a:cubicBezTo>
                    <a:pt x="66734" y="342900"/>
                    <a:pt x="83940" y="358712"/>
                    <a:pt x="101336" y="373571"/>
                  </a:cubicBezTo>
                  <a:cubicBezTo>
                    <a:pt x="96868" y="385286"/>
                    <a:pt x="91925" y="396907"/>
                    <a:pt x="88123" y="408718"/>
                  </a:cubicBezTo>
                  <a:lnTo>
                    <a:pt x="78046" y="444913"/>
                  </a:lnTo>
                  <a:cubicBezTo>
                    <a:pt x="54946" y="446627"/>
                    <a:pt x="32796" y="449485"/>
                    <a:pt x="10172" y="453295"/>
                  </a:cubicBezTo>
                  <a:cubicBezTo>
                    <a:pt x="4278" y="482060"/>
                    <a:pt x="1426" y="511207"/>
                    <a:pt x="0" y="540544"/>
                  </a:cubicBezTo>
                  <a:cubicBezTo>
                    <a:pt x="20819" y="549402"/>
                    <a:pt x="42778" y="557213"/>
                    <a:pt x="64452" y="564261"/>
                  </a:cubicBezTo>
                  <a:lnTo>
                    <a:pt x="65498" y="601694"/>
                  </a:lnTo>
                  <a:lnTo>
                    <a:pt x="70441" y="638842"/>
                  </a:lnTo>
                  <a:cubicBezTo>
                    <a:pt x="50003" y="649224"/>
                    <a:pt x="29564" y="660464"/>
                    <a:pt x="10457" y="672465"/>
                  </a:cubicBezTo>
                  <a:cubicBezTo>
                    <a:pt x="16351" y="701231"/>
                    <a:pt x="23861" y="729520"/>
                    <a:pt x="34413" y="756952"/>
                  </a:cubicBezTo>
                  <a:cubicBezTo>
                    <a:pt x="57322" y="757047"/>
                    <a:pt x="79757" y="756380"/>
                    <a:pt x="102762" y="754475"/>
                  </a:cubicBezTo>
                  <a:lnTo>
                    <a:pt x="118352" y="788575"/>
                  </a:lnTo>
                  <a:cubicBezTo>
                    <a:pt x="123961" y="799624"/>
                    <a:pt x="130710" y="810292"/>
                    <a:pt x="136889" y="821150"/>
                  </a:cubicBezTo>
                  <a:cubicBezTo>
                    <a:pt x="122155" y="838486"/>
                    <a:pt x="107610" y="856869"/>
                    <a:pt x="94492" y="875348"/>
                  </a:cubicBezTo>
                  <a:cubicBezTo>
                    <a:pt x="111033" y="899636"/>
                    <a:pt x="128904" y="922687"/>
                    <a:pt x="148772" y="944023"/>
                  </a:cubicBezTo>
                  <a:cubicBezTo>
                    <a:pt x="169971" y="935450"/>
                    <a:pt x="190695" y="925925"/>
                    <a:pt x="211038" y="915353"/>
                  </a:cubicBezTo>
                  <a:lnTo>
                    <a:pt x="238511" y="940975"/>
                  </a:lnTo>
                  <a:lnTo>
                    <a:pt x="268075" y="963930"/>
                  </a:lnTo>
                  <a:cubicBezTo>
                    <a:pt x="260850" y="985838"/>
                    <a:pt x="254671" y="1007840"/>
                    <a:pt x="249633" y="1030034"/>
                  </a:cubicBezTo>
                  <a:cubicBezTo>
                    <a:pt x="273779" y="1046417"/>
                    <a:pt x="299446" y="1060514"/>
                    <a:pt x="325873" y="1072896"/>
                  </a:cubicBezTo>
                  <a:cubicBezTo>
                    <a:pt x="341939" y="1057180"/>
                    <a:pt x="357719" y="1039749"/>
                    <a:pt x="372548" y="1022509"/>
                  </a:cubicBezTo>
                  <a:cubicBezTo>
                    <a:pt x="384146" y="1026986"/>
                    <a:pt x="395839" y="1031748"/>
                    <a:pt x="407626" y="1035558"/>
                  </a:cubicBezTo>
                  <a:lnTo>
                    <a:pt x="443750" y="1045750"/>
                  </a:lnTo>
                  <a:cubicBezTo>
                    <a:pt x="445556" y="1068800"/>
                    <a:pt x="448408" y="1091089"/>
                    <a:pt x="452116" y="1113758"/>
                  </a:cubicBezTo>
                  <a:cubicBezTo>
                    <a:pt x="480919" y="1119759"/>
                    <a:pt x="509913" y="1122617"/>
                    <a:pt x="539192" y="1124045"/>
                  </a:cubicBezTo>
                  <a:cubicBezTo>
                    <a:pt x="548033" y="1103186"/>
                    <a:pt x="555923" y="1081183"/>
                    <a:pt x="562768" y="1059466"/>
                  </a:cubicBezTo>
                  <a:lnTo>
                    <a:pt x="600317" y="1058228"/>
                  </a:lnTo>
                  <a:lnTo>
                    <a:pt x="637297" y="1053465"/>
                  </a:lnTo>
                  <a:cubicBezTo>
                    <a:pt x="647658" y="1073849"/>
                    <a:pt x="658876" y="1094327"/>
                    <a:pt x="670949" y="1113473"/>
                  </a:cubicBezTo>
                  <a:cubicBezTo>
                    <a:pt x="699657" y="1107472"/>
                    <a:pt x="727891" y="1099947"/>
                    <a:pt x="755269" y="1089470"/>
                  </a:cubicBezTo>
                  <a:cubicBezTo>
                    <a:pt x="755269" y="1066514"/>
                    <a:pt x="754603" y="1044035"/>
                    <a:pt x="752702" y="1020985"/>
                  </a:cubicBezTo>
                  <a:lnTo>
                    <a:pt x="786734" y="1005269"/>
                  </a:lnTo>
                  <a:cubicBezTo>
                    <a:pt x="797856" y="999554"/>
                    <a:pt x="808504" y="992981"/>
                    <a:pt x="819341" y="986695"/>
                  </a:cubicBezTo>
                  <a:cubicBezTo>
                    <a:pt x="836642" y="1001459"/>
                    <a:pt x="854989" y="1016032"/>
                    <a:pt x="873431" y="1029081"/>
                  </a:cubicBezTo>
                  <a:cubicBezTo>
                    <a:pt x="897672" y="1012603"/>
                    <a:pt x="920677" y="994696"/>
                    <a:pt x="942066" y="974598"/>
                  </a:cubicBezTo>
                  <a:cubicBezTo>
                    <a:pt x="933510" y="953453"/>
                    <a:pt x="923909" y="932783"/>
                    <a:pt x="913357" y="912209"/>
                  </a:cubicBezTo>
                  <a:lnTo>
                    <a:pt x="938834" y="884873"/>
                  </a:lnTo>
                  <a:lnTo>
                    <a:pt x="961839" y="855250"/>
                  </a:lnTo>
                  <a:cubicBezTo>
                    <a:pt x="983608" y="862489"/>
                    <a:pt x="1005567" y="868585"/>
                    <a:pt x="1027812" y="873728"/>
                  </a:cubicBezTo>
                  <a:cubicBezTo>
                    <a:pt x="1044257" y="849440"/>
                    <a:pt x="1058137" y="823722"/>
                    <a:pt x="1070590" y="797243"/>
                  </a:cubicBezTo>
                  <a:cubicBezTo>
                    <a:pt x="1054809" y="781050"/>
                    <a:pt x="1037603" y="765239"/>
                    <a:pt x="1020302" y="750475"/>
                  </a:cubicBezTo>
                  <a:cubicBezTo>
                    <a:pt x="1024675" y="738759"/>
                    <a:pt x="1029523" y="727234"/>
                    <a:pt x="1033420" y="715328"/>
                  </a:cubicBezTo>
                  <a:lnTo>
                    <a:pt x="1043402" y="679133"/>
                  </a:lnTo>
                  <a:cubicBezTo>
                    <a:pt x="1066597" y="677418"/>
                    <a:pt x="1088842" y="674465"/>
                    <a:pt x="1111276" y="670751"/>
                  </a:cubicBezTo>
                  <a:cubicBezTo>
                    <a:pt x="1117265" y="641985"/>
                    <a:pt x="1120117" y="612839"/>
                    <a:pt x="1121638" y="583502"/>
                  </a:cubicBezTo>
                  <a:cubicBezTo>
                    <a:pt x="1100820" y="574643"/>
                    <a:pt x="1078860" y="566833"/>
                    <a:pt x="1057186" y="559784"/>
                  </a:cubicBezTo>
                  <a:lnTo>
                    <a:pt x="1056045" y="522351"/>
                  </a:lnTo>
                  <a:lnTo>
                    <a:pt x="1056045" y="522351"/>
                  </a:lnTo>
                  <a:close/>
                </a:path>
              </a:pathLst>
            </a:custGeom>
            <a:solidFill>
              <a:srgbClr val="72BF44"/>
            </a:solidFill>
            <a:ln w="0" cap="flat">
              <a:noFill/>
              <a:prstDash val="solid"/>
              <a:miter/>
            </a:ln>
          </p:spPr>
          <p:txBody>
            <a:bodyPr rtlCol="0" anchor="ctr"/>
            <a:lstStyle/>
            <a:p>
              <a:endParaRPr lang="fr-CA"/>
            </a:p>
          </p:txBody>
        </p:sp>
        <p:sp>
          <p:nvSpPr>
            <p:cNvPr id="10" name="Freeform 14">
              <a:extLst>
                <a:ext uri="{FF2B5EF4-FFF2-40B4-BE49-F238E27FC236}">
                  <a16:creationId xmlns:a16="http://schemas.microsoft.com/office/drawing/2014/main" id="{B9D6B460-D596-B496-2885-D731B82A4069}"/>
                </a:ext>
              </a:extLst>
            </p:cNvPr>
            <p:cNvSpPr/>
            <p:nvPr/>
          </p:nvSpPr>
          <p:spPr>
            <a:xfrm>
              <a:off x="7669501" y="1616913"/>
              <a:ext cx="654544" cy="655810"/>
            </a:xfrm>
            <a:custGeom>
              <a:avLst/>
              <a:gdLst>
                <a:gd name="connsiteX0" fmla="*/ 602312 w 654544"/>
                <a:gd name="connsiteY0" fmla="*/ 417012 h 655810"/>
                <a:gd name="connsiteX1" fmla="*/ 547271 w 654544"/>
                <a:gd name="connsiteY1" fmla="*/ 515786 h 655810"/>
                <a:gd name="connsiteX2" fmla="*/ 458673 w 654544"/>
                <a:gd name="connsiteY2" fmla="*/ 585890 h 655810"/>
                <a:gd name="connsiteX3" fmla="*/ 350397 w 654544"/>
                <a:gd name="connsiteY3" fmla="*/ 616656 h 655810"/>
                <a:gd name="connsiteX4" fmla="*/ 238319 w 654544"/>
                <a:gd name="connsiteY4" fmla="*/ 603606 h 655810"/>
                <a:gd name="connsiteX5" fmla="*/ 139835 w 654544"/>
                <a:gd name="connsiteY5" fmla="*/ 548456 h 655810"/>
                <a:gd name="connsiteX6" fmla="*/ 69869 w 654544"/>
                <a:gd name="connsiteY6" fmla="*/ 459684 h 655810"/>
                <a:gd name="connsiteX7" fmla="*/ 39164 w 654544"/>
                <a:gd name="connsiteY7" fmla="*/ 351098 h 655810"/>
                <a:gd name="connsiteX8" fmla="*/ 52187 w 654544"/>
                <a:gd name="connsiteY8" fmla="*/ 238989 h 655810"/>
                <a:gd name="connsiteX9" fmla="*/ 107228 w 654544"/>
                <a:gd name="connsiteY9" fmla="*/ 140215 h 655810"/>
                <a:gd name="connsiteX10" fmla="*/ 195731 w 654544"/>
                <a:gd name="connsiteY10" fmla="*/ 70111 h 655810"/>
                <a:gd name="connsiteX11" fmla="*/ 304292 w 654544"/>
                <a:gd name="connsiteY11" fmla="*/ 39345 h 655810"/>
                <a:gd name="connsiteX12" fmla="*/ 416180 w 654544"/>
                <a:gd name="connsiteY12" fmla="*/ 52490 h 655810"/>
                <a:gd name="connsiteX13" fmla="*/ 514760 w 654544"/>
                <a:gd name="connsiteY13" fmla="*/ 107544 h 655810"/>
                <a:gd name="connsiteX14" fmla="*/ 584820 w 654544"/>
                <a:gd name="connsiteY14" fmla="*/ 196317 h 655810"/>
                <a:gd name="connsiteX15" fmla="*/ 615526 w 654544"/>
                <a:gd name="connsiteY15" fmla="*/ 304902 h 655810"/>
                <a:gd name="connsiteX16" fmla="*/ 602407 w 654544"/>
                <a:gd name="connsiteY16" fmla="*/ 417012 h 655810"/>
                <a:gd name="connsiteX17" fmla="*/ 602407 w 654544"/>
                <a:gd name="connsiteY17" fmla="*/ 417012 h 655810"/>
                <a:gd name="connsiteX18" fmla="*/ 539476 w 654544"/>
                <a:gd name="connsiteY18" fmla="*/ 78303 h 655810"/>
                <a:gd name="connsiteX19" fmla="*/ 427968 w 654544"/>
                <a:gd name="connsiteY19" fmla="*/ 15914 h 655810"/>
                <a:gd name="connsiteX20" fmla="*/ 301250 w 654544"/>
                <a:gd name="connsiteY20" fmla="*/ 960 h 655810"/>
                <a:gd name="connsiteX21" fmla="*/ 178430 w 654544"/>
                <a:gd name="connsiteY21" fmla="*/ 35916 h 655810"/>
                <a:gd name="connsiteX22" fmla="*/ 78139 w 654544"/>
                <a:gd name="connsiteY22" fmla="*/ 115260 h 655810"/>
                <a:gd name="connsiteX23" fmla="*/ 15874 w 654544"/>
                <a:gd name="connsiteY23" fmla="*/ 226988 h 655810"/>
                <a:gd name="connsiteX24" fmla="*/ 949 w 654544"/>
                <a:gd name="connsiteY24" fmla="*/ 354051 h 655810"/>
                <a:gd name="connsiteX25" fmla="*/ 35932 w 654544"/>
                <a:gd name="connsiteY25" fmla="*/ 477114 h 655810"/>
                <a:gd name="connsiteX26" fmla="*/ 115023 w 654544"/>
                <a:gd name="connsiteY26" fmla="*/ 577508 h 655810"/>
                <a:gd name="connsiteX27" fmla="*/ 226626 w 654544"/>
                <a:gd name="connsiteY27" fmla="*/ 639897 h 655810"/>
                <a:gd name="connsiteX28" fmla="*/ 353439 w 654544"/>
                <a:gd name="connsiteY28" fmla="*/ 654851 h 655810"/>
                <a:gd name="connsiteX29" fmla="*/ 476164 w 654544"/>
                <a:gd name="connsiteY29" fmla="*/ 619894 h 655810"/>
                <a:gd name="connsiteX30" fmla="*/ 576455 w 654544"/>
                <a:gd name="connsiteY30" fmla="*/ 540551 h 655810"/>
                <a:gd name="connsiteX31" fmla="*/ 638626 w 654544"/>
                <a:gd name="connsiteY31" fmla="*/ 428823 h 655810"/>
                <a:gd name="connsiteX32" fmla="*/ 653550 w 654544"/>
                <a:gd name="connsiteY32" fmla="*/ 301759 h 655810"/>
                <a:gd name="connsiteX33" fmla="*/ 618758 w 654544"/>
                <a:gd name="connsiteY33" fmla="*/ 178696 h 655810"/>
                <a:gd name="connsiteX34" fmla="*/ 539476 w 654544"/>
                <a:gd name="connsiteY34" fmla="*/ 78207 h 655810"/>
                <a:gd name="connsiteX35" fmla="*/ 539476 w 654544"/>
                <a:gd name="connsiteY35" fmla="*/ 78207 h 65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544" h="655810">
                  <a:moveTo>
                    <a:pt x="602312" y="417012"/>
                  </a:moveTo>
                  <a:cubicBezTo>
                    <a:pt x="590619" y="453016"/>
                    <a:pt x="571892" y="486830"/>
                    <a:pt x="547271" y="515786"/>
                  </a:cubicBezTo>
                  <a:cubicBezTo>
                    <a:pt x="522555" y="544742"/>
                    <a:pt x="492230" y="568745"/>
                    <a:pt x="458673" y="585890"/>
                  </a:cubicBezTo>
                  <a:cubicBezTo>
                    <a:pt x="425116" y="603035"/>
                    <a:pt x="388327" y="613417"/>
                    <a:pt x="350397" y="616656"/>
                  </a:cubicBezTo>
                  <a:cubicBezTo>
                    <a:pt x="312277" y="619608"/>
                    <a:pt x="274252" y="615131"/>
                    <a:pt x="238319" y="603606"/>
                  </a:cubicBezTo>
                  <a:cubicBezTo>
                    <a:pt x="202481" y="591986"/>
                    <a:pt x="168733" y="573126"/>
                    <a:pt x="139835" y="548456"/>
                  </a:cubicBezTo>
                  <a:cubicBezTo>
                    <a:pt x="111031" y="523787"/>
                    <a:pt x="87075" y="493402"/>
                    <a:pt x="69869" y="459684"/>
                  </a:cubicBezTo>
                  <a:cubicBezTo>
                    <a:pt x="52663" y="426060"/>
                    <a:pt x="42396" y="389198"/>
                    <a:pt x="39164" y="351098"/>
                  </a:cubicBezTo>
                  <a:cubicBezTo>
                    <a:pt x="36217" y="312903"/>
                    <a:pt x="40685" y="274803"/>
                    <a:pt x="52187" y="238989"/>
                  </a:cubicBezTo>
                  <a:cubicBezTo>
                    <a:pt x="63785" y="202985"/>
                    <a:pt x="82702" y="169171"/>
                    <a:pt x="107228" y="140215"/>
                  </a:cubicBezTo>
                  <a:cubicBezTo>
                    <a:pt x="131944" y="111354"/>
                    <a:pt x="162269" y="87351"/>
                    <a:pt x="195731" y="70111"/>
                  </a:cubicBezTo>
                  <a:cubicBezTo>
                    <a:pt x="229383" y="52871"/>
                    <a:pt x="266267" y="42489"/>
                    <a:pt x="304292" y="39345"/>
                  </a:cubicBezTo>
                  <a:cubicBezTo>
                    <a:pt x="342317" y="36393"/>
                    <a:pt x="380437" y="40869"/>
                    <a:pt x="416180" y="52490"/>
                  </a:cubicBezTo>
                  <a:cubicBezTo>
                    <a:pt x="452114" y="64110"/>
                    <a:pt x="485766" y="82970"/>
                    <a:pt x="514760" y="107544"/>
                  </a:cubicBezTo>
                  <a:cubicBezTo>
                    <a:pt x="543658" y="132214"/>
                    <a:pt x="567614" y="162599"/>
                    <a:pt x="584820" y="196317"/>
                  </a:cubicBezTo>
                  <a:cubicBezTo>
                    <a:pt x="601932" y="229941"/>
                    <a:pt x="612293" y="266802"/>
                    <a:pt x="615526" y="304902"/>
                  </a:cubicBezTo>
                  <a:cubicBezTo>
                    <a:pt x="618377" y="343098"/>
                    <a:pt x="614005" y="381102"/>
                    <a:pt x="602407" y="417012"/>
                  </a:cubicBezTo>
                  <a:lnTo>
                    <a:pt x="602407" y="417012"/>
                  </a:lnTo>
                  <a:close/>
                  <a:moveTo>
                    <a:pt x="539476" y="78303"/>
                  </a:moveTo>
                  <a:cubicBezTo>
                    <a:pt x="506774" y="50490"/>
                    <a:pt x="468750" y="29153"/>
                    <a:pt x="427968" y="15914"/>
                  </a:cubicBezTo>
                  <a:cubicBezTo>
                    <a:pt x="387281" y="2674"/>
                    <a:pt x="344218" y="-2279"/>
                    <a:pt x="301250" y="960"/>
                  </a:cubicBezTo>
                  <a:cubicBezTo>
                    <a:pt x="258187" y="4579"/>
                    <a:pt x="216550" y="16390"/>
                    <a:pt x="178430" y="35916"/>
                  </a:cubicBezTo>
                  <a:cubicBezTo>
                    <a:pt x="140310" y="55443"/>
                    <a:pt x="106088" y="82494"/>
                    <a:pt x="78139" y="115260"/>
                  </a:cubicBezTo>
                  <a:cubicBezTo>
                    <a:pt x="50286" y="148026"/>
                    <a:pt x="28992" y="186316"/>
                    <a:pt x="15874" y="226988"/>
                  </a:cubicBezTo>
                  <a:cubicBezTo>
                    <a:pt x="2755" y="267850"/>
                    <a:pt x="-2283" y="310998"/>
                    <a:pt x="949" y="354051"/>
                  </a:cubicBezTo>
                  <a:cubicBezTo>
                    <a:pt x="4656" y="397104"/>
                    <a:pt x="16444" y="438919"/>
                    <a:pt x="35932" y="477114"/>
                  </a:cubicBezTo>
                  <a:cubicBezTo>
                    <a:pt x="55324" y="515214"/>
                    <a:pt x="82322" y="549600"/>
                    <a:pt x="115023" y="577508"/>
                  </a:cubicBezTo>
                  <a:cubicBezTo>
                    <a:pt x="147725" y="605416"/>
                    <a:pt x="185940" y="626752"/>
                    <a:pt x="226626" y="639897"/>
                  </a:cubicBezTo>
                  <a:cubicBezTo>
                    <a:pt x="267218" y="653136"/>
                    <a:pt x="310281" y="658089"/>
                    <a:pt x="353439" y="654851"/>
                  </a:cubicBezTo>
                  <a:cubicBezTo>
                    <a:pt x="396312" y="651231"/>
                    <a:pt x="438140" y="639516"/>
                    <a:pt x="476164" y="619894"/>
                  </a:cubicBezTo>
                  <a:cubicBezTo>
                    <a:pt x="514379" y="600463"/>
                    <a:pt x="548507" y="573317"/>
                    <a:pt x="576455" y="540551"/>
                  </a:cubicBezTo>
                  <a:cubicBezTo>
                    <a:pt x="604308" y="507785"/>
                    <a:pt x="625602" y="469589"/>
                    <a:pt x="638626" y="428823"/>
                  </a:cubicBezTo>
                  <a:cubicBezTo>
                    <a:pt x="651839" y="387960"/>
                    <a:pt x="656877" y="344812"/>
                    <a:pt x="653550" y="301759"/>
                  </a:cubicBezTo>
                  <a:cubicBezTo>
                    <a:pt x="650033" y="258801"/>
                    <a:pt x="638340" y="216891"/>
                    <a:pt x="618758" y="178696"/>
                  </a:cubicBezTo>
                  <a:cubicBezTo>
                    <a:pt x="599270" y="140596"/>
                    <a:pt x="572272" y="106211"/>
                    <a:pt x="539476" y="78207"/>
                  </a:cubicBezTo>
                  <a:lnTo>
                    <a:pt x="539476" y="78207"/>
                  </a:lnTo>
                  <a:close/>
                </a:path>
              </a:pathLst>
            </a:custGeom>
            <a:solidFill>
              <a:srgbClr val="72BF44"/>
            </a:solidFill>
            <a:ln w="0" cap="flat">
              <a:noFill/>
              <a:prstDash val="solid"/>
              <a:miter/>
            </a:ln>
          </p:spPr>
          <p:txBody>
            <a:bodyPr rtlCol="0" anchor="ctr"/>
            <a:lstStyle/>
            <a:p>
              <a:endParaRPr lang="fr-CA"/>
            </a:p>
          </p:txBody>
        </p:sp>
        <p:sp>
          <p:nvSpPr>
            <p:cNvPr id="11" name="Freeform 15">
              <a:extLst>
                <a:ext uri="{FF2B5EF4-FFF2-40B4-BE49-F238E27FC236}">
                  <a16:creationId xmlns:a16="http://schemas.microsoft.com/office/drawing/2014/main" id="{6EEAF46D-46F3-15FB-34A5-15AA43487044}"/>
                </a:ext>
              </a:extLst>
            </p:cNvPr>
            <p:cNvSpPr/>
            <p:nvPr/>
          </p:nvSpPr>
          <p:spPr>
            <a:xfrm>
              <a:off x="8395393" y="890924"/>
              <a:ext cx="1122303" cy="1124426"/>
            </a:xfrm>
            <a:custGeom>
              <a:avLst/>
              <a:gdLst>
                <a:gd name="connsiteX0" fmla="*/ 903185 w 1122303"/>
                <a:gd name="connsiteY0" fmla="*/ 601790 h 1124426"/>
                <a:gd name="connsiteX1" fmla="*/ 862023 w 1122303"/>
                <a:gd name="connsiteY1" fmla="*/ 729901 h 1124426"/>
                <a:gd name="connsiteX2" fmla="*/ 775137 w 1122303"/>
                <a:gd name="connsiteY2" fmla="*/ 832485 h 1124426"/>
                <a:gd name="connsiteX3" fmla="*/ 655453 w 1122303"/>
                <a:gd name="connsiteY3" fmla="*/ 893921 h 1124426"/>
                <a:gd name="connsiteX4" fmla="*/ 521606 w 1122303"/>
                <a:gd name="connsiteY4" fmla="*/ 904875 h 1124426"/>
                <a:gd name="connsiteX5" fmla="*/ 393747 w 1122303"/>
                <a:gd name="connsiteY5" fmla="*/ 863537 h 1124426"/>
                <a:gd name="connsiteX6" fmla="*/ 291270 w 1122303"/>
                <a:gd name="connsiteY6" fmla="*/ 776383 h 1124426"/>
                <a:gd name="connsiteX7" fmla="*/ 229955 w 1122303"/>
                <a:gd name="connsiteY7" fmla="*/ 656558 h 1124426"/>
                <a:gd name="connsiteX8" fmla="*/ 218928 w 1122303"/>
                <a:gd name="connsiteY8" fmla="*/ 522446 h 1124426"/>
                <a:gd name="connsiteX9" fmla="*/ 260280 w 1122303"/>
                <a:gd name="connsiteY9" fmla="*/ 394335 h 1124426"/>
                <a:gd name="connsiteX10" fmla="*/ 347167 w 1122303"/>
                <a:gd name="connsiteY10" fmla="*/ 291751 h 1124426"/>
                <a:gd name="connsiteX11" fmla="*/ 466755 w 1122303"/>
                <a:gd name="connsiteY11" fmla="*/ 230314 h 1124426"/>
                <a:gd name="connsiteX12" fmla="*/ 600603 w 1122303"/>
                <a:gd name="connsiteY12" fmla="*/ 219361 h 1124426"/>
                <a:gd name="connsiteX13" fmla="*/ 728556 w 1122303"/>
                <a:gd name="connsiteY13" fmla="*/ 260699 h 1124426"/>
                <a:gd name="connsiteX14" fmla="*/ 830938 w 1122303"/>
                <a:gd name="connsiteY14" fmla="*/ 347853 h 1124426"/>
                <a:gd name="connsiteX15" fmla="*/ 892253 w 1122303"/>
                <a:gd name="connsiteY15" fmla="*/ 467677 h 1124426"/>
                <a:gd name="connsiteX16" fmla="*/ 903090 w 1122303"/>
                <a:gd name="connsiteY16" fmla="*/ 601885 h 1124426"/>
                <a:gd name="connsiteX17" fmla="*/ 903090 w 1122303"/>
                <a:gd name="connsiteY17" fmla="*/ 601885 h 1124426"/>
                <a:gd name="connsiteX18" fmla="*/ 1057091 w 1122303"/>
                <a:gd name="connsiteY18" fmla="*/ 581977 h 1124426"/>
                <a:gd name="connsiteX19" fmla="*/ 1122304 w 1122303"/>
                <a:gd name="connsiteY19" fmla="*/ 560642 h 1124426"/>
                <a:gd name="connsiteX20" fmla="*/ 1115079 w 1122303"/>
                <a:gd name="connsiteY20" fmla="*/ 473012 h 1124426"/>
                <a:gd name="connsiteX21" fmla="*/ 1047585 w 1122303"/>
                <a:gd name="connsiteY21" fmla="*/ 462248 h 1124426"/>
                <a:gd name="connsiteX22" fmla="*/ 1038839 w 1122303"/>
                <a:gd name="connsiteY22" fmla="*/ 425768 h 1124426"/>
                <a:gd name="connsiteX23" fmla="*/ 1026861 w 1122303"/>
                <a:gd name="connsiteY23" fmla="*/ 390144 h 1124426"/>
                <a:gd name="connsiteX24" fmla="*/ 1078955 w 1122303"/>
                <a:gd name="connsiteY24" fmla="*/ 345281 h 1124426"/>
                <a:gd name="connsiteX25" fmla="*/ 1038934 w 1122303"/>
                <a:gd name="connsiteY25" fmla="*/ 267367 h 1124426"/>
                <a:gd name="connsiteX26" fmla="*/ 972391 w 1122303"/>
                <a:gd name="connsiteY26" fmla="*/ 283464 h 1124426"/>
                <a:gd name="connsiteX27" fmla="*/ 950431 w 1122303"/>
                <a:gd name="connsiteY27" fmla="*/ 253079 h 1124426"/>
                <a:gd name="connsiteX28" fmla="*/ 926000 w 1122303"/>
                <a:gd name="connsiteY28" fmla="*/ 224790 h 1124426"/>
                <a:gd name="connsiteX29" fmla="*/ 956895 w 1122303"/>
                <a:gd name="connsiteY29" fmla="*/ 163544 h 1124426"/>
                <a:gd name="connsiteX30" fmla="*/ 890257 w 1122303"/>
                <a:gd name="connsiteY30" fmla="*/ 106680 h 1124426"/>
                <a:gd name="connsiteX31" fmla="*/ 834645 w 1122303"/>
                <a:gd name="connsiteY31" fmla="*/ 147161 h 1124426"/>
                <a:gd name="connsiteX32" fmla="*/ 802800 w 1122303"/>
                <a:gd name="connsiteY32" fmla="*/ 127444 h 1124426"/>
                <a:gd name="connsiteX33" fmla="*/ 769338 w 1122303"/>
                <a:gd name="connsiteY33" fmla="*/ 110490 h 1124426"/>
                <a:gd name="connsiteX34" fmla="*/ 774376 w 1122303"/>
                <a:gd name="connsiteY34" fmla="*/ 42101 h 1124426"/>
                <a:gd name="connsiteX35" fmla="*/ 690912 w 1122303"/>
                <a:gd name="connsiteY35" fmla="*/ 15145 h 1124426"/>
                <a:gd name="connsiteX36" fmla="*/ 655168 w 1122303"/>
                <a:gd name="connsiteY36" fmla="*/ 73914 h 1124426"/>
                <a:gd name="connsiteX37" fmla="*/ 618379 w 1122303"/>
                <a:gd name="connsiteY37" fmla="*/ 67818 h 1124426"/>
                <a:gd name="connsiteX38" fmla="*/ 581020 w 1122303"/>
                <a:gd name="connsiteY38" fmla="*/ 65341 h 1124426"/>
                <a:gd name="connsiteX39" fmla="*/ 559726 w 1122303"/>
                <a:gd name="connsiteY39" fmla="*/ 0 h 1124426"/>
                <a:gd name="connsiteX40" fmla="*/ 472364 w 1122303"/>
                <a:gd name="connsiteY40" fmla="*/ 7144 h 1124426"/>
                <a:gd name="connsiteX41" fmla="*/ 461527 w 1122303"/>
                <a:gd name="connsiteY41" fmla="*/ 74866 h 1124426"/>
                <a:gd name="connsiteX42" fmla="*/ 425118 w 1122303"/>
                <a:gd name="connsiteY42" fmla="*/ 83629 h 1124426"/>
                <a:gd name="connsiteX43" fmla="*/ 389660 w 1122303"/>
                <a:gd name="connsiteY43" fmla="*/ 95536 h 1124426"/>
                <a:gd name="connsiteX44" fmla="*/ 344790 w 1122303"/>
                <a:gd name="connsiteY44" fmla="*/ 43434 h 1124426"/>
                <a:gd name="connsiteX45" fmla="*/ 267030 w 1122303"/>
                <a:gd name="connsiteY45" fmla="*/ 83629 h 1124426"/>
                <a:gd name="connsiteX46" fmla="*/ 283095 w 1122303"/>
                <a:gd name="connsiteY46" fmla="*/ 150305 h 1124426"/>
                <a:gd name="connsiteX47" fmla="*/ 252675 w 1122303"/>
                <a:gd name="connsiteY47" fmla="*/ 172212 h 1124426"/>
                <a:gd name="connsiteX48" fmla="*/ 224442 w 1122303"/>
                <a:gd name="connsiteY48" fmla="*/ 196786 h 1124426"/>
                <a:gd name="connsiteX49" fmla="*/ 163317 w 1122303"/>
                <a:gd name="connsiteY49" fmla="*/ 165830 h 1124426"/>
                <a:gd name="connsiteX50" fmla="*/ 106470 w 1122303"/>
                <a:gd name="connsiteY50" fmla="*/ 232601 h 1124426"/>
                <a:gd name="connsiteX51" fmla="*/ 146966 w 1122303"/>
                <a:gd name="connsiteY51" fmla="*/ 288227 h 1124426"/>
                <a:gd name="connsiteX52" fmla="*/ 127288 w 1122303"/>
                <a:gd name="connsiteY52" fmla="*/ 320135 h 1124426"/>
                <a:gd name="connsiteX53" fmla="*/ 110367 w 1122303"/>
                <a:gd name="connsiteY53" fmla="*/ 353663 h 1124426"/>
                <a:gd name="connsiteX54" fmla="*/ 42112 w 1122303"/>
                <a:gd name="connsiteY54" fmla="*/ 348615 h 1124426"/>
                <a:gd name="connsiteX55" fmla="*/ 15115 w 1122303"/>
                <a:gd name="connsiteY55" fmla="*/ 432245 h 1124426"/>
                <a:gd name="connsiteX56" fmla="*/ 73863 w 1122303"/>
                <a:gd name="connsiteY56" fmla="*/ 468058 h 1124426"/>
                <a:gd name="connsiteX57" fmla="*/ 67684 w 1122303"/>
                <a:gd name="connsiteY57" fmla="*/ 505016 h 1124426"/>
                <a:gd name="connsiteX58" fmla="*/ 65308 w 1122303"/>
                <a:gd name="connsiteY58" fmla="*/ 542354 h 1124426"/>
                <a:gd name="connsiteX59" fmla="*/ 0 w 1122303"/>
                <a:gd name="connsiteY59" fmla="*/ 563880 h 1124426"/>
                <a:gd name="connsiteX60" fmla="*/ 7130 w 1122303"/>
                <a:gd name="connsiteY60" fmla="*/ 651320 h 1124426"/>
                <a:gd name="connsiteX61" fmla="*/ 74719 w 1122303"/>
                <a:gd name="connsiteY61" fmla="*/ 662178 h 1124426"/>
                <a:gd name="connsiteX62" fmla="*/ 83465 w 1122303"/>
                <a:gd name="connsiteY62" fmla="*/ 698659 h 1124426"/>
                <a:gd name="connsiteX63" fmla="*/ 95347 w 1122303"/>
                <a:gd name="connsiteY63" fmla="*/ 734187 h 1124426"/>
                <a:gd name="connsiteX64" fmla="*/ 46771 w 1122303"/>
                <a:gd name="connsiteY64" fmla="*/ 787527 h 1124426"/>
                <a:gd name="connsiteX65" fmla="*/ 77951 w 1122303"/>
                <a:gd name="connsiteY65" fmla="*/ 850106 h 1124426"/>
                <a:gd name="connsiteX66" fmla="*/ 150103 w 1122303"/>
                <a:gd name="connsiteY66" fmla="*/ 841058 h 1124426"/>
                <a:gd name="connsiteX67" fmla="*/ 171872 w 1122303"/>
                <a:gd name="connsiteY67" fmla="*/ 871442 h 1124426"/>
                <a:gd name="connsiteX68" fmla="*/ 196303 w 1122303"/>
                <a:gd name="connsiteY68" fmla="*/ 899732 h 1124426"/>
                <a:gd name="connsiteX69" fmla="*/ 165503 w 1122303"/>
                <a:gd name="connsiteY69" fmla="*/ 960977 h 1124426"/>
                <a:gd name="connsiteX70" fmla="*/ 232047 w 1122303"/>
                <a:gd name="connsiteY70" fmla="*/ 1017842 h 1124426"/>
                <a:gd name="connsiteX71" fmla="*/ 287658 w 1122303"/>
                <a:gd name="connsiteY71" fmla="*/ 977360 h 1124426"/>
                <a:gd name="connsiteX72" fmla="*/ 319504 w 1122303"/>
                <a:gd name="connsiteY72" fmla="*/ 996982 h 1124426"/>
                <a:gd name="connsiteX73" fmla="*/ 353061 w 1122303"/>
                <a:gd name="connsiteY73" fmla="*/ 1013936 h 1124426"/>
                <a:gd name="connsiteX74" fmla="*/ 348117 w 1122303"/>
                <a:gd name="connsiteY74" fmla="*/ 1082326 h 1124426"/>
                <a:gd name="connsiteX75" fmla="*/ 431487 w 1122303"/>
                <a:gd name="connsiteY75" fmla="*/ 1109282 h 1124426"/>
                <a:gd name="connsiteX76" fmla="*/ 467135 w 1122303"/>
                <a:gd name="connsiteY76" fmla="*/ 1050512 h 1124426"/>
                <a:gd name="connsiteX77" fmla="*/ 504114 w 1122303"/>
                <a:gd name="connsiteY77" fmla="*/ 1056608 h 1124426"/>
                <a:gd name="connsiteX78" fmla="*/ 541284 w 1122303"/>
                <a:gd name="connsiteY78" fmla="*/ 1059085 h 1124426"/>
                <a:gd name="connsiteX79" fmla="*/ 562673 w 1122303"/>
                <a:gd name="connsiteY79" fmla="*/ 1124426 h 1124426"/>
                <a:gd name="connsiteX80" fmla="*/ 650035 w 1122303"/>
                <a:gd name="connsiteY80" fmla="*/ 1117283 h 1124426"/>
                <a:gd name="connsiteX81" fmla="*/ 660777 w 1122303"/>
                <a:gd name="connsiteY81" fmla="*/ 1049655 h 1124426"/>
                <a:gd name="connsiteX82" fmla="*/ 697281 w 1122303"/>
                <a:gd name="connsiteY82" fmla="*/ 1040797 h 1124426"/>
                <a:gd name="connsiteX83" fmla="*/ 732739 w 1122303"/>
                <a:gd name="connsiteY83" fmla="*/ 1028986 h 1124426"/>
                <a:gd name="connsiteX84" fmla="*/ 777608 w 1122303"/>
                <a:gd name="connsiteY84" fmla="*/ 1081088 h 1124426"/>
                <a:gd name="connsiteX85" fmla="*/ 855464 w 1122303"/>
                <a:gd name="connsiteY85" fmla="*/ 1040987 h 1124426"/>
                <a:gd name="connsiteX86" fmla="*/ 839399 w 1122303"/>
                <a:gd name="connsiteY86" fmla="*/ 974217 h 1124426"/>
                <a:gd name="connsiteX87" fmla="*/ 869628 w 1122303"/>
                <a:gd name="connsiteY87" fmla="*/ 952310 h 1124426"/>
                <a:gd name="connsiteX88" fmla="*/ 897957 w 1122303"/>
                <a:gd name="connsiteY88" fmla="*/ 927735 h 1124426"/>
                <a:gd name="connsiteX89" fmla="*/ 959082 w 1122303"/>
                <a:gd name="connsiteY89" fmla="*/ 958691 h 1124426"/>
                <a:gd name="connsiteX90" fmla="*/ 1015929 w 1122303"/>
                <a:gd name="connsiteY90" fmla="*/ 891921 h 1124426"/>
                <a:gd name="connsiteX91" fmla="*/ 975528 w 1122303"/>
                <a:gd name="connsiteY91" fmla="*/ 836200 h 1124426"/>
                <a:gd name="connsiteX92" fmla="*/ 995205 w 1122303"/>
                <a:gd name="connsiteY92" fmla="*/ 804291 h 1124426"/>
                <a:gd name="connsiteX93" fmla="*/ 1012127 w 1122303"/>
                <a:gd name="connsiteY93" fmla="*/ 770763 h 1124426"/>
                <a:gd name="connsiteX94" fmla="*/ 1080286 w 1122303"/>
                <a:gd name="connsiteY94" fmla="*/ 775716 h 1124426"/>
                <a:gd name="connsiteX95" fmla="*/ 1107284 w 1122303"/>
                <a:gd name="connsiteY95" fmla="*/ 692182 h 1124426"/>
                <a:gd name="connsiteX96" fmla="*/ 1048630 w 1122303"/>
                <a:gd name="connsiteY96" fmla="*/ 656368 h 1124426"/>
                <a:gd name="connsiteX97" fmla="*/ 1054809 w 1122303"/>
                <a:gd name="connsiteY97" fmla="*/ 619506 h 1124426"/>
                <a:gd name="connsiteX98" fmla="*/ 1057186 w 1122303"/>
                <a:gd name="connsiteY98" fmla="*/ 582073 h 1124426"/>
                <a:gd name="connsiteX99" fmla="*/ 1057186 w 1122303"/>
                <a:gd name="connsiteY99" fmla="*/ 582073 h 1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03" h="1124426">
                  <a:moveTo>
                    <a:pt x="903185" y="601790"/>
                  </a:moveTo>
                  <a:cubicBezTo>
                    <a:pt x="897862" y="646843"/>
                    <a:pt x="883888" y="690467"/>
                    <a:pt x="862023" y="729901"/>
                  </a:cubicBezTo>
                  <a:cubicBezTo>
                    <a:pt x="840254" y="769239"/>
                    <a:pt x="810405" y="804386"/>
                    <a:pt x="775137" y="832485"/>
                  </a:cubicBezTo>
                  <a:cubicBezTo>
                    <a:pt x="739678" y="860584"/>
                    <a:pt x="698802" y="881634"/>
                    <a:pt x="655453" y="893921"/>
                  </a:cubicBezTo>
                  <a:cubicBezTo>
                    <a:pt x="612200" y="906399"/>
                    <a:pt x="566570" y="909923"/>
                    <a:pt x="521606" y="904875"/>
                  </a:cubicBezTo>
                  <a:cubicBezTo>
                    <a:pt x="476546" y="899541"/>
                    <a:pt x="433103" y="885539"/>
                    <a:pt x="393747" y="863537"/>
                  </a:cubicBezTo>
                  <a:cubicBezTo>
                    <a:pt x="354392" y="841629"/>
                    <a:pt x="319409" y="811816"/>
                    <a:pt x="291270" y="776383"/>
                  </a:cubicBezTo>
                  <a:cubicBezTo>
                    <a:pt x="263227" y="740950"/>
                    <a:pt x="242218" y="699992"/>
                    <a:pt x="229955" y="656558"/>
                  </a:cubicBezTo>
                  <a:cubicBezTo>
                    <a:pt x="217502" y="613124"/>
                    <a:pt x="213985" y="567500"/>
                    <a:pt x="218928" y="522446"/>
                  </a:cubicBezTo>
                  <a:cubicBezTo>
                    <a:pt x="224442" y="477393"/>
                    <a:pt x="238226" y="433673"/>
                    <a:pt x="260280" y="394335"/>
                  </a:cubicBezTo>
                  <a:cubicBezTo>
                    <a:pt x="282049" y="354997"/>
                    <a:pt x="311899" y="319850"/>
                    <a:pt x="347167" y="291751"/>
                  </a:cubicBezTo>
                  <a:cubicBezTo>
                    <a:pt x="382625" y="263652"/>
                    <a:pt x="423502" y="242602"/>
                    <a:pt x="466755" y="230314"/>
                  </a:cubicBezTo>
                  <a:cubicBezTo>
                    <a:pt x="510103" y="217932"/>
                    <a:pt x="555638" y="214217"/>
                    <a:pt x="600603" y="219361"/>
                  </a:cubicBezTo>
                  <a:cubicBezTo>
                    <a:pt x="645662" y="224695"/>
                    <a:pt x="689105" y="238697"/>
                    <a:pt x="728556" y="260699"/>
                  </a:cubicBezTo>
                  <a:cubicBezTo>
                    <a:pt x="767912" y="282607"/>
                    <a:pt x="802895" y="312420"/>
                    <a:pt x="830938" y="347853"/>
                  </a:cubicBezTo>
                  <a:cubicBezTo>
                    <a:pt x="858981" y="383286"/>
                    <a:pt x="879895" y="424244"/>
                    <a:pt x="892253" y="467677"/>
                  </a:cubicBezTo>
                  <a:cubicBezTo>
                    <a:pt x="904611" y="511112"/>
                    <a:pt x="908224" y="556736"/>
                    <a:pt x="903090" y="601885"/>
                  </a:cubicBezTo>
                  <a:lnTo>
                    <a:pt x="903090" y="601885"/>
                  </a:lnTo>
                  <a:close/>
                  <a:moveTo>
                    <a:pt x="1057091" y="581977"/>
                  </a:moveTo>
                  <a:cubicBezTo>
                    <a:pt x="1079050" y="575786"/>
                    <a:pt x="1101295" y="568643"/>
                    <a:pt x="1122304" y="560642"/>
                  </a:cubicBezTo>
                  <a:cubicBezTo>
                    <a:pt x="1122018" y="531305"/>
                    <a:pt x="1120117" y="502063"/>
                    <a:pt x="1115079" y="473012"/>
                  </a:cubicBezTo>
                  <a:cubicBezTo>
                    <a:pt x="1092739" y="468440"/>
                    <a:pt x="1070590" y="464820"/>
                    <a:pt x="1047585" y="462248"/>
                  </a:cubicBezTo>
                  <a:lnTo>
                    <a:pt x="1038839" y="425768"/>
                  </a:lnTo>
                  <a:cubicBezTo>
                    <a:pt x="1035417" y="413766"/>
                    <a:pt x="1030949" y="402050"/>
                    <a:pt x="1026861" y="390144"/>
                  </a:cubicBezTo>
                  <a:cubicBezTo>
                    <a:pt x="1044733" y="375952"/>
                    <a:pt x="1062605" y="360807"/>
                    <a:pt x="1078955" y="345281"/>
                  </a:cubicBezTo>
                  <a:cubicBezTo>
                    <a:pt x="1067548" y="318230"/>
                    <a:pt x="1054524" y="292132"/>
                    <a:pt x="1038934" y="267367"/>
                  </a:cubicBezTo>
                  <a:cubicBezTo>
                    <a:pt x="1016594" y="271653"/>
                    <a:pt x="994445" y="276987"/>
                    <a:pt x="972391" y="283464"/>
                  </a:cubicBezTo>
                  <a:lnTo>
                    <a:pt x="950431" y="253079"/>
                  </a:lnTo>
                  <a:lnTo>
                    <a:pt x="926000" y="224790"/>
                  </a:lnTo>
                  <a:cubicBezTo>
                    <a:pt x="937313" y="204692"/>
                    <a:pt x="947579" y="184213"/>
                    <a:pt x="956895" y="163544"/>
                  </a:cubicBezTo>
                  <a:cubicBezTo>
                    <a:pt x="936267" y="142780"/>
                    <a:pt x="913832" y="124015"/>
                    <a:pt x="890257" y="106680"/>
                  </a:cubicBezTo>
                  <a:cubicBezTo>
                    <a:pt x="871339" y="118967"/>
                    <a:pt x="852612" y="132969"/>
                    <a:pt x="834645" y="147161"/>
                  </a:cubicBezTo>
                  <a:cubicBezTo>
                    <a:pt x="824094" y="140589"/>
                    <a:pt x="813732" y="133445"/>
                    <a:pt x="802800" y="127444"/>
                  </a:cubicBezTo>
                  <a:lnTo>
                    <a:pt x="769338" y="110490"/>
                  </a:lnTo>
                  <a:cubicBezTo>
                    <a:pt x="772190" y="87440"/>
                    <a:pt x="773616" y="65056"/>
                    <a:pt x="774376" y="42101"/>
                  </a:cubicBezTo>
                  <a:cubicBezTo>
                    <a:pt x="747283" y="30670"/>
                    <a:pt x="719335" y="22098"/>
                    <a:pt x="690912" y="15145"/>
                  </a:cubicBezTo>
                  <a:cubicBezTo>
                    <a:pt x="678268" y="33814"/>
                    <a:pt x="666290" y="53912"/>
                    <a:pt x="655168" y="73914"/>
                  </a:cubicBezTo>
                  <a:lnTo>
                    <a:pt x="618379" y="67818"/>
                  </a:lnTo>
                  <a:lnTo>
                    <a:pt x="581020" y="65341"/>
                  </a:lnTo>
                  <a:cubicBezTo>
                    <a:pt x="574841" y="43339"/>
                    <a:pt x="567806" y="21050"/>
                    <a:pt x="559726" y="0"/>
                  </a:cubicBezTo>
                  <a:cubicBezTo>
                    <a:pt x="530447" y="286"/>
                    <a:pt x="501168" y="2191"/>
                    <a:pt x="472364" y="7144"/>
                  </a:cubicBezTo>
                  <a:cubicBezTo>
                    <a:pt x="467706" y="29623"/>
                    <a:pt x="464188" y="51816"/>
                    <a:pt x="461527" y="74866"/>
                  </a:cubicBezTo>
                  <a:lnTo>
                    <a:pt x="425118" y="83629"/>
                  </a:lnTo>
                  <a:cubicBezTo>
                    <a:pt x="413140" y="87058"/>
                    <a:pt x="401447" y="91535"/>
                    <a:pt x="389660" y="95536"/>
                  </a:cubicBezTo>
                  <a:cubicBezTo>
                    <a:pt x="375400" y="77724"/>
                    <a:pt x="360380" y="59817"/>
                    <a:pt x="344790" y="43434"/>
                  </a:cubicBezTo>
                  <a:cubicBezTo>
                    <a:pt x="317793" y="55054"/>
                    <a:pt x="291746" y="68104"/>
                    <a:pt x="267030" y="83629"/>
                  </a:cubicBezTo>
                  <a:cubicBezTo>
                    <a:pt x="271212" y="106013"/>
                    <a:pt x="276631" y="128207"/>
                    <a:pt x="283095" y="150305"/>
                  </a:cubicBezTo>
                  <a:lnTo>
                    <a:pt x="252675" y="172212"/>
                  </a:lnTo>
                  <a:lnTo>
                    <a:pt x="224442" y="196786"/>
                  </a:lnTo>
                  <a:cubicBezTo>
                    <a:pt x="204384" y="185452"/>
                    <a:pt x="184040" y="175165"/>
                    <a:pt x="163317" y="165830"/>
                  </a:cubicBezTo>
                  <a:cubicBezTo>
                    <a:pt x="142498" y="186500"/>
                    <a:pt x="123771" y="208883"/>
                    <a:pt x="106470" y="232601"/>
                  </a:cubicBezTo>
                  <a:cubicBezTo>
                    <a:pt x="118828" y="251460"/>
                    <a:pt x="132802" y="270415"/>
                    <a:pt x="146966" y="288227"/>
                  </a:cubicBezTo>
                  <a:cubicBezTo>
                    <a:pt x="140312" y="298895"/>
                    <a:pt x="133372" y="309182"/>
                    <a:pt x="127288" y="320135"/>
                  </a:cubicBezTo>
                  <a:lnTo>
                    <a:pt x="110367" y="353663"/>
                  </a:lnTo>
                  <a:cubicBezTo>
                    <a:pt x="87267" y="350901"/>
                    <a:pt x="65022" y="349377"/>
                    <a:pt x="42112" y="348615"/>
                  </a:cubicBezTo>
                  <a:cubicBezTo>
                    <a:pt x="30610" y="375761"/>
                    <a:pt x="22149" y="403765"/>
                    <a:pt x="15115" y="432245"/>
                  </a:cubicBezTo>
                  <a:cubicBezTo>
                    <a:pt x="33747" y="444913"/>
                    <a:pt x="53900" y="456914"/>
                    <a:pt x="73863" y="468058"/>
                  </a:cubicBezTo>
                  <a:lnTo>
                    <a:pt x="67684" y="505016"/>
                  </a:lnTo>
                  <a:lnTo>
                    <a:pt x="65308" y="542354"/>
                  </a:lnTo>
                  <a:cubicBezTo>
                    <a:pt x="43253" y="548640"/>
                    <a:pt x="21009" y="555689"/>
                    <a:pt x="0" y="563880"/>
                  </a:cubicBezTo>
                  <a:cubicBezTo>
                    <a:pt x="380" y="593122"/>
                    <a:pt x="2186" y="622364"/>
                    <a:pt x="7130" y="651320"/>
                  </a:cubicBezTo>
                  <a:cubicBezTo>
                    <a:pt x="29659" y="655987"/>
                    <a:pt x="51714" y="659606"/>
                    <a:pt x="74719" y="662178"/>
                  </a:cubicBezTo>
                  <a:lnTo>
                    <a:pt x="83465" y="698659"/>
                  </a:lnTo>
                  <a:cubicBezTo>
                    <a:pt x="86792" y="710660"/>
                    <a:pt x="91450" y="722376"/>
                    <a:pt x="95347" y="734187"/>
                  </a:cubicBezTo>
                  <a:cubicBezTo>
                    <a:pt x="79852" y="747713"/>
                    <a:pt x="61790" y="765239"/>
                    <a:pt x="46771" y="787527"/>
                  </a:cubicBezTo>
                  <a:cubicBezTo>
                    <a:pt x="58273" y="814483"/>
                    <a:pt x="62361" y="825246"/>
                    <a:pt x="77951" y="850106"/>
                  </a:cubicBezTo>
                  <a:cubicBezTo>
                    <a:pt x="104093" y="849059"/>
                    <a:pt x="127763" y="847439"/>
                    <a:pt x="150103" y="841058"/>
                  </a:cubicBezTo>
                  <a:lnTo>
                    <a:pt x="171872" y="871442"/>
                  </a:lnTo>
                  <a:lnTo>
                    <a:pt x="196303" y="899732"/>
                  </a:lnTo>
                  <a:cubicBezTo>
                    <a:pt x="185086" y="919829"/>
                    <a:pt x="174724" y="940213"/>
                    <a:pt x="165503" y="960977"/>
                  </a:cubicBezTo>
                  <a:cubicBezTo>
                    <a:pt x="186037" y="981837"/>
                    <a:pt x="208566" y="1000506"/>
                    <a:pt x="232047" y="1017842"/>
                  </a:cubicBezTo>
                  <a:cubicBezTo>
                    <a:pt x="250964" y="1005459"/>
                    <a:pt x="269786" y="991457"/>
                    <a:pt x="287658" y="977360"/>
                  </a:cubicBezTo>
                  <a:cubicBezTo>
                    <a:pt x="298305" y="983933"/>
                    <a:pt x="308667" y="990981"/>
                    <a:pt x="319504" y="996982"/>
                  </a:cubicBezTo>
                  <a:lnTo>
                    <a:pt x="353061" y="1013936"/>
                  </a:lnTo>
                  <a:cubicBezTo>
                    <a:pt x="350304" y="1036987"/>
                    <a:pt x="348878" y="1059275"/>
                    <a:pt x="348117" y="1082326"/>
                  </a:cubicBezTo>
                  <a:cubicBezTo>
                    <a:pt x="375115" y="1093756"/>
                    <a:pt x="403158" y="1102233"/>
                    <a:pt x="431487" y="1109282"/>
                  </a:cubicBezTo>
                  <a:cubicBezTo>
                    <a:pt x="444130" y="1090517"/>
                    <a:pt x="456203" y="1070515"/>
                    <a:pt x="467135" y="1050512"/>
                  </a:cubicBezTo>
                  <a:lnTo>
                    <a:pt x="504114" y="1056608"/>
                  </a:lnTo>
                  <a:lnTo>
                    <a:pt x="541284" y="1059085"/>
                  </a:lnTo>
                  <a:cubicBezTo>
                    <a:pt x="547558" y="1081088"/>
                    <a:pt x="554592" y="1103281"/>
                    <a:pt x="562673" y="1124426"/>
                  </a:cubicBezTo>
                  <a:cubicBezTo>
                    <a:pt x="591952" y="1124141"/>
                    <a:pt x="621136" y="1122236"/>
                    <a:pt x="650035" y="1117283"/>
                  </a:cubicBezTo>
                  <a:cubicBezTo>
                    <a:pt x="654693" y="1094803"/>
                    <a:pt x="658210" y="1072706"/>
                    <a:pt x="660777" y="1049655"/>
                  </a:cubicBezTo>
                  <a:lnTo>
                    <a:pt x="697281" y="1040797"/>
                  </a:lnTo>
                  <a:cubicBezTo>
                    <a:pt x="709259" y="1037368"/>
                    <a:pt x="720951" y="1032891"/>
                    <a:pt x="732739" y="1028986"/>
                  </a:cubicBezTo>
                  <a:cubicBezTo>
                    <a:pt x="746903" y="1046798"/>
                    <a:pt x="762018" y="1064705"/>
                    <a:pt x="777608" y="1081088"/>
                  </a:cubicBezTo>
                  <a:cubicBezTo>
                    <a:pt x="804606" y="1069562"/>
                    <a:pt x="830653" y="1056513"/>
                    <a:pt x="855464" y="1040987"/>
                  </a:cubicBezTo>
                  <a:cubicBezTo>
                    <a:pt x="851186" y="1018699"/>
                    <a:pt x="845768" y="996410"/>
                    <a:pt x="839399" y="974217"/>
                  </a:cubicBezTo>
                  <a:lnTo>
                    <a:pt x="869628" y="952310"/>
                  </a:lnTo>
                  <a:lnTo>
                    <a:pt x="897957" y="927735"/>
                  </a:lnTo>
                  <a:cubicBezTo>
                    <a:pt x="918015" y="939070"/>
                    <a:pt x="938263" y="949357"/>
                    <a:pt x="959082" y="958691"/>
                  </a:cubicBezTo>
                  <a:cubicBezTo>
                    <a:pt x="979900" y="938022"/>
                    <a:pt x="998533" y="915638"/>
                    <a:pt x="1015929" y="891921"/>
                  </a:cubicBezTo>
                  <a:cubicBezTo>
                    <a:pt x="1003476" y="872966"/>
                    <a:pt x="989692" y="854107"/>
                    <a:pt x="975528" y="836200"/>
                  </a:cubicBezTo>
                  <a:cubicBezTo>
                    <a:pt x="982087" y="825532"/>
                    <a:pt x="989121" y="815245"/>
                    <a:pt x="995205" y="804291"/>
                  </a:cubicBezTo>
                  <a:lnTo>
                    <a:pt x="1012127" y="770763"/>
                  </a:lnTo>
                  <a:cubicBezTo>
                    <a:pt x="1035131" y="773525"/>
                    <a:pt x="1057471" y="775049"/>
                    <a:pt x="1080286" y="775716"/>
                  </a:cubicBezTo>
                  <a:cubicBezTo>
                    <a:pt x="1091694" y="748665"/>
                    <a:pt x="1100249" y="720662"/>
                    <a:pt x="1107284" y="692182"/>
                  </a:cubicBezTo>
                  <a:cubicBezTo>
                    <a:pt x="1088651" y="679418"/>
                    <a:pt x="1068594" y="667417"/>
                    <a:pt x="1048630" y="656368"/>
                  </a:cubicBezTo>
                  <a:lnTo>
                    <a:pt x="1054809" y="619506"/>
                  </a:lnTo>
                  <a:lnTo>
                    <a:pt x="1057186" y="582073"/>
                  </a:lnTo>
                  <a:lnTo>
                    <a:pt x="1057186" y="582073"/>
                  </a:lnTo>
                  <a:close/>
                </a:path>
              </a:pathLst>
            </a:custGeom>
            <a:solidFill>
              <a:srgbClr val="72BF44"/>
            </a:solidFill>
            <a:ln w="0" cap="flat">
              <a:noFill/>
              <a:prstDash val="solid"/>
              <a:miter/>
            </a:ln>
          </p:spPr>
          <p:txBody>
            <a:bodyPr rtlCol="0" anchor="ctr"/>
            <a:lstStyle/>
            <a:p>
              <a:endParaRPr lang="fr-CA"/>
            </a:p>
          </p:txBody>
        </p:sp>
        <p:sp>
          <p:nvSpPr>
            <p:cNvPr id="12" name="Freeform 16">
              <a:extLst>
                <a:ext uri="{FF2B5EF4-FFF2-40B4-BE49-F238E27FC236}">
                  <a16:creationId xmlns:a16="http://schemas.microsoft.com/office/drawing/2014/main" id="{05A4D319-A9AB-F747-ECCE-AC65128FDC88}"/>
                </a:ext>
              </a:extLst>
            </p:cNvPr>
            <p:cNvSpPr/>
            <p:nvPr/>
          </p:nvSpPr>
          <p:spPr>
            <a:xfrm>
              <a:off x="8629286" y="1125219"/>
              <a:ext cx="654346" cy="655835"/>
            </a:xfrm>
            <a:custGeom>
              <a:avLst/>
              <a:gdLst>
                <a:gd name="connsiteX0" fmla="*/ 614346 w 654346"/>
                <a:gd name="connsiteY0" fmla="*/ 361113 h 655835"/>
                <a:gd name="connsiteX1" fmla="*/ 579839 w 654346"/>
                <a:gd name="connsiteY1" fmla="*/ 468555 h 655835"/>
                <a:gd name="connsiteX2" fmla="*/ 506641 w 654346"/>
                <a:gd name="connsiteY2" fmla="*/ 554757 h 655835"/>
                <a:gd name="connsiteX3" fmla="*/ 406255 w 654346"/>
                <a:gd name="connsiteY3" fmla="*/ 606382 h 655835"/>
                <a:gd name="connsiteX4" fmla="*/ 293987 w 654346"/>
                <a:gd name="connsiteY4" fmla="*/ 615526 h 655835"/>
                <a:gd name="connsiteX5" fmla="*/ 186662 w 654346"/>
                <a:gd name="connsiteY5" fmla="*/ 580950 h 655835"/>
                <a:gd name="connsiteX6" fmla="*/ 100630 w 654346"/>
                <a:gd name="connsiteY6" fmla="*/ 507608 h 655835"/>
                <a:gd name="connsiteX7" fmla="*/ 49202 w 654346"/>
                <a:gd name="connsiteY7" fmla="*/ 407024 h 655835"/>
                <a:gd name="connsiteX8" fmla="*/ 39981 w 654346"/>
                <a:gd name="connsiteY8" fmla="*/ 294534 h 655835"/>
                <a:gd name="connsiteX9" fmla="*/ 74583 w 654346"/>
                <a:gd name="connsiteY9" fmla="*/ 186996 h 655835"/>
                <a:gd name="connsiteX10" fmla="*/ 147591 w 654346"/>
                <a:gd name="connsiteY10" fmla="*/ 100890 h 655835"/>
                <a:gd name="connsiteX11" fmla="*/ 248072 w 654346"/>
                <a:gd name="connsiteY11" fmla="*/ 49265 h 655835"/>
                <a:gd name="connsiteX12" fmla="*/ 360340 w 654346"/>
                <a:gd name="connsiteY12" fmla="*/ 40026 h 655835"/>
                <a:gd name="connsiteX13" fmla="*/ 467570 w 654346"/>
                <a:gd name="connsiteY13" fmla="*/ 74697 h 655835"/>
                <a:gd name="connsiteX14" fmla="*/ 553697 w 654346"/>
                <a:gd name="connsiteY14" fmla="*/ 147849 h 655835"/>
                <a:gd name="connsiteX15" fmla="*/ 605125 w 654346"/>
                <a:gd name="connsiteY15" fmla="*/ 248433 h 655835"/>
                <a:gd name="connsiteX16" fmla="*/ 614251 w 654346"/>
                <a:gd name="connsiteY16" fmla="*/ 361018 h 655835"/>
                <a:gd name="connsiteX17" fmla="*/ 614251 w 654346"/>
                <a:gd name="connsiteY17" fmla="*/ 361018 h 655835"/>
                <a:gd name="connsiteX18" fmla="*/ 583831 w 654346"/>
                <a:gd name="connsiteY18" fmla="*/ 124131 h 655835"/>
                <a:gd name="connsiteX19" fmla="*/ 486393 w 654346"/>
                <a:gd name="connsiteY19" fmla="*/ 41359 h 655835"/>
                <a:gd name="connsiteX20" fmla="*/ 364903 w 654346"/>
                <a:gd name="connsiteY20" fmla="*/ 2116 h 655835"/>
                <a:gd name="connsiteX21" fmla="*/ 237710 w 654346"/>
                <a:gd name="connsiteY21" fmla="*/ 12498 h 655835"/>
                <a:gd name="connsiteX22" fmla="*/ 124016 w 654346"/>
                <a:gd name="connsiteY22" fmla="*/ 70887 h 655835"/>
                <a:gd name="connsiteX23" fmla="*/ 41312 w 654346"/>
                <a:gd name="connsiteY23" fmla="*/ 168423 h 655835"/>
                <a:gd name="connsiteX24" fmla="*/ 2051 w 654346"/>
                <a:gd name="connsiteY24" fmla="*/ 290152 h 655835"/>
                <a:gd name="connsiteX25" fmla="*/ 12508 w 654346"/>
                <a:gd name="connsiteY25" fmla="*/ 417692 h 655835"/>
                <a:gd name="connsiteX26" fmla="*/ 70686 w 654346"/>
                <a:gd name="connsiteY26" fmla="*/ 531611 h 655835"/>
                <a:gd name="connsiteX27" fmla="*/ 168030 w 654346"/>
                <a:gd name="connsiteY27" fmla="*/ 614478 h 655835"/>
                <a:gd name="connsiteX28" fmla="*/ 289519 w 654346"/>
                <a:gd name="connsiteY28" fmla="*/ 653721 h 655835"/>
                <a:gd name="connsiteX29" fmla="*/ 416712 w 654346"/>
                <a:gd name="connsiteY29" fmla="*/ 643244 h 655835"/>
                <a:gd name="connsiteX30" fmla="*/ 530406 w 654346"/>
                <a:gd name="connsiteY30" fmla="*/ 584856 h 655835"/>
                <a:gd name="connsiteX31" fmla="*/ 613015 w 654346"/>
                <a:gd name="connsiteY31" fmla="*/ 487320 h 655835"/>
                <a:gd name="connsiteX32" fmla="*/ 652276 w 654346"/>
                <a:gd name="connsiteY32" fmla="*/ 365590 h 655835"/>
                <a:gd name="connsiteX33" fmla="*/ 641914 w 654346"/>
                <a:gd name="connsiteY33" fmla="*/ 238050 h 655835"/>
                <a:gd name="connsiteX34" fmla="*/ 583736 w 654346"/>
                <a:gd name="connsiteY34" fmla="*/ 124131 h 655835"/>
                <a:gd name="connsiteX35" fmla="*/ 583736 w 654346"/>
                <a:gd name="connsiteY35" fmla="*/ 124131 h 65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346" h="655835">
                  <a:moveTo>
                    <a:pt x="614346" y="361113"/>
                  </a:moveTo>
                  <a:cubicBezTo>
                    <a:pt x="609878" y="399023"/>
                    <a:pt x="598186" y="435599"/>
                    <a:pt x="579839" y="468555"/>
                  </a:cubicBezTo>
                  <a:cubicBezTo>
                    <a:pt x="561397" y="501512"/>
                    <a:pt x="536490" y="531135"/>
                    <a:pt x="506641" y="554757"/>
                  </a:cubicBezTo>
                  <a:cubicBezTo>
                    <a:pt x="476886" y="578379"/>
                    <a:pt x="442569" y="596000"/>
                    <a:pt x="406255" y="606382"/>
                  </a:cubicBezTo>
                  <a:cubicBezTo>
                    <a:pt x="369941" y="616669"/>
                    <a:pt x="331917" y="619812"/>
                    <a:pt x="293987" y="615526"/>
                  </a:cubicBezTo>
                  <a:cubicBezTo>
                    <a:pt x="255962" y="610954"/>
                    <a:pt x="219648" y="599238"/>
                    <a:pt x="186662" y="580950"/>
                  </a:cubicBezTo>
                  <a:cubicBezTo>
                    <a:pt x="153675" y="562472"/>
                    <a:pt x="124301" y="537516"/>
                    <a:pt x="100630" y="507608"/>
                  </a:cubicBezTo>
                  <a:cubicBezTo>
                    <a:pt x="77150" y="477890"/>
                    <a:pt x="59564" y="443409"/>
                    <a:pt x="49202" y="407024"/>
                  </a:cubicBezTo>
                  <a:cubicBezTo>
                    <a:pt x="38840" y="370638"/>
                    <a:pt x="35798" y="332538"/>
                    <a:pt x="39981" y="294534"/>
                  </a:cubicBezTo>
                  <a:cubicBezTo>
                    <a:pt x="44544" y="256529"/>
                    <a:pt x="56332" y="220048"/>
                    <a:pt x="74583" y="186996"/>
                  </a:cubicBezTo>
                  <a:cubicBezTo>
                    <a:pt x="92930" y="153945"/>
                    <a:pt x="117932" y="124512"/>
                    <a:pt x="147591" y="100890"/>
                  </a:cubicBezTo>
                  <a:cubicBezTo>
                    <a:pt x="177441" y="77268"/>
                    <a:pt x="211758" y="59647"/>
                    <a:pt x="248072" y="49265"/>
                  </a:cubicBezTo>
                  <a:cubicBezTo>
                    <a:pt x="284386" y="38883"/>
                    <a:pt x="322506" y="35835"/>
                    <a:pt x="360340" y="40026"/>
                  </a:cubicBezTo>
                  <a:cubicBezTo>
                    <a:pt x="398270" y="44598"/>
                    <a:pt x="434679" y="56313"/>
                    <a:pt x="467570" y="74697"/>
                  </a:cubicBezTo>
                  <a:cubicBezTo>
                    <a:pt x="500652" y="92985"/>
                    <a:pt x="530121" y="118131"/>
                    <a:pt x="553697" y="147849"/>
                  </a:cubicBezTo>
                  <a:cubicBezTo>
                    <a:pt x="577177" y="177662"/>
                    <a:pt x="594763" y="212047"/>
                    <a:pt x="605125" y="248433"/>
                  </a:cubicBezTo>
                  <a:cubicBezTo>
                    <a:pt x="615487" y="284818"/>
                    <a:pt x="618529" y="323013"/>
                    <a:pt x="614251" y="361018"/>
                  </a:cubicBezTo>
                  <a:lnTo>
                    <a:pt x="614251" y="361018"/>
                  </a:lnTo>
                  <a:close/>
                  <a:moveTo>
                    <a:pt x="583831" y="124131"/>
                  </a:moveTo>
                  <a:cubicBezTo>
                    <a:pt x="557024" y="90413"/>
                    <a:pt x="523847" y="62124"/>
                    <a:pt x="486393" y="41359"/>
                  </a:cubicBezTo>
                  <a:cubicBezTo>
                    <a:pt x="449033" y="20499"/>
                    <a:pt x="407681" y="7164"/>
                    <a:pt x="364903" y="2116"/>
                  </a:cubicBezTo>
                  <a:cubicBezTo>
                    <a:pt x="322030" y="-2742"/>
                    <a:pt x="278777" y="783"/>
                    <a:pt x="237710" y="12498"/>
                  </a:cubicBezTo>
                  <a:cubicBezTo>
                    <a:pt x="196453" y="24214"/>
                    <a:pt x="157668" y="44217"/>
                    <a:pt x="124016" y="70887"/>
                  </a:cubicBezTo>
                  <a:cubicBezTo>
                    <a:pt x="90364" y="97652"/>
                    <a:pt x="62035" y="130989"/>
                    <a:pt x="41312" y="168423"/>
                  </a:cubicBezTo>
                  <a:cubicBezTo>
                    <a:pt x="20493" y="205856"/>
                    <a:pt x="7279" y="247290"/>
                    <a:pt x="2051" y="290152"/>
                  </a:cubicBezTo>
                  <a:cubicBezTo>
                    <a:pt x="-2702" y="333015"/>
                    <a:pt x="815" y="376449"/>
                    <a:pt x="12508" y="417692"/>
                  </a:cubicBezTo>
                  <a:cubicBezTo>
                    <a:pt x="24106" y="458840"/>
                    <a:pt x="43973" y="497797"/>
                    <a:pt x="70686" y="531611"/>
                  </a:cubicBezTo>
                  <a:cubicBezTo>
                    <a:pt x="97398" y="565234"/>
                    <a:pt x="130670" y="593619"/>
                    <a:pt x="168030" y="614478"/>
                  </a:cubicBezTo>
                  <a:cubicBezTo>
                    <a:pt x="205484" y="635338"/>
                    <a:pt x="246741" y="648673"/>
                    <a:pt x="289519" y="653721"/>
                  </a:cubicBezTo>
                  <a:cubicBezTo>
                    <a:pt x="332392" y="658579"/>
                    <a:pt x="375550" y="655055"/>
                    <a:pt x="416712" y="643244"/>
                  </a:cubicBezTo>
                  <a:cubicBezTo>
                    <a:pt x="457779" y="631623"/>
                    <a:pt x="496659" y="611621"/>
                    <a:pt x="530406" y="584856"/>
                  </a:cubicBezTo>
                  <a:cubicBezTo>
                    <a:pt x="564058" y="558090"/>
                    <a:pt x="592292" y="524753"/>
                    <a:pt x="613015" y="487320"/>
                  </a:cubicBezTo>
                  <a:cubicBezTo>
                    <a:pt x="633929" y="449886"/>
                    <a:pt x="647048" y="408453"/>
                    <a:pt x="652276" y="365590"/>
                  </a:cubicBezTo>
                  <a:cubicBezTo>
                    <a:pt x="657029" y="322632"/>
                    <a:pt x="653607" y="279294"/>
                    <a:pt x="641914" y="238050"/>
                  </a:cubicBezTo>
                  <a:cubicBezTo>
                    <a:pt x="630222" y="196902"/>
                    <a:pt x="610259" y="157945"/>
                    <a:pt x="583736" y="124131"/>
                  </a:cubicBezTo>
                  <a:lnTo>
                    <a:pt x="583736" y="124131"/>
                  </a:lnTo>
                  <a:close/>
                </a:path>
              </a:pathLst>
            </a:custGeom>
            <a:solidFill>
              <a:srgbClr val="72BF44"/>
            </a:solidFill>
            <a:ln w="0" cap="flat">
              <a:noFill/>
              <a:prstDash val="solid"/>
              <a:miter/>
            </a:ln>
          </p:spPr>
          <p:txBody>
            <a:bodyPr rtlCol="0" anchor="ctr"/>
            <a:lstStyle/>
            <a:p>
              <a:endParaRPr lang="fr-CA"/>
            </a:p>
          </p:txBody>
        </p:sp>
      </p:grpSp>
      <p:sp>
        <p:nvSpPr>
          <p:cNvPr id="13" name="Slide Number Placeholder 3">
            <a:extLst>
              <a:ext uri="{FF2B5EF4-FFF2-40B4-BE49-F238E27FC236}">
                <a16:creationId xmlns:a16="http://schemas.microsoft.com/office/drawing/2014/main" id="{AFB0350F-BA85-9515-CC23-4AF56882A08B}"/>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29</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2514323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B5C71-FF94-68BC-FE78-3BD7A45F52E5}"/>
              </a:ext>
            </a:extLst>
          </p:cNvPr>
          <p:cNvSpPr>
            <a:spLocks noGrp="1"/>
          </p:cNvSpPr>
          <p:nvPr>
            <p:ph type="ctrTitle"/>
          </p:nvPr>
        </p:nvSpPr>
        <p:spPr>
          <a:xfrm>
            <a:off x="422137" y="2611226"/>
            <a:ext cx="5011947" cy="986595"/>
          </a:xfrm>
        </p:spPr>
        <p:txBody>
          <a:bodyPr>
            <a:normAutofit/>
          </a:bodyPr>
          <a:lstStyle/>
          <a:p>
            <a:r>
              <a:rPr lang="fr-CA" sz="4000" dirty="0"/>
              <a:t>Le saviez-vous? </a:t>
            </a:r>
            <a:r>
              <a:rPr lang="fr-CA" sz="4000" dirty="0">
                <a:solidFill>
                  <a:schemeClr val="bg1"/>
                </a:solidFill>
              </a:rPr>
              <a:t>1</a:t>
            </a:r>
          </a:p>
        </p:txBody>
      </p:sp>
      <p:sp>
        <p:nvSpPr>
          <p:cNvPr id="5" name="Subtitle 4">
            <a:extLst>
              <a:ext uri="{FF2B5EF4-FFF2-40B4-BE49-F238E27FC236}">
                <a16:creationId xmlns:a16="http://schemas.microsoft.com/office/drawing/2014/main" id="{BFBFAAE2-0364-344F-7914-B8D92AA138CA}"/>
              </a:ext>
            </a:extLst>
          </p:cNvPr>
          <p:cNvSpPr>
            <a:spLocks noGrp="1"/>
          </p:cNvSpPr>
          <p:nvPr>
            <p:ph type="subTitle" idx="1"/>
          </p:nvPr>
        </p:nvSpPr>
        <p:spPr>
          <a:xfrm>
            <a:off x="5989168" y="520059"/>
            <a:ext cx="5559981" cy="5817882"/>
          </a:xfrm>
        </p:spPr>
        <p:txBody>
          <a:bodyPr>
            <a:normAutofit fontScale="92500" lnSpcReduction="20000"/>
          </a:bodyPr>
          <a:lstStyle/>
          <a:p>
            <a:pPr marL="342900" indent="-342900">
              <a:lnSpc>
                <a:spcPct val="150000"/>
              </a:lnSpc>
              <a:buFont typeface="Arial" panose="020B0604020202020204" pitchFamily="34" charset="0"/>
              <a:buChar char="•"/>
            </a:pPr>
            <a:r>
              <a:rPr lang="fr-CA" dirty="0">
                <a:latin typeface="Lora" pitchFamily="2" charset="0"/>
              </a:rPr>
              <a:t>Les problèmes de santé mentale sont la principale cause d’invalidité parmi la population active (OMS, 2019).</a:t>
            </a:r>
          </a:p>
          <a:p>
            <a:pPr marL="342900" indent="-342900">
              <a:lnSpc>
                <a:spcPct val="150000"/>
              </a:lnSpc>
              <a:buFont typeface="Arial" panose="020B0604020202020204" pitchFamily="34" charset="0"/>
              <a:buChar char="•"/>
            </a:pPr>
            <a:r>
              <a:rPr lang="fr-CA" dirty="0">
                <a:latin typeface="Lora" pitchFamily="2" charset="0"/>
              </a:rPr>
              <a:t>La dépression, l'anxiété et la consommation de substances sont répandues parmi la population active (OMS, 2022). </a:t>
            </a:r>
          </a:p>
          <a:p>
            <a:pPr marL="342900" indent="-342900">
              <a:lnSpc>
                <a:spcPct val="150000"/>
              </a:lnSpc>
              <a:buFont typeface="Arial" panose="020B0604020202020204" pitchFamily="34" charset="0"/>
              <a:buChar char="•"/>
            </a:pPr>
            <a:r>
              <a:rPr lang="fr-CA" dirty="0">
                <a:latin typeface="Lora" pitchFamily="2" charset="0"/>
              </a:rPr>
              <a:t>Le travail peut être un facteur de protection pour la santé mentale, mais il peut également contribuer à aggraver la santé mentale. </a:t>
            </a:r>
          </a:p>
        </p:txBody>
      </p:sp>
      <p:sp>
        <p:nvSpPr>
          <p:cNvPr id="4" name="TextBox 3">
            <a:extLst>
              <a:ext uri="{FF2B5EF4-FFF2-40B4-BE49-F238E27FC236}">
                <a16:creationId xmlns:a16="http://schemas.microsoft.com/office/drawing/2014/main" id="{DCA5F530-7E7A-5B48-F9FE-BD23592863AB}"/>
              </a:ext>
            </a:extLst>
          </p:cNvPr>
          <p:cNvSpPr txBox="1"/>
          <p:nvPr/>
        </p:nvSpPr>
        <p:spPr>
          <a:xfrm>
            <a:off x="2412250" y="6211669"/>
            <a:ext cx="7153836" cy="339645"/>
          </a:xfrm>
          <a:prstGeom prst="rect">
            <a:avLst/>
          </a:prstGeom>
          <a:solidFill>
            <a:sysClr val="window" lastClr="FFFFFF"/>
          </a:solidFill>
        </p:spPr>
        <p:txBody>
          <a:bodyPr wrap="square" rtlCol="0">
            <a:spAutoFit/>
          </a:bodyPr>
          <a:lstStyle/>
          <a:p>
            <a:pPr algn="ctr">
              <a:lnSpc>
                <a:spcPct val="150000"/>
              </a:lnSpc>
              <a:defRPr/>
            </a:pPr>
            <a:r>
              <a:rPr kumimoji="0" lang="fr-CA" sz="1200" i="0" u="none" strike="noStrike" kern="0" cap="none" spc="0" normalizeH="0" baseline="0" dirty="0">
                <a:ln>
                  <a:noFill/>
                </a:ln>
                <a:solidFill>
                  <a:schemeClr val="bg2">
                    <a:lumMod val="50000"/>
                  </a:schemeClr>
                </a:solidFill>
                <a:effectLst/>
                <a:uLnTx/>
                <a:uFillTx/>
                <a:latin typeface="Lora" pitchFamily="2" charset="0"/>
                <a:cs typeface="Calibri" panose="020F0502020204030204" pitchFamily="34" charset="0"/>
              </a:rPr>
              <a:t>Source: Organisation Mondiale de la Santé</a:t>
            </a:r>
            <a:r>
              <a:rPr kumimoji="0" lang="fr-CA" sz="1200" i="0" u="none" strike="noStrike" kern="0" cap="none" spc="0" normalizeH="0" dirty="0">
                <a:ln>
                  <a:noFill/>
                </a:ln>
                <a:solidFill>
                  <a:schemeClr val="bg2">
                    <a:lumMod val="50000"/>
                  </a:schemeClr>
                </a:solidFill>
                <a:effectLst/>
                <a:uLnTx/>
                <a:uFillTx/>
                <a:latin typeface="Lora" pitchFamily="2" charset="0"/>
                <a:cs typeface="Calibri" panose="020F0502020204030204" pitchFamily="34" charset="0"/>
              </a:rPr>
              <a:t> (</a:t>
            </a:r>
            <a:r>
              <a:rPr kumimoji="0" lang="fr-CA" sz="1200" i="0" u="none" strike="noStrike" kern="0" cap="none" spc="0" normalizeH="0" baseline="0" dirty="0">
                <a:ln>
                  <a:noFill/>
                </a:ln>
                <a:solidFill>
                  <a:schemeClr val="bg2">
                    <a:lumMod val="50000"/>
                  </a:schemeClr>
                </a:solidFill>
                <a:effectLst/>
                <a:uLnTx/>
                <a:uFillTx/>
                <a:latin typeface="Lora" pitchFamily="2" charset="0"/>
                <a:cs typeface="Calibri" panose="020F0502020204030204" pitchFamily="34" charset="0"/>
              </a:rPr>
              <a:t>2019, 2022). </a:t>
            </a:r>
          </a:p>
        </p:txBody>
      </p:sp>
      <p:sp>
        <p:nvSpPr>
          <p:cNvPr id="9" name="Content Placeholder 2">
            <a:extLst>
              <a:ext uri="{FF2B5EF4-FFF2-40B4-BE49-F238E27FC236}">
                <a16:creationId xmlns:a16="http://schemas.microsoft.com/office/drawing/2014/main" id="{C5BCF460-2845-126A-3544-7862156D0F36}"/>
              </a:ext>
              <a:ext uri="{C183D7F6-B498-43B3-948B-1728B52AA6E4}">
                <adec:decorative xmlns:adec="http://schemas.microsoft.com/office/drawing/2017/decorative" val="1"/>
              </a:ext>
            </a:extLst>
          </p:cNvPr>
          <p:cNvSpPr txBox="1">
            <a:spLocks/>
          </p:cNvSpPr>
          <p:nvPr/>
        </p:nvSpPr>
        <p:spPr>
          <a:xfrm>
            <a:off x="876213" y="1254144"/>
            <a:ext cx="10117852" cy="4957525"/>
          </a:xfrm>
          <a:prstGeom prst="rect">
            <a:avLst/>
          </a:prstGeom>
        </p:spPr>
        <p:txBody>
          <a:bodyPr anchor="ctr">
            <a:normAutofit/>
          </a:bodyPr>
          <a:lstStyle>
            <a:lvl1pPr marL="0" indent="0" algn="l" defTabSz="609585" rtl="0" eaLnBrk="1" latinLnBrk="0" hangingPunct="1">
              <a:spcBef>
                <a:spcPts val="1600"/>
              </a:spcBef>
              <a:spcAft>
                <a:spcPts val="800"/>
              </a:spcAft>
              <a:buFontTx/>
              <a:buNone/>
              <a:defRPr sz="5333" kern="1200">
                <a:solidFill>
                  <a:schemeClr val="tx1"/>
                </a:solidFill>
                <a:latin typeface="+mn-lt"/>
                <a:ea typeface="+mn-ea"/>
                <a:cs typeface="+mn-cs"/>
              </a:defRPr>
            </a:lvl1pPr>
            <a:lvl2pPr marL="335992" indent="-335992" algn="l" defTabSz="609585" rtl="0" eaLnBrk="1" latinLnBrk="0" hangingPunct="1">
              <a:spcBef>
                <a:spcPts val="800"/>
              </a:spcBef>
              <a:spcAft>
                <a:spcPts val="800"/>
              </a:spcAft>
              <a:buClr>
                <a:srgbClr val="0D6CBA"/>
              </a:buClr>
              <a:buSzPct val="100000"/>
              <a:buFont typeface="Arial" panose="020B0604020202020204" pitchFamily="34" charset="0"/>
              <a:buChar char="•"/>
              <a:defRPr sz="5333" kern="1200">
                <a:solidFill>
                  <a:schemeClr val="tx1"/>
                </a:solidFill>
                <a:latin typeface="+mn-lt"/>
                <a:ea typeface="+mn-ea"/>
                <a:cs typeface="+mn-cs"/>
              </a:defRPr>
            </a:lvl2pPr>
            <a:lvl3pPr marL="902377" indent="-427189" algn="l" defTabSz="609585" rtl="0" eaLnBrk="1" latinLnBrk="0" hangingPunct="1">
              <a:spcBef>
                <a:spcPts val="400"/>
              </a:spcBef>
              <a:spcAft>
                <a:spcPts val="400"/>
              </a:spcAft>
              <a:buClr>
                <a:srgbClr val="0D6CBA"/>
              </a:buClr>
              <a:buFont typeface=".AppleSystemUIFont"/>
              <a:buChar char="–"/>
              <a:defRPr sz="5333" kern="1200">
                <a:solidFill>
                  <a:schemeClr val="tx1"/>
                </a:solidFill>
                <a:latin typeface="+mn-lt"/>
                <a:ea typeface="+mn-ea"/>
                <a:cs typeface="+mn-cs"/>
              </a:defRPr>
            </a:lvl3pPr>
            <a:lvl4pPr marL="935977" indent="-283193" algn="l" defTabSz="609585" rtl="0" eaLnBrk="1" latinLnBrk="0" hangingPunct="1">
              <a:spcBef>
                <a:spcPts val="400"/>
              </a:spcBef>
              <a:spcAft>
                <a:spcPts val="400"/>
              </a:spcAft>
              <a:buClr>
                <a:srgbClr val="0D6CBA"/>
              </a:buClr>
              <a:buSzPct val="75000"/>
              <a:buFont typeface="Courier New"/>
              <a:buChar char="o"/>
              <a:defRPr sz="2400"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133"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a:lstStyle>
          <a:p>
            <a:pPr>
              <a:spcBef>
                <a:spcPts val="0"/>
              </a:spcBef>
              <a:spcAft>
                <a:spcPts val="1200"/>
              </a:spcAft>
            </a:pPr>
            <a:endParaRPr lang="fr-CA" sz="3200">
              <a:solidFill>
                <a:srgbClr val="000000"/>
              </a:solidFill>
              <a:latin typeface="Calibri Light" panose="020F0302020204030204" pitchFamily="34" charset="0"/>
              <a:ea typeface="Calibri" panose="020F0502020204030204" pitchFamily="34" charset="0"/>
              <a:cs typeface="Calibri Light" panose="020F0302020204030204" pitchFamily="34" charset="0"/>
            </a:endParaRPr>
          </a:p>
        </p:txBody>
      </p:sp>
      <p:pic>
        <p:nvPicPr>
          <p:cNvPr id="6" name="Graphic 5" descr="Open book outline">
            <a:extLst>
              <a:ext uri="{FF2B5EF4-FFF2-40B4-BE49-F238E27FC236}">
                <a16:creationId xmlns:a16="http://schemas.microsoft.com/office/drawing/2014/main" id="{1E60F533-C3AD-BABF-57BD-2D125F7CBB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4985" y="5983571"/>
            <a:ext cx="899948" cy="899948"/>
          </a:xfrm>
          <a:prstGeom prst="rect">
            <a:avLst/>
          </a:prstGeom>
        </p:spPr>
      </p:pic>
      <p:sp>
        <p:nvSpPr>
          <p:cNvPr id="3" name="Slide Number Placeholder 3">
            <a:extLst>
              <a:ext uri="{FF2B5EF4-FFF2-40B4-BE49-F238E27FC236}">
                <a16:creationId xmlns:a16="http://schemas.microsoft.com/office/drawing/2014/main" id="{FAA7329C-C916-675D-E6E9-A4E002D79262}"/>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30</a:t>
            </a:fld>
            <a:endParaRPr lang="fr-CA">
              <a:latin typeface="Lora Regular Roman" pitchFamily="2" charset="0"/>
            </a:endParaRPr>
          </a:p>
        </p:txBody>
      </p:sp>
    </p:spTree>
    <p:extLst>
      <p:ext uri="{BB962C8B-B14F-4D97-AF65-F5344CB8AC3E}">
        <p14:creationId xmlns:p14="http://schemas.microsoft.com/office/powerpoint/2010/main" val="6496534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24B2FF-F78B-83F8-EF3D-86833CAE9609}"/>
              </a:ext>
            </a:extLst>
          </p:cNvPr>
          <p:cNvSpPr>
            <a:spLocks noGrp="1"/>
          </p:cNvSpPr>
          <p:nvPr>
            <p:ph type="title"/>
          </p:nvPr>
        </p:nvSpPr>
        <p:spPr>
          <a:xfrm>
            <a:off x="586390" y="350523"/>
            <a:ext cx="10974608" cy="1325563"/>
          </a:xfrm>
        </p:spPr>
        <p:txBody>
          <a:bodyPr>
            <a:normAutofit/>
          </a:bodyPr>
          <a:lstStyle/>
          <a:p>
            <a:r>
              <a:rPr lang="fr-CA" dirty="0"/>
              <a:t>Coûts ou pertes pour l’économie canadienne</a:t>
            </a:r>
          </a:p>
        </p:txBody>
      </p:sp>
      <p:sp>
        <p:nvSpPr>
          <p:cNvPr id="8" name="Freeform: Shape 7">
            <a:extLst>
              <a:ext uri="{FF2B5EF4-FFF2-40B4-BE49-F238E27FC236}">
                <a16:creationId xmlns:a16="http://schemas.microsoft.com/office/drawing/2014/main" id="{06539B5F-4D21-F331-6113-CBC88BC3034C}"/>
              </a:ext>
            </a:extLst>
          </p:cNvPr>
          <p:cNvSpPr/>
          <p:nvPr/>
        </p:nvSpPr>
        <p:spPr>
          <a:xfrm>
            <a:off x="660548" y="1539060"/>
            <a:ext cx="10870904" cy="1230957"/>
          </a:xfrm>
          <a:custGeom>
            <a:avLst/>
            <a:gdLst>
              <a:gd name="connsiteX0" fmla="*/ 0 w 8120719"/>
              <a:gd name="connsiteY0" fmla="*/ 175948 h 1759479"/>
              <a:gd name="connsiteX1" fmla="*/ 175948 w 8120719"/>
              <a:gd name="connsiteY1" fmla="*/ 0 h 1759479"/>
              <a:gd name="connsiteX2" fmla="*/ 7944771 w 8120719"/>
              <a:gd name="connsiteY2" fmla="*/ 0 h 1759479"/>
              <a:gd name="connsiteX3" fmla="*/ 8120719 w 8120719"/>
              <a:gd name="connsiteY3" fmla="*/ 175948 h 1759479"/>
              <a:gd name="connsiteX4" fmla="*/ 8120719 w 8120719"/>
              <a:gd name="connsiteY4" fmla="*/ 1583531 h 1759479"/>
              <a:gd name="connsiteX5" fmla="*/ 7944771 w 8120719"/>
              <a:gd name="connsiteY5" fmla="*/ 1759479 h 1759479"/>
              <a:gd name="connsiteX6" fmla="*/ 175948 w 8120719"/>
              <a:gd name="connsiteY6" fmla="*/ 1759479 h 1759479"/>
              <a:gd name="connsiteX7" fmla="*/ 0 w 8120719"/>
              <a:gd name="connsiteY7" fmla="*/ 1583531 h 1759479"/>
              <a:gd name="connsiteX8" fmla="*/ 0 w 8120719"/>
              <a:gd name="connsiteY8" fmla="*/ 175948 h 1759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20719" h="1759479">
                <a:moveTo>
                  <a:pt x="0" y="175948"/>
                </a:moveTo>
                <a:cubicBezTo>
                  <a:pt x="0" y="78775"/>
                  <a:pt x="78775" y="0"/>
                  <a:pt x="175948" y="0"/>
                </a:cubicBezTo>
                <a:lnTo>
                  <a:pt x="7944771" y="0"/>
                </a:lnTo>
                <a:cubicBezTo>
                  <a:pt x="8041944" y="0"/>
                  <a:pt x="8120719" y="78775"/>
                  <a:pt x="8120719" y="175948"/>
                </a:cubicBezTo>
                <a:lnTo>
                  <a:pt x="8120719" y="1583531"/>
                </a:lnTo>
                <a:cubicBezTo>
                  <a:pt x="8120719" y="1680704"/>
                  <a:pt x="8041944" y="1759479"/>
                  <a:pt x="7944771" y="1759479"/>
                </a:cubicBezTo>
                <a:lnTo>
                  <a:pt x="175948" y="1759479"/>
                </a:lnTo>
                <a:cubicBezTo>
                  <a:pt x="78775" y="1759479"/>
                  <a:pt x="0" y="1680704"/>
                  <a:pt x="0" y="1583531"/>
                </a:cubicBezTo>
                <a:lnTo>
                  <a:pt x="0" y="175948"/>
                </a:lnTo>
                <a:close/>
              </a:path>
            </a:pathLst>
          </a:custGeom>
          <a:solidFill>
            <a:srgbClr val="92D050"/>
          </a:solidFill>
          <a:ln w="6350" cap="flat" cmpd="sng" algn="ctr">
            <a:noFill/>
            <a:prstDash val="solid"/>
            <a:miter lim="800000"/>
          </a:ln>
          <a:effectLst/>
        </p:spPr>
        <p:txBody>
          <a:bodyPr spcFirstLastPara="0" vert="horz" wrap="square" lIns="299183" tIns="299183" rIns="299183" bIns="299183" numCol="1" spcCol="1270" anchor="ctr" anchorCtr="0">
            <a:noAutofit/>
          </a:bodyPr>
          <a:lstStyle/>
          <a:p>
            <a:pPr lvl="0" algn="ctr" defTabSz="3004820">
              <a:lnSpc>
                <a:spcPct val="90000"/>
              </a:lnSpc>
              <a:spcBef>
                <a:spcPct val="0"/>
              </a:spcBef>
              <a:spcAft>
                <a:spcPct val="35000"/>
              </a:spcAft>
              <a:defRPr/>
            </a:pPr>
            <a:r>
              <a:rPr lang="fr-CA" sz="4400" kern="0" dirty="0">
                <a:solidFill>
                  <a:schemeClr val="bg1"/>
                </a:solidFill>
                <a:latin typeface="Lora" pitchFamily="2" charset="0"/>
              </a:rPr>
              <a:t>51 milliards de dollars par an</a:t>
            </a:r>
            <a:endParaRPr kumimoji="0" lang="fr-CA" sz="4400" b="0" i="0" u="none" strike="noStrike" kern="0" cap="none" spc="0" normalizeH="0" baseline="0" dirty="0">
              <a:ln>
                <a:noFill/>
              </a:ln>
              <a:solidFill>
                <a:schemeClr val="bg1"/>
              </a:solidFill>
              <a:effectLst/>
              <a:uLnTx/>
              <a:uFillTx/>
              <a:latin typeface="Lora" pitchFamily="2" charset="0"/>
            </a:endParaRPr>
          </a:p>
        </p:txBody>
      </p:sp>
      <p:sp>
        <p:nvSpPr>
          <p:cNvPr id="9" name="Freeform: Shape 8">
            <a:extLst>
              <a:ext uri="{FF2B5EF4-FFF2-40B4-BE49-F238E27FC236}">
                <a16:creationId xmlns:a16="http://schemas.microsoft.com/office/drawing/2014/main" id="{FF79B37E-5EFE-4A3C-A241-69CB4BAD5CAA}"/>
              </a:ext>
            </a:extLst>
          </p:cNvPr>
          <p:cNvSpPr/>
          <p:nvPr/>
        </p:nvSpPr>
        <p:spPr>
          <a:xfrm>
            <a:off x="648853" y="2898296"/>
            <a:ext cx="10849682" cy="1500498"/>
          </a:xfrm>
          <a:custGeom>
            <a:avLst/>
            <a:gdLst>
              <a:gd name="connsiteX0" fmla="*/ 0 w 8104866"/>
              <a:gd name="connsiteY0" fmla="*/ 175948 h 1759479"/>
              <a:gd name="connsiteX1" fmla="*/ 175948 w 8104866"/>
              <a:gd name="connsiteY1" fmla="*/ 0 h 1759479"/>
              <a:gd name="connsiteX2" fmla="*/ 7928918 w 8104866"/>
              <a:gd name="connsiteY2" fmla="*/ 0 h 1759479"/>
              <a:gd name="connsiteX3" fmla="*/ 8104866 w 8104866"/>
              <a:gd name="connsiteY3" fmla="*/ 175948 h 1759479"/>
              <a:gd name="connsiteX4" fmla="*/ 8104866 w 8104866"/>
              <a:gd name="connsiteY4" fmla="*/ 1583531 h 1759479"/>
              <a:gd name="connsiteX5" fmla="*/ 7928918 w 8104866"/>
              <a:gd name="connsiteY5" fmla="*/ 1759479 h 1759479"/>
              <a:gd name="connsiteX6" fmla="*/ 175948 w 8104866"/>
              <a:gd name="connsiteY6" fmla="*/ 1759479 h 1759479"/>
              <a:gd name="connsiteX7" fmla="*/ 0 w 8104866"/>
              <a:gd name="connsiteY7" fmla="*/ 1583531 h 1759479"/>
              <a:gd name="connsiteX8" fmla="*/ 0 w 8104866"/>
              <a:gd name="connsiteY8" fmla="*/ 175948 h 1759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04866" h="1759479">
                <a:moveTo>
                  <a:pt x="0" y="175948"/>
                </a:moveTo>
                <a:cubicBezTo>
                  <a:pt x="0" y="78775"/>
                  <a:pt x="78775" y="0"/>
                  <a:pt x="175948" y="0"/>
                </a:cubicBezTo>
                <a:lnTo>
                  <a:pt x="7928918" y="0"/>
                </a:lnTo>
                <a:cubicBezTo>
                  <a:pt x="8026091" y="0"/>
                  <a:pt x="8104866" y="78775"/>
                  <a:pt x="8104866" y="175948"/>
                </a:cubicBezTo>
                <a:lnTo>
                  <a:pt x="8104866" y="1583531"/>
                </a:lnTo>
                <a:cubicBezTo>
                  <a:pt x="8104866" y="1680704"/>
                  <a:pt x="8026091" y="1759479"/>
                  <a:pt x="7928918" y="1759479"/>
                </a:cubicBezTo>
                <a:lnTo>
                  <a:pt x="175948" y="1759479"/>
                </a:lnTo>
                <a:cubicBezTo>
                  <a:pt x="78775" y="1759479"/>
                  <a:pt x="0" y="1680704"/>
                  <a:pt x="0" y="1583531"/>
                </a:cubicBezTo>
                <a:lnTo>
                  <a:pt x="0" y="175948"/>
                </a:lnTo>
                <a:close/>
              </a:path>
            </a:pathLst>
          </a:custGeom>
          <a:solidFill>
            <a:srgbClr val="0BACDC"/>
          </a:solidFill>
          <a:ln>
            <a:noFill/>
          </a:ln>
        </p:spPr>
        <p:style>
          <a:lnRef idx="1">
            <a:schemeClr val="accent1"/>
          </a:lnRef>
          <a:fillRef idx="3">
            <a:schemeClr val="accent1"/>
          </a:fillRef>
          <a:effectRef idx="2">
            <a:schemeClr val="accent1"/>
          </a:effectRef>
          <a:fontRef idx="minor">
            <a:schemeClr val="lt1"/>
          </a:fontRef>
        </p:style>
        <p:txBody>
          <a:bodyPr spcFirstLastPara="0" vert="horz" wrap="square" lIns="169643" tIns="169643" rIns="169643" bIns="169643" numCol="1" spcCol="1270" anchor="ctr" anchorCtr="0">
            <a:noAutofit/>
          </a:bodyPr>
          <a:lstStyle/>
          <a:p>
            <a:pPr algn="ctr" defTabSz="3004820">
              <a:lnSpc>
                <a:spcPct val="90000"/>
              </a:lnSpc>
              <a:spcBef>
                <a:spcPct val="0"/>
              </a:spcBef>
              <a:spcAft>
                <a:spcPct val="35000"/>
              </a:spcAft>
              <a:defRPr/>
            </a:pPr>
            <a:r>
              <a:rPr lang="fr-CA" sz="4400" dirty="0">
                <a:latin typeface="Lora" pitchFamily="2" charset="77"/>
              </a:rPr>
              <a:t>70 % du coût total des demandes d’indemnisation en cas d’invalidité</a:t>
            </a:r>
            <a:endParaRPr lang="fr-CA" sz="4400" kern="0" dirty="0">
              <a:solidFill>
                <a:schemeClr val="bg1"/>
              </a:solidFill>
              <a:latin typeface="Lora" pitchFamily="2" charset="77"/>
            </a:endParaRPr>
          </a:p>
        </p:txBody>
      </p:sp>
      <p:sp>
        <p:nvSpPr>
          <p:cNvPr id="17" name="Freeform: Shape 16">
            <a:extLst>
              <a:ext uri="{FF2B5EF4-FFF2-40B4-BE49-F238E27FC236}">
                <a16:creationId xmlns:a16="http://schemas.microsoft.com/office/drawing/2014/main" id="{3C04933A-4A80-413F-E8DC-2D741AF20431}"/>
              </a:ext>
            </a:extLst>
          </p:cNvPr>
          <p:cNvSpPr/>
          <p:nvPr/>
        </p:nvSpPr>
        <p:spPr>
          <a:xfrm>
            <a:off x="681770" y="4566957"/>
            <a:ext cx="3528280" cy="1309584"/>
          </a:xfrm>
          <a:custGeom>
            <a:avLst/>
            <a:gdLst>
              <a:gd name="connsiteX0" fmla="*/ 0 w 8104866"/>
              <a:gd name="connsiteY0" fmla="*/ 175948 h 1759479"/>
              <a:gd name="connsiteX1" fmla="*/ 175948 w 8104866"/>
              <a:gd name="connsiteY1" fmla="*/ 0 h 1759479"/>
              <a:gd name="connsiteX2" fmla="*/ 7928918 w 8104866"/>
              <a:gd name="connsiteY2" fmla="*/ 0 h 1759479"/>
              <a:gd name="connsiteX3" fmla="*/ 8104866 w 8104866"/>
              <a:gd name="connsiteY3" fmla="*/ 175948 h 1759479"/>
              <a:gd name="connsiteX4" fmla="*/ 8104866 w 8104866"/>
              <a:gd name="connsiteY4" fmla="*/ 1583531 h 1759479"/>
              <a:gd name="connsiteX5" fmla="*/ 7928918 w 8104866"/>
              <a:gd name="connsiteY5" fmla="*/ 1759479 h 1759479"/>
              <a:gd name="connsiteX6" fmla="*/ 175948 w 8104866"/>
              <a:gd name="connsiteY6" fmla="*/ 1759479 h 1759479"/>
              <a:gd name="connsiteX7" fmla="*/ 0 w 8104866"/>
              <a:gd name="connsiteY7" fmla="*/ 1583531 h 1759479"/>
              <a:gd name="connsiteX8" fmla="*/ 0 w 8104866"/>
              <a:gd name="connsiteY8" fmla="*/ 175948 h 1759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04866" h="1759479">
                <a:moveTo>
                  <a:pt x="0" y="175948"/>
                </a:moveTo>
                <a:cubicBezTo>
                  <a:pt x="0" y="78775"/>
                  <a:pt x="78775" y="0"/>
                  <a:pt x="175948" y="0"/>
                </a:cubicBezTo>
                <a:lnTo>
                  <a:pt x="7928918" y="0"/>
                </a:lnTo>
                <a:cubicBezTo>
                  <a:pt x="8026091" y="0"/>
                  <a:pt x="8104866" y="78775"/>
                  <a:pt x="8104866" y="175948"/>
                </a:cubicBezTo>
                <a:lnTo>
                  <a:pt x="8104866" y="1583531"/>
                </a:lnTo>
                <a:cubicBezTo>
                  <a:pt x="8104866" y="1680704"/>
                  <a:pt x="8026091" y="1759479"/>
                  <a:pt x="7928918" y="1759479"/>
                </a:cubicBezTo>
                <a:lnTo>
                  <a:pt x="175948" y="1759479"/>
                </a:lnTo>
                <a:cubicBezTo>
                  <a:pt x="78775" y="1759479"/>
                  <a:pt x="0" y="1680704"/>
                  <a:pt x="0" y="1583531"/>
                </a:cubicBezTo>
                <a:lnTo>
                  <a:pt x="0" y="175948"/>
                </a:lnTo>
                <a:close/>
              </a:path>
            </a:pathLst>
          </a:custGeom>
          <a:solidFill>
            <a:srgbClr val="F1693E"/>
          </a:solidFill>
          <a:ln>
            <a:noFill/>
          </a:ln>
        </p:spPr>
        <p:style>
          <a:lnRef idx="1">
            <a:schemeClr val="accent1"/>
          </a:lnRef>
          <a:fillRef idx="3">
            <a:schemeClr val="accent1"/>
          </a:fillRef>
          <a:effectRef idx="2">
            <a:schemeClr val="accent1"/>
          </a:effectRef>
          <a:fontRef idx="minor">
            <a:schemeClr val="lt1"/>
          </a:fontRef>
        </p:style>
        <p:txBody>
          <a:bodyPr spcFirstLastPara="0" vert="horz" wrap="square" lIns="169643" tIns="169643" rIns="169643" bIns="169643" numCol="1" spcCol="1270" anchor="ctr" anchorCtr="0">
            <a:noAutofit/>
          </a:bodyPr>
          <a:lstStyle/>
          <a:p>
            <a:pPr lvl="0" algn="ctr" defTabSz="1433068">
              <a:lnSpc>
                <a:spcPct val="90000"/>
              </a:lnSpc>
              <a:spcBef>
                <a:spcPct val="0"/>
              </a:spcBef>
              <a:spcAft>
                <a:spcPct val="35000"/>
              </a:spcAft>
              <a:defRPr/>
            </a:pPr>
            <a:r>
              <a:rPr lang="fr-CA" sz="2800" dirty="0">
                <a:latin typeface="Lora" pitchFamily="2" charset="77"/>
              </a:rPr>
              <a:t>6,3 milliards de dollars de perte de productivité</a:t>
            </a:r>
            <a:endParaRPr kumimoji="0" lang="fr-CA" sz="2800" u="none" strike="noStrike" kern="0" cap="none" spc="0" normalizeH="0" baseline="0" dirty="0">
              <a:ln>
                <a:noFill/>
              </a:ln>
              <a:solidFill>
                <a:schemeClr val="bg1"/>
              </a:solidFill>
              <a:effectLst/>
              <a:uLnTx/>
              <a:uFillTx/>
              <a:latin typeface="Lora" pitchFamily="2" charset="77"/>
            </a:endParaRPr>
          </a:p>
        </p:txBody>
      </p:sp>
      <p:sp>
        <p:nvSpPr>
          <p:cNvPr id="18" name="Freeform: Shape 17">
            <a:extLst>
              <a:ext uri="{FF2B5EF4-FFF2-40B4-BE49-F238E27FC236}">
                <a16:creationId xmlns:a16="http://schemas.microsoft.com/office/drawing/2014/main" id="{490895CA-299C-F765-34C6-9B3D41BC8FEB}"/>
              </a:ext>
            </a:extLst>
          </p:cNvPr>
          <p:cNvSpPr/>
          <p:nvPr/>
        </p:nvSpPr>
        <p:spPr>
          <a:xfrm>
            <a:off x="4396522" y="4566957"/>
            <a:ext cx="3585430" cy="1309584"/>
          </a:xfrm>
          <a:custGeom>
            <a:avLst/>
            <a:gdLst>
              <a:gd name="connsiteX0" fmla="*/ 0 w 8104866"/>
              <a:gd name="connsiteY0" fmla="*/ 175948 h 1759479"/>
              <a:gd name="connsiteX1" fmla="*/ 175948 w 8104866"/>
              <a:gd name="connsiteY1" fmla="*/ 0 h 1759479"/>
              <a:gd name="connsiteX2" fmla="*/ 7928918 w 8104866"/>
              <a:gd name="connsiteY2" fmla="*/ 0 h 1759479"/>
              <a:gd name="connsiteX3" fmla="*/ 8104866 w 8104866"/>
              <a:gd name="connsiteY3" fmla="*/ 175948 h 1759479"/>
              <a:gd name="connsiteX4" fmla="*/ 8104866 w 8104866"/>
              <a:gd name="connsiteY4" fmla="*/ 1583531 h 1759479"/>
              <a:gd name="connsiteX5" fmla="*/ 7928918 w 8104866"/>
              <a:gd name="connsiteY5" fmla="*/ 1759479 h 1759479"/>
              <a:gd name="connsiteX6" fmla="*/ 175948 w 8104866"/>
              <a:gd name="connsiteY6" fmla="*/ 1759479 h 1759479"/>
              <a:gd name="connsiteX7" fmla="*/ 0 w 8104866"/>
              <a:gd name="connsiteY7" fmla="*/ 1583531 h 1759479"/>
              <a:gd name="connsiteX8" fmla="*/ 0 w 8104866"/>
              <a:gd name="connsiteY8" fmla="*/ 175948 h 1759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04866" h="1759479">
                <a:moveTo>
                  <a:pt x="0" y="175948"/>
                </a:moveTo>
                <a:cubicBezTo>
                  <a:pt x="0" y="78775"/>
                  <a:pt x="78775" y="0"/>
                  <a:pt x="175948" y="0"/>
                </a:cubicBezTo>
                <a:lnTo>
                  <a:pt x="7928918" y="0"/>
                </a:lnTo>
                <a:cubicBezTo>
                  <a:pt x="8026091" y="0"/>
                  <a:pt x="8104866" y="78775"/>
                  <a:pt x="8104866" y="175948"/>
                </a:cubicBezTo>
                <a:lnTo>
                  <a:pt x="8104866" y="1583531"/>
                </a:lnTo>
                <a:cubicBezTo>
                  <a:pt x="8104866" y="1680704"/>
                  <a:pt x="8026091" y="1759479"/>
                  <a:pt x="7928918" y="1759479"/>
                </a:cubicBezTo>
                <a:lnTo>
                  <a:pt x="175948" y="1759479"/>
                </a:lnTo>
                <a:cubicBezTo>
                  <a:pt x="78775" y="1759479"/>
                  <a:pt x="0" y="1680704"/>
                  <a:pt x="0" y="1583531"/>
                </a:cubicBezTo>
                <a:lnTo>
                  <a:pt x="0" y="175948"/>
                </a:lnTo>
                <a:close/>
              </a:path>
            </a:pathLst>
          </a:custGeom>
          <a:solidFill>
            <a:srgbClr val="F1693E"/>
          </a:solidFill>
          <a:ln>
            <a:noFill/>
          </a:ln>
        </p:spPr>
        <p:style>
          <a:lnRef idx="1">
            <a:schemeClr val="accent1"/>
          </a:lnRef>
          <a:fillRef idx="3">
            <a:schemeClr val="accent1"/>
          </a:fillRef>
          <a:effectRef idx="2">
            <a:schemeClr val="accent1"/>
          </a:effectRef>
          <a:fontRef idx="minor">
            <a:schemeClr val="lt1"/>
          </a:fontRef>
        </p:style>
        <p:txBody>
          <a:bodyPr spcFirstLastPara="0" vert="horz" wrap="square" lIns="169643" tIns="169643" rIns="169643" bIns="169643" numCol="1" spcCol="1270" anchor="ctr" anchorCtr="0">
            <a:noAutofit/>
          </a:bodyPr>
          <a:lstStyle/>
          <a:p>
            <a:pPr lvl="0" algn="ctr" defTabSz="1433068">
              <a:lnSpc>
                <a:spcPct val="90000"/>
              </a:lnSpc>
              <a:spcBef>
                <a:spcPct val="0"/>
              </a:spcBef>
              <a:spcAft>
                <a:spcPct val="35000"/>
              </a:spcAft>
              <a:defRPr/>
            </a:pPr>
            <a:r>
              <a:rPr lang="fr-CA" sz="2800" dirty="0">
                <a:latin typeface="Lora" pitchFamily="2" charset="77"/>
              </a:rPr>
              <a:t>Rétention et recrutement réduits</a:t>
            </a:r>
            <a:endParaRPr kumimoji="0" lang="fr-CA" sz="2800" u="none" strike="noStrike" kern="0" cap="none" spc="0" normalizeH="0" baseline="0" dirty="0">
              <a:ln>
                <a:noFill/>
              </a:ln>
              <a:solidFill>
                <a:schemeClr val="bg1"/>
              </a:solidFill>
              <a:effectLst/>
              <a:uLnTx/>
              <a:uFillTx/>
              <a:latin typeface="Lora" pitchFamily="2" charset="77"/>
            </a:endParaRPr>
          </a:p>
        </p:txBody>
      </p:sp>
      <p:sp>
        <p:nvSpPr>
          <p:cNvPr id="19" name="Freeform: Shape 18">
            <a:extLst>
              <a:ext uri="{FF2B5EF4-FFF2-40B4-BE49-F238E27FC236}">
                <a16:creationId xmlns:a16="http://schemas.microsoft.com/office/drawing/2014/main" id="{69338021-421C-1405-3A2B-65F6F938809E}"/>
              </a:ext>
            </a:extLst>
          </p:cNvPr>
          <p:cNvSpPr/>
          <p:nvPr/>
        </p:nvSpPr>
        <p:spPr>
          <a:xfrm>
            <a:off x="8181267" y="4566957"/>
            <a:ext cx="3317267" cy="1309584"/>
          </a:xfrm>
          <a:custGeom>
            <a:avLst/>
            <a:gdLst>
              <a:gd name="connsiteX0" fmla="*/ 0 w 8104866"/>
              <a:gd name="connsiteY0" fmla="*/ 175948 h 1759479"/>
              <a:gd name="connsiteX1" fmla="*/ 175948 w 8104866"/>
              <a:gd name="connsiteY1" fmla="*/ 0 h 1759479"/>
              <a:gd name="connsiteX2" fmla="*/ 7928918 w 8104866"/>
              <a:gd name="connsiteY2" fmla="*/ 0 h 1759479"/>
              <a:gd name="connsiteX3" fmla="*/ 8104866 w 8104866"/>
              <a:gd name="connsiteY3" fmla="*/ 175948 h 1759479"/>
              <a:gd name="connsiteX4" fmla="*/ 8104866 w 8104866"/>
              <a:gd name="connsiteY4" fmla="*/ 1583531 h 1759479"/>
              <a:gd name="connsiteX5" fmla="*/ 7928918 w 8104866"/>
              <a:gd name="connsiteY5" fmla="*/ 1759479 h 1759479"/>
              <a:gd name="connsiteX6" fmla="*/ 175948 w 8104866"/>
              <a:gd name="connsiteY6" fmla="*/ 1759479 h 1759479"/>
              <a:gd name="connsiteX7" fmla="*/ 0 w 8104866"/>
              <a:gd name="connsiteY7" fmla="*/ 1583531 h 1759479"/>
              <a:gd name="connsiteX8" fmla="*/ 0 w 8104866"/>
              <a:gd name="connsiteY8" fmla="*/ 175948 h 1759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04866" h="1759479">
                <a:moveTo>
                  <a:pt x="0" y="175948"/>
                </a:moveTo>
                <a:cubicBezTo>
                  <a:pt x="0" y="78775"/>
                  <a:pt x="78775" y="0"/>
                  <a:pt x="175948" y="0"/>
                </a:cubicBezTo>
                <a:lnTo>
                  <a:pt x="7928918" y="0"/>
                </a:lnTo>
                <a:cubicBezTo>
                  <a:pt x="8026091" y="0"/>
                  <a:pt x="8104866" y="78775"/>
                  <a:pt x="8104866" y="175948"/>
                </a:cubicBezTo>
                <a:lnTo>
                  <a:pt x="8104866" y="1583531"/>
                </a:lnTo>
                <a:cubicBezTo>
                  <a:pt x="8104866" y="1680704"/>
                  <a:pt x="8026091" y="1759479"/>
                  <a:pt x="7928918" y="1759479"/>
                </a:cubicBezTo>
                <a:lnTo>
                  <a:pt x="175948" y="1759479"/>
                </a:lnTo>
                <a:cubicBezTo>
                  <a:pt x="78775" y="1759479"/>
                  <a:pt x="0" y="1680704"/>
                  <a:pt x="0" y="1583531"/>
                </a:cubicBezTo>
                <a:lnTo>
                  <a:pt x="0" y="175948"/>
                </a:lnTo>
                <a:close/>
              </a:path>
            </a:pathLst>
          </a:custGeom>
          <a:solidFill>
            <a:srgbClr val="F1693E"/>
          </a:solidFill>
          <a:ln>
            <a:noFill/>
          </a:ln>
        </p:spPr>
        <p:style>
          <a:lnRef idx="1">
            <a:schemeClr val="accent1"/>
          </a:lnRef>
          <a:fillRef idx="3">
            <a:schemeClr val="accent1"/>
          </a:fillRef>
          <a:effectRef idx="2">
            <a:schemeClr val="accent1"/>
          </a:effectRef>
          <a:fontRef idx="minor">
            <a:schemeClr val="lt1"/>
          </a:fontRef>
        </p:style>
        <p:txBody>
          <a:bodyPr spcFirstLastPara="0" vert="horz" wrap="square" lIns="169643" tIns="169643" rIns="169643" bIns="169643" numCol="1" spcCol="1270" anchor="ctr" anchorCtr="0">
            <a:noAutofit/>
          </a:bodyPr>
          <a:lstStyle/>
          <a:p>
            <a:pPr algn="ctr" defTabSz="1433068">
              <a:lnSpc>
                <a:spcPct val="90000"/>
              </a:lnSpc>
              <a:spcBef>
                <a:spcPct val="0"/>
              </a:spcBef>
              <a:spcAft>
                <a:spcPct val="35000"/>
              </a:spcAft>
              <a:defRPr/>
            </a:pPr>
            <a:r>
              <a:rPr lang="fr-CA" sz="2800" dirty="0">
                <a:latin typeface="Lora" pitchFamily="2" charset="77"/>
              </a:rPr>
              <a:t>Ressources inutilisées ou</a:t>
            </a:r>
            <a:br>
              <a:rPr lang="fr-CA" sz="2800" dirty="0">
                <a:latin typeface="Lora" pitchFamily="2" charset="77"/>
              </a:rPr>
            </a:br>
            <a:r>
              <a:rPr lang="fr-CA" sz="2800" dirty="0">
                <a:latin typeface="Lora" pitchFamily="2" charset="77"/>
              </a:rPr>
              <a:t>sous-utilisées</a:t>
            </a:r>
            <a:endParaRPr lang="fr-CA" sz="2800" kern="0" dirty="0">
              <a:solidFill>
                <a:schemeClr val="bg1"/>
              </a:solidFill>
              <a:latin typeface="Lora" pitchFamily="2" charset="77"/>
            </a:endParaRPr>
          </a:p>
        </p:txBody>
      </p:sp>
      <p:sp>
        <p:nvSpPr>
          <p:cNvPr id="5" name="Rectangle 4">
            <a:extLst>
              <a:ext uri="{FF2B5EF4-FFF2-40B4-BE49-F238E27FC236}">
                <a16:creationId xmlns:a16="http://schemas.microsoft.com/office/drawing/2014/main" id="{4DD857ED-E61C-3386-15CC-14799CD355E8}"/>
              </a:ext>
            </a:extLst>
          </p:cNvPr>
          <p:cNvSpPr/>
          <p:nvPr/>
        </p:nvSpPr>
        <p:spPr>
          <a:xfrm>
            <a:off x="659414" y="6338986"/>
            <a:ext cx="11292537" cy="276999"/>
          </a:xfrm>
          <a:prstGeom prst="rect">
            <a:avLst/>
          </a:prstGeom>
        </p:spPr>
        <p:txBody>
          <a:bodyPr wrap="square">
            <a:spAutoFit/>
          </a:bodyPr>
          <a:lstStyle/>
          <a:p>
            <a:pPr algn="ctr"/>
            <a:r>
              <a:rPr lang="fr-CA" sz="1200" dirty="0">
                <a:solidFill>
                  <a:schemeClr val="bg2">
                    <a:lumMod val="50000"/>
                  </a:schemeClr>
                </a:solidFill>
                <a:latin typeface="Lora" pitchFamily="2" charset="0"/>
              </a:rPr>
              <a:t>Sources: CAMH (2020) ; CSMC (2017) ; </a:t>
            </a:r>
            <a:r>
              <a:rPr lang="fr-CA" sz="1200" dirty="0" err="1">
                <a:solidFill>
                  <a:schemeClr val="bg2">
                    <a:lumMod val="50000"/>
                  </a:schemeClr>
                </a:solidFill>
                <a:latin typeface="Lora" pitchFamily="2" charset="0"/>
              </a:rPr>
              <a:t>Smetanin</a:t>
            </a:r>
            <a:r>
              <a:rPr lang="fr-CA" sz="1200" dirty="0">
                <a:solidFill>
                  <a:schemeClr val="bg2">
                    <a:lumMod val="50000"/>
                  </a:schemeClr>
                </a:solidFill>
                <a:latin typeface="Lora" pitchFamily="2" charset="0"/>
              </a:rPr>
              <a:t> (2011)</a:t>
            </a:r>
          </a:p>
        </p:txBody>
      </p:sp>
      <p:sp>
        <p:nvSpPr>
          <p:cNvPr id="2" name="Slide Number Placeholder 3">
            <a:extLst>
              <a:ext uri="{FF2B5EF4-FFF2-40B4-BE49-F238E27FC236}">
                <a16:creationId xmlns:a16="http://schemas.microsoft.com/office/drawing/2014/main" id="{8F927603-25F9-9BAA-1620-C317D3C11042}"/>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31</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14775326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7" grpId="0" animBg="1"/>
      <p:bldP spid="18" grpId="0" animBg="1"/>
      <p:bldP spid="19"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015" y="164399"/>
            <a:ext cx="11557529" cy="1865298"/>
          </a:xfrm>
        </p:spPr>
        <p:txBody>
          <a:bodyPr>
            <a:noAutofit/>
          </a:bodyPr>
          <a:lstStyle/>
          <a:p>
            <a:pPr>
              <a:spcAft>
                <a:spcPts val="2400"/>
              </a:spcAft>
            </a:pPr>
            <a:r>
              <a:rPr lang="fr-CA" sz="3600" dirty="0"/>
              <a:t>Pensez-vous que les gens sont plus à l'aise pour parler de leur santé physique ou de leur santé mentale avec d'autres au travail?</a:t>
            </a:r>
            <a:endParaRPr lang="fr-CA" sz="3600" dirty="0">
              <a:solidFill>
                <a:schemeClr val="tx1"/>
              </a:solidFill>
              <a:latin typeface="Lora Regular Roman" pitchFamily="2" charset="0"/>
            </a:endParaRPr>
          </a:p>
        </p:txBody>
      </p:sp>
      <p:sp>
        <p:nvSpPr>
          <p:cNvPr id="4" name="Content Placeholder 3">
            <a:extLst>
              <a:ext uri="{FF2B5EF4-FFF2-40B4-BE49-F238E27FC236}">
                <a16:creationId xmlns:a16="http://schemas.microsoft.com/office/drawing/2014/main" id="{464D0F5C-66C8-17C4-48FB-4E6D0DF96477}"/>
              </a:ext>
            </a:extLst>
          </p:cNvPr>
          <p:cNvSpPr>
            <a:spLocks noGrp="1"/>
          </p:cNvSpPr>
          <p:nvPr>
            <p:ph idx="1"/>
          </p:nvPr>
        </p:nvSpPr>
        <p:spPr>
          <a:xfrm>
            <a:off x="649908" y="2230553"/>
            <a:ext cx="7252725" cy="4204354"/>
          </a:xfrm>
        </p:spPr>
        <p:txBody>
          <a:bodyPr>
            <a:normAutofit/>
          </a:bodyPr>
          <a:lstStyle/>
          <a:p>
            <a:pPr marL="446400" lvl="1" indent="-457200">
              <a:lnSpc>
                <a:spcPct val="150000"/>
              </a:lnSpc>
              <a:buFont typeface="+mj-lt"/>
              <a:buAutoNum type="alphaUcPeriod"/>
            </a:pPr>
            <a:r>
              <a:rPr lang="fr-CA" sz="3200" dirty="0">
                <a:latin typeface="Lora" pitchFamily="2" charset="0"/>
              </a:rPr>
              <a:t>Santé physique</a:t>
            </a:r>
          </a:p>
          <a:p>
            <a:pPr marL="446400" lvl="1" indent="-457200">
              <a:lnSpc>
                <a:spcPct val="150000"/>
              </a:lnSpc>
              <a:buFont typeface="+mj-lt"/>
              <a:buAutoNum type="alphaUcPeriod"/>
            </a:pPr>
            <a:r>
              <a:rPr lang="fr-CA" sz="3200" dirty="0">
                <a:latin typeface="Lora" pitchFamily="2" charset="0"/>
              </a:rPr>
              <a:t>Santé mentale</a:t>
            </a:r>
          </a:p>
          <a:p>
            <a:pPr marL="446400" lvl="1" indent="-457200">
              <a:lnSpc>
                <a:spcPct val="150000"/>
              </a:lnSpc>
              <a:buFont typeface="+mj-lt"/>
              <a:buAutoNum type="alphaUcPeriod"/>
            </a:pPr>
            <a:r>
              <a:rPr lang="fr-CA" sz="3200" dirty="0">
                <a:latin typeface="Lora" pitchFamily="2" charset="0"/>
              </a:rPr>
              <a:t>Les deux</a:t>
            </a:r>
          </a:p>
          <a:p>
            <a:pPr marL="446400" lvl="1" indent="-457200">
              <a:lnSpc>
                <a:spcPct val="150000"/>
              </a:lnSpc>
              <a:buFont typeface="+mj-lt"/>
              <a:buAutoNum type="alphaUcPeriod"/>
            </a:pPr>
            <a:r>
              <a:rPr lang="fr-CA" sz="3200" dirty="0">
                <a:latin typeface="Lora" pitchFamily="2" charset="0"/>
              </a:rPr>
              <a:t>Ni l'un ni l'autre</a:t>
            </a:r>
          </a:p>
          <a:p>
            <a:pPr marL="446400" lvl="1" indent="-457200">
              <a:lnSpc>
                <a:spcPct val="150000"/>
              </a:lnSpc>
              <a:buFont typeface="+mj-lt"/>
              <a:buAutoNum type="alphaUcPeriod"/>
            </a:pPr>
            <a:r>
              <a:rPr lang="fr-CA" sz="3200" dirty="0">
                <a:latin typeface="Lora" pitchFamily="2" charset="0"/>
              </a:rPr>
              <a:t>Je ne sais pas</a:t>
            </a:r>
          </a:p>
        </p:txBody>
      </p:sp>
      <p:sp>
        <p:nvSpPr>
          <p:cNvPr id="5" name="Slide Number Placeholder 3">
            <a:extLst>
              <a:ext uri="{FF2B5EF4-FFF2-40B4-BE49-F238E27FC236}">
                <a16:creationId xmlns:a16="http://schemas.microsoft.com/office/drawing/2014/main" id="{F11ED932-B61D-CD70-73C0-2D6FD15967F9}"/>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32</a:t>
            </a:fld>
            <a:endParaRPr lang="fr-CA">
              <a:latin typeface="Lora Regular Roman" pitchFamily="2" charset="0"/>
            </a:endParaRPr>
          </a:p>
        </p:txBody>
      </p:sp>
      <p:pic>
        <p:nvPicPr>
          <p:cNvPr id="6" name="Picture 5" descr="Safety professional in front of power plant">
            <a:extLst>
              <a:ext uri="{FF2B5EF4-FFF2-40B4-BE49-F238E27FC236}">
                <a16:creationId xmlns:a16="http://schemas.microsoft.com/office/drawing/2014/main" id="{75FBDB39-343C-E1D4-F926-3FFB21992444}"/>
              </a:ext>
            </a:extLst>
          </p:cNvPr>
          <p:cNvPicPr>
            <a:picLocks noChangeAspect="1"/>
          </p:cNvPicPr>
          <p:nvPr/>
        </p:nvPicPr>
        <p:blipFill rotWithShape="1">
          <a:blip r:embed="rId4">
            <a:extLst>
              <a:ext uri="{28A0092B-C50C-407E-A947-70E740481C1C}">
                <a14:useLocalDpi xmlns:a14="http://schemas.microsoft.com/office/drawing/2010/main" val="0"/>
              </a:ext>
            </a:extLst>
          </a:blip>
          <a:srcRect l="29245" t="10300" r="11915" b="1582"/>
          <a:stretch/>
        </p:blipFill>
        <p:spPr>
          <a:xfrm>
            <a:off x="6359780" y="1828841"/>
            <a:ext cx="4517782" cy="4517782"/>
          </a:xfrm>
          <a:prstGeom prst="flowChartConnector">
            <a:avLst/>
          </a:prstGeom>
          <a:effectLst>
            <a:outerShdw blurRad="50800" dist="38100" algn="l" rotWithShape="0">
              <a:prstClr val="black">
                <a:alpha val="40000"/>
              </a:prstClr>
            </a:outerShdw>
          </a:effectLst>
        </p:spPr>
      </p:pic>
    </p:spTree>
    <p:custDataLst>
      <p:tags r:id="rId1"/>
    </p:custDataLst>
    <p:extLst>
      <p:ext uri="{BB962C8B-B14F-4D97-AF65-F5344CB8AC3E}">
        <p14:creationId xmlns:p14="http://schemas.microsoft.com/office/powerpoint/2010/main" val="39734714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B5C71-FF94-68BC-FE78-3BD7A45F52E5}"/>
              </a:ext>
            </a:extLst>
          </p:cNvPr>
          <p:cNvSpPr>
            <a:spLocks noGrp="1"/>
          </p:cNvSpPr>
          <p:nvPr>
            <p:ph type="ctrTitle"/>
          </p:nvPr>
        </p:nvSpPr>
        <p:spPr>
          <a:xfrm>
            <a:off x="214747" y="2439025"/>
            <a:ext cx="5059382" cy="1168222"/>
          </a:xfrm>
        </p:spPr>
        <p:txBody>
          <a:bodyPr>
            <a:normAutofit/>
          </a:bodyPr>
          <a:lstStyle/>
          <a:p>
            <a:pPr algn="ctr"/>
            <a:r>
              <a:rPr lang="fr-CA" sz="4000" dirty="0"/>
              <a:t>Le saviez-vous? </a:t>
            </a:r>
            <a:r>
              <a:rPr lang="fr-CA" sz="4000" dirty="0">
                <a:solidFill>
                  <a:schemeClr val="bg1"/>
                </a:solidFill>
              </a:rPr>
              <a:t>2</a:t>
            </a:r>
          </a:p>
        </p:txBody>
      </p:sp>
      <p:sp>
        <p:nvSpPr>
          <p:cNvPr id="5" name="Subtitle 4">
            <a:extLst>
              <a:ext uri="{FF2B5EF4-FFF2-40B4-BE49-F238E27FC236}">
                <a16:creationId xmlns:a16="http://schemas.microsoft.com/office/drawing/2014/main" id="{BFBFAAE2-0364-344F-7914-B8D92AA138CA}"/>
              </a:ext>
            </a:extLst>
          </p:cNvPr>
          <p:cNvSpPr>
            <a:spLocks noGrp="1"/>
          </p:cNvSpPr>
          <p:nvPr>
            <p:ph type="subTitle" idx="1"/>
          </p:nvPr>
        </p:nvSpPr>
        <p:spPr>
          <a:xfrm>
            <a:off x="6096000" y="2147290"/>
            <a:ext cx="5480858" cy="2919914"/>
          </a:xfrm>
        </p:spPr>
        <p:txBody>
          <a:bodyPr>
            <a:normAutofit/>
          </a:bodyPr>
          <a:lstStyle/>
          <a:p>
            <a:pPr>
              <a:lnSpc>
                <a:spcPct val="150000"/>
              </a:lnSpc>
            </a:pPr>
            <a:r>
              <a:rPr lang="fr-FR" dirty="0">
                <a:latin typeface="Lora" pitchFamily="2" charset="0"/>
              </a:rPr>
              <a:t>La plupart des travailleur</a:t>
            </a:r>
            <a:r>
              <a:rPr lang="fr-CA" dirty="0">
                <a:latin typeface="Lora" pitchFamily="2" charset="0"/>
                <a:ea typeface="Times New Roman" panose="02020603050405020304" pitchFamily="18" charset="0"/>
                <a:cs typeface="Calibri" panose="020F0502020204030204" pitchFamily="34" charset="0"/>
              </a:rPr>
              <a:t>·se·</a:t>
            </a:r>
            <a:r>
              <a:rPr lang="fr-FR" dirty="0">
                <a:latin typeface="Lora" pitchFamily="2" charset="0"/>
              </a:rPr>
              <a:t>s canadien</a:t>
            </a:r>
            <a:r>
              <a:rPr lang="fr-CA" dirty="0">
                <a:latin typeface="Lora" pitchFamily="2" charset="0"/>
                <a:ea typeface="Times New Roman" panose="02020603050405020304" pitchFamily="18" charset="0"/>
                <a:cs typeface="Calibri" panose="020F0502020204030204" pitchFamily="34" charset="0"/>
              </a:rPr>
              <a:t>·ne·</a:t>
            </a:r>
            <a:r>
              <a:rPr lang="fr-FR" dirty="0">
                <a:latin typeface="Lora" pitchFamily="2" charset="0"/>
              </a:rPr>
              <a:t>s ne se sentiraient pas à l'aise de parler de leur santé mentale avec leur employeur</a:t>
            </a:r>
            <a:r>
              <a:rPr lang="fr-CA" dirty="0">
                <a:latin typeface="Lora" pitchFamily="2" charset="0"/>
                <a:ea typeface="Times New Roman" panose="02020603050405020304" pitchFamily="18" charset="0"/>
                <a:cs typeface="Calibri" panose="020F0502020204030204" pitchFamily="34" charset="0"/>
              </a:rPr>
              <a:t>·se</a:t>
            </a:r>
            <a:r>
              <a:rPr lang="fr-FR" dirty="0">
                <a:latin typeface="Lora" pitchFamily="2" charset="0"/>
              </a:rPr>
              <a:t> ou leurs collègues.</a:t>
            </a:r>
            <a:endParaRPr lang="en-US" dirty="0">
              <a:latin typeface="Lora" pitchFamily="2" charset="0"/>
            </a:endParaRPr>
          </a:p>
        </p:txBody>
      </p:sp>
      <p:sp>
        <p:nvSpPr>
          <p:cNvPr id="9" name="Content Placeholder 2">
            <a:extLst>
              <a:ext uri="{FF2B5EF4-FFF2-40B4-BE49-F238E27FC236}">
                <a16:creationId xmlns:a16="http://schemas.microsoft.com/office/drawing/2014/main" id="{C5BCF460-2845-126A-3544-7862156D0F36}"/>
              </a:ext>
              <a:ext uri="{C183D7F6-B498-43B3-948B-1728B52AA6E4}">
                <adec:decorative xmlns:adec="http://schemas.microsoft.com/office/drawing/2017/decorative" val="1"/>
              </a:ext>
            </a:extLst>
          </p:cNvPr>
          <p:cNvSpPr txBox="1">
            <a:spLocks/>
          </p:cNvSpPr>
          <p:nvPr/>
        </p:nvSpPr>
        <p:spPr>
          <a:xfrm>
            <a:off x="876213" y="1254144"/>
            <a:ext cx="10117852" cy="4957525"/>
          </a:xfrm>
          <a:prstGeom prst="rect">
            <a:avLst/>
          </a:prstGeom>
        </p:spPr>
        <p:txBody>
          <a:bodyPr anchor="ctr">
            <a:normAutofit/>
          </a:bodyPr>
          <a:lstStyle>
            <a:lvl1pPr marL="0" indent="0" algn="l" defTabSz="609585" rtl="0" eaLnBrk="1" latinLnBrk="0" hangingPunct="1">
              <a:spcBef>
                <a:spcPts val="1600"/>
              </a:spcBef>
              <a:spcAft>
                <a:spcPts val="800"/>
              </a:spcAft>
              <a:buFontTx/>
              <a:buNone/>
              <a:defRPr sz="5333" kern="1200">
                <a:solidFill>
                  <a:schemeClr val="tx1"/>
                </a:solidFill>
                <a:latin typeface="+mn-lt"/>
                <a:ea typeface="+mn-ea"/>
                <a:cs typeface="+mn-cs"/>
              </a:defRPr>
            </a:lvl1pPr>
            <a:lvl2pPr marL="335992" indent="-335992" algn="l" defTabSz="609585" rtl="0" eaLnBrk="1" latinLnBrk="0" hangingPunct="1">
              <a:spcBef>
                <a:spcPts val="800"/>
              </a:spcBef>
              <a:spcAft>
                <a:spcPts val="800"/>
              </a:spcAft>
              <a:buClr>
                <a:srgbClr val="0D6CBA"/>
              </a:buClr>
              <a:buSzPct val="100000"/>
              <a:buFont typeface="Arial" panose="020B0604020202020204" pitchFamily="34" charset="0"/>
              <a:buChar char="•"/>
              <a:defRPr sz="5333" kern="1200">
                <a:solidFill>
                  <a:schemeClr val="tx1"/>
                </a:solidFill>
                <a:latin typeface="+mn-lt"/>
                <a:ea typeface="+mn-ea"/>
                <a:cs typeface="+mn-cs"/>
              </a:defRPr>
            </a:lvl2pPr>
            <a:lvl3pPr marL="902377" indent="-427189" algn="l" defTabSz="609585" rtl="0" eaLnBrk="1" latinLnBrk="0" hangingPunct="1">
              <a:spcBef>
                <a:spcPts val="400"/>
              </a:spcBef>
              <a:spcAft>
                <a:spcPts val="400"/>
              </a:spcAft>
              <a:buClr>
                <a:srgbClr val="0D6CBA"/>
              </a:buClr>
              <a:buFont typeface=".AppleSystemUIFont"/>
              <a:buChar char="–"/>
              <a:defRPr sz="5333" kern="1200">
                <a:solidFill>
                  <a:schemeClr val="tx1"/>
                </a:solidFill>
                <a:latin typeface="+mn-lt"/>
                <a:ea typeface="+mn-ea"/>
                <a:cs typeface="+mn-cs"/>
              </a:defRPr>
            </a:lvl3pPr>
            <a:lvl4pPr marL="935977" indent="-283193" algn="l" defTabSz="609585" rtl="0" eaLnBrk="1" latinLnBrk="0" hangingPunct="1">
              <a:spcBef>
                <a:spcPts val="400"/>
              </a:spcBef>
              <a:spcAft>
                <a:spcPts val="400"/>
              </a:spcAft>
              <a:buClr>
                <a:srgbClr val="0D6CBA"/>
              </a:buClr>
              <a:buSzPct val="75000"/>
              <a:buFont typeface="Courier New"/>
              <a:buChar char="o"/>
              <a:defRPr sz="2400"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133"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a:lstStyle>
          <a:p>
            <a:pPr>
              <a:spcBef>
                <a:spcPts val="0"/>
              </a:spcBef>
              <a:spcAft>
                <a:spcPts val="1200"/>
              </a:spcAft>
            </a:pPr>
            <a:endParaRPr lang="fr-CA" sz="3200">
              <a:solidFill>
                <a:srgbClr val="000000"/>
              </a:solidFill>
              <a:latin typeface="Calibri Light" panose="020F0302020204030204" pitchFamily="34" charset="0"/>
              <a:ea typeface="Calibri" panose="020F0502020204030204" pitchFamily="34" charset="0"/>
              <a:cs typeface="Calibri Light" panose="020F0302020204030204" pitchFamily="34" charset="0"/>
            </a:endParaRPr>
          </a:p>
        </p:txBody>
      </p:sp>
      <p:sp>
        <p:nvSpPr>
          <p:cNvPr id="7" name="Slide Number Placeholder 3">
            <a:extLst>
              <a:ext uri="{FF2B5EF4-FFF2-40B4-BE49-F238E27FC236}">
                <a16:creationId xmlns:a16="http://schemas.microsoft.com/office/drawing/2014/main" id="{0298657E-73F2-0796-421A-B81275E93842}"/>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33</a:t>
            </a:fld>
            <a:endParaRPr lang="fr-CA">
              <a:latin typeface="Lora Regular Roman" pitchFamily="2" charset="0"/>
            </a:endParaRPr>
          </a:p>
        </p:txBody>
      </p:sp>
      <p:sp>
        <p:nvSpPr>
          <p:cNvPr id="3" name="TextBox 2">
            <a:extLst>
              <a:ext uri="{FF2B5EF4-FFF2-40B4-BE49-F238E27FC236}">
                <a16:creationId xmlns:a16="http://schemas.microsoft.com/office/drawing/2014/main" id="{F3C7F91B-28BA-30D4-C7EE-99EC0E52D23F}"/>
              </a:ext>
            </a:extLst>
          </p:cNvPr>
          <p:cNvSpPr txBox="1"/>
          <p:nvPr/>
        </p:nvSpPr>
        <p:spPr>
          <a:xfrm>
            <a:off x="2519082" y="6217091"/>
            <a:ext cx="7153836" cy="276999"/>
          </a:xfrm>
          <a:prstGeom prst="rect">
            <a:avLst/>
          </a:prstGeom>
          <a:solidFill>
            <a:sysClr val="window" lastClr="FFFFFF"/>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i="0" u="none" strike="noStrike" kern="0" cap="none" spc="0" normalizeH="0" baseline="0" noProof="0" dirty="0">
                <a:ln>
                  <a:noFill/>
                </a:ln>
                <a:solidFill>
                  <a:schemeClr val="bg2">
                    <a:lumMod val="50000"/>
                  </a:schemeClr>
                </a:solidFill>
                <a:effectLst/>
                <a:uLnTx/>
                <a:uFillTx/>
                <a:latin typeface="Lora" pitchFamily="2" charset="0"/>
                <a:cs typeface="Calibri" panose="020F0502020204030204" pitchFamily="34" charset="0"/>
              </a:rPr>
              <a:t>Source:  Famularo (2019)</a:t>
            </a:r>
          </a:p>
        </p:txBody>
      </p:sp>
    </p:spTree>
    <p:extLst>
      <p:ext uri="{BB962C8B-B14F-4D97-AF65-F5344CB8AC3E}">
        <p14:creationId xmlns:p14="http://schemas.microsoft.com/office/powerpoint/2010/main" val="3615397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ED6815A-6B99-37A5-2D70-AC6021E8F679}"/>
              </a:ext>
            </a:extLst>
          </p:cNvPr>
          <p:cNvSpPr>
            <a:spLocks noGrp="1"/>
          </p:cNvSpPr>
          <p:nvPr>
            <p:ph type="title" idx="4294967295"/>
          </p:nvPr>
        </p:nvSpPr>
        <p:spPr/>
        <p:txBody>
          <a:bodyPr/>
          <a:lstStyle/>
          <a:p>
            <a:r>
              <a:rPr lang="en-US" dirty="0">
                <a:solidFill>
                  <a:schemeClr val="bg1"/>
                </a:solidFill>
              </a:rPr>
              <a:t>Milieu de travail </a:t>
            </a:r>
            <a:r>
              <a:rPr lang="en-US" dirty="0" err="1">
                <a:solidFill>
                  <a:schemeClr val="bg1"/>
                </a:solidFill>
              </a:rPr>
              <a:t>psychologiquement</a:t>
            </a:r>
            <a:r>
              <a:rPr lang="en-US" dirty="0">
                <a:solidFill>
                  <a:schemeClr val="bg1"/>
                </a:solidFill>
              </a:rPr>
              <a:t> </a:t>
            </a:r>
            <a:r>
              <a:rPr lang="en-US" dirty="0" err="1">
                <a:solidFill>
                  <a:schemeClr val="bg1"/>
                </a:solidFill>
              </a:rPr>
              <a:t>sain</a:t>
            </a:r>
            <a:r>
              <a:rPr lang="en-US" dirty="0">
                <a:solidFill>
                  <a:schemeClr val="bg1"/>
                </a:solidFill>
              </a:rPr>
              <a:t> et </a:t>
            </a:r>
            <a:r>
              <a:rPr lang="en-US" dirty="0" err="1">
                <a:solidFill>
                  <a:schemeClr val="bg1"/>
                </a:solidFill>
              </a:rPr>
              <a:t>sécuritaire</a:t>
            </a:r>
            <a:endParaRPr lang="en-US" dirty="0">
              <a:solidFill>
                <a:schemeClr val="bg1"/>
              </a:solidFill>
            </a:endParaRPr>
          </a:p>
        </p:txBody>
      </p:sp>
      <p:sp>
        <p:nvSpPr>
          <p:cNvPr id="2" name="Title 5">
            <a:extLst>
              <a:ext uri="{FF2B5EF4-FFF2-40B4-BE49-F238E27FC236}">
                <a16:creationId xmlns:a16="http://schemas.microsoft.com/office/drawing/2014/main" id="{8B09AC4E-A570-9B34-8829-CBBD33E754FB}"/>
              </a:ext>
            </a:extLst>
          </p:cNvPr>
          <p:cNvSpPr txBox="1">
            <a:spLocks/>
          </p:cNvSpPr>
          <p:nvPr/>
        </p:nvSpPr>
        <p:spPr>
          <a:xfrm>
            <a:off x="838200" y="283483"/>
            <a:ext cx="10515600" cy="1325563"/>
          </a:xfrm>
          <a:prstGeom prst="rect">
            <a:avLst/>
          </a:prstGeom>
        </p:spPr>
        <p:txBody>
          <a:bodyPr>
            <a:normAutofit/>
          </a:bodyPr>
          <a:lstStyle>
            <a:lvl1pPr algn="l" defTabSz="914400" rtl="0" eaLnBrk="1" latinLnBrk="0" hangingPunct="1">
              <a:lnSpc>
                <a:spcPct val="90000"/>
              </a:lnSpc>
              <a:spcBef>
                <a:spcPct val="0"/>
              </a:spcBef>
              <a:buNone/>
              <a:defRPr sz="4000" b="1" i="0" kern="1200">
                <a:solidFill>
                  <a:schemeClr val="tx2"/>
                </a:solidFill>
                <a:latin typeface="Red Hat Display" panose="02010303040201060303" pitchFamily="2" charset="0"/>
                <a:ea typeface="Red Hat Display" panose="02010303040201060303" pitchFamily="2" charset="0"/>
                <a:cs typeface="Red Hat Display" panose="02010303040201060303" pitchFamily="2" charset="0"/>
              </a:defRPr>
            </a:lvl1pPr>
          </a:lstStyle>
          <a:p>
            <a:r>
              <a:rPr lang="fr-CA" dirty="0">
                <a:solidFill>
                  <a:schemeClr val="bg1"/>
                </a:solidFill>
              </a:rPr>
              <a:t>Un milieu de travail psychologiquement sain et sécuritaire</a:t>
            </a:r>
          </a:p>
        </p:txBody>
      </p:sp>
      <p:sp>
        <p:nvSpPr>
          <p:cNvPr id="3" name="Oval 2">
            <a:extLst>
              <a:ext uri="{FF2B5EF4-FFF2-40B4-BE49-F238E27FC236}">
                <a16:creationId xmlns:a16="http://schemas.microsoft.com/office/drawing/2014/main" id="{EAE610E2-E756-FF4A-8E1B-C3C2B60208DD}"/>
              </a:ext>
              <a:ext uri="{C183D7F6-B498-43B3-948B-1728B52AA6E4}">
                <adec:decorative xmlns:adec="http://schemas.microsoft.com/office/drawing/2017/decorative" val="1"/>
              </a:ext>
            </a:extLst>
          </p:cNvPr>
          <p:cNvSpPr/>
          <p:nvPr/>
        </p:nvSpPr>
        <p:spPr>
          <a:xfrm>
            <a:off x="3036494" y="10470"/>
            <a:ext cx="5828723" cy="5880370"/>
          </a:xfrm>
          <a:prstGeom prst="ellipse">
            <a:avLst/>
          </a:prstGeom>
          <a:solidFill>
            <a:srgbClr val="00B0F0">
              <a:alpha val="1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3" name="TextBox 22">
            <a:extLst>
              <a:ext uri="{FF2B5EF4-FFF2-40B4-BE49-F238E27FC236}">
                <a16:creationId xmlns:a16="http://schemas.microsoft.com/office/drawing/2014/main" id="{F6E23812-BA49-4F5E-B305-066BFBA5AB07}"/>
              </a:ext>
            </a:extLst>
          </p:cNvPr>
          <p:cNvSpPr txBox="1"/>
          <p:nvPr/>
        </p:nvSpPr>
        <p:spPr>
          <a:xfrm>
            <a:off x="2650361" y="1423791"/>
            <a:ext cx="6891277" cy="3254609"/>
          </a:xfrm>
          <a:prstGeom prst="rect">
            <a:avLst/>
          </a:prstGeom>
          <a:noFill/>
        </p:spPr>
        <p:txBody>
          <a:bodyPr wrap="square" rtlCol="0">
            <a:spAutoFit/>
          </a:bodyPr>
          <a:lstStyle/>
          <a:p>
            <a:pPr marL="0" marR="0" algn="ctr">
              <a:spcBef>
                <a:spcPts val="0"/>
              </a:spcBef>
              <a:spcAft>
                <a:spcPts val="0"/>
              </a:spcAft>
            </a:pPr>
            <a:r>
              <a:rPr lang="en-US" sz="2400" dirty="0">
                <a:solidFill>
                  <a:srgbClr val="000000"/>
                </a:solidFill>
                <a:effectLst/>
                <a:latin typeface="Lora" pitchFamily="2" charset="0"/>
                <a:ea typeface="Aptos" panose="020B0004020202020204" pitchFamily="34" charset="0"/>
                <a:cs typeface="Aptos" panose="020B0004020202020204" pitchFamily="34" charset="0"/>
              </a:rPr>
              <a:t>Un </a:t>
            </a:r>
            <a:r>
              <a:rPr lang="en-US" sz="2400" b="1" dirty="0">
                <a:solidFill>
                  <a:srgbClr val="000000"/>
                </a:solidFill>
                <a:effectLst/>
                <a:latin typeface="Lora" pitchFamily="2" charset="0"/>
                <a:ea typeface="Aptos" panose="020B0004020202020204" pitchFamily="34" charset="0"/>
                <a:cs typeface="Aptos" panose="020B0004020202020204" pitchFamily="34" charset="0"/>
              </a:rPr>
              <a:t>milieu de travail </a:t>
            </a:r>
            <a:r>
              <a:rPr lang="en-US" sz="2400" b="1" dirty="0" err="1">
                <a:solidFill>
                  <a:srgbClr val="000000"/>
                </a:solidFill>
                <a:latin typeface="Lora" pitchFamily="2" charset="0"/>
                <a:ea typeface="Aptos" panose="020B0004020202020204" pitchFamily="34" charset="0"/>
                <a:cs typeface="Aptos" panose="020B0004020202020204" pitchFamily="34" charset="0"/>
              </a:rPr>
              <a:t>psychologiquement</a:t>
            </a:r>
            <a:r>
              <a:rPr lang="en-US" sz="2400" b="1" dirty="0">
                <a:solidFill>
                  <a:srgbClr val="000000"/>
                </a:solidFill>
                <a:latin typeface="Lora" pitchFamily="2" charset="0"/>
                <a:ea typeface="Aptos" panose="020B0004020202020204" pitchFamily="34" charset="0"/>
                <a:cs typeface="Aptos" panose="020B0004020202020204" pitchFamily="34" charset="0"/>
              </a:rPr>
              <a:t> </a:t>
            </a:r>
            <a:r>
              <a:rPr lang="en-US" sz="2400" b="1" dirty="0" err="1">
                <a:solidFill>
                  <a:srgbClr val="000000"/>
                </a:solidFill>
                <a:latin typeface="Lora" pitchFamily="2" charset="0"/>
                <a:ea typeface="Aptos" panose="020B0004020202020204" pitchFamily="34" charset="0"/>
                <a:cs typeface="Aptos" panose="020B0004020202020204" pitchFamily="34" charset="0"/>
              </a:rPr>
              <a:t>sain</a:t>
            </a:r>
            <a:r>
              <a:rPr lang="en-US" sz="2400" b="1" dirty="0">
                <a:solidFill>
                  <a:srgbClr val="000000"/>
                </a:solidFill>
                <a:latin typeface="Lora" pitchFamily="2" charset="0"/>
                <a:ea typeface="Aptos" panose="020B0004020202020204" pitchFamily="34" charset="0"/>
                <a:cs typeface="Aptos" panose="020B0004020202020204" pitchFamily="34" charset="0"/>
              </a:rPr>
              <a:t> et </a:t>
            </a:r>
            <a:r>
              <a:rPr lang="en-US" sz="2400" b="1" dirty="0" err="1">
                <a:solidFill>
                  <a:srgbClr val="000000"/>
                </a:solidFill>
                <a:latin typeface="Lora" pitchFamily="2" charset="0"/>
                <a:ea typeface="Aptos" panose="020B0004020202020204" pitchFamily="34" charset="0"/>
                <a:cs typeface="Aptos" panose="020B0004020202020204" pitchFamily="34" charset="0"/>
              </a:rPr>
              <a:t>sécuritaire</a:t>
            </a:r>
            <a:r>
              <a:rPr lang="en-US" sz="2400" b="1" dirty="0">
                <a:solidFill>
                  <a:srgbClr val="000000"/>
                </a:solidFill>
                <a:latin typeface="Lora" pitchFamily="2" charset="0"/>
                <a:ea typeface="Aptos" panose="020B0004020202020204" pitchFamily="34" charset="0"/>
                <a:cs typeface="Aptos" panose="020B0004020202020204" pitchFamily="34" charset="0"/>
              </a:rPr>
              <a:t> </a:t>
            </a:r>
            <a:r>
              <a:rPr lang="en-US" sz="2400" dirty="0" err="1">
                <a:solidFill>
                  <a:srgbClr val="000000"/>
                </a:solidFill>
                <a:effectLst/>
                <a:latin typeface="Lora" pitchFamily="2" charset="0"/>
                <a:ea typeface="Aptos" panose="020B0004020202020204" pitchFamily="34" charset="0"/>
                <a:cs typeface="Aptos" panose="020B0004020202020204" pitchFamily="34" charset="0"/>
              </a:rPr>
              <a:t>favorise</a:t>
            </a:r>
            <a:r>
              <a:rPr lang="en-US" sz="2400" dirty="0">
                <a:solidFill>
                  <a:srgbClr val="000000"/>
                </a:solidFill>
                <a:effectLst/>
                <a:latin typeface="Lora" pitchFamily="2" charset="0"/>
                <a:ea typeface="Aptos" panose="020B0004020202020204" pitchFamily="34" charset="0"/>
                <a:cs typeface="Aptos" panose="020B0004020202020204" pitchFamily="34" charset="0"/>
              </a:rPr>
              <a:t> le bien-</a:t>
            </a:r>
            <a:r>
              <a:rPr lang="en-US" sz="2400" dirty="0" err="1">
                <a:solidFill>
                  <a:srgbClr val="000000"/>
                </a:solidFill>
                <a:effectLst/>
                <a:latin typeface="Lora" pitchFamily="2" charset="0"/>
                <a:ea typeface="Aptos" panose="020B0004020202020204" pitchFamily="34" charset="0"/>
                <a:cs typeface="Aptos" panose="020B0004020202020204" pitchFamily="34" charset="0"/>
              </a:rPr>
              <a:t>être</a:t>
            </a:r>
            <a:r>
              <a:rPr lang="en-US" sz="2400" dirty="0">
                <a:solidFill>
                  <a:srgbClr val="000000"/>
                </a:solidFill>
                <a:effectLst/>
                <a:latin typeface="Lora" pitchFamily="2" charset="0"/>
                <a:ea typeface="Aptos" panose="020B0004020202020204" pitchFamily="34" charset="0"/>
                <a:cs typeface="Aptos" panose="020B0004020202020204" pitchFamily="34" charset="0"/>
              </a:rPr>
              <a:t> </a:t>
            </a:r>
            <a:r>
              <a:rPr lang="en-US" sz="2400" dirty="0" err="1">
                <a:solidFill>
                  <a:srgbClr val="000000"/>
                </a:solidFill>
                <a:effectLst/>
                <a:latin typeface="Lora" pitchFamily="2" charset="0"/>
                <a:ea typeface="Aptos" panose="020B0004020202020204" pitchFamily="34" charset="0"/>
                <a:cs typeface="Aptos" panose="020B0004020202020204" pitchFamily="34" charset="0"/>
              </a:rPr>
              <a:t>psychologique</a:t>
            </a:r>
            <a:r>
              <a:rPr lang="en-US" sz="2400" dirty="0">
                <a:solidFill>
                  <a:srgbClr val="000000"/>
                </a:solidFill>
                <a:effectLst/>
                <a:latin typeface="Lora" pitchFamily="2" charset="0"/>
                <a:ea typeface="Aptos" panose="020B0004020202020204" pitchFamily="34" charset="0"/>
                <a:cs typeface="Aptos" panose="020B0004020202020204" pitchFamily="34" charset="0"/>
              </a:rPr>
              <a:t> des </a:t>
            </a:r>
            <a:r>
              <a:rPr lang="en-US" sz="2400" dirty="0" err="1">
                <a:solidFill>
                  <a:srgbClr val="000000"/>
                </a:solidFill>
                <a:effectLst/>
                <a:latin typeface="Lora" pitchFamily="2" charset="0"/>
                <a:ea typeface="Aptos" panose="020B0004020202020204" pitchFamily="34" charset="0"/>
                <a:cs typeface="Aptos" panose="020B0004020202020204" pitchFamily="34" charset="0"/>
              </a:rPr>
              <a:t>travailleur·se·s</a:t>
            </a:r>
            <a:r>
              <a:rPr lang="en-US" sz="2400" dirty="0">
                <a:solidFill>
                  <a:srgbClr val="000000"/>
                </a:solidFill>
                <a:effectLst/>
                <a:latin typeface="Lora" pitchFamily="2" charset="0"/>
                <a:ea typeface="Aptos" panose="020B0004020202020204" pitchFamily="34" charset="0"/>
                <a:cs typeface="Aptos" panose="020B0004020202020204" pitchFamily="34" charset="0"/>
              </a:rPr>
              <a:t> et </a:t>
            </a:r>
            <a:r>
              <a:rPr lang="en-US" sz="2400" dirty="0" err="1">
                <a:solidFill>
                  <a:srgbClr val="000000"/>
                </a:solidFill>
                <a:effectLst/>
                <a:latin typeface="Lora" pitchFamily="2" charset="0"/>
                <a:ea typeface="Aptos" panose="020B0004020202020204" pitchFamily="34" charset="0"/>
                <a:cs typeface="Aptos" panose="020B0004020202020204" pitchFamily="34" charset="0"/>
              </a:rPr>
              <a:t>prévient</a:t>
            </a:r>
            <a:r>
              <a:rPr lang="en-US" sz="2400" dirty="0">
                <a:solidFill>
                  <a:srgbClr val="000000"/>
                </a:solidFill>
                <a:effectLst/>
                <a:latin typeface="Lora" pitchFamily="2" charset="0"/>
                <a:ea typeface="Aptos" panose="020B0004020202020204" pitchFamily="34" charset="0"/>
                <a:cs typeface="Aptos" panose="020B0004020202020204" pitchFamily="34" charset="0"/>
              </a:rPr>
              <a:t> </a:t>
            </a:r>
            <a:r>
              <a:rPr lang="en-US" sz="2400" dirty="0" err="1">
                <a:solidFill>
                  <a:srgbClr val="000000"/>
                </a:solidFill>
                <a:effectLst/>
                <a:latin typeface="Lora" pitchFamily="2" charset="0"/>
                <a:ea typeface="Aptos" panose="020B0004020202020204" pitchFamily="34" charset="0"/>
                <a:cs typeface="Aptos" panose="020B0004020202020204" pitchFamily="34" charset="0"/>
              </a:rPr>
              <a:t>activement</a:t>
            </a:r>
            <a:r>
              <a:rPr lang="en-US" sz="2400" dirty="0">
                <a:solidFill>
                  <a:srgbClr val="000000"/>
                </a:solidFill>
                <a:effectLst/>
                <a:latin typeface="Lora" pitchFamily="2" charset="0"/>
                <a:ea typeface="Aptos" panose="020B0004020202020204" pitchFamily="34" charset="0"/>
                <a:cs typeface="Aptos" panose="020B0004020202020204" pitchFamily="34" charset="0"/>
              </a:rPr>
              <a:t> les </a:t>
            </a:r>
            <a:r>
              <a:rPr lang="en-US" sz="2400" dirty="0" err="1">
                <a:solidFill>
                  <a:srgbClr val="000000"/>
                </a:solidFill>
                <a:effectLst/>
                <a:latin typeface="Lora" pitchFamily="2" charset="0"/>
                <a:ea typeface="Aptos" panose="020B0004020202020204" pitchFamily="34" charset="0"/>
                <a:cs typeface="Aptos" panose="020B0004020202020204" pitchFamily="34" charset="0"/>
              </a:rPr>
              <a:t>dommages</a:t>
            </a:r>
            <a:r>
              <a:rPr lang="en-US" sz="2400" dirty="0">
                <a:solidFill>
                  <a:srgbClr val="000000"/>
                </a:solidFill>
                <a:effectLst/>
                <a:latin typeface="Lora" pitchFamily="2" charset="0"/>
                <a:ea typeface="Aptos" panose="020B0004020202020204" pitchFamily="34" charset="0"/>
                <a:cs typeface="Aptos" panose="020B0004020202020204" pitchFamily="34" charset="0"/>
              </a:rPr>
              <a:t> </a:t>
            </a:r>
            <a:r>
              <a:rPr lang="en-US" sz="2400" dirty="0" err="1">
                <a:solidFill>
                  <a:srgbClr val="000000"/>
                </a:solidFill>
                <a:effectLst/>
                <a:latin typeface="Lora" pitchFamily="2" charset="0"/>
                <a:ea typeface="Aptos" panose="020B0004020202020204" pitchFamily="34" charset="0"/>
                <a:cs typeface="Aptos" panose="020B0004020202020204" pitchFamily="34" charset="0"/>
              </a:rPr>
              <a:t>portés</a:t>
            </a:r>
            <a:r>
              <a:rPr lang="en-US" sz="2400" dirty="0">
                <a:solidFill>
                  <a:srgbClr val="000000"/>
                </a:solidFill>
                <a:effectLst/>
                <a:latin typeface="Lora" pitchFamily="2" charset="0"/>
                <a:ea typeface="Aptos" panose="020B0004020202020204" pitchFamily="34" charset="0"/>
                <a:cs typeface="Aptos" panose="020B0004020202020204" pitchFamily="34" charset="0"/>
              </a:rPr>
              <a:t> à </a:t>
            </a:r>
            <a:r>
              <a:rPr lang="en-US" sz="2400" dirty="0" err="1">
                <a:solidFill>
                  <a:srgbClr val="000000"/>
                </a:solidFill>
                <a:effectLst/>
                <a:latin typeface="Lora" pitchFamily="2" charset="0"/>
                <a:ea typeface="Aptos" panose="020B0004020202020204" pitchFamily="34" charset="0"/>
                <a:cs typeface="Aptos" panose="020B0004020202020204" pitchFamily="34" charset="0"/>
              </a:rPr>
              <a:t>leur</a:t>
            </a:r>
            <a:r>
              <a:rPr lang="en-US" sz="2400" dirty="0">
                <a:solidFill>
                  <a:srgbClr val="000000"/>
                </a:solidFill>
                <a:effectLst/>
                <a:latin typeface="Lora" pitchFamily="2" charset="0"/>
                <a:ea typeface="Aptos" panose="020B0004020202020204" pitchFamily="34" charset="0"/>
                <a:cs typeface="Aptos" panose="020B0004020202020204" pitchFamily="34" charset="0"/>
              </a:rPr>
              <a:t> santé mentale par </a:t>
            </a:r>
            <a:r>
              <a:rPr lang="en-US" sz="2400" dirty="0" err="1">
                <a:solidFill>
                  <a:srgbClr val="000000"/>
                </a:solidFill>
                <a:effectLst/>
                <a:latin typeface="Lora" pitchFamily="2" charset="0"/>
                <a:ea typeface="Aptos" panose="020B0004020202020204" pitchFamily="34" charset="0"/>
                <a:cs typeface="Aptos" panose="020B0004020202020204" pitchFamily="34" charset="0"/>
              </a:rPr>
              <a:t>négligence</a:t>
            </a:r>
            <a:r>
              <a:rPr lang="en-US" sz="2400" dirty="0">
                <a:solidFill>
                  <a:srgbClr val="000000"/>
                </a:solidFill>
                <a:effectLst/>
                <a:latin typeface="Lora" pitchFamily="2" charset="0"/>
                <a:ea typeface="Aptos" panose="020B0004020202020204" pitchFamily="34" charset="0"/>
                <a:cs typeface="Aptos" panose="020B0004020202020204" pitchFamily="34" charset="0"/>
              </a:rPr>
              <a:t> </a:t>
            </a:r>
            <a:r>
              <a:rPr lang="en-US" sz="2400" dirty="0" err="1">
                <a:solidFill>
                  <a:srgbClr val="000000"/>
                </a:solidFill>
                <a:effectLst/>
                <a:latin typeface="Lora" pitchFamily="2" charset="0"/>
                <a:ea typeface="Aptos" panose="020B0004020202020204" pitchFamily="34" charset="0"/>
                <a:cs typeface="Aptos" panose="020B0004020202020204" pitchFamily="34" charset="0"/>
              </a:rPr>
              <a:t>ou</a:t>
            </a:r>
            <a:r>
              <a:rPr lang="en-US" sz="2400" dirty="0">
                <a:solidFill>
                  <a:srgbClr val="000000"/>
                </a:solidFill>
                <a:effectLst/>
                <a:latin typeface="Lora" pitchFamily="2" charset="0"/>
                <a:ea typeface="Aptos" panose="020B0004020202020204" pitchFamily="34" charset="0"/>
                <a:cs typeface="Aptos" panose="020B0004020202020204" pitchFamily="34" charset="0"/>
              </a:rPr>
              <a:t> par insouciance, </a:t>
            </a:r>
            <a:r>
              <a:rPr lang="en-US" sz="2400" dirty="0" err="1">
                <a:solidFill>
                  <a:srgbClr val="000000"/>
                </a:solidFill>
                <a:effectLst/>
                <a:latin typeface="Lora" pitchFamily="2" charset="0"/>
                <a:ea typeface="Aptos" panose="020B0004020202020204" pitchFamily="34" charset="0"/>
                <a:cs typeface="Aptos" panose="020B0004020202020204" pitchFamily="34" charset="0"/>
              </a:rPr>
              <a:t>ou</a:t>
            </a:r>
            <a:r>
              <a:rPr lang="en-US" sz="2400" dirty="0">
                <a:solidFill>
                  <a:srgbClr val="000000"/>
                </a:solidFill>
                <a:effectLst/>
                <a:latin typeface="Lora" pitchFamily="2" charset="0"/>
                <a:ea typeface="Aptos" panose="020B0004020202020204" pitchFamily="34" charset="0"/>
                <a:cs typeface="Aptos" panose="020B0004020202020204" pitchFamily="34" charset="0"/>
              </a:rPr>
              <a:t> de façon </a:t>
            </a:r>
            <a:r>
              <a:rPr lang="en-US" sz="2400" dirty="0" err="1">
                <a:solidFill>
                  <a:srgbClr val="000000"/>
                </a:solidFill>
                <a:effectLst/>
                <a:latin typeface="Lora" pitchFamily="2" charset="0"/>
                <a:ea typeface="Aptos" panose="020B0004020202020204" pitchFamily="34" charset="0"/>
                <a:cs typeface="Aptos" panose="020B0004020202020204" pitchFamily="34" charset="0"/>
              </a:rPr>
              <a:t>délibérée</a:t>
            </a:r>
            <a:r>
              <a:rPr lang="en-US" sz="2400" dirty="0">
                <a:solidFill>
                  <a:srgbClr val="000000"/>
                </a:solidFill>
                <a:effectLst/>
                <a:latin typeface="Lora" pitchFamily="2" charset="0"/>
                <a:ea typeface="Aptos" panose="020B0004020202020204" pitchFamily="34" charset="0"/>
                <a:cs typeface="Aptos" panose="020B0004020202020204" pitchFamily="34" charset="0"/>
              </a:rPr>
              <a:t> </a:t>
            </a:r>
            <a:r>
              <a:rPr lang="fr-FR" sz="2400" dirty="0">
                <a:solidFill>
                  <a:srgbClr val="000000"/>
                </a:solidFill>
                <a:effectLst/>
                <a:latin typeface="Lora" pitchFamily="2" charset="0"/>
                <a:ea typeface="Aptos" panose="020B0004020202020204" pitchFamily="34" charset="0"/>
                <a:cs typeface="Aptos" panose="020B0004020202020204" pitchFamily="34" charset="0"/>
              </a:rPr>
              <a:t>et favorise le bien-être psychologique</a:t>
            </a:r>
            <a:r>
              <a:rPr lang="en-US" sz="2400" dirty="0">
                <a:solidFill>
                  <a:srgbClr val="000000"/>
                </a:solidFill>
                <a:effectLst/>
                <a:latin typeface="Lora" pitchFamily="2" charset="0"/>
                <a:ea typeface="Aptos" panose="020B0004020202020204" pitchFamily="34" charset="0"/>
                <a:cs typeface="Aptos" panose="020B0004020202020204" pitchFamily="34" charset="0"/>
              </a:rPr>
              <a:t>. </a:t>
            </a:r>
            <a:endParaRPr lang="en-US" sz="2400" dirty="0">
              <a:effectLst/>
              <a:latin typeface="Lora" pitchFamily="2" charset="0"/>
              <a:ea typeface="Aptos" panose="020B0004020202020204" pitchFamily="34" charset="0"/>
              <a:cs typeface="Aptos" panose="020B0004020202020204" pitchFamily="34" charset="0"/>
            </a:endParaRPr>
          </a:p>
          <a:p>
            <a:pPr lvl="0" algn="ctr">
              <a:lnSpc>
                <a:spcPct val="150000"/>
              </a:lnSpc>
              <a:defRPr/>
            </a:pPr>
            <a:endParaRPr lang="fr-CA" sz="2800" dirty="0">
              <a:latin typeface="Lora" pitchFamily="2" charset="0"/>
              <a:ea typeface="Red Hat Display" panose="02010303040201060303" pitchFamily="2" charset="0"/>
              <a:cs typeface="Red Hat Display" panose="02010303040201060303" pitchFamily="2" charset="0"/>
            </a:endParaRPr>
          </a:p>
        </p:txBody>
      </p:sp>
      <p:sp>
        <p:nvSpPr>
          <p:cNvPr id="4" name="TextBox 3">
            <a:extLst>
              <a:ext uri="{FF2B5EF4-FFF2-40B4-BE49-F238E27FC236}">
                <a16:creationId xmlns:a16="http://schemas.microsoft.com/office/drawing/2014/main" id="{1D28CC41-E807-4632-99F8-D0B1C62D1C9D}"/>
              </a:ext>
              <a:ext uri="{C183D7F6-B498-43B3-948B-1728B52AA6E4}">
                <adec:decorative xmlns:adec="http://schemas.microsoft.com/office/drawing/2017/decorative" val="1"/>
              </a:ext>
            </a:extLst>
          </p:cNvPr>
          <p:cNvSpPr txBox="1"/>
          <p:nvPr/>
        </p:nvSpPr>
        <p:spPr>
          <a:xfrm>
            <a:off x="171450" y="6324600"/>
            <a:ext cx="723900" cy="36933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dirty="0">
              <a:ln>
                <a:noFill/>
              </a:ln>
              <a:solidFill>
                <a:srgbClr val="424242"/>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EFA5CADA-1754-E80F-E9A4-1621E68AC47A}"/>
              </a:ext>
            </a:extLst>
          </p:cNvPr>
          <p:cNvSpPr txBox="1"/>
          <p:nvPr/>
        </p:nvSpPr>
        <p:spPr>
          <a:xfrm>
            <a:off x="771390" y="5147562"/>
            <a:ext cx="10358925" cy="369332"/>
          </a:xfrm>
          <a:prstGeom prst="rect">
            <a:avLst/>
          </a:prstGeom>
          <a:noFill/>
        </p:spPr>
        <p:txBody>
          <a:bodyPr wrap="none" rtlCol="0">
            <a:spAutoFit/>
          </a:bodyPr>
          <a:lstStyle/>
          <a:p>
            <a:pPr algn="ctr" defTabSz="228554">
              <a:defRPr/>
            </a:pPr>
            <a:r>
              <a:rPr kumimoji="0" lang="fr-CA" sz="1800" b="1" i="0" u="none" strike="noStrike" kern="0" cap="none" spc="0" normalizeH="0" baseline="0" noProof="0" dirty="0">
                <a:ln>
                  <a:noFill/>
                </a:ln>
                <a:solidFill>
                  <a:srgbClr val="172144"/>
                </a:solidFill>
                <a:effectLst/>
                <a:uLnTx/>
                <a:uFillTx/>
                <a:latin typeface="Lora" pitchFamily="2" charset="0"/>
                <a:ea typeface="Red Hat Display" panose="02010303040201060303" pitchFamily="2" charset="0"/>
                <a:cs typeface="Red Hat Display" panose="02010303040201060303" pitchFamily="2" charset="0"/>
              </a:rPr>
              <a:t>- </a:t>
            </a:r>
            <a:r>
              <a:rPr kumimoji="0" lang="fr-FR" sz="1800" b="1" i="0" u="none" strike="noStrike" kern="1200" cap="none" spc="0" normalizeH="0" baseline="0" noProof="0" dirty="0">
                <a:ln>
                  <a:noFill/>
                </a:ln>
                <a:solidFill>
                  <a:srgbClr val="1D1C1D"/>
                </a:solidFill>
                <a:effectLst/>
                <a:uLnTx/>
                <a:uFillTx/>
                <a:latin typeface="Lora" pitchFamily="2" charset="0"/>
              </a:rPr>
              <a:t>Norme nationale du Canada sur la santé et la sécurité psychologiques en milieu de travail</a:t>
            </a:r>
            <a:r>
              <a:rPr kumimoji="0" lang="en-CA" sz="1800" b="1" i="0" u="none" strike="noStrike" kern="1200" cap="none" spc="0" normalizeH="0" baseline="0" noProof="0" dirty="0">
                <a:ln>
                  <a:noFill/>
                </a:ln>
                <a:solidFill>
                  <a:srgbClr val="1D1C1D"/>
                </a:solidFill>
                <a:effectLst/>
                <a:uLnTx/>
                <a:uFillTx/>
                <a:latin typeface="Lora" pitchFamily="2" charset="0"/>
              </a:rPr>
              <a:t> </a:t>
            </a:r>
            <a:r>
              <a:rPr lang="fr-CA" b="1" kern="0" dirty="0">
                <a:solidFill>
                  <a:srgbClr val="172144"/>
                </a:solidFill>
                <a:latin typeface="Lora" pitchFamily="2" charset="0"/>
                <a:ea typeface="Red Hat Display" panose="02010303040201060303" pitchFamily="2" charset="0"/>
                <a:cs typeface="Red Hat Display" panose="02010303040201060303" pitchFamily="2" charset="0"/>
              </a:rPr>
              <a:t>-</a:t>
            </a:r>
            <a:endParaRPr kumimoji="0" lang="fr-CA" sz="1800" b="1" i="0" u="none" strike="noStrike" kern="0" cap="none" spc="0" normalizeH="0" baseline="0" noProof="0" dirty="0">
              <a:ln>
                <a:noFill/>
              </a:ln>
              <a:solidFill>
                <a:srgbClr val="172144"/>
              </a:solidFill>
              <a:effectLst/>
              <a:uLnTx/>
              <a:uFillTx/>
              <a:latin typeface="Lora" pitchFamily="2" charset="0"/>
              <a:ea typeface="Red Hat Display" panose="02010303040201060303" pitchFamily="2" charset="0"/>
              <a:cs typeface="Red Hat Display" panose="02010303040201060303" pitchFamily="2" charset="0"/>
            </a:endParaRPr>
          </a:p>
        </p:txBody>
      </p:sp>
      <p:sp>
        <p:nvSpPr>
          <p:cNvPr id="5" name="Slide Number Placeholder 3">
            <a:extLst>
              <a:ext uri="{FF2B5EF4-FFF2-40B4-BE49-F238E27FC236}">
                <a16:creationId xmlns:a16="http://schemas.microsoft.com/office/drawing/2014/main" id="{43620D22-BE46-2A4B-E6FA-86A63B201B52}"/>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34</a:t>
            </a:fld>
            <a:endParaRPr lang="fr-CA" dirty="0">
              <a:latin typeface="Lora Regular Roman" pitchFamily="2" charset="0"/>
            </a:endParaRPr>
          </a:p>
        </p:txBody>
      </p:sp>
    </p:spTree>
    <p:extLst>
      <p:ext uri="{BB962C8B-B14F-4D97-AF65-F5344CB8AC3E}">
        <p14:creationId xmlns:p14="http://schemas.microsoft.com/office/powerpoint/2010/main" val="16651438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36286E1-2E0B-3C9A-837F-68B3A008903B}"/>
              </a:ext>
            </a:extLst>
          </p:cNvPr>
          <p:cNvSpPr txBox="1">
            <a:spLocks noGrp="1"/>
          </p:cNvSpPr>
          <p:nvPr>
            <p:ph type="title" idx="4294967295"/>
          </p:nvPr>
        </p:nvSpPr>
        <p:spPr>
          <a:xfrm>
            <a:off x="208454" y="1945132"/>
            <a:ext cx="4591397" cy="3254609"/>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fr-CA" sz="2800" b="0" i="0" u="none" strike="noStrike" kern="1200" cap="none" spc="0" normalizeH="0" baseline="0" noProof="0" dirty="0">
                <a:ln>
                  <a:noFill/>
                </a:ln>
                <a:solidFill>
                  <a:schemeClr val="tx1"/>
                </a:solidFill>
                <a:effectLst/>
                <a:uLnTx/>
                <a:uFillTx/>
                <a:latin typeface="Lora" pitchFamily="2" charset="0"/>
                <a:ea typeface="+mn-ea"/>
                <a:cs typeface="+mn-cs"/>
              </a:rPr>
              <a:t>Quels indicateurs vous attendez-vous à trouver dans un lieu de travail qui valorise la santé et la sécurité psychologiques? </a:t>
            </a:r>
          </a:p>
        </p:txBody>
      </p:sp>
      <p:sp>
        <p:nvSpPr>
          <p:cNvPr id="3" name="Slide Number Placeholder 3">
            <a:extLst>
              <a:ext uri="{FF2B5EF4-FFF2-40B4-BE49-F238E27FC236}">
                <a16:creationId xmlns:a16="http://schemas.microsoft.com/office/drawing/2014/main" id="{DA685078-7166-97AE-3199-E32D3BDBE432}"/>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35</a:t>
            </a:fld>
            <a:endParaRPr lang="fr-CA">
              <a:latin typeface="Lora Regular Roman" pitchFamily="2" charset="0"/>
            </a:endParaRPr>
          </a:p>
        </p:txBody>
      </p:sp>
      <p:graphicFrame>
        <p:nvGraphicFramePr>
          <p:cNvPr id="4" name="Diagram 3" descr="Facteurs d'un milieu de travail psychologiquement sain et sécuritaire">
            <a:extLst>
              <a:ext uri="{FF2B5EF4-FFF2-40B4-BE49-F238E27FC236}">
                <a16:creationId xmlns:a16="http://schemas.microsoft.com/office/drawing/2014/main" id="{83B9142F-6C13-BBA3-50E7-0858EA3F422D}"/>
              </a:ext>
            </a:extLst>
          </p:cNvPr>
          <p:cNvGraphicFramePr/>
          <p:nvPr>
            <p:extLst>
              <p:ext uri="{D42A27DB-BD31-4B8C-83A1-F6EECF244321}">
                <p14:modId xmlns:p14="http://schemas.microsoft.com/office/powerpoint/2010/main" val="1609248767"/>
              </p:ext>
            </p:extLst>
          </p:nvPr>
        </p:nvGraphicFramePr>
        <p:xfrm>
          <a:off x="3048872" y="0"/>
          <a:ext cx="10096499" cy="6731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Oval 6">
            <a:extLst>
              <a:ext uri="{FF2B5EF4-FFF2-40B4-BE49-F238E27FC236}">
                <a16:creationId xmlns:a16="http://schemas.microsoft.com/office/drawing/2014/main" id="{2ACC3C72-6070-CD70-9A5E-4CDA19F8C6E9}"/>
              </a:ext>
            </a:extLst>
          </p:cNvPr>
          <p:cNvSpPr/>
          <p:nvPr/>
        </p:nvSpPr>
        <p:spPr>
          <a:xfrm>
            <a:off x="10564937" y="5164195"/>
            <a:ext cx="1588153" cy="1566805"/>
          </a:xfrm>
          <a:prstGeom prst="ellipse">
            <a:avLst/>
          </a:prstGeom>
          <a:solidFill>
            <a:srgbClr val="0069B3"/>
          </a:solidFill>
        </p:spPr>
        <p:style>
          <a:lnRef idx="0">
            <a:schemeClr val="accent1"/>
          </a:lnRef>
          <a:fillRef idx="3">
            <a:schemeClr val="accent1"/>
          </a:fillRef>
          <a:effectRef idx="3">
            <a:schemeClr val="accent1"/>
          </a:effectRef>
          <a:fontRef idx="minor">
            <a:schemeClr val="lt1"/>
          </a:fontRef>
        </p:style>
        <p:txBody>
          <a:bodyPr rtlCol="0" anchor="ctr"/>
          <a:lstStyle/>
          <a:p>
            <a:pPr algn="ctr"/>
            <a:r>
              <a:rPr lang="fr-FR" sz="1200" dirty="0">
                <a:latin typeface="Lora" pitchFamily="2" charset="0"/>
                <a:cs typeface="Calibri" panose="020F0502020204030204" pitchFamily="34" charset="0"/>
              </a:rPr>
              <a:t>Autres facteurs de stress chroniques</a:t>
            </a:r>
            <a:endParaRPr lang="en-US" sz="1200" dirty="0">
              <a:latin typeface="Lora" pitchFamily="2" charset="0"/>
              <a:cs typeface="Calibri" panose="020F0502020204030204" pitchFamily="34" charset="0"/>
            </a:endParaRPr>
          </a:p>
        </p:txBody>
      </p:sp>
    </p:spTree>
    <p:custDataLst>
      <p:tags r:id="rId1"/>
    </p:custDataLst>
    <p:extLst>
      <p:ext uri="{BB962C8B-B14F-4D97-AF65-F5344CB8AC3E}">
        <p14:creationId xmlns:p14="http://schemas.microsoft.com/office/powerpoint/2010/main" val="2281740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TextBox 33">
            <a:extLst>
              <a:ext uri="{FF2B5EF4-FFF2-40B4-BE49-F238E27FC236}">
                <a16:creationId xmlns:a16="http://schemas.microsoft.com/office/drawing/2014/main" id="{5A9528A2-9962-4D58-B486-01C153C5E8CA}"/>
              </a:ext>
              <a:ext uri="{C183D7F6-B498-43B3-948B-1728B52AA6E4}">
                <adec:decorative xmlns:adec="http://schemas.microsoft.com/office/drawing/2017/decorative" val="1"/>
              </a:ext>
            </a:extLst>
          </p:cNvPr>
          <p:cNvSpPr txBox="1"/>
          <p:nvPr/>
        </p:nvSpPr>
        <p:spPr>
          <a:xfrm>
            <a:off x="5714172" y="1273090"/>
            <a:ext cx="5432411" cy="298287"/>
          </a:xfrm>
          <a:prstGeom prst="rect">
            <a:avLst/>
          </a:prstGeom>
          <a:noFill/>
        </p:spPr>
        <p:txBody>
          <a:bodyPr wrap="square" rtlCol="0">
            <a:spAutoFit/>
          </a:bodyPr>
          <a:lstStyle/>
          <a:p>
            <a:pPr marL="0" marR="0" lvl="0" indent="0" algn="l" defTabSz="228594" rtl="0" eaLnBrk="1" fontAlgn="auto" latinLnBrk="0" hangingPunct="1">
              <a:lnSpc>
                <a:spcPct val="120000"/>
              </a:lnSpc>
              <a:spcBef>
                <a:spcPts val="0"/>
              </a:spcBef>
              <a:spcAft>
                <a:spcPts val="0"/>
              </a:spcAft>
              <a:buClr>
                <a:srgbClr val="0D6CBA"/>
              </a:buClr>
              <a:buSzTx/>
              <a:buFontTx/>
              <a:buNone/>
              <a:tabLst/>
              <a:defRPr/>
            </a:pPr>
            <a:endParaRPr kumimoji="0" lang="fr-CA" sz="1200" b="0" i="0" u="none" strike="noStrike" kern="1200" cap="none" spc="0" normalizeH="0" baseline="0">
              <a:ln>
                <a:noFill/>
              </a:ln>
              <a:solidFill>
                <a:srgbClr val="172144"/>
              </a:solidFill>
              <a:effectLst/>
              <a:uLnTx/>
              <a:uFillTx/>
              <a:latin typeface="Open Sans Light"/>
              <a:ea typeface="+mn-ea"/>
              <a:cs typeface="+mn-cs"/>
            </a:endParaRPr>
          </a:p>
        </p:txBody>
      </p:sp>
      <p:sp>
        <p:nvSpPr>
          <p:cNvPr id="35" name="TextBox 34">
            <a:extLst>
              <a:ext uri="{FF2B5EF4-FFF2-40B4-BE49-F238E27FC236}">
                <a16:creationId xmlns:a16="http://schemas.microsoft.com/office/drawing/2014/main" id="{B68ECEE7-FA79-481F-A327-62C86B9F979F}"/>
              </a:ext>
              <a:ext uri="{C183D7F6-B498-43B3-948B-1728B52AA6E4}">
                <adec:decorative xmlns:adec="http://schemas.microsoft.com/office/drawing/2017/decorative" val="1"/>
              </a:ext>
            </a:extLst>
          </p:cNvPr>
          <p:cNvSpPr txBox="1"/>
          <p:nvPr/>
        </p:nvSpPr>
        <p:spPr>
          <a:xfrm>
            <a:off x="5714172" y="2859938"/>
            <a:ext cx="6036416" cy="298287"/>
          </a:xfrm>
          <a:prstGeom prst="rect">
            <a:avLst/>
          </a:prstGeom>
          <a:noFill/>
        </p:spPr>
        <p:txBody>
          <a:bodyPr wrap="square" rtlCol="0">
            <a:spAutoFit/>
          </a:bodyPr>
          <a:lstStyle/>
          <a:p>
            <a:pPr marL="0" marR="0" lvl="0" indent="0" algn="l" defTabSz="228594" rtl="0" eaLnBrk="1" fontAlgn="auto" latinLnBrk="0" hangingPunct="1">
              <a:lnSpc>
                <a:spcPct val="120000"/>
              </a:lnSpc>
              <a:spcBef>
                <a:spcPts val="0"/>
              </a:spcBef>
              <a:spcAft>
                <a:spcPts val="0"/>
              </a:spcAft>
              <a:buClr>
                <a:srgbClr val="0D6CBA"/>
              </a:buClr>
              <a:buSzTx/>
              <a:buFontTx/>
              <a:buNone/>
              <a:tabLst/>
              <a:defRPr/>
            </a:pPr>
            <a:endParaRPr kumimoji="0" lang="fr-CA" sz="1200" b="0" i="0" u="none" strike="noStrike" kern="1200" cap="none" spc="0" normalizeH="0" baseline="0">
              <a:ln>
                <a:noFill/>
              </a:ln>
              <a:solidFill>
                <a:srgbClr val="172144"/>
              </a:solidFill>
              <a:effectLst/>
              <a:uLnTx/>
              <a:uFillTx/>
              <a:latin typeface="Open Sans Light"/>
              <a:ea typeface="+mn-ea"/>
              <a:cs typeface="+mn-cs"/>
            </a:endParaRPr>
          </a:p>
        </p:txBody>
      </p:sp>
      <p:sp>
        <p:nvSpPr>
          <p:cNvPr id="5" name="Rectangle 4">
            <a:extLst>
              <a:ext uri="{FF2B5EF4-FFF2-40B4-BE49-F238E27FC236}">
                <a16:creationId xmlns:a16="http://schemas.microsoft.com/office/drawing/2014/main" id="{F6A92760-56F6-4041-BA96-5FAFAFCED88D}"/>
              </a:ext>
              <a:ext uri="{C183D7F6-B498-43B3-948B-1728B52AA6E4}">
                <adec:decorative xmlns:adec="http://schemas.microsoft.com/office/drawing/2017/decorative" val="1"/>
              </a:ext>
            </a:extLst>
          </p:cNvPr>
          <p:cNvSpPr/>
          <p:nvPr/>
        </p:nvSpPr>
        <p:spPr>
          <a:xfrm>
            <a:off x="669249" y="1284924"/>
            <a:ext cx="11081339" cy="3927336"/>
          </a:xfrm>
          <a:prstGeom prst="rect">
            <a:avLst/>
          </a:prstGeom>
        </p:spPr>
        <p:txBody>
          <a:bodyPr/>
          <a:lstStyle/>
          <a:p>
            <a:pPr marL="342900" marR="0" lvl="0" indent="-342900" algn="l" defTabSz="914400" rtl="0" eaLnBrk="1" fontAlgn="auto" latinLnBrk="0" hangingPunct="1">
              <a:lnSpc>
                <a:spcPct val="100000"/>
              </a:lnSpc>
              <a:spcBef>
                <a:spcPts val="0"/>
              </a:spcBef>
              <a:spcAft>
                <a:spcPts val="1200"/>
              </a:spcAft>
              <a:buClrTx/>
              <a:buSzTx/>
              <a:buFont typeface="Wingdings" panose="05000000000000000000" pitchFamily="2" charset="2"/>
              <a:buChar char="ü"/>
              <a:tabLst/>
              <a:defRPr/>
            </a:pPr>
            <a:endParaRPr kumimoji="0" lang="fr-CA" sz="3600" b="0" i="0" u="none" strike="noStrike" kern="1200" cap="none" spc="0" normalizeH="0" baseline="0">
              <a:ln>
                <a:noFill/>
              </a:ln>
              <a:solidFill>
                <a:srgbClr val="000000"/>
              </a:solidFill>
              <a:effectLst/>
              <a:uLnTx/>
              <a:uFillTx/>
              <a:latin typeface="Calibri"/>
            </a:endParaRPr>
          </a:p>
        </p:txBody>
      </p:sp>
      <p:sp>
        <p:nvSpPr>
          <p:cNvPr id="6" name="Title 5">
            <a:extLst>
              <a:ext uri="{FF2B5EF4-FFF2-40B4-BE49-F238E27FC236}">
                <a16:creationId xmlns:a16="http://schemas.microsoft.com/office/drawing/2014/main" id="{123684F8-2D4D-D898-D641-CB131029C968}"/>
              </a:ext>
            </a:extLst>
          </p:cNvPr>
          <p:cNvSpPr>
            <a:spLocks noGrp="1"/>
          </p:cNvSpPr>
          <p:nvPr>
            <p:ph type="title"/>
          </p:nvPr>
        </p:nvSpPr>
        <p:spPr>
          <a:xfrm>
            <a:off x="838200" y="579390"/>
            <a:ext cx="10515600" cy="1325563"/>
          </a:xfrm>
        </p:spPr>
        <p:txBody>
          <a:bodyPr>
            <a:normAutofit/>
          </a:bodyPr>
          <a:lstStyle/>
          <a:p>
            <a:r>
              <a:rPr lang="fr-CA" dirty="0"/>
              <a:t>Les avantages d’un milieu de travail psychologiquement sain et sécure</a:t>
            </a:r>
          </a:p>
        </p:txBody>
      </p:sp>
      <p:sp>
        <p:nvSpPr>
          <p:cNvPr id="7" name="Content Placeholder 6">
            <a:extLst>
              <a:ext uri="{FF2B5EF4-FFF2-40B4-BE49-F238E27FC236}">
                <a16:creationId xmlns:a16="http://schemas.microsoft.com/office/drawing/2014/main" id="{2FEE8BC1-0889-6D17-75E2-84004F2EC747}"/>
              </a:ext>
            </a:extLst>
          </p:cNvPr>
          <p:cNvSpPr>
            <a:spLocks noGrp="1"/>
          </p:cNvSpPr>
          <p:nvPr>
            <p:ph idx="1"/>
          </p:nvPr>
        </p:nvSpPr>
        <p:spPr>
          <a:xfrm>
            <a:off x="573323" y="2159273"/>
            <a:ext cx="11540900" cy="3719014"/>
          </a:xfrm>
        </p:spPr>
        <p:txBody>
          <a:bodyPr>
            <a:noAutofit/>
          </a:bodyPr>
          <a:lstStyle/>
          <a:p>
            <a:pPr marL="342900" indent="-342900">
              <a:lnSpc>
                <a:spcPct val="150000"/>
              </a:lnSpc>
              <a:buFont typeface="Arial" panose="020B0604020202020204" pitchFamily="34" charset="0"/>
              <a:buChar char="•"/>
            </a:pPr>
            <a:r>
              <a:rPr lang="fr-FR" dirty="0">
                <a:latin typeface="Lora" pitchFamily="2" charset="0"/>
              </a:rPr>
              <a:t>Réduction des risques.</a:t>
            </a:r>
          </a:p>
          <a:p>
            <a:pPr marL="342900" indent="-342900">
              <a:lnSpc>
                <a:spcPct val="150000"/>
              </a:lnSpc>
              <a:buFont typeface="Arial" panose="020B0604020202020204" pitchFamily="34" charset="0"/>
              <a:buChar char="•"/>
            </a:pPr>
            <a:r>
              <a:rPr lang="fr-FR" dirty="0">
                <a:latin typeface="Lora" pitchFamily="2" charset="0"/>
              </a:rPr>
              <a:t>Rapport coût-efficacité.</a:t>
            </a:r>
          </a:p>
          <a:p>
            <a:pPr marL="342900" indent="-342900">
              <a:lnSpc>
                <a:spcPct val="150000"/>
              </a:lnSpc>
              <a:buFont typeface="Arial" panose="020B0604020202020204" pitchFamily="34" charset="0"/>
              <a:buChar char="•"/>
            </a:pPr>
            <a:r>
              <a:rPr lang="fr-FR" dirty="0">
                <a:latin typeface="Lora" pitchFamily="2" charset="0"/>
              </a:rPr>
              <a:t>Recrutement et rétention.</a:t>
            </a:r>
          </a:p>
          <a:p>
            <a:pPr marL="342900" indent="-342900">
              <a:lnSpc>
                <a:spcPct val="150000"/>
              </a:lnSpc>
              <a:buFont typeface="Arial" panose="020B0604020202020204" pitchFamily="34" charset="0"/>
              <a:buChar char="•"/>
            </a:pPr>
            <a:r>
              <a:rPr lang="fr-FR" dirty="0">
                <a:latin typeface="Lora" pitchFamily="2" charset="0"/>
              </a:rPr>
              <a:t>Excellence organisationnelle et durabilité.</a:t>
            </a:r>
            <a:endParaRPr lang="fr-CA" dirty="0">
              <a:latin typeface="Lora" pitchFamily="2" charset="0"/>
            </a:endParaRPr>
          </a:p>
        </p:txBody>
      </p:sp>
      <p:sp>
        <p:nvSpPr>
          <p:cNvPr id="2" name="Slide Number Placeholder 3">
            <a:extLst>
              <a:ext uri="{FF2B5EF4-FFF2-40B4-BE49-F238E27FC236}">
                <a16:creationId xmlns:a16="http://schemas.microsoft.com/office/drawing/2014/main" id="{C9A4C5AD-FEB4-BCDC-5B97-337E5DCED12B}"/>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36</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17903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6424C10F-4719-8275-AD69-7BC2848154EE}"/>
              </a:ext>
            </a:extLst>
          </p:cNvPr>
          <p:cNvSpPr>
            <a:spLocks noGrp="1"/>
          </p:cNvSpPr>
          <p:nvPr>
            <p:ph type="title"/>
          </p:nvPr>
        </p:nvSpPr>
        <p:spPr>
          <a:xfrm>
            <a:off x="592667" y="35387"/>
            <a:ext cx="10515600" cy="1325563"/>
          </a:xfrm>
        </p:spPr>
        <p:txBody>
          <a:bodyPr>
            <a:normAutofit/>
          </a:bodyPr>
          <a:lstStyle/>
          <a:p>
            <a:r>
              <a:rPr lang="fr-CA" dirty="0">
                <a:solidFill>
                  <a:schemeClr val="bg1"/>
                </a:solidFill>
              </a:rPr>
              <a:t>La santé et sécurité psychologiques au travail</a:t>
            </a:r>
          </a:p>
        </p:txBody>
      </p:sp>
      <p:pic>
        <p:nvPicPr>
          <p:cNvPr id="6" name="Picture 5">
            <a:extLst>
              <a:ext uri="{FF2B5EF4-FFF2-40B4-BE49-F238E27FC236}">
                <a16:creationId xmlns:a16="http://schemas.microsoft.com/office/drawing/2014/main" id="{61936BCA-C81C-E0C2-4B76-99B4ABE5D129}"/>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l="19231" t="1990" r="14103" b="-1990"/>
          <a:stretch/>
        </p:blipFill>
        <p:spPr>
          <a:xfrm>
            <a:off x="838200" y="1492597"/>
            <a:ext cx="3962400" cy="3962400"/>
          </a:xfrm>
          <a:prstGeom prst="rect">
            <a:avLst/>
          </a:prstGeom>
          <a:effectLst>
            <a:outerShdw blurRad="50800" dist="38100" dir="18900000" algn="bl" rotWithShape="0">
              <a:prstClr val="black">
                <a:alpha val="40000"/>
              </a:prstClr>
            </a:outerShdw>
          </a:effectLst>
        </p:spPr>
      </p:pic>
      <p:sp>
        <p:nvSpPr>
          <p:cNvPr id="4" name="Content Placeholder 4">
            <a:extLst>
              <a:ext uri="{FF2B5EF4-FFF2-40B4-BE49-F238E27FC236}">
                <a16:creationId xmlns:a16="http://schemas.microsoft.com/office/drawing/2014/main" id="{F1ACB202-96C2-D6F5-A89B-FDF1EA7CCCCA}"/>
              </a:ext>
            </a:extLst>
          </p:cNvPr>
          <p:cNvSpPr txBox="1">
            <a:spLocks/>
          </p:cNvSpPr>
          <p:nvPr/>
        </p:nvSpPr>
        <p:spPr>
          <a:xfrm>
            <a:off x="5396573" y="1632246"/>
            <a:ext cx="5957227" cy="3822751"/>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200"/>
              </a:spcBef>
              <a:spcAft>
                <a:spcPts val="1200"/>
              </a:spcAft>
              <a:buFont typeface="Arial" panose="020B0604020202020204" pitchFamily="34" charset="0"/>
              <a:buNone/>
              <a:defRPr sz="2400" kern="1200">
                <a:solidFill>
                  <a:schemeClr val="tx1"/>
                </a:solidFill>
                <a:latin typeface="LORA REGULAR ROMAN" pitchFamily="2" charset="77"/>
                <a:ea typeface="+mn-ea"/>
                <a:cs typeface="+mn-cs"/>
              </a:defRPr>
            </a:lvl1pPr>
            <a:lvl2pPr marL="217800" indent="-228600" algn="l" defTabSz="914400" rtl="0" eaLnBrk="1" latinLnBrk="0" hangingPunct="1">
              <a:lnSpc>
                <a:spcPct val="90000"/>
              </a:lnSpc>
              <a:spcBef>
                <a:spcPts val="0"/>
              </a:spcBef>
              <a:spcAft>
                <a:spcPts val="600"/>
              </a:spcAft>
              <a:buFont typeface="Arial" panose="020B0604020202020204" pitchFamily="34" charset="0"/>
              <a:buChar char="•"/>
              <a:defRPr sz="2400" kern="1200">
                <a:solidFill>
                  <a:schemeClr val="tx1"/>
                </a:solidFill>
                <a:latin typeface="LORA REGULAR ROMAN" pitchFamily="2" charset="77"/>
                <a:ea typeface="+mn-ea"/>
                <a:cs typeface="+mn-cs"/>
              </a:defRPr>
            </a:lvl2pPr>
            <a:lvl3pPr marL="495000" indent="-228600" algn="l" defTabSz="914400" rtl="0" eaLnBrk="1" latinLnBrk="0" hangingPunct="1">
              <a:lnSpc>
                <a:spcPct val="90000"/>
              </a:lnSpc>
              <a:spcBef>
                <a:spcPts val="0"/>
              </a:spcBef>
              <a:spcAft>
                <a:spcPts val="600"/>
              </a:spcAft>
              <a:buFont typeface="System Font Regular"/>
              <a:buChar char="‒"/>
              <a:defRPr sz="2400" kern="1200">
                <a:solidFill>
                  <a:schemeClr val="tx1"/>
                </a:solidFill>
                <a:latin typeface="LORA REGULAR ROMAN" pitchFamily="2" charset="77"/>
                <a:ea typeface="+mn-ea"/>
                <a:cs typeface="+mn-cs"/>
              </a:defRPr>
            </a:lvl3pPr>
            <a:lvl4pPr marL="844200" indent="-228600" algn="l" defTabSz="914400" rtl="0" eaLnBrk="1" latinLnBrk="0" hangingPunct="1">
              <a:lnSpc>
                <a:spcPct val="90000"/>
              </a:lnSpc>
              <a:spcBef>
                <a:spcPts val="0"/>
              </a:spcBef>
              <a:spcAft>
                <a:spcPts val="600"/>
              </a:spcAft>
              <a:buFont typeface="System Font Regular"/>
              <a:buChar char="⬩"/>
              <a:defRPr sz="2400" kern="1200">
                <a:solidFill>
                  <a:schemeClr val="tx1"/>
                </a:solidFill>
                <a:latin typeface="LORA REGULAR ROMAN" pitchFamily="2" charset="77"/>
                <a:ea typeface="+mn-ea"/>
                <a:cs typeface="+mn-cs"/>
              </a:defRPr>
            </a:lvl4pPr>
            <a:lvl5pPr marL="1085400" indent="-228600" algn="l" defTabSz="914400" rtl="0" eaLnBrk="1" latinLnBrk="0" hangingPunct="1">
              <a:lnSpc>
                <a:spcPct val="90000"/>
              </a:lnSpc>
              <a:spcBef>
                <a:spcPts val="0"/>
              </a:spcBef>
              <a:spcAft>
                <a:spcPts val="600"/>
              </a:spcAft>
              <a:buFont typeface="Wingdings" pitchFamily="2" charset="2"/>
              <a:buChar char="§"/>
              <a:defRPr sz="2400" kern="1200">
                <a:solidFill>
                  <a:schemeClr val="tx1"/>
                </a:solidFill>
                <a:latin typeface="LORA REGULAR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50000"/>
              </a:lnSpc>
              <a:spcBef>
                <a:spcPct val="0"/>
              </a:spcBef>
              <a:spcAft>
                <a:spcPts val="2400"/>
              </a:spcAft>
            </a:pPr>
            <a:r>
              <a:rPr lang="fr-FR" sz="3200" dirty="0">
                <a:solidFill>
                  <a:srgbClr val="002C45"/>
                </a:solidFill>
                <a:latin typeface="Lora" pitchFamily="2" charset="0"/>
                <a:ea typeface="Red Hat Display" panose="02010303040201060303" pitchFamily="2" charset="0"/>
                <a:cs typeface="Red Hat Display" panose="02010303040201060303" pitchFamily="2" charset="0"/>
              </a:rPr>
              <a:t>Qu'est-ce qui peut contribuer à créer des environnements favorables à la santé et à la sécurité psychologiques au travail?</a:t>
            </a:r>
            <a:endParaRPr lang="en-US" sz="3200" dirty="0">
              <a:solidFill>
                <a:srgbClr val="002C45"/>
              </a:solidFill>
              <a:latin typeface="Lora" pitchFamily="2" charset="0"/>
              <a:ea typeface="Red Hat Display" panose="02010303040201060303" pitchFamily="2" charset="0"/>
              <a:cs typeface="Red Hat Display" panose="02010303040201060303" pitchFamily="2" charset="0"/>
            </a:endParaRPr>
          </a:p>
        </p:txBody>
      </p:sp>
      <p:sp>
        <p:nvSpPr>
          <p:cNvPr id="3" name="Slide Number Placeholder 3">
            <a:extLst>
              <a:ext uri="{FF2B5EF4-FFF2-40B4-BE49-F238E27FC236}">
                <a16:creationId xmlns:a16="http://schemas.microsoft.com/office/drawing/2014/main" id="{6E55B25A-424B-B7E7-2E07-3D80E5A52295}"/>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37</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24033007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22FDFA4-902B-5A46-89D7-DDD6C8684C39}"/>
              </a:ext>
            </a:extLst>
          </p:cNvPr>
          <p:cNvSpPr>
            <a:spLocks noGrp="1"/>
          </p:cNvSpPr>
          <p:nvPr>
            <p:ph type="title"/>
          </p:nvPr>
        </p:nvSpPr>
        <p:spPr>
          <a:xfrm>
            <a:off x="838200" y="156579"/>
            <a:ext cx="10515600" cy="1325563"/>
          </a:xfrm>
        </p:spPr>
        <p:txBody>
          <a:bodyPr/>
          <a:lstStyle/>
          <a:p>
            <a:r>
              <a:rPr lang="fr-CA" altLang="en-US" dirty="0"/>
              <a:t>L’outil de continuum de santé mentale</a:t>
            </a:r>
            <a:endParaRPr lang="fr-CA" dirty="0"/>
          </a:p>
        </p:txBody>
      </p:sp>
      <p:sp>
        <p:nvSpPr>
          <p:cNvPr id="3" name="Slide Number Placeholder 3">
            <a:extLst>
              <a:ext uri="{FF2B5EF4-FFF2-40B4-BE49-F238E27FC236}">
                <a16:creationId xmlns:a16="http://schemas.microsoft.com/office/drawing/2014/main" id="{C8BBCD5C-A655-06E0-D484-856B84C6A707}"/>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38</a:t>
            </a:fld>
            <a:endParaRPr lang="fr-CA">
              <a:latin typeface="Lora Regular Roman" pitchFamily="2" charset="0"/>
            </a:endParaRPr>
          </a:p>
        </p:txBody>
      </p:sp>
      <p:graphicFrame>
        <p:nvGraphicFramePr>
          <p:cNvPr id="2" name="Content Placeholder 3">
            <a:extLst>
              <a:ext uri="{FF2B5EF4-FFF2-40B4-BE49-F238E27FC236}">
                <a16:creationId xmlns:a16="http://schemas.microsoft.com/office/drawing/2014/main" id="{CA337E19-D437-D4F3-98CB-7A496B4C3D76}"/>
              </a:ext>
            </a:extLst>
          </p:cNvPr>
          <p:cNvGraphicFramePr>
            <a:graphicFrameLocks/>
          </p:cNvGraphicFramePr>
          <p:nvPr>
            <p:extLst>
              <p:ext uri="{D42A27DB-BD31-4B8C-83A1-F6EECF244321}">
                <p14:modId xmlns:p14="http://schemas.microsoft.com/office/powerpoint/2010/main" val="176003061"/>
              </p:ext>
            </p:extLst>
          </p:nvPr>
        </p:nvGraphicFramePr>
        <p:xfrm>
          <a:off x="670560" y="1283368"/>
          <a:ext cx="10683240" cy="5259232"/>
        </p:xfrm>
        <a:graphic>
          <a:graphicData uri="http://schemas.openxmlformats.org/drawingml/2006/table">
            <a:tbl>
              <a:tblPr firstRow="1" bandRow="1">
                <a:blipFill>
                  <a:blip r:embed="rId4"/>
                  <a:stretch>
                    <a:fillRect/>
                  </a:stretch>
                </a:blipFill>
                <a:tableStyleId>{5C22544A-7EE6-4342-B048-85BDC9FD1C3A}</a:tableStyleId>
              </a:tblPr>
              <a:tblGrid>
                <a:gridCol w="2670810">
                  <a:extLst>
                    <a:ext uri="{9D8B030D-6E8A-4147-A177-3AD203B41FA5}">
                      <a16:colId xmlns:a16="http://schemas.microsoft.com/office/drawing/2014/main" val="6532178"/>
                    </a:ext>
                  </a:extLst>
                </a:gridCol>
                <a:gridCol w="2670810">
                  <a:extLst>
                    <a:ext uri="{9D8B030D-6E8A-4147-A177-3AD203B41FA5}">
                      <a16:colId xmlns:a16="http://schemas.microsoft.com/office/drawing/2014/main" val="3263470337"/>
                    </a:ext>
                  </a:extLst>
                </a:gridCol>
                <a:gridCol w="2670810">
                  <a:extLst>
                    <a:ext uri="{9D8B030D-6E8A-4147-A177-3AD203B41FA5}">
                      <a16:colId xmlns:a16="http://schemas.microsoft.com/office/drawing/2014/main" val="4082237746"/>
                    </a:ext>
                  </a:extLst>
                </a:gridCol>
                <a:gridCol w="2670810">
                  <a:extLst>
                    <a:ext uri="{9D8B030D-6E8A-4147-A177-3AD203B41FA5}">
                      <a16:colId xmlns:a16="http://schemas.microsoft.com/office/drawing/2014/main" val="1880671374"/>
                    </a:ext>
                  </a:extLst>
                </a:gridCol>
              </a:tblGrid>
              <a:tr h="345215">
                <a:tc>
                  <a:txBody>
                    <a:bodyPr/>
                    <a:lstStyle/>
                    <a:p>
                      <a:pPr algn="ctr"/>
                      <a:r>
                        <a:rPr lang="fr-CA" sz="1700" b="1" i="0" cap="all" baseline="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rPr>
                        <a:t>EN </a:t>
                      </a:r>
                      <a:r>
                        <a:rPr lang="fr-CA" sz="1700" b="1" kern="100" cap="all" baseline="0" noProof="0" dirty="0">
                          <a:solidFill>
                            <a:srgbClr val="1F3763"/>
                          </a:solidFill>
                          <a:effectLst/>
                          <a:latin typeface="Red Hat Display" panose="02010303040201060303" pitchFamily="2" charset="0"/>
                          <a:ea typeface="Red Hat Display" panose="02010303040201060303" pitchFamily="2" charset="0"/>
                          <a:cs typeface="Red Hat Display" panose="02010303040201060303" pitchFamily="2" charset="0"/>
                        </a:rPr>
                        <a:t>santé</a:t>
                      </a:r>
                      <a:endParaRPr lang="fr-CA" sz="1700" b="1" i="0" cap="all" baseline="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endParaRPr>
                    </a:p>
                  </a:txBody>
                  <a:tcPr marL="85727" marR="85727" marT="42864" marB="42864"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94D04F"/>
                    </a:solidFill>
                  </a:tcPr>
                </a:tc>
                <a:tc>
                  <a:txBody>
                    <a:bodyPr/>
                    <a:lstStyle/>
                    <a:p>
                      <a:pPr algn="ctr"/>
                      <a:r>
                        <a:rPr lang="fr-CA" sz="1700" b="1" i="0" cap="all" baseline="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rPr>
                        <a:t>EN </a:t>
                      </a:r>
                      <a:r>
                        <a:rPr lang="fr-CA" sz="1700" b="1" kern="100" cap="all" baseline="0" noProof="0" dirty="0" err="1">
                          <a:solidFill>
                            <a:srgbClr val="1F3763"/>
                          </a:solidFill>
                          <a:effectLst/>
                          <a:latin typeface="Red Hat Display" panose="02010303040201060303" pitchFamily="2" charset="0"/>
                          <a:ea typeface="Red Hat Display" panose="02010303040201060303" pitchFamily="2" charset="0"/>
                          <a:cs typeface="Red Hat Display" panose="02010303040201060303" pitchFamily="2" charset="0"/>
                        </a:rPr>
                        <a:t>RéACTION</a:t>
                      </a:r>
                      <a:r>
                        <a:rPr lang="fr-CA" sz="1700" b="1" kern="100" cap="all" baseline="0" noProof="0" dirty="0">
                          <a:solidFill>
                            <a:srgbClr val="1F3763"/>
                          </a:solidFill>
                          <a:effectLst/>
                          <a:latin typeface="Red Hat Display" panose="02010303040201060303" pitchFamily="2" charset="0"/>
                          <a:ea typeface="Red Hat Display" panose="02010303040201060303" pitchFamily="2" charset="0"/>
                          <a:cs typeface="Red Hat Display" panose="02010303040201060303" pitchFamily="2" charset="0"/>
                        </a:rPr>
                        <a:t> </a:t>
                      </a:r>
                      <a:endParaRPr lang="fr-CA" sz="1700" b="1" i="0" cap="all" baseline="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endParaRPr>
                    </a:p>
                  </a:txBody>
                  <a:tcPr marL="85727" marR="85727" marT="42864" marB="42864"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FFFF00"/>
                    </a:solidFill>
                  </a:tcPr>
                </a:tc>
                <a:tc>
                  <a:txBody>
                    <a:bodyPr/>
                    <a:lstStyle/>
                    <a:p>
                      <a:pPr algn="ctr"/>
                      <a:r>
                        <a:rPr lang="fr-CA" sz="1700" b="1" i="0" kern="100" cap="all" baseline="0" noProof="0" dirty="0" err="1">
                          <a:solidFill>
                            <a:schemeClr val="tx1"/>
                          </a:solidFill>
                          <a:effectLst/>
                          <a:latin typeface="Red Hat Display" panose="02010303040201060303" pitchFamily="2" charset="0"/>
                          <a:ea typeface="Red Hat Display" panose="02010303040201060303" pitchFamily="2" charset="0"/>
                          <a:cs typeface="Red Hat Display" panose="02010303040201060303" pitchFamily="2" charset="0"/>
                        </a:rPr>
                        <a:t>BLESSé·E</a:t>
                      </a:r>
                      <a:endParaRPr lang="fr-CA" sz="1700" b="1" i="0" kern="100" cap="all" baseline="0" dirty="0">
                        <a:solidFill>
                          <a:schemeClr val="tx1"/>
                        </a:solidFill>
                        <a:effectLst/>
                        <a:latin typeface="Red Hat Display" panose="02010303040201060303" pitchFamily="2" charset="0"/>
                        <a:ea typeface="Red Hat Display" panose="02010303040201060303" pitchFamily="2" charset="0"/>
                        <a:cs typeface="Red Hat Display" panose="02010303040201060303" pitchFamily="2" charset="0"/>
                      </a:endParaRPr>
                    </a:p>
                  </a:txBody>
                  <a:tcPr marL="85727" marR="85727" marT="42864" marB="42864"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FF6600"/>
                    </a:solidFill>
                  </a:tcPr>
                </a:tc>
                <a:tc>
                  <a:txBody>
                    <a:bodyPr/>
                    <a:lstStyle/>
                    <a:p>
                      <a:pPr algn="ctr"/>
                      <a:r>
                        <a:rPr lang="fr-CA" sz="1700" b="1" i="0" cap="all" baseline="0">
                          <a:solidFill>
                            <a:schemeClr val="tx1"/>
                          </a:solidFill>
                          <a:latin typeface="Red Hat Display" panose="02010303040201060303" pitchFamily="2" charset="0"/>
                          <a:ea typeface="Red Hat Display" panose="02010303040201060303" pitchFamily="2" charset="0"/>
                          <a:cs typeface="Red Hat Display" panose="02010303040201060303" pitchFamily="2" charset="0"/>
                        </a:rPr>
                        <a:t>MALADE</a:t>
                      </a:r>
                      <a:endParaRPr lang="fr-CA" sz="1700" b="1" i="0" cap="all" baseline="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endParaRPr>
                    </a:p>
                  </a:txBody>
                  <a:tcPr marL="85727" marR="85727" marT="42864" marB="42864"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FF0004"/>
                    </a:solidFill>
                  </a:tcPr>
                </a:tc>
                <a:extLst>
                  <a:ext uri="{0D108BD9-81ED-4DB2-BD59-A6C34878D82A}">
                    <a16:rowId xmlns:a16="http://schemas.microsoft.com/office/drawing/2014/main" val="1484463493"/>
                  </a:ext>
                </a:extLst>
              </a:tr>
              <a:tr h="1514168">
                <a:tc>
                  <a:txBody>
                    <a:bodyPr/>
                    <a:lstStyle/>
                    <a:p>
                      <a:pPr algn="ctr" eaLnBrk="0" hangingPunct="0">
                        <a:spcAft>
                          <a:spcPts val="600"/>
                        </a:spcAft>
                        <a:buClr>
                          <a:srgbClr val="0D6CBA"/>
                        </a:buClr>
                        <a:buSzPct val="90000"/>
                        <a:defRPr/>
                      </a:pPr>
                      <a:r>
                        <a:rPr lang="fr-CA" sz="2100" noProof="0" dirty="0">
                          <a:solidFill>
                            <a:srgbClr val="000000"/>
                          </a:solidFill>
                          <a:latin typeface="Lora Regular Roman" pitchFamily="2" charset="0"/>
                          <a:ea typeface="Open Sans" panose="020B0606030504020204" pitchFamily="34" charset="0"/>
                          <a:cs typeface="Calibri" panose="020F0502020204030204" pitchFamily="34" charset="0"/>
                        </a:rPr>
                        <a:t>Bonne santé mentale</a:t>
                      </a:r>
                    </a:p>
                  </a:txBody>
                  <a:tcPr marL="128591" marR="128591" marT="128591" marB="128591"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CA" sz="2100" noProof="0" dirty="0">
                          <a:solidFill>
                            <a:srgbClr val="000000"/>
                          </a:solidFill>
                          <a:latin typeface="Lora Regular Roman" pitchFamily="2" charset="0"/>
                          <a:ea typeface="Open Sans" panose="020B0606030504020204" pitchFamily="34" charset="0"/>
                          <a:cs typeface="Calibri" panose="020F0502020204030204" pitchFamily="34" charset="0"/>
                        </a:rPr>
                        <a:t>Détresse courante, </a:t>
                      </a:r>
                      <a:r>
                        <a:rPr lang="fr-CA" sz="2100" noProof="0" dirty="0" err="1">
                          <a:solidFill>
                            <a:srgbClr val="000000"/>
                          </a:solidFill>
                          <a:latin typeface="Lora Regular Roman" pitchFamily="2" charset="0"/>
                          <a:ea typeface="Open Sans" panose="020B0606030504020204" pitchFamily="34" charset="0"/>
                          <a:cs typeface="Calibri" panose="020F0502020204030204" pitchFamily="34" charset="0"/>
                        </a:rPr>
                        <a:t>autolimitative</a:t>
                      </a:r>
                      <a:endParaRPr lang="fr-CA" sz="2100" noProof="0" dirty="0">
                        <a:solidFill>
                          <a:srgbClr val="000000"/>
                        </a:solidFill>
                        <a:latin typeface="Lora Regular Roman" pitchFamily="2" charset="0"/>
                        <a:ea typeface="Open Sans" panose="020B0606030504020204" pitchFamily="34" charset="0"/>
                        <a:cs typeface="Calibri" panose="020F0502020204030204" pitchFamily="34" charset="0"/>
                      </a:endParaRPr>
                    </a:p>
                  </a:txBody>
                  <a:tcPr marL="128591" marR="128591" marT="128591" marB="128591"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CA" sz="2100" noProof="0" dirty="0">
                          <a:solidFill>
                            <a:srgbClr val="000000"/>
                          </a:solidFill>
                          <a:latin typeface="Lora Regular Roman" pitchFamily="2" charset="0"/>
                          <a:ea typeface="Open Sans" panose="020B0606030504020204" pitchFamily="34" charset="0"/>
                          <a:cs typeface="Calibri" panose="020F0502020204030204" pitchFamily="34" charset="0"/>
                        </a:rPr>
                        <a:t>Perturbation plus grave et persistante du fonctionnement</a:t>
                      </a:r>
                    </a:p>
                  </a:txBody>
                  <a:tcPr marL="128591" marR="128591" marT="128591" marB="128591"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0" marR="0" lvl="0" indent="0" algn="ctr" defTabSz="457200" rtl="0" eaLnBrk="1" fontAlgn="auto" latinLnBrk="0" hangingPunct="1">
                        <a:lnSpc>
                          <a:spcPct val="100000"/>
                        </a:lnSpc>
                        <a:spcBef>
                          <a:spcPts val="0"/>
                        </a:spcBef>
                        <a:spcAft>
                          <a:spcPts val="600"/>
                        </a:spcAft>
                        <a:buClr>
                          <a:srgbClr val="0D6CBA"/>
                        </a:buClr>
                        <a:buSzTx/>
                        <a:buFontTx/>
                        <a:buNone/>
                        <a:tabLst/>
                        <a:defRPr/>
                      </a:pPr>
                      <a:r>
                        <a:rPr lang="fr-CA" sz="2100" noProof="0" dirty="0">
                          <a:solidFill>
                            <a:srgbClr val="000000"/>
                          </a:solidFill>
                          <a:latin typeface="Lora Regular Roman" pitchFamily="2" charset="0"/>
                          <a:ea typeface="Open Sans" panose="020B0606030504020204" pitchFamily="34" charset="0"/>
                          <a:cs typeface="Calibri" panose="020F0502020204030204" pitchFamily="34" charset="0"/>
                        </a:rPr>
                        <a:t>Trouble de santé mentale diagnosticable</a:t>
                      </a:r>
                    </a:p>
                  </a:txBody>
                  <a:tcPr marL="128591" marR="128591" marT="128591" marB="128591"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120843429"/>
                  </a:ext>
                </a:extLst>
              </a:tr>
              <a:tr h="1514168">
                <a:tc>
                  <a:txBody>
                    <a:bodyPr/>
                    <a:lstStyle/>
                    <a:p>
                      <a:pPr marL="0" marR="0" lvl="0" indent="0" algn="ctr" defTabSz="457200" rtl="0" eaLnBrk="0" fontAlgn="auto" latinLnBrk="0" hangingPunct="0">
                        <a:lnSpc>
                          <a:spcPct val="100000"/>
                        </a:lnSpc>
                        <a:spcBef>
                          <a:spcPts val="0"/>
                        </a:spcBef>
                        <a:spcAft>
                          <a:spcPts val="600"/>
                        </a:spcAft>
                        <a:buClr>
                          <a:srgbClr val="0D6CBA"/>
                        </a:buClr>
                        <a:buSzPct val="90000"/>
                        <a:buFontTx/>
                        <a:buNone/>
                        <a:tabLst/>
                        <a:defRPr/>
                      </a:pPr>
                      <a:r>
                        <a:rPr lang="fr-CA" sz="2100" noProof="0" dirty="0">
                          <a:solidFill>
                            <a:srgbClr val="000000"/>
                          </a:solidFill>
                          <a:latin typeface="Lora Regular Roman" pitchFamily="2" charset="0"/>
                          <a:ea typeface="Open Sans" panose="020B0606030504020204" pitchFamily="34" charset="0"/>
                          <a:cs typeface="Calibri" panose="020F0502020204030204" pitchFamily="34" charset="0"/>
                        </a:rPr>
                        <a:t>Fonctionnement santé</a:t>
                      </a:r>
                    </a:p>
                  </a:txBody>
                  <a:tcPr marL="128591" marR="128591" marT="128591" marB="128591"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tx1">
                        <a:lumMod val="75000"/>
                        <a:lumOff val="25000"/>
                        <a:alpha val="10000"/>
                      </a:schemeClr>
                    </a:solidFill>
                  </a:tcPr>
                </a:tc>
                <a:tc>
                  <a:txBody>
                    <a:bodyPr/>
                    <a:lstStyle/>
                    <a:p>
                      <a:pPr algn="ctr"/>
                      <a:endParaRPr lang="fr-CA" sz="2100" noProof="0">
                        <a:latin typeface="Lora Regular Roman" pitchFamily="2" charset="0"/>
                        <a:ea typeface="Open Sans" panose="020B0606030504020204" pitchFamily="34" charset="0"/>
                        <a:cs typeface="Calibri" panose="020F0502020204030204" pitchFamily="34" charset="0"/>
                      </a:endParaRPr>
                    </a:p>
                  </a:txBody>
                  <a:tcPr marL="128591" marR="128591" marT="128591" marB="128591"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tx1">
                        <a:lumMod val="75000"/>
                        <a:lumOff val="25000"/>
                        <a:alpha val="10000"/>
                      </a:schemeClr>
                    </a:solidFill>
                  </a:tcPr>
                </a:tc>
                <a:tc>
                  <a:txBody>
                    <a:bodyPr/>
                    <a:lstStyle/>
                    <a:p>
                      <a:pPr algn="ctr"/>
                      <a:endParaRPr lang="fr-CA" sz="2100" noProof="0" dirty="0">
                        <a:latin typeface="Lora Regular Roman" pitchFamily="2" charset="0"/>
                        <a:ea typeface="Open Sans" panose="020B0606030504020204" pitchFamily="34" charset="0"/>
                        <a:cs typeface="Calibri" panose="020F0502020204030204" pitchFamily="34" charset="0"/>
                      </a:endParaRPr>
                    </a:p>
                  </a:txBody>
                  <a:tcPr marL="128591" marR="128591" marT="128591" marB="128591"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tx1">
                        <a:lumMod val="75000"/>
                        <a:lumOff val="25000"/>
                        <a:alpha val="10000"/>
                      </a:schemeClr>
                    </a:solidFill>
                  </a:tcPr>
                </a:tc>
                <a:tc>
                  <a:txBody>
                    <a:bodyPr/>
                    <a:lstStyle/>
                    <a:p>
                      <a:pPr algn="ctr">
                        <a:spcAft>
                          <a:spcPts val="600"/>
                        </a:spcAft>
                        <a:buClr>
                          <a:srgbClr val="0D6CBA"/>
                        </a:buClr>
                        <a:defRPr/>
                      </a:pPr>
                      <a:r>
                        <a:rPr lang="fr-CA" sz="2100" noProof="0" dirty="0">
                          <a:solidFill>
                            <a:srgbClr val="000000"/>
                          </a:solidFill>
                          <a:latin typeface="Lora Regular Roman" pitchFamily="2" charset="0"/>
                          <a:ea typeface="Open Sans" panose="020B0606030504020204" pitchFamily="34" charset="0"/>
                          <a:cs typeface="Calibri" panose="020F0502020204030204" pitchFamily="34" charset="0"/>
                        </a:rPr>
                        <a:t>Perturbation grave et persistante du fonctionnement</a:t>
                      </a:r>
                    </a:p>
                  </a:txBody>
                  <a:tcPr marL="128591" marR="128591" marT="128591" marB="128591"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tx1">
                        <a:lumMod val="75000"/>
                        <a:lumOff val="25000"/>
                        <a:alpha val="10000"/>
                      </a:schemeClr>
                    </a:solidFill>
                  </a:tcPr>
                </a:tc>
                <a:extLst>
                  <a:ext uri="{0D108BD9-81ED-4DB2-BD59-A6C34878D82A}">
                    <a16:rowId xmlns:a16="http://schemas.microsoft.com/office/drawing/2014/main" val="3476376006"/>
                  </a:ext>
                </a:extLst>
              </a:tr>
              <a:tr h="1198952">
                <a:tc>
                  <a:txBody>
                    <a:bodyPr/>
                    <a:lstStyle/>
                    <a:p>
                      <a:pPr marL="0" marR="0" lvl="0" indent="0" algn="ctr" defTabSz="457200" rtl="0" eaLnBrk="0" fontAlgn="auto" latinLnBrk="0" hangingPunct="0">
                        <a:lnSpc>
                          <a:spcPct val="100000"/>
                        </a:lnSpc>
                        <a:spcBef>
                          <a:spcPts val="0"/>
                        </a:spcBef>
                        <a:spcAft>
                          <a:spcPts val="600"/>
                        </a:spcAft>
                        <a:buClr>
                          <a:srgbClr val="0D6CBA"/>
                        </a:buClr>
                        <a:buSzPct val="90000"/>
                        <a:buFontTx/>
                        <a:buNone/>
                        <a:tabLst/>
                        <a:defRPr/>
                      </a:pPr>
                      <a:r>
                        <a:rPr lang="fr-CA" sz="2100" noProof="0">
                          <a:solidFill>
                            <a:srgbClr val="000000"/>
                          </a:solidFill>
                          <a:latin typeface="Lora Regular Roman" pitchFamily="2" charset="0"/>
                          <a:ea typeface="Open Sans" panose="020B0606030504020204" pitchFamily="34" charset="0"/>
                          <a:cs typeface="Calibri" panose="020F0502020204030204" pitchFamily="34" charset="0"/>
                        </a:rPr>
                        <a:t>Rétablissement d’une maladie mentale</a:t>
                      </a:r>
                    </a:p>
                  </a:txBody>
                  <a:tcPr marL="128591" marR="128591" marT="128591" marB="128591" anchor="ctr">
                    <a:lnL w="12700" cmpd="sng">
                      <a:noFill/>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fr-CA" sz="2100" noProof="0" dirty="0">
                        <a:latin typeface="Lora Regular Roman" pitchFamily="2" charset="0"/>
                        <a:ea typeface="Open Sans" panose="020B0606030504020204" pitchFamily="34" charset="0"/>
                        <a:cs typeface="Calibri" panose="020F0502020204030204" pitchFamily="34" charset="0"/>
                      </a:endParaRPr>
                    </a:p>
                  </a:txBody>
                  <a:tcPr marL="128591" marR="128591" marT="128591" marB="128591" anchor="ctr">
                    <a:lnL w="12700" cmpd="sng">
                      <a:noFill/>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fr-CA" sz="2100" noProof="0">
                        <a:latin typeface="Lora Regular Roman" pitchFamily="2" charset="0"/>
                        <a:ea typeface="Open Sans" panose="020B0606030504020204" pitchFamily="34" charset="0"/>
                        <a:cs typeface="Calibri" panose="020F0502020204030204" pitchFamily="34" charset="0"/>
                      </a:endParaRPr>
                    </a:p>
                  </a:txBody>
                  <a:tcPr marL="128591" marR="128591" marT="128591" marB="128591" anchor="ctr">
                    <a:lnL w="12700" cmpd="sng">
                      <a:noFill/>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fr-CA" sz="2100" noProof="0" dirty="0">
                        <a:latin typeface="Lora Regular Roman" pitchFamily="2" charset="0"/>
                        <a:ea typeface="Open Sans" panose="020B0606030504020204" pitchFamily="34" charset="0"/>
                        <a:cs typeface="Calibri" panose="020F0502020204030204" pitchFamily="34" charset="0"/>
                      </a:endParaRPr>
                    </a:p>
                  </a:txBody>
                  <a:tcPr marL="128591" marR="128591" marT="128591" marB="128591" anchor="ctr">
                    <a:lnL w="12700" cmpd="sng">
                      <a:noFill/>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30565189"/>
                  </a:ext>
                </a:extLst>
              </a:tr>
              <a:tr h="668379">
                <a:tc gridSpan="4">
                  <a:txBody>
                    <a:bodyPr/>
                    <a:lstStyle/>
                    <a:p>
                      <a:pPr marL="0" marR="0" lvl="0" indent="0" algn="ctr" defTabSz="457200" rtl="0" eaLnBrk="0" fontAlgn="auto" latinLnBrk="0" hangingPunct="0">
                        <a:lnSpc>
                          <a:spcPct val="100000"/>
                        </a:lnSpc>
                        <a:spcBef>
                          <a:spcPts val="0"/>
                        </a:spcBef>
                        <a:spcAft>
                          <a:spcPts val="600"/>
                        </a:spcAft>
                        <a:buClr>
                          <a:srgbClr val="0D6CBA"/>
                        </a:buClr>
                        <a:buSzPct val="90000"/>
                        <a:buFontTx/>
                        <a:buNone/>
                        <a:tabLst/>
                        <a:defRPr/>
                      </a:pPr>
                      <a:r>
                        <a:rPr lang="fr-CA" sz="2200" i="1" noProof="0" dirty="0">
                          <a:solidFill>
                            <a:schemeClr val="bg1"/>
                          </a:solidFill>
                          <a:latin typeface="Calibri" panose="020F0502020204030204" pitchFamily="34" charset="0"/>
                          <a:ea typeface="Open Sans" panose="020B0606030504020204" pitchFamily="34" charset="0"/>
                          <a:cs typeface="Calibri" panose="020F0502020204030204" pitchFamily="34" charset="0"/>
                        </a:rPr>
                        <a:t>Que remarquez-vous chez vous, </a:t>
                      </a:r>
                      <a:r>
                        <a:rPr lang="fr-CA" sz="2200" i="1" noProof="0" dirty="0" err="1">
                          <a:solidFill>
                            <a:schemeClr val="bg1"/>
                          </a:solidFill>
                          <a:latin typeface="Calibri" panose="020F0502020204030204" pitchFamily="34" charset="0"/>
                          <a:ea typeface="Open Sans" panose="020B0606030504020204" pitchFamily="34" charset="0"/>
                          <a:cs typeface="Calibri" panose="020F0502020204030204" pitchFamily="34" charset="0"/>
                        </a:rPr>
                        <a:t>un</a:t>
                      </a:r>
                      <a:r>
                        <a:rPr lang="fr-CA" sz="2200" i="1" kern="1200" noProof="0" dirty="0" err="1">
                          <a:solidFill>
                            <a:schemeClr val="bg1"/>
                          </a:solidFill>
                          <a:latin typeface="Calibri" panose="020F0502020204030204" pitchFamily="34" charset="0"/>
                          <a:ea typeface="Open Sans" panose="020B0606030504020204" pitchFamily="34" charset="0"/>
                          <a:cs typeface="Calibri" panose="020F0502020204030204" pitchFamily="34" charset="0"/>
                        </a:rPr>
                        <a:t>·e</a:t>
                      </a:r>
                      <a:r>
                        <a:rPr lang="fr-CA" sz="2200" i="1" noProof="0" dirty="0">
                          <a:solidFill>
                            <a:schemeClr val="bg1"/>
                          </a:solidFill>
                          <a:latin typeface="Calibri" panose="020F0502020204030204" pitchFamily="34" charset="0"/>
                          <a:ea typeface="Open Sans" panose="020B0606030504020204" pitchFamily="34" charset="0"/>
                          <a:cs typeface="Calibri" panose="020F0502020204030204" pitchFamily="34" charset="0"/>
                        </a:rPr>
                        <a:t> collègue, </a:t>
                      </a:r>
                      <a:r>
                        <a:rPr lang="fr-CA" sz="2200" i="1" noProof="0" dirty="0" err="1">
                          <a:solidFill>
                            <a:schemeClr val="bg1"/>
                          </a:solidFill>
                          <a:latin typeface="Calibri" panose="020F0502020204030204" pitchFamily="34" charset="0"/>
                          <a:ea typeface="Open Sans" panose="020B0606030504020204" pitchFamily="34" charset="0"/>
                          <a:cs typeface="Calibri" panose="020F0502020204030204" pitchFamily="34" charset="0"/>
                        </a:rPr>
                        <a:t>un</a:t>
                      </a:r>
                      <a:r>
                        <a:rPr lang="fr-CA" sz="2200" i="1" kern="1200" noProof="0" dirty="0" err="1">
                          <a:solidFill>
                            <a:schemeClr val="bg1"/>
                          </a:solidFill>
                          <a:latin typeface="Calibri" panose="020F0502020204030204" pitchFamily="34" charset="0"/>
                          <a:ea typeface="Open Sans" panose="020B0606030504020204" pitchFamily="34" charset="0"/>
                          <a:cs typeface="Calibri" panose="020F0502020204030204" pitchFamily="34" charset="0"/>
                        </a:rPr>
                        <a:t>·e</a:t>
                      </a:r>
                      <a:r>
                        <a:rPr lang="fr-CA" sz="2200" i="1" noProof="0" dirty="0">
                          <a:solidFill>
                            <a:schemeClr val="bg1"/>
                          </a:solidFill>
                          <a:latin typeface="Calibri" panose="020F0502020204030204" pitchFamily="34" charset="0"/>
                          <a:ea typeface="Open Sans" panose="020B0606030504020204" pitchFamily="34" charset="0"/>
                          <a:cs typeface="Calibri" panose="020F0502020204030204" pitchFamily="34" charset="0"/>
                        </a:rPr>
                        <a:t> membre de votre famille ou </a:t>
                      </a:r>
                      <a:r>
                        <a:rPr lang="fr-CA" sz="2200" i="1" noProof="0" dirty="0" err="1">
                          <a:solidFill>
                            <a:schemeClr val="bg1"/>
                          </a:solidFill>
                          <a:latin typeface="Calibri" panose="020F0502020204030204" pitchFamily="34" charset="0"/>
                          <a:ea typeface="Open Sans" panose="020B0606030504020204" pitchFamily="34" charset="0"/>
                          <a:cs typeface="Calibri" panose="020F0502020204030204" pitchFamily="34" charset="0"/>
                        </a:rPr>
                        <a:t>un</a:t>
                      </a:r>
                      <a:r>
                        <a:rPr lang="fr-CA" sz="2200" i="1" kern="1200" noProof="0" dirty="0" err="1">
                          <a:solidFill>
                            <a:schemeClr val="bg1"/>
                          </a:solidFill>
                          <a:latin typeface="Calibri" panose="020F0502020204030204" pitchFamily="34" charset="0"/>
                          <a:ea typeface="Open Sans" panose="020B0606030504020204" pitchFamily="34" charset="0"/>
                          <a:cs typeface="Calibri" panose="020F0502020204030204" pitchFamily="34" charset="0"/>
                        </a:rPr>
                        <a:t>·e</a:t>
                      </a:r>
                      <a:r>
                        <a:rPr lang="fr-CA" sz="2200" i="1" noProof="0" dirty="0">
                          <a:solidFill>
                            <a:schemeClr val="bg1"/>
                          </a:solidFill>
                          <a:latin typeface="Calibri" panose="020F0502020204030204" pitchFamily="34" charset="0"/>
                          <a:ea typeface="Open Sans" panose="020B0606030504020204" pitchFamily="34" charset="0"/>
                          <a:cs typeface="Calibri" panose="020F0502020204030204" pitchFamily="34" charset="0"/>
                        </a:rPr>
                        <a:t> </a:t>
                      </a:r>
                      <a:r>
                        <a:rPr lang="fr-CA" sz="2200" i="1" kern="1200" noProof="0" dirty="0" err="1">
                          <a:solidFill>
                            <a:schemeClr val="bg1"/>
                          </a:solidFill>
                          <a:latin typeface="Calibri" panose="020F0502020204030204" pitchFamily="34" charset="0"/>
                          <a:ea typeface="Open Sans" panose="020B0606030504020204" pitchFamily="34" charset="0"/>
                          <a:cs typeface="Calibri" panose="020F0502020204030204" pitchFamily="34" charset="0"/>
                        </a:rPr>
                        <a:t>ami·e</a:t>
                      </a:r>
                      <a:r>
                        <a:rPr lang="fr-CA" sz="2200" i="1" noProof="0" dirty="0">
                          <a:solidFill>
                            <a:schemeClr val="bg1"/>
                          </a:solidFill>
                          <a:latin typeface="Calibri" panose="020F0502020204030204" pitchFamily="34" charset="0"/>
                          <a:ea typeface="Open Sans" panose="020B0606030504020204" pitchFamily="34" charset="0"/>
                          <a:cs typeface="Calibri" panose="020F0502020204030204" pitchFamily="34" charset="0"/>
                        </a:rPr>
                        <a:t>?</a:t>
                      </a:r>
                    </a:p>
                  </a:txBody>
                  <a:tcPr marL="87717" marR="87717" marT="43858" marB="43858"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79B3"/>
                    </a:solidFill>
                  </a:tcPr>
                </a:tc>
                <a:tc hMerge="1">
                  <a:txBody>
                    <a:bodyPr/>
                    <a:lstStyle/>
                    <a:p>
                      <a:pPr algn="ctr"/>
                      <a:endParaRPr lang="en-CA"/>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CA"/>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CA"/>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24441802"/>
                  </a:ext>
                </a:extLst>
              </a:tr>
            </a:tbl>
          </a:graphicData>
        </a:graphic>
      </p:graphicFrame>
      <p:sp>
        <p:nvSpPr>
          <p:cNvPr id="5" name="Left-Right Arrow 4">
            <a:extLst>
              <a:ext uri="{FF2B5EF4-FFF2-40B4-BE49-F238E27FC236}">
                <a16:creationId xmlns:a16="http://schemas.microsoft.com/office/drawing/2014/main" id="{833F69F9-2B5D-2546-9102-A85D5B17E9DD}"/>
              </a:ext>
              <a:ext uri="{C183D7F6-B498-43B3-948B-1728B52AA6E4}">
                <adec:decorative xmlns:adec="http://schemas.microsoft.com/office/drawing/2017/decorative" val="1"/>
              </a:ext>
            </a:extLst>
          </p:cNvPr>
          <p:cNvSpPr/>
          <p:nvPr/>
        </p:nvSpPr>
        <p:spPr bwMode="auto">
          <a:xfrm>
            <a:off x="670560" y="5678455"/>
            <a:ext cx="10683240" cy="474068"/>
          </a:xfrm>
          <a:prstGeom prst="leftRightArrow">
            <a:avLst/>
          </a:prstGeom>
          <a:gradFill>
            <a:gsLst>
              <a:gs pos="12000">
                <a:srgbClr val="92D050"/>
              </a:gs>
              <a:gs pos="37000">
                <a:srgbClr val="FFFF00">
                  <a:alpha val="98000"/>
                </a:srgbClr>
              </a:gs>
              <a:gs pos="62000">
                <a:srgbClr val="FF6600">
                  <a:alpha val="98000"/>
                </a:srgbClr>
              </a:gs>
              <a:gs pos="87000">
                <a:srgbClr val="FF000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600" b="0" i="0" u="none" strike="noStrike" kern="1200" cap="none" spc="0" normalizeH="0" baseline="0">
              <a:ln>
                <a:noFill/>
              </a:ln>
              <a:solidFill>
                <a:prstClr val="white"/>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32395427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F0F76-9DB5-708E-BC4D-F4F50EDCBB35}"/>
              </a:ext>
            </a:extLst>
          </p:cNvPr>
          <p:cNvSpPr>
            <a:spLocks noGrp="1"/>
          </p:cNvSpPr>
          <p:nvPr>
            <p:ph type="title"/>
          </p:nvPr>
        </p:nvSpPr>
        <p:spPr>
          <a:xfrm>
            <a:off x="1541367" y="238320"/>
            <a:ext cx="9109266" cy="908221"/>
          </a:xfrm>
        </p:spPr>
        <p:txBody>
          <a:bodyPr>
            <a:normAutofit/>
          </a:bodyPr>
          <a:lstStyle/>
          <a:p>
            <a:r>
              <a:rPr lang="fr-CA" sz="4000" dirty="0"/>
              <a:t>Le continuum de santé mentale</a:t>
            </a:r>
          </a:p>
        </p:txBody>
      </p:sp>
      <p:sp>
        <p:nvSpPr>
          <p:cNvPr id="4" name="Slide Number Placeholder 3">
            <a:extLst>
              <a:ext uri="{FF2B5EF4-FFF2-40B4-BE49-F238E27FC236}">
                <a16:creationId xmlns:a16="http://schemas.microsoft.com/office/drawing/2014/main" id="{0A9B71EA-E38F-7A80-24A2-113F18798C5D}"/>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39</a:t>
            </a:fld>
            <a:endParaRPr lang="fr-CA">
              <a:latin typeface="Lora Regular Roman" pitchFamily="2" charset="0"/>
            </a:endParaRPr>
          </a:p>
        </p:txBody>
      </p:sp>
      <p:pic>
        <p:nvPicPr>
          <p:cNvPr id="3" name="le_continuum_de_santé_mentale (360p)">
            <a:hlinkClick r:id="" action="ppaction://media"/>
            <a:extLst>
              <a:ext uri="{FF2B5EF4-FFF2-40B4-BE49-F238E27FC236}">
                <a16:creationId xmlns:a16="http://schemas.microsoft.com/office/drawing/2014/main" id="{66F964BF-FF2C-5C2C-E7D3-C497ED928FA2}"/>
              </a:ext>
            </a:extLst>
          </p:cNvPr>
          <p:cNvPicPr>
            <a:picLocks noChangeAspect="1"/>
          </p:cNvPicPr>
          <p:nvPr>
            <a:videoFile r:link="rId2"/>
            <p:extLst>
              <p:ext uri="{DAA4B4D4-6D71-4841-9C94-3DE7FCFB9230}">
                <p14:media xmlns:p14="http://schemas.microsoft.com/office/powerpoint/2010/main" r:embed="rId1">
                  <p14:extLst>
                    <p:ext uri="{3AFAAA56-56D3-431D-BCD4-E75A35582382}">
                      <p173:tracksInfo xmlns:p173="http://schemas.microsoft.com/office/powerpoint/2017/3/main" displayLoc="media">
                        <p173:trackLst>
                          <p173:track id="{78DEAB4F-2455-4441-AB2A-E87D9E661CAE}" label="auto_generated_captions_edited (3)" lang="" r:embed="rId5"/>
                        </p173:trackLst>
                      </p173:tracksInfo>
                    </p:ext>
                  </p14:extLst>
                </p14:media>
              </p:ext>
            </p:extLst>
          </p:nvPr>
        </p:nvPicPr>
        <p:blipFill>
          <a:blip r:embed="rId6"/>
          <a:stretch>
            <a:fillRect/>
          </a:stretch>
        </p:blipFill>
        <p:spPr>
          <a:xfrm>
            <a:off x="2958353" y="1844488"/>
            <a:ext cx="6275294" cy="3529853"/>
          </a:xfrm>
          <a:prstGeom prst="rect">
            <a:avLst/>
          </a:prstGeom>
        </p:spPr>
      </p:pic>
    </p:spTree>
    <p:extLst>
      <p:ext uri="{BB962C8B-B14F-4D97-AF65-F5344CB8AC3E}">
        <p14:creationId xmlns:p14="http://schemas.microsoft.com/office/powerpoint/2010/main" val="2049314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22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Left-Right Arrow 21">
            <a:extLst>
              <a:ext uri="{FF2B5EF4-FFF2-40B4-BE49-F238E27FC236}">
                <a16:creationId xmlns:a16="http://schemas.microsoft.com/office/drawing/2014/main" id="{7C94A641-ED86-E540-8B3F-93E232A5A341}"/>
              </a:ext>
              <a:ext uri="{C183D7F6-B498-43B3-948B-1728B52AA6E4}">
                <adec:decorative xmlns:adec="http://schemas.microsoft.com/office/drawing/2017/decorative" val="1"/>
              </a:ext>
            </a:extLst>
          </p:cNvPr>
          <p:cNvSpPr/>
          <p:nvPr/>
        </p:nvSpPr>
        <p:spPr bwMode="auto">
          <a:xfrm>
            <a:off x="0" y="5903572"/>
            <a:ext cx="12191999" cy="773467"/>
          </a:xfrm>
          <a:prstGeom prst="leftRightArrow">
            <a:avLst>
              <a:gd name="adj1" fmla="val 50000"/>
              <a:gd name="adj2" fmla="val 92381"/>
            </a:avLst>
          </a:prstGeom>
          <a:gradFill>
            <a:gsLst>
              <a:gs pos="12000">
                <a:srgbClr val="92D050"/>
              </a:gs>
              <a:gs pos="37000">
                <a:srgbClr val="FFFF00">
                  <a:alpha val="98000"/>
                </a:srgbClr>
              </a:gs>
              <a:gs pos="62000">
                <a:srgbClr val="FF6600">
                  <a:alpha val="98000"/>
                </a:srgbClr>
              </a:gs>
              <a:gs pos="87000">
                <a:srgbClr val="FF000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600" b="0" i="0" u="none" strike="noStrike" kern="1200" cap="none" spc="0" normalizeH="0" baseline="0">
              <a:ln>
                <a:noFill/>
              </a:ln>
              <a:solidFill>
                <a:prstClr val="white"/>
              </a:solidFill>
              <a:effectLst/>
              <a:uLnTx/>
              <a:uFillTx/>
              <a:latin typeface="Calibri" panose="020F0502020204030204"/>
              <a:ea typeface="+mn-ea"/>
              <a:cs typeface="+mn-cs"/>
            </a:endParaRPr>
          </a:p>
        </p:txBody>
      </p:sp>
      <p:grpSp>
        <p:nvGrpSpPr>
          <p:cNvPr id="36" name="Group 35" descr="En santé&#10;Cheville en santé">
            <a:extLst>
              <a:ext uri="{FF2B5EF4-FFF2-40B4-BE49-F238E27FC236}">
                <a16:creationId xmlns:a16="http://schemas.microsoft.com/office/drawing/2014/main" id="{AD217803-6A19-E64B-95F9-D8D228A209BB}"/>
              </a:ext>
            </a:extLst>
          </p:cNvPr>
          <p:cNvGrpSpPr/>
          <p:nvPr/>
        </p:nvGrpSpPr>
        <p:grpSpPr>
          <a:xfrm>
            <a:off x="54188" y="1283014"/>
            <a:ext cx="4422972" cy="4692014"/>
            <a:chOff x="461160" y="1618175"/>
            <a:chExt cx="4422972" cy="4692014"/>
          </a:xfrm>
        </p:grpSpPr>
        <p:pic>
          <p:nvPicPr>
            <p:cNvPr id="16" name="Picture 15">
              <a:extLst>
                <a:ext uri="{FF2B5EF4-FFF2-40B4-BE49-F238E27FC236}">
                  <a16:creationId xmlns:a16="http://schemas.microsoft.com/office/drawing/2014/main" id="{5920732B-ED99-B04C-954C-C378942245F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61160" y="2898771"/>
              <a:ext cx="2309415" cy="3411418"/>
            </a:xfrm>
            <a:prstGeom prst="rect">
              <a:avLst/>
            </a:prstGeom>
          </p:spPr>
        </p:pic>
        <p:sp>
          <p:nvSpPr>
            <p:cNvPr id="10" name="Oval 9">
              <a:extLst>
                <a:ext uri="{FF2B5EF4-FFF2-40B4-BE49-F238E27FC236}">
                  <a16:creationId xmlns:a16="http://schemas.microsoft.com/office/drawing/2014/main" id="{059E5A90-B076-094B-AE7C-B71E9EEB8AA5}"/>
                </a:ext>
              </a:extLst>
            </p:cNvPr>
            <p:cNvSpPr/>
            <p:nvPr/>
          </p:nvSpPr>
          <p:spPr>
            <a:xfrm>
              <a:off x="577646" y="1618175"/>
              <a:ext cx="3786885" cy="3786885"/>
            </a:xfrm>
            <a:prstGeom prst="ellipse">
              <a:avLst/>
            </a:prstGeom>
            <a:solidFill>
              <a:srgbClr val="92D05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B870C87-8DAA-2B4B-BC0C-B8BE847319A2}"/>
                </a:ext>
              </a:extLst>
            </p:cNvPr>
            <p:cNvSpPr txBox="1"/>
            <p:nvPr/>
          </p:nvSpPr>
          <p:spPr>
            <a:xfrm>
              <a:off x="1512181" y="2408727"/>
              <a:ext cx="1680970" cy="369332"/>
            </a:xfrm>
            <a:prstGeom prst="rect">
              <a:avLst/>
            </a:prstGeom>
            <a:solidFill>
              <a:srgbClr val="92D05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CA" sz="1800" b="1" spc="65">
                  <a:effectLst/>
                  <a:latin typeface="Arial" panose="020B0604020202020204" pitchFamily="34" charset="0"/>
                  <a:ea typeface="Arial" panose="020B0604020202020204" pitchFamily="34" charset="0"/>
                </a:rPr>
                <a:t>EN SANTÉ</a:t>
              </a:r>
              <a:endParaRPr kumimoji="0" lang="fr-CA" sz="1800" b="1" i="0" u="none" strike="noStrike" kern="1200" cap="none" spc="0" normalizeH="0" baseline="0">
                <a:ln>
                  <a:noFill/>
                </a:ln>
                <a:solidFill>
                  <a:srgbClr val="000000"/>
                </a:solidFill>
                <a:effectLst/>
                <a:uLnTx/>
                <a:uFillTx/>
                <a:latin typeface="Red Hat Display" panose="02010303040201060303" pitchFamily="2" charset="0"/>
                <a:ea typeface="Red Hat Display" panose="02010303040201060303" pitchFamily="2" charset="0"/>
                <a:cs typeface="Red Hat Display" panose="02010303040201060303" pitchFamily="2" charset="0"/>
              </a:endParaRPr>
            </a:p>
          </p:txBody>
        </p:sp>
        <p:sp>
          <p:nvSpPr>
            <p:cNvPr id="3" name="TextBox 2">
              <a:extLst>
                <a:ext uri="{FF2B5EF4-FFF2-40B4-BE49-F238E27FC236}">
                  <a16:creationId xmlns:a16="http://schemas.microsoft.com/office/drawing/2014/main" id="{F6962F3D-0242-C748-AA87-AC2CDB1ADB3E}"/>
                </a:ext>
              </a:extLst>
            </p:cNvPr>
            <p:cNvSpPr txBox="1"/>
            <p:nvPr/>
          </p:nvSpPr>
          <p:spPr>
            <a:xfrm>
              <a:off x="2273113" y="2820187"/>
              <a:ext cx="2611019" cy="1215654"/>
            </a:xfrm>
            <a:prstGeom prst="rect">
              <a:avLst/>
            </a:prstGeom>
            <a:noFill/>
          </p:spPr>
          <p:txBody>
            <a:bodyPr wrap="square" lIns="90000" rtlCol="0">
              <a:spAutoFit/>
            </a:bodyPr>
            <a:lstStyle/>
            <a:p>
              <a:pPr marL="285750" marR="438785" indent="-285750">
                <a:lnSpc>
                  <a:spcPct val="96000"/>
                </a:lnSpc>
                <a:spcBef>
                  <a:spcPts val="1490"/>
                </a:spcBef>
                <a:spcAft>
                  <a:spcPts val="0"/>
                </a:spcAft>
                <a:buFont typeface="Arial" panose="020B0604020202020204" pitchFamily="34" charset="0"/>
                <a:buChar char="•"/>
                <a:tabLst>
                  <a:tab pos="2543810" algn="l"/>
                </a:tabLst>
              </a:pPr>
              <a:r>
                <a:rPr lang="fr-CA" sz="1600" spc="-10" dirty="0">
                  <a:effectLst/>
                  <a:latin typeface="Lora" pitchFamily="2" charset="0"/>
                  <a:ea typeface="Arial" panose="020B0604020202020204" pitchFamily="34" charset="0"/>
                </a:rPr>
                <a:t>Cheville en santé</a:t>
              </a:r>
              <a:endParaRPr lang="fr-CA" sz="1600" dirty="0">
                <a:effectLst/>
                <a:latin typeface="Lora" pitchFamily="2" charset="0"/>
                <a:ea typeface="Arial" panose="020B0604020202020204" pitchFamily="34" charset="0"/>
              </a:endParaRPr>
            </a:p>
            <a:p>
              <a:pPr marL="285750" marR="438785" indent="-285750">
                <a:lnSpc>
                  <a:spcPct val="96000"/>
                </a:lnSpc>
                <a:spcBef>
                  <a:spcPts val="1490"/>
                </a:spcBef>
                <a:spcAft>
                  <a:spcPts val="0"/>
                </a:spcAft>
                <a:buFont typeface="Arial" panose="020B0604020202020204" pitchFamily="34" charset="0"/>
                <a:buChar char="•"/>
                <a:tabLst>
                  <a:tab pos="2543810" algn="l"/>
                </a:tabLst>
              </a:pPr>
              <a:r>
                <a:rPr lang="fr-CA" sz="1600" spc="-10" dirty="0">
                  <a:effectLst/>
                  <a:latin typeface="Lora" pitchFamily="2" charset="0"/>
                  <a:ea typeface="Arial" panose="020B0604020202020204" pitchFamily="34" charset="0"/>
                </a:rPr>
                <a:t>Bonne mobilité</a:t>
              </a:r>
            </a:p>
            <a:p>
              <a:pPr marL="285750" marR="438785" indent="-285750">
                <a:lnSpc>
                  <a:spcPct val="96000"/>
                </a:lnSpc>
                <a:spcBef>
                  <a:spcPts val="1490"/>
                </a:spcBef>
                <a:spcAft>
                  <a:spcPts val="0"/>
                </a:spcAft>
                <a:buFont typeface="Arial" panose="020B0604020202020204" pitchFamily="34" charset="0"/>
                <a:buChar char="•"/>
                <a:tabLst>
                  <a:tab pos="2543810" algn="l"/>
                </a:tabLst>
              </a:pPr>
              <a:r>
                <a:rPr lang="fr-CA" sz="1600" spc="-10" dirty="0">
                  <a:latin typeface="Lora" pitchFamily="2" charset="0"/>
                  <a:ea typeface="Arial" panose="020B0604020202020204" pitchFamily="34" charset="0"/>
                </a:rPr>
                <a:t>S</a:t>
              </a:r>
              <a:r>
                <a:rPr lang="fr-CA" sz="1600" spc="-10" dirty="0">
                  <a:effectLst/>
                  <a:latin typeface="Lora" pitchFamily="2" charset="0"/>
                  <a:ea typeface="Arial" panose="020B0604020202020204" pitchFamily="34" charset="0"/>
                </a:rPr>
                <a:t>olide</a:t>
              </a:r>
              <a:endParaRPr lang="fr-CA" sz="1600" dirty="0">
                <a:effectLst/>
                <a:latin typeface="Lora" pitchFamily="2" charset="0"/>
                <a:ea typeface="Arial" panose="020B0604020202020204" pitchFamily="34" charset="0"/>
              </a:endParaRPr>
            </a:p>
          </p:txBody>
        </p:sp>
      </p:grpSp>
      <p:grpSp>
        <p:nvGrpSpPr>
          <p:cNvPr id="39" name="Group 38" descr="En réaction&#10;Cheville foulée&#10;Bandage&#10;Mobilité limitée">
            <a:extLst>
              <a:ext uri="{FF2B5EF4-FFF2-40B4-BE49-F238E27FC236}">
                <a16:creationId xmlns:a16="http://schemas.microsoft.com/office/drawing/2014/main" id="{D5C39620-9022-614F-B22D-5DC479CB1CCC}"/>
              </a:ext>
            </a:extLst>
          </p:cNvPr>
          <p:cNvGrpSpPr/>
          <p:nvPr/>
        </p:nvGrpSpPr>
        <p:grpSpPr>
          <a:xfrm>
            <a:off x="2825118" y="1246425"/>
            <a:ext cx="4046204" cy="4765192"/>
            <a:chOff x="3853517" y="1607763"/>
            <a:chExt cx="4046204" cy="4765192"/>
          </a:xfrm>
        </p:grpSpPr>
        <p:sp>
          <p:nvSpPr>
            <p:cNvPr id="12" name="Oval 11">
              <a:extLst>
                <a:ext uri="{FF2B5EF4-FFF2-40B4-BE49-F238E27FC236}">
                  <a16:creationId xmlns:a16="http://schemas.microsoft.com/office/drawing/2014/main" id="{CA5BF1AF-63AF-A848-AF72-AF936F346207}"/>
                </a:ext>
              </a:extLst>
            </p:cNvPr>
            <p:cNvSpPr/>
            <p:nvPr/>
          </p:nvSpPr>
          <p:spPr>
            <a:xfrm>
              <a:off x="4112836" y="1607763"/>
              <a:ext cx="3786885" cy="3786885"/>
            </a:xfrm>
            <a:prstGeom prst="ellipse">
              <a:avLst/>
            </a:prstGeom>
            <a:solidFill>
              <a:srgbClr val="FFFF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68CDF558-2ED3-064A-B415-605873D44B25}"/>
                </a:ext>
              </a:extLst>
            </p:cNvPr>
            <p:cNvSpPr txBox="1"/>
            <p:nvPr/>
          </p:nvSpPr>
          <p:spPr>
            <a:xfrm>
              <a:off x="4978570" y="2619805"/>
              <a:ext cx="1845015" cy="369332"/>
            </a:xfrm>
            <a:prstGeom prst="rect">
              <a:avLst/>
            </a:prstGeom>
            <a:solidFill>
              <a:srgbClr val="FFFF00"/>
            </a:solidFill>
          </p:spPr>
          <p:txBody>
            <a:bodyPr wrap="square" rtlCol="0">
              <a:spAutoFit/>
            </a:bodyPr>
            <a:lstStyle/>
            <a:p>
              <a:pPr algn="ctr">
                <a:defRPr/>
              </a:pPr>
              <a:r>
                <a:rPr lang="fr-CA" sz="1800" b="1" spc="-10">
                  <a:effectLst/>
                  <a:latin typeface="Red Hat Display" panose="02010303040201060303" pitchFamily="2" charset="0"/>
                  <a:ea typeface="Red Hat Display" panose="02010303040201060303" pitchFamily="2" charset="0"/>
                  <a:cs typeface="Red Hat Display" panose="02010303040201060303" pitchFamily="2" charset="0"/>
                </a:rPr>
                <a:t>EN RÉACTION</a:t>
              </a:r>
              <a:endParaRPr lang="fr-CA" sz="1800" b="1">
                <a:effectLst/>
                <a:latin typeface="Red Hat Display" panose="02010303040201060303" pitchFamily="2" charset="0"/>
                <a:ea typeface="Red Hat Display" panose="02010303040201060303" pitchFamily="2" charset="0"/>
                <a:cs typeface="Red Hat Display" panose="02010303040201060303" pitchFamily="2" charset="0"/>
              </a:endParaRPr>
            </a:p>
          </p:txBody>
        </p:sp>
        <p:sp>
          <p:nvSpPr>
            <p:cNvPr id="5" name="TextBox 4">
              <a:extLst>
                <a:ext uri="{FF2B5EF4-FFF2-40B4-BE49-F238E27FC236}">
                  <a16:creationId xmlns:a16="http://schemas.microsoft.com/office/drawing/2014/main" id="{BE9A07D5-E138-E64A-9D2F-4E0C05C410E0}"/>
                </a:ext>
              </a:extLst>
            </p:cNvPr>
            <p:cNvSpPr txBox="1"/>
            <p:nvPr/>
          </p:nvSpPr>
          <p:spPr>
            <a:xfrm>
              <a:off x="4834654" y="3236441"/>
              <a:ext cx="2829475" cy="1540037"/>
            </a:xfrm>
            <a:prstGeom prst="rect">
              <a:avLst/>
            </a:prstGeom>
            <a:noFill/>
          </p:spPr>
          <p:txBody>
            <a:bodyPr wrap="square" lIns="90000" rtlCol="0">
              <a:spAutoFit/>
            </a:bodyPr>
            <a:lstStyle/>
            <a:p>
              <a:pPr marL="342900" marR="438785" lvl="0" indent="-342900">
                <a:lnSpc>
                  <a:spcPct val="96000"/>
                </a:lnSpc>
                <a:spcBef>
                  <a:spcPts val="1490"/>
                </a:spcBef>
                <a:spcAft>
                  <a:spcPts val="0"/>
                </a:spcAft>
                <a:buFont typeface="Arial" panose="020B0604020202020204" pitchFamily="34" charset="0"/>
                <a:buChar char="•"/>
                <a:tabLst>
                  <a:tab pos="457200" algn="l"/>
                  <a:tab pos="2543810" algn="l"/>
                </a:tabLst>
              </a:pPr>
              <a:r>
                <a:rPr lang="fr-CA" sz="1600" spc="-10" dirty="0">
                  <a:effectLst/>
                  <a:latin typeface="Lora" pitchFamily="2" charset="77"/>
                  <a:ea typeface="Arial" panose="020B0604020202020204" pitchFamily="34" charset="0"/>
                  <a:cs typeface="Times New Roman" panose="02020603050405020304" pitchFamily="18" charset="0"/>
                </a:rPr>
                <a:t>Cheville foulée</a:t>
              </a:r>
              <a:endParaRPr lang="fr-CA" sz="1600" dirty="0">
                <a:effectLst/>
                <a:latin typeface="Lora" pitchFamily="2" charset="77"/>
                <a:ea typeface="Arial" panose="020B0604020202020204" pitchFamily="34" charset="0"/>
                <a:cs typeface="Times New Roman" panose="02020603050405020304" pitchFamily="18" charset="0"/>
              </a:endParaRPr>
            </a:p>
            <a:p>
              <a:pPr marL="342900" marR="438785" lvl="0" indent="-342900">
                <a:lnSpc>
                  <a:spcPct val="96000"/>
                </a:lnSpc>
                <a:spcBef>
                  <a:spcPts val="1490"/>
                </a:spcBef>
                <a:spcAft>
                  <a:spcPts val="0"/>
                </a:spcAft>
                <a:buFont typeface="Arial" panose="020B0604020202020204" pitchFamily="34" charset="0"/>
                <a:buChar char="•"/>
                <a:tabLst>
                  <a:tab pos="457200" algn="l"/>
                  <a:tab pos="2543810" algn="l"/>
                </a:tabLst>
              </a:pPr>
              <a:r>
                <a:rPr lang="fr-CA" sz="1600" spc="-10" dirty="0">
                  <a:effectLst/>
                  <a:latin typeface="Lora" pitchFamily="2" charset="77"/>
                  <a:ea typeface="Arial" panose="020B0604020202020204" pitchFamily="34" charset="0"/>
                  <a:cs typeface="Times New Roman" panose="02020603050405020304" pitchFamily="18" charset="0"/>
                </a:rPr>
                <a:t>Bandage</a:t>
              </a:r>
              <a:endParaRPr lang="fr-CA" sz="1600" dirty="0">
                <a:effectLst/>
                <a:latin typeface="Lora" pitchFamily="2" charset="77"/>
                <a:ea typeface="Arial" panose="020B0604020202020204" pitchFamily="34" charset="0"/>
                <a:cs typeface="Times New Roman" panose="02020603050405020304" pitchFamily="18" charset="0"/>
              </a:endParaRPr>
            </a:p>
            <a:p>
              <a:pPr marL="342900" marR="438785" lvl="0" indent="-342900">
                <a:lnSpc>
                  <a:spcPct val="96000"/>
                </a:lnSpc>
                <a:spcBef>
                  <a:spcPts val="1490"/>
                </a:spcBef>
                <a:spcAft>
                  <a:spcPts val="0"/>
                </a:spcAft>
                <a:buFont typeface="Arial" panose="020B0604020202020204" pitchFamily="34" charset="0"/>
                <a:buChar char="•"/>
                <a:tabLst>
                  <a:tab pos="457200" algn="l"/>
                  <a:tab pos="2543810" algn="l"/>
                </a:tabLst>
              </a:pPr>
              <a:r>
                <a:rPr lang="fr-CA" sz="1600" spc="-10" dirty="0">
                  <a:effectLst/>
                  <a:latin typeface="Lora" pitchFamily="2" charset="77"/>
                  <a:ea typeface="Arial" panose="020B0604020202020204" pitchFamily="34" charset="0"/>
                  <a:cs typeface="Times New Roman" panose="02020603050405020304" pitchFamily="18" charset="0"/>
                </a:rPr>
                <a:t>Mobilité limitée</a:t>
              </a:r>
              <a:endParaRPr lang="fr-CA" sz="1600" dirty="0">
                <a:effectLst/>
                <a:latin typeface="Lora" pitchFamily="2" charset="77"/>
                <a:ea typeface="Arial" panose="020B06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600"/>
                </a:spcBef>
                <a:spcAft>
                  <a:spcPts val="600"/>
                </a:spcAft>
                <a:buClrTx/>
                <a:buSzTx/>
                <a:buFontTx/>
                <a:buNone/>
                <a:tabLst/>
                <a:defRPr/>
              </a:pPr>
              <a:endParaRPr kumimoji="0" lang="fr-CA" sz="1800" b="0" i="0" u="none" strike="noStrike" kern="1200" cap="none" spc="0" normalizeH="0" baseline="0" dirty="0">
                <a:ln>
                  <a:noFill/>
                </a:ln>
                <a:solidFill>
                  <a:srgbClr val="000000"/>
                </a:solidFill>
                <a:effectLst/>
                <a:uLnTx/>
                <a:uFillTx/>
                <a:latin typeface="Lora Regular Roman" pitchFamily="2" charset="0"/>
              </a:endParaRPr>
            </a:p>
          </p:txBody>
        </p:sp>
        <p:pic>
          <p:nvPicPr>
            <p:cNvPr id="24" name="Picture 23">
              <a:extLst>
                <a:ext uri="{FF2B5EF4-FFF2-40B4-BE49-F238E27FC236}">
                  <a16:creationId xmlns:a16="http://schemas.microsoft.com/office/drawing/2014/main" id="{A4389C89-CCF6-A142-9A4E-BDF4DF921B6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853517" y="4523507"/>
              <a:ext cx="2376493" cy="1849448"/>
            </a:xfrm>
            <a:prstGeom prst="rect">
              <a:avLst/>
            </a:prstGeom>
          </p:spPr>
        </p:pic>
      </p:grpSp>
      <p:grpSp>
        <p:nvGrpSpPr>
          <p:cNvPr id="40" name="Group 39" descr="Blessé·e&#10;Cheville cassée&#10;Besoin d'un plâtre&#10;Physiothérapie">
            <a:extLst>
              <a:ext uri="{FF2B5EF4-FFF2-40B4-BE49-F238E27FC236}">
                <a16:creationId xmlns:a16="http://schemas.microsoft.com/office/drawing/2014/main" id="{03C11194-6E5D-3849-B8AB-0CD99D3ABD9E}"/>
              </a:ext>
            </a:extLst>
          </p:cNvPr>
          <p:cNvGrpSpPr/>
          <p:nvPr/>
        </p:nvGrpSpPr>
        <p:grpSpPr>
          <a:xfrm>
            <a:off x="5085375" y="894244"/>
            <a:ext cx="3786885" cy="5045197"/>
            <a:chOff x="6472236" y="1442876"/>
            <a:chExt cx="3786885" cy="5045197"/>
          </a:xfrm>
        </p:grpSpPr>
        <p:grpSp>
          <p:nvGrpSpPr>
            <p:cNvPr id="18" name="Group 17">
              <a:extLst>
                <a:ext uri="{FF2B5EF4-FFF2-40B4-BE49-F238E27FC236}">
                  <a16:creationId xmlns:a16="http://schemas.microsoft.com/office/drawing/2014/main" id="{B6BBBB73-C3DD-544C-9FA0-D82DA4720A09}"/>
                </a:ext>
              </a:extLst>
            </p:cNvPr>
            <p:cNvGrpSpPr/>
            <p:nvPr/>
          </p:nvGrpSpPr>
          <p:grpSpPr>
            <a:xfrm>
              <a:off x="6472236" y="1442876"/>
              <a:ext cx="3786885" cy="3786885"/>
              <a:chOff x="2216583" y="2591995"/>
              <a:chExt cx="3786885" cy="3786885"/>
            </a:xfrm>
          </p:grpSpPr>
          <p:sp>
            <p:nvSpPr>
              <p:cNvPr id="15" name="Oval 14">
                <a:extLst>
                  <a:ext uri="{FF2B5EF4-FFF2-40B4-BE49-F238E27FC236}">
                    <a16:creationId xmlns:a16="http://schemas.microsoft.com/office/drawing/2014/main" id="{3BC56945-E206-2E41-A9FA-6F3A5B56A4D8}"/>
                  </a:ext>
                </a:extLst>
              </p:cNvPr>
              <p:cNvSpPr/>
              <p:nvPr/>
            </p:nvSpPr>
            <p:spPr>
              <a:xfrm>
                <a:off x="2216583" y="2591995"/>
                <a:ext cx="3786885" cy="3786885"/>
              </a:xfrm>
              <a:prstGeom prst="ellipse">
                <a:avLst/>
              </a:prstGeom>
              <a:solidFill>
                <a:srgbClr val="FFC0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55DCF0F5-C125-2241-ACCD-DACB49994400}"/>
                  </a:ext>
                </a:extLst>
              </p:cNvPr>
              <p:cNvSpPr txBox="1"/>
              <p:nvPr/>
            </p:nvSpPr>
            <p:spPr>
              <a:xfrm>
                <a:off x="3317583" y="3401332"/>
                <a:ext cx="1680970" cy="369332"/>
              </a:xfrm>
              <a:prstGeom prst="rect">
                <a:avLst/>
              </a:prstGeom>
              <a:solidFill>
                <a:srgbClr val="FFC000"/>
              </a:solidFill>
            </p:spPr>
            <p:txBody>
              <a:bodyPr wrap="square" rtlCol="0">
                <a:spAutoFit/>
              </a:bodyPr>
              <a:lstStyle/>
              <a:p>
                <a:pPr algn="ctr">
                  <a:defRPr/>
                </a:pPr>
                <a:r>
                  <a:rPr lang="fr-CA" sz="1800" b="1" spc="-10" dirty="0">
                    <a:effectLst/>
                    <a:latin typeface="Red Hat Display" panose="02010303040201060303" pitchFamily="2" charset="0"/>
                    <a:ea typeface="Red Hat Display" panose="02010303040201060303" pitchFamily="2" charset="0"/>
                    <a:cs typeface="Red Hat Display" panose="02010303040201060303" pitchFamily="2" charset="0"/>
                  </a:rPr>
                  <a:t>BLESSÉ</a:t>
                </a:r>
                <a:r>
                  <a:rPr lang="fr-CA" b="1" spc="-10" dirty="0">
                    <a:latin typeface="Red Hat Display" panose="02010303040201060303" pitchFamily="2" charset="0"/>
                    <a:ea typeface="Red Hat Display" panose="02010303040201060303" pitchFamily="2" charset="0"/>
                    <a:cs typeface="Red Hat Display" panose="02010303040201060303" pitchFamily="2" charset="0"/>
                  </a:rPr>
                  <a:t>·E</a:t>
                </a:r>
              </a:p>
            </p:txBody>
          </p:sp>
          <p:sp>
            <p:nvSpPr>
              <p:cNvPr id="7" name="TextBox 6">
                <a:extLst>
                  <a:ext uri="{FF2B5EF4-FFF2-40B4-BE49-F238E27FC236}">
                    <a16:creationId xmlns:a16="http://schemas.microsoft.com/office/drawing/2014/main" id="{F0CBB577-20BD-4547-BD8A-0BAA9D6E7165}"/>
                  </a:ext>
                </a:extLst>
              </p:cNvPr>
              <p:cNvSpPr txBox="1"/>
              <p:nvPr/>
            </p:nvSpPr>
            <p:spPr>
              <a:xfrm>
                <a:off x="3210594" y="3904331"/>
                <a:ext cx="2577387" cy="1658787"/>
              </a:xfrm>
              <a:prstGeom prst="rect">
                <a:avLst/>
              </a:prstGeom>
              <a:noFill/>
            </p:spPr>
            <p:txBody>
              <a:bodyPr wrap="square" lIns="90000" rtlCol="0">
                <a:spAutoFit/>
              </a:bodyPr>
              <a:lstStyle/>
              <a:p>
                <a:pPr marL="342900" marR="438785" indent="-342900" fontAlgn="auto">
                  <a:lnSpc>
                    <a:spcPct val="96000"/>
                  </a:lnSpc>
                  <a:spcBef>
                    <a:spcPts val="1490"/>
                  </a:spcBef>
                  <a:buClrTx/>
                  <a:buSzTx/>
                  <a:buFont typeface="Arial" panose="020B0604020202020204" pitchFamily="34" charset="0"/>
                  <a:buChar char="•"/>
                  <a:tabLst>
                    <a:tab pos="457200" algn="l"/>
                    <a:tab pos="2543810" algn="l"/>
                  </a:tabLst>
                  <a:defRPr/>
                </a:pPr>
                <a:r>
                  <a:rPr lang="fr-CA" sz="1600" spc="-10" dirty="0">
                    <a:latin typeface="Lora" pitchFamily="2" charset="77"/>
                    <a:cs typeface="Times New Roman" panose="02020603050405020304" pitchFamily="18" charset="0"/>
                  </a:rPr>
                  <a:t>Cheville fracturée</a:t>
                </a:r>
              </a:p>
              <a:p>
                <a:pPr marL="342900" marR="438785" indent="-342900" fontAlgn="auto">
                  <a:lnSpc>
                    <a:spcPct val="96000"/>
                  </a:lnSpc>
                  <a:spcBef>
                    <a:spcPts val="1490"/>
                  </a:spcBef>
                  <a:buClrTx/>
                  <a:buSzTx/>
                  <a:buFont typeface="Arial" panose="020B0604020202020204" pitchFamily="34" charset="0"/>
                  <a:buChar char="•"/>
                  <a:tabLst>
                    <a:tab pos="457200" algn="l"/>
                    <a:tab pos="2543810" algn="l"/>
                  </a:tabLst>
                  <a:defRPr/>
                </a:pPr>
                <a:r>
                  <a:rPr lang="fr-CA" sz="1600" spc="-10" dirty="0">
                    <a:latin typeface="Lora" pitchFamily="2" charset="77"/>
                    <a:cs typeface="Times New Roman" panose="02020603050405020304" pitchFamily="18" charset="0"/>
                  </a:rPr>
                  <a:t>Besoin d’un plâtre</a:t>
                </a:r>
              </a:p>
              <a:p>
                <a:pPr marL="342900" marR="438785" indent="-342900" fontAlgn="auto">
                  <a:lnSpc>
                    <a:spcPct val="96000"/>
                  </a:lnSpc>
                  <a:spcBef>
                    <a:spcPts val="1490"/>
                  </a:spcBef>
                  <a:buClrTx/>
                  <a:buSzTx/>
                  <a:buFont typeface="Arial" panose="020B0604020202020204" pitchFamily="34" charset="0"/>
                  <a:buChar char="•"/>
                  <a:tabLst>
                    <a:tab pos="457200" algn="l"/>
                    <a:tab pos="2543810" algn="l"/>
                  </a:tabLst>
                  <a:defRPr/>
                </a:pPr>
                <a:r>
                  <a:rPr lang="fr-CA" sz="1600" spc="-10" dirty="0">
                    <a:latin typeface="Lora" pitchFamily="2" charset="77"/>
                    <a:cs typeface="Times New Roman" panose="02020603050405020304" pitchFamily="18" charset="0"/>
                  </a:rPr>
                  <a:t>Physiothérapie</a:t>
                </a:r>
              </a:p>
            </p:txBody>
          </p:sp>
        </p:grpSp>
        <p:pic>
          <p:nvPicPr>
            <p:cNvPr id="27" name="Picture 26">
              <a:extLst>
                <a:ext uri="{FF2B5EF4-FFF2-40B4-BE49-F238E27FC236}">
                  <a16:creationId xmlns:a16="http://schemas.microsoft.com/office/drawing/2014/main" id="{BD626819-CA05-2F4E-B3DF-E8EE72E0C91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a:off x="7600279" y="4364663"/>
              <a:ext cx="1469324" cy="2123410"/>
            </a:xfrm>
            <a:prstGeom prst="rect">
              <a:avLst/>
            </a:prstGeom>
          </p:spPr>
        </p:pic>
      </p:grpSp>
      <p:grpSp>
        <p:nvGrpSpPr>
          <p:cNvPr id="41" name="Group 40" descr="Malade&#10;Casée en plusiers endroits&#10;Besoin d'opération&#10;Physiothérapie">
            <a:extLst>
              <a:ext uri="{FF2B5EF4-FFF2-40B4-BE49-F238E27FC236}">
                <a16:creationId xmlns:a16="http://schemas.microsoft.com/office/drawing/2014/main" id="{6DECBC8A-9597-EF4C-A791-5ED730AF202D}"/>
              </a:ext>
            </a:extLst>
          </p:cNvPr>
          <p:cNvGrpSpPr/>
          <p:nvPr/>
        </p:nvGrpSpPr>
        <p:grpSpPr>
          <a:xfrm>
            <a:off x="7827469" y="1556551"/>
            <a:ext cx="3786885" cy="5136160"/>
            <a:chOff x="4520780" y="1544074"/>
            <a:chExt cx="3786885" cy="5136160"/>
          </a:xfrm>
        </p:grpSpPr>
        <p:grpSp>
          <p:nvGrpSpPr>
            <p:cNvPr id="21" name="Group 20">
              <a:extLst>
                <a:ext uri="{FF2B5EF4-FFF2-40B4-BE49-F238E27FC236}">
                  <a16:creationId xmlns:a16="http://schemas.microsoft.com/office/drawing/2014/main" id="{8507D340-F1F7-D84B-B8A6-80C2B4D82518}"/>
                </a:ext>
              </a:extLst>
            </p:cNvPr>
            <p:cNvGrpSpPr/>
            <p:nvPr/>
          </p:nvGrpSpPr>
          <p:grpSpPr>
            <a:xfrm>
              <a:off x="4520780" y="1544074"/>
              <a:ext cx="3786885" cy="3786885"/>
              <a:chOff x="5024882" y="3004185"/>
              <a:chExt cx="3786885" cy="3786885"/>
            </a:xfrm>
          </p:grpSpPr>
          <p:sp>
            <p:nvSpPr>
              <p:cNvPr id="19" name="Oval 18">
                <a:extLst>
                  <a:ext uri="{FF2B5EF4-FFF2-40B4-BE49-F238E27FC236}">
                    <a16:creationId xmlns:a16="http://schemas.microsoft.com/office/drawing/2014/main" id="{863BDF26-86A2-BB46-BE41-DAAC305285A8}"/>
                  </a:ext>
                </a:extLst>
              </p:cNvPr>
              <p:cNvSpPr/>
              <p:nvPr/>
            </p:nvSpPr>
            <p:spPr>
              <a:xfrm>
                <a:off x="5024882" y="3004185"/>
                <a:ext cx="3786885" cy="3786885"/>
              </a:xfrm>
              <a:prstGeom prst="ellipse">
                <a:avLst/>
              </a:prstGeom>
              <a:solidFill>
                <a:srgbClr val="FF00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474F002D-B1E9-CF42-B9CF-C36F46DC3A17}"/>
                  </a:ext>
                </a:extLst>
              </p:cNvPr>
              <p:cNvSpPr txBox="1"/>
              <p:nvPr/>
            </p:nvSpPr>
            <p:spPr>
              <a:xfrm>
                <a:off x="6077840" y="3798332"/>
                <a:ext cx="1680970" cy="369332"/>
              </a:xfrm>
              <a:prstGeom prst="rect">
                <a:avLst/>
              </a:prstGeom>
              <a:solidFill>
                <a:srgbClr val="FF0000"/>
              </a:solidFill>
            </p:spPr>
            <p:txBody>
              <a:bodyPr wrap="square" rtlCol="0">
                <a:spAutoFit/>
              </a:bodyPr>
              <a:lstStyle/>
              <a:p>
                <a:pPr algn="ctr">
                  <a:defRPr/>
                </a:pPr>
                <a:r>
                  <a:rPr kumimoji="0" lang="fr-CA" sz="1800" b="1" i="0" u="none" strike="noStrike" kern="1200" cap="none" spc="0" normalizeH="0" baseline="0" dirty="0">
                    <a:ln>
                      <a:noFill/>
                    </a:ln>
                    <a:solidFill>
                      <a:srgbClr val="FFFFFF"/>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MALADE</a:t>
                </a:r>
              </a:p>
            </p:txBody>
          </p:sp>
          <p:sp>
            <p:nvSpPr>
              <p:cNvPr id="9" name="TextBox 8">
                <a:extLst>
                  <a:ext uri="{FF2B5EF4-FFF2-40B4-BE49-F238E27FC236}">
                    <a16:creationId xmlns:a16="http://schemas.microsoft.com/office/drawing/2014/main" id="{7840F428-B81A-4645-8193-B00E23F4CA47}"/>
                  </a:ext>
                </a:extLst>
              </p:cNvPr>
              <p:cNvSpPr txBox="1"/>
              <p:nvPr/>
            </p:nvSpPr>
            <p:spPr>
              <a:xfrm>
                <a:off x="5702813" y="4251804"/>
                <a:ext cx="3001911" cy="1658787"/>
              </a:xfrm>
              <a:prstGeom prst="rect">
                <a:avLst/>
              </a:prstGeom>
              <a:noFill/>
            </p:spPr>
            <p:txBody>
              <a:bodyPr wrap="square" lIns="90000" rtlCol="0">
                <a:spAutoFit/>
              </a:bodyPr>
              <a:lstStyle/>
              <a:p>
                <a:pPr marL="342900" marR="438785" lvl="0" indent="-342900">
                  <a:lnSpc>
                    <a:spcPct val="96000"/>
                  </a:lnSpc>
                  <a:spcBef>
                    <a:spcPts val="1490"/>
                  </a:spcBef>
                  <a:spcAft>
                    <a:spcPts val="0"/>
                  </a:spcAft>
                  <a:buFont typeface="Arial" panose="020B0604020202020204" pitchFamily="34" charset="0"/>
                  <a:buChar char="•"/>
                  <a:tabLst>
                    <a:tab pos="457200" algn="l"/>
                    <a:tab pos="2543810" algn="l"/>
                  </a:tabLst>
                </a:pPr>
                <a:r>
                  <a:rPr lang="fr-CA" sz="1600" spc="-10" dirty="0">
                    <a:effectLst/>
                    <a:latin typeface="Lora" pitchFamily="2" charset="77"/>
                    <a:ea typeface="Arial" panose="020B0604020202020204" pitchFamily="34" charset="0"/>
                    <a:cs typeface="Times New Roman" panose="02020603050405020304" pitchFamily="18" charset="0"/>
                  </a:rPr>
                  <a:t>Cheville fracturée à plusieurs endroits</a:t>
                </a:r>
              </a:p>
              <a:p>
                <a:pPr marL="342900" marR="438785" lvl="0" indent="-342900">
                  <a:lnSpc>
                    <a:spcPct val="96000"/>
                  </a:lnSpc>
                  <a:spcBef>
                    <a:spcPts val="1490"/>
                  </a:spcBef>
                  <a:spcAft>
                    <a:spcPts val="0"/>
                  </a:spcAft>
                  <a:buFont typeface="Arial" panose="020B0604020202020204" pitchFamily="34" charset="0"/>
                  <a:buChar char="•"/>
                  <a:tabLst>
                    <a:tab pos="457200" algn="l"/>
                    <a:tab pos="2543810" algn="l"/>
                  </a:tabLst>
                </a:pPr>
                <a:r>
                  <a:rPr lang="fr-CA" sz="1600" spc="-10" dirty="0">
                    <a:latin typeface="Lora" pitchFamily="2" charset="77"/>
                    <a:ea typeface="Arial" panose="020B0604020202020204" pitchFamily="34" charset="0"/>
                    <a:cs typeface="Times New Roman" panose="02020603050405020304" pitchFamily="18" charset="0"/>
                  </a:rPr>
                  <a:t>B</a:t>
                </a:r>
                <a:r>
                  <a:rPr lang="fr-CA" sz="1600" spc="-10" dirty="0">
                    <a:effectLst/>
                    <a:latin typeface="Lora" pitchFamily="2" charset="77"/>
                    <a:ea typeface="Arial" panose="020B0604020202020204" pitchFamily="34" charset="0"/>
                    <a:cs typeface="Times New Roman" panose="02020603050405020304" pitchFamily="18" charset="0"/>
                  </a:rPr>
                  <a:t>esoin d’une chirurgie</a:t>
                </a:r>
                <a:endParaRPr lang="fr-CA" sz="1600" dirty="0">
                  <a:effectLst/>
                  <a:latin typeface="Lora" pitchFamily="2" charset="77"/>
                  <a:ea typeface="Arial" panose="020B0604020202020204" pitchFamily="34" charset="0"/>
                  <a:cs typeface="Times New Roman" panose="02020603050405020304" pitchFamily="18" charset="0"/>
                </a:endParaRPr>
              </a:p>
              <a:p>
                <a:pPr marL="342900" marR="438785" lvl="0" indent="-342900">
                  <a:lnSpc>
                    <a:spcPct val="96000"/>
                  </a:lnSpc>
                  <a:spcBef>
                    <a:spcPts val="1490"/>
                  </a:spcBef>
                  <a:spcAft>
                    <a:spcPts val="0"/>
                  </a:spcAft>
                  <a:buFont typeface="Arial" panose="020B0604020202020204" pitchFamily="34" charset="0"/>
                  <a:buChar char="•"/>
                  <a:tabLst>
                    <a:tab pos="457200" algn="l"/>
                    <a:tab pos="2543810" algn="l"/>
                  </a:tabLst>
                </a:pPr>
                <a:r>
                  <a:rPr lang="fr-CA" sz="1600" spc="-10" dirty="0">
                    <a:effectLst/>
                    <a:latin typeface="Lora" pitchFamily="2" charset="77"/>
                    <a:ea typeface="Arial" panose="020B0604020202020204" pitchFamily="34" charset="0"/>
                    <a:cs typeface="Times New Roman" panose="02020603050405020304" pitchFamily="18" charset="0"/>
                  </a:rPr>
                  <a:t>Physiothérapie</a:t>
                </a:r>
                <a:endParaRPr lang="fr-CA" sz="1600" dirty="0">
                  <a:effectLst/>
                  <a:latin typeface="Lora" pitchFamily="2" charset="77"/>
                  <a:ea typeface="Arial" panose="020B0604020202020204" pitchFamily="34" charset="0"/>
                  <a:cs typeface="Times New Roman" panose="02020603050405020304" pitchFamily="18" charset="0"/>
                </a:endParaRPr>
              </a:p>
            </p:txBody>
          </p:sp>
        </p:grpSp>
        <p:pic>
          <p:nvPicPr>
            <p:cNvPr id="35" name="Picture 34">
              <a:extLst>
                <a:ext uri="{FF2B5EF4-FFF2-40B4-BE49-F238E27FC236}">
                  <a16:creationId xmlns:a16="http://schemas.microsoft.com/office/drawing/2014/main" id="{101A2299-DAF5-894D-8947-529DB066599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942044" y="4410538"/>
              <a:ext cx="2692587" cy="2269696"/>
            </a:xfrm>
            <a:prstGeom prst="rect">
              <a:avLst/>
            </a:prstGeom>
          </p:spPr>
        </p:pic>
      </p:grpSp>
      <p:sp>
        <p:nvSpPr>
          <p:cNvPr id="11" name="Title 10">
            <a:extLst>
              <a:ext uri="{FF2B5EF4-FFF2-40B4-BE49-F238E27FC236}">
                <a16:creationId xmlns:a16="http://schemas.microsoft.com/office/drawing/2014/main" id="{F5804A64-4E59-7181-2308-E2078A6CB5B7}"/>
              </a:ext>
            </a:extLst>
          </p:cNvPr>
          <p:cNvSpPr>
            <a:spLocks noGrp="1"/>
          </p:cNvSpPr>
          <p:nvPr>
            <p:ph type="title"/>
          </p:nvPr>
        </p:nvSpPr>
        <p:spPr/>
        <p:txBody>
          <a:bodyPr/>
          <a:lstStyle/>
          <a:p>
            <a:r>
              <a:rPr lang="fr-CA" dirty="0"/>
              <a:t>Un exemple de santé physique</a:t>
            </a:r>
          </a:p>
        </p:txBody>
      </p:sp>
      <p:sp>
        <p:nvSpPr>
          <p:cNvPr id="14" name="Slide Number Placeholder 3">
            <a:extLst>
              <a:ext uri="{FF2B5EF4-FFF2-40B4-BE49-F238E27FC236}">
                <a16:creationId xmlns:a16="http://schemas.microsoft.com/office/drawing/2014/main" id="{C6E8C772-1129-8CB0-D36D-8693B29D93DF}"/>
              </a:ext>
            </a:extLst>
          </p:cNvPr>
          <p:cNvSpPr txBox="1">
            <a:spLocks/>
          </p:cNvSpPr>
          <p:nvPr/>
        </p:nvSpPr>
        <p:spPr>
          <a:xfrm>
            <a:off x="8732423" y="6383439"/>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40</a:t>
            </a:fld>
            <a:endParaRPr lang="fr-CA">
              <a:latin typeface="Lora Regular Roman" pitchFamily="2" charset="0"/>
            </a:endParaRPr>
          </a:p>
        </p:txBody>
      </p:sp>
    </p:spTree>
    <p:extLst>
      <p:ext uri="{BB962C8B-B14F-4D97-AF65-F5344CB8AC3E}">
        <p14:creationId xmlns:p14="http://schemas.microsoft.com/office/powerpoint/2010/main" val="1168339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6"/>
                                        </p:tgtEl>
                                        <p:attrNameLst>
                                          <p:attrName>style.visibility</p:attrName>
                                        </p:attrNameLst>
                                      </p:cBhvr>
                                      <p:to>
                                        <p:strVal val="visible"/>
                                      </p:to>
                                    </p:set>
                                  </p:childTnLst>
                                  <p:subTnLst>
                                    <p:set>
                                      <p:cBhvr override="childStyle">
                                        <p:cTn dur="1" fill="hold" display="0" masterRel="nextClick" afterEffect="1"/>
                                        <p:tgtEl>
                                          <p:spTgt spid="36"/>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9"/>
                                        </p:tgtEl>
                                        <p:attrNameLst>
                                          <p:attrName>style.visibility</p:attrName>
                                        </p:attrNameLst>
                                      </p:cBhvr>
                                      <p:to>
                                        <p:strVal val="visible"/>
                                      </p:to>
                                    </p:set>
                                    <p:animEffect transition="in" filter="fade">
                                      <p:cBhvr>
                                        <p:cTn id="11" dur="1000"/>
                                        <p:tgtEl>
                                          <p:spTgt spid="39"/>
                                        </p:tgtEl>
                                      </p:cBhvr>
                                    </p:animEffect>
                                  </p:childTnLst>
                                  <p:subTnLst>
                                    <p:set>
                                      <p:cBhvr override="childStyle">
                                        <p:cTn dur="1" fill="hold" display="0" masterRel="nextClick" afterEffect="1"/>
                                        <p:tgtEl>
                                          <p:spTgt spid="39"/>
                                        </p:tgtEl>
                                        <p:attrNameLst>
                                          <p:attrName>style.visibility</p:attrName>
                                        </p:attrNameLst>
                                      </p:cBhvr>
                                      <p:to>
                                        <p:strVal val="hidden"/>
                                      </p:to>
                                    </p:set>
                                  </p:sub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0"/>
                                        </p:tgtEl>
                                        <p:attrNameLst>
                                          <p:attrName>style.visibility</p:attrName>
                                        </p:attrNameLst>
                                      </p:cBhvr>
                                      <p:to>
                                        <p:strVal val="visible"/>
                                      </p:to>
                                    </p:set>
                                    <p:animEffect transition="in" filter="fade">
                                      <p:cBhvr>
                                        <p:cTn id="16" dur="1000"/>
                                        <p:tgtEl>
                                          <p:spTgt spid="40"/>
                                        </p:tgtEl>
                                      </p:cBhvr>
                                    </p:animEffect>
                                  </p:childTnLst>
                                  <p:subTnLst>
                                    <p:set>
                                      <p:cBhvr override="childStyle">
                                        <p:cTn dur="1" fill="hold" display="0" masterRel="nextClick" afterEffect="1"/>
                                        <p:tgtEl>
                                          <p:spTgt spid="40"/>
                                        </p:tgtEl>
                                        <p:attrNameLst>
                                          <p:attrName>style.visibility</p:attrName>
                                        </p:attrNameLst>
                                      </p:cBhvr>
                                      <p:to>
                                        <p:strVal val="hidden"/>
                                      </p:to>
                                    </p:set>
                                  </p:sub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1"/>
                                        </p:tgtEl>
                                        <p:attrNameLst>
                                          <p:attrName>style.visibility</p:attrName>
                                        </p:attrNameLst>
                                      </p:cBhvr>
                                      <p:to>
                                        <p:strVal val="visible"/>
                                      </p:to>
                                    </p:set>
                                    <p:animEffect transition="in" filter="fade">
                                      <p:cBhvr>
                                        <p:cTn id="21" dur="10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CA" dirty="0"/>
              <a:t>Remue-méninges</a:t>
            </a:r>
          </a:p>
        </p:txBody>
      </p:sp>
      <p:sp>
        <p:nvSpPr>
          <p:cNvPr id="5" name="Content Placeholder 4">
            <a:extLst>
              <a:ext uri="{FF2B5EF4-FFF2-40B4-BE49-F238E27FC236}">
                <a16:creationId xmlns:a16="http://schemas.microsoft.com/office/drawing/2014/main" id="{2D94CFA4-CB45-48EA-97A5-9AE1739B6BCE}"/>
              </a:ext>
            </a:extLst>
          </p:cNvPr>
          <p:cNvSpPr>
            <a:spLocks noGrp="1"/>
          </p:cNvSpPr>
          <p:nvPr>
            <p:ph sz="half" idx="1"/>
          </p:nvPr>
        </p:nvSpPr>
        <p:spPr>
          <a:xfrm>
            <a:off x="708052" y="2055812"/>
            <a:ext cx="11009356" cy="2746375"/>
          </a:xfrm>
        </p:spPr>
        <p:txBody>
          <a:bodyPr>
            <a:normAutofit/>
          </a:bodyPr>
          <a:lstStyle/>
          <a:p>
            <a:pPr algn="ctr">
              <a:lnSpc>
                <a:spcPct val="150000"/>
              </a:lnSpc>
            </a:pPr>
            <a:r>
              <a:rPr lang="fr-CA" sz="3200" dirty="0">
                <a:latin typeface="Lora" pitchFamily="2" charset="0"/>
              </a:rPr>
              <a:t>Quels signes pourriez-vous remarquer à mesure que quelqu’un se déplace vers la droite du continuum?</a:t>
            </a:r>
          </a:p>
        </p:txBody>
      </p:sp>
      <p:sp>
        <p:nvSpPr>
          <p:cNvPr id="4" name="Left-Right Arrow 5">
            <a:extLst>
              <a:ext uri="{FF2B5EF4-FFF2-40B4-BE49-F238E27FC236}">
                <a16:creationId xmlns:a16="http://schemas.microsoft.com/office/drawing/2014/main" id="{3B65BAA2-3E4E-A251-6E7B-9CE9921C4711}"/>
              </a:ext>
              <a:ext uri="{C183D7F6-B498-43B3-948B-1728B52AA6E4}">
                <adec:decorative xmlns:adec="http://schemas.microsoft.com/office/drawing/2017/decorative" val="1"/>
              </a:ext>
            </a:extLst>
          </p:cNvPr>
          <p:cNvSpPr/>
          <p:nvPr/>
        </p:nvSpPr>
        <p:spPr bwMode="auto">
          <a:xfrm>
            <a:off x="461173" y="3620964"/>
            <a:ext cx="11503115" cy="759454"/>
          </a:xfrm>
          <a:prstGeom prst="leftRightArrow">
            <a:avLst/>
          </a:prstGeom>
          <a:gradFill>
            <a:gsLst>
              <a:gs pos="12000">
                <a:srgbClr val="92D050"/>
              </a:gs>
              <a:gs pos="37000">
                <a:srgbClr val="FFFF00">
                  <a:alpha val="98000"/>
                </a:srgbClr>
              </a:gs>
              <a:gs pos="62000">
                <a:srgbClr val="FF6600">
                  <a:alpha val="98000"/>
                </a:srgbClr>
              </a:gs>
              <a:gs pos="87000">
                <a:srgbClr val="FF000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600" b="0" i="0" u="none" strike="noStrike" kern="1200" cap="none" spc="0" normalizeH="0" baseline="0">
              <a:ln>
                <a:noFill/>
              </a:ln>
              <a:solidFill>
                <a:prstClr val="white"/>
              </a:solidFill>
              <a:effectLst/>
              <a:uLnTx/>
              <a:uFillTx/>
              <a:latin typeface="Calibri" panose="020F0502020204030204"/>
              <a:ea typeface="+mn-ea"/>
              <a:cs typeface="+mn-cs"/>
            </a:endParaRPr>
          </a:p>
        </p:txBody>
      </p:sp>
      <p:sp>
        <p:nvSpPr>
          <p:cNvPr id="6" name="Slide Number Placeholder 3">
            <a:extLst>
              <a:ext uri="{FF2B5EF4-FFF2-40B4-BE49-F238E27FC236}">
                <a16:creationId xmlns:a16="http://schemas.microsoft.com/office/drawing/2014/main" id="{FC7D6A2D-C480-7E5F-FFBD-A8E3FCFEE1CB}"/>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41</a:t>
            </a:fld>
            <a:endParaRPr lang="fr-CA">
              <a:latin typeface="Lora Regular Roman" pitchFamily="2" charset="0"/>
            </a:endParaRPr>
          </a:p>
        </p:txBody>
      </p:sp>
    </p:spTree>
    <p:extLst>
      <p:ext uri="{BB962C8B-B14F-4D97-AF65-F5344CB8AC3E}">
        <p14:creationId xmlns:p14="http://schemas.microsoft.com/office/powerpoint/2010/main" val="21113500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4" name="Table 23">
            <a:extLst>
              <a:ext uri="{FF2B5EF4-FFF2-40B4-BE49-F238E27FC236}">
                <a16:creationId xmlns:a16="http://schemas.microsoft.com/office/drawing/2014/main" id="{80A3EF7F-748D-6E48-A48D-7B8F9A55B7A8}"/>
              </a:ext>
            </a:extLst>
          </p:cNvPr>
          <p:cNvGraphicFramePr>
            <a:graphicFrameLocks noGrp="1"/>
          </p:cNvGraphicFramePr>
          <p:nvPr>
            <p:extLst>
              <p:ext uri="{D42A27DB-BD31-4B8C-83A1-F6EECF244321}">
                <p14:modId xmlns:p14="http://schemas.microsoft.com/office/powerpoint/2010/main" val="1996312534"/>
              </p:ext>
            </p:extLst>
          </p:nvPr>
        </p:nvGraphicFramePr>
        <p:xfrm>
          <a:off x="955040" y="1330689"/>
          <a:ext cx="10398760" cy="4708432"/>
        </p:xfrm>
        <a:graphic>
          <a:graphicData uri="http://schemas.openxmlformats.org/drawingml/2006/table">
            <a:tbl>
              <a:tblPr firstRow="1" bandRow="1">
                <a:blipFill>
                  <a:blip r:embed="rId3"/>
                  <a:stretch>
                    <a:fillRect/>
                  </a:stretch>
                </a:blipFill>
                <a:tableStyleId>{5C22544A-7EE6-4342-B048-85BDC9FD1C3A}</a:tableStyleId>
              </a:tblPr>
              <a:tblGrid>
                <a:gridCol w="2599690">
                  <a:extLst>
                    <a:ext uri="{9D8B030D-6E8A-4147-A177-3AD203B41FA5}">
                      <a16:colId xmlns:a16="http://schemas.microsoft.com/office/drawing/2014/main" val="3442518436"/>
                    </a:ext>
                  </a:extLst>
                </a:gridCol>
                <a:gridCol w="2599690">
                  <a:extLst>
                    <a:ext uri="{9D8B030D-6E8A-4147-A177-3AD203B41FA5}">
                      <a16:colId xmlns:a16="http://schemas.microsoft.com/office/drawing/2014/main" val="156353952"/>
                    </a:ext>
                  </a:extLst>
                </a:gridCol>
                <a:gridCol w="2599690">
                  <a:extLst>
                    <a:ext uri="{9D8B030D-6E8A-4147-A177-3AD203B41FA5}">
                      <a16:colId xmlns:a16="http://schemas.microsoft.com/office/drawing/2014/main" val="4031555267"/>
                    </a:ext>
                  </a:extLst>
                </a:gridCol>
                <a:gridCol w="2599690">
                  <a:extLst>
                    <a:ext uri="{9D8B030D-6E8A-4147-A177-3AD203B41FA5}">
                      <a16:colId xmlns:a16="http://schemas.microsoft.com/office/drawing/2014/main" val="2584683002"/>
                    </a:ext>
                  </a:extLst>
                </a:gridCol>
              </a:tblGrid>
              <a:tr h="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CA" sz="200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rPr>
                        <a:t>EN SANTÉ</a:t>
                      </a:r>
                    </a:p>
                  </a:txBody>
                  <a:tcPr marL="121920" marR="121920" marT="60960" marB="6096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93D04F"/>
                    </a:solidFill>
                  </a:tcPr>
                </a:tc>
                <a:tc>
                  <a:txBody>
                    <a:bodyPr/>
                    <a:lstStyle/>
                    <a:p>
                      <a:pPr algn="ctr"/>
                      <a:r>
                        <a:rPr lang="en-CA" sz="200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rPr>
                        <a:t>EN RÉACTION</a:t>
                      </a:r>
                    </a:p>
                  </a:txBody>
                  <a:tcPr marL="121920" marR="121920" marT="60960" marB="6096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FFFF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CA" sz="200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rPr>
                        <a:t>BLESSÉ</a:t>
                      </a:r>
                      <a:r>
                        <a:rPr lang="fr-CA" sz="2000" b="1" kern="1200" noProof="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rPr>
                        <a:t>·E</a:t>
                      </a:r>
                      <a:endParaRPr lang="en-CA" sz="2000" b="1" kern="120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endParaRPr>
                    </a:p>
                  </a:txBody>
                  <a:tcPr marL="121920" marR="121920" marT="60960" marB="6096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FF6600"/>
                    </a:solidFill>
                  </a:tcPr>
                </a:tc>
                <a:tc>
                  <a:txBody>
                    <a:bodyPr/>
                    <a:lstStyle/>
                    <a:p>
                      <a:pPr algn="ctr"/>
                      <a:r>
                        <a:rPr lang="en-CA" sz="2000" dirty="0">
                          <a:solidFill>
                            <a:schemeClr val="tx1"/>
                          </a:solidFill>
                          <a:latin typeface="Red Hat Display" panose="02010303040201060303" pitchFamily="2" charset="0"/>
                          <a:ea typeface="Red Hat Display" panose="02010303040201060303" pitchFamily="2" charset="0"/>
                          <a:cs typeface="Red Hat Display" panose="02010303040201060303" pitchFamily="2" charset="0"/>
                        </a:rPr>
                        <a:t>MALADE</a:t>
                      </a:r>
                    </a:p>
                  </a:txBody>
                  <a:tcPr marL="121920" marR="121920" marT="60960" marB="6096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FF0000"/>
                    </a:solidFill>
                  </a:tcPr>
                </a:tc>
                <a:extLst>
                  <a:ext uri="{0D108BD9-81ED-4DB2-BD59-A6C34878D82A}">
                    <a16:rowId xmlns:a16="http://schemas.microsoft.com/office/drawing/2014/main" val="674213981"/>
                  </a:ext>
                </a:extLst>
              </a:tr>
              <a:tr h="754724">
                <a:tc gridSpan="4">
                  <a:txBody>
                    <a:bodyPr/>
                    <a:lstStyle/>
                    <a:p>
                      <a:pPr marL="0" marR="0" lvl="0" indent="0" algn="ctr" defTabSz="914400" rtl="0" eaLnBrk="1" fontAlgn="auto" latinLnBrk="0" hangingPunct="1">
                        <a:lnSpc>
                          <a:spcPct val="100000"/>
                        </a:lnSpc>
                        <a:spcBef>
                          <a:spcPts val="0"/>
                        </a:spcBef>
                        <a:spcAft>
                          <a:spcPts val="0"/>
                        </a:spcAft>
                        <a:buClr>
                          <a:srgbClr val="0D6CBA"/>
                        </a:buClr>
                        <a:buSzPct val="90000"/>
                        <a:buFont typeface="Arial" panose="020B0604020202020204" pitchFamily="34" charset="0"/>
                        <a:buNone/>
                        <a:tabLst/>
                        <a:defRPr/>
                      </a:pPr>
                      <a:endParaRPr lang="en-US" sz="2400">
                        <a:solidFill>
                          <a:schemeClr val="tx1"/>
                        </a:solidFill>
                        <a:cs typeface="Arial" pitchFamily="34" charset="0"/>
                      </a:endParaRPr>
                    </a:p>
                  </a:txBody>
                  <a:tcPr marL="121920" marR="121920" marT="120000" marB="60960" anchor="ctr">
                    <a:lnL w="12700" cmpd="sng">
                      <a:noFill/>
                    </a:lnL>
                    <a:lnR w="12700" cmpd="sng">
                      <a:noFill/>
                    </a:lnR>
                    <a:lnT w="38100" cmpd="sng">
                      <a:noFill/>
                    </a:lnT>
                    <a:lnB w="12700" cap="flat" cmpd="sng" algn="ctr">
                      <a:solidFill>
                        <a:srgbClr val="0079B3"/>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marL="144000" indent="-144000" eaLnBrk="1" hangingPunct="1">
                        <a:buClr>
                          <a:srgbClr val="0D6CBA"/>
                        </a:buClr>
                        <a:buFont typeface="Arial" panose="020B0604020202020204" pitchFamily="34" charset="0"/>
                        <a:buChar char="•"/>
                        <a:defRPr/>
                      </a:pPr>
                      <a:endParaRPr lang="en-US" sz="2000">
                        <a:cs typeface="Arial" pitchFamily="34" charset="0"/>
                      </a:endParaRPr>
                    </a:p>
                  </a:txBody>
                  <a:tcPr marL="121920" marR="121920" marT="120000" marB="60960">
                    <a:lnL w="12700" cmpd="sng">
                      <a:noFill/>
                    </a:lnL>
                    <a:lnR w="12700" cmpd="sng">
                      <a:noFill/>
                    </a:lnR>
                    <a:lnT w="38100" cmpd="sng">
                      <a:noFill/>
                    </a:lnT>
                    <a:lnB w="12700" cap="flat" cmpd="sng" algn="ctr">
                      <a:solidFill>
                        <a:srgbClr val="0079B3"/>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marL="144000" indent="-144000">
                        <a:buClr>
                          <a:srgbClr val="0D6CBA"/>
                        </a:buClr>
                        <a:buFont typeface="Arial" panose="020B0604020202020204" pitchFamily="34" charset="0"/>
                        <a:buChar char="•"/>
                        <a:defRPr/>
                      </a:pPr>
                      <a:endParaRPr lang="en-US" sz="2000">
                        <a:cs typeface="Arial" pitchFamily="34" charset="0"/>
                      </a:endParaRPr>
                    </a:p>
                  </a:txBody>
                  <a:tcPr marL="121920" marR="121920" marT="120000" marB="60960">
                    <a:lnL w="12700" cmpd="sng">
                      <a:noFill/>
                    </a:lnL>
                    <a:lnR w="12700" cmpd="sng">
                      <a:noFill/>
                    </a:lnR>
                    <a:lnT w="38100" cmpd="sng">
                      <a:noFill/>
                    </a:lnT>
                    <a:lnB w="12700" cap="flat" cmpd="sng" algn="ctr">
                      <a:solidFill>
                        <a:srgbClr val="0079B3"/>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marL="144000" indent="-144000" eaLnBrk="1" hangingPunct="1">
                        <a:buClr>
                          <a:srgbClr val="0D6CBA"/>
                        </a:buClr>
                        <a:buFont typeface="Arial" panose="020B0604020202020204" pitchFamily="34" charset="0"/>
                        <a:buChar char="•"/>
                        <a:defRPr/>
                      </a:pPr>
                      <a:endParaRPr lang="en-US" sz="2000">
                        <a:cs typeface="Arial" pitchFamily="34" charset="0"/>
                      </a:endParaRPr>
                    </a:p>
                  </a:txBody>
                  <a:tcPr marL="121920" marR="121920" marT="120000" marB="60960">
                    <a:lnL w="12700" cmpd="sng">
                      <a:noFill/>
                    </a:lnL>
                    <a:lnR w="12700" cmpd="sng">
                      <a:noFill/>
                    </a:lnR>
                    <a:lnT w="38100" cmpd="sng">
                      <a:noFill/>
                    </a:lnT>
                    <a:lnB w="12700" cap="flat" cmpd="sng" algn="ctr">
                      <a:solidFill>
                        <a:srgbClr val="0079B3"/>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924657445"/>
                  </a:ext>
                </a:extLst>
              </a:tr>
              <a:tr h="863271">
                <a:tc gridSpan="4">
                  <a:txBody>
                    <a:bodyPr/>
                    <a:lstStyle/>
                    <a:p>
                      <a:pPr marL="0" marR="0" lvl="0" indent="0" algn="ctr" defTabSz="914400" rtl="0" eaLnBrk="1" fontAlgn="auto" latinLnBrk="0" hangingPunct="1">
                        <a:lnSpc>
                          <a:spcPct val="100000"/>
                        </a:lnSpc>
                        <a:spcBef>
                          <a:spcPts val="0"/>
                        </a:spcBef>
                        <a:spcAft>
                          <a:spcPts val="0"/>
                        </a:spcAft>
                        <a:buClr>
                          <a:srgbClr val="0D6CBA"/>
                        </a:buClr>
                        <a:buSzPct val="90000"/>
                        <a:buFont typeface="Arial" panose="020B0604020202020204" pitchFamily="34" charset="0"/>
                        <a:buNone/>
                        <a:tabLst/>
                        <a:defRPr/>
                      </a:pPr>
                      <a:endParaRPr lang="en-CA" sz="2400" b="1" dirty="0">
                        <a:solidFill>
                          <a:schemeClr val="tx1"/>
                        </a:solidFill>
                      </a:endParaRPr>
                    </a:p>
                  </a:txBody>
                  <a:tcPr marL="121920" marR="121920" marT="120000" marB="60960" anchor="ctr">
                    <a:lnL w="12700" cmpd="sng">
                      <a:noFill/>
                    </a:lnL>
                    <a:lnR w="12700" cmpd="sng">
                      <a:noFill/>
                    </a:lnR>
                    <a:lnT w="12700" cap="flat" cmpd="sng" algn="ctr">
                      <a:solidFill>
                        <a:srgbClr val="0079B3"/>
                      </a:solidFill>
                      <a:prstDash val="solid"/>
                      <a:round/>
                      <a:headEnd type="none" w="med" len="med"/>
                      <a:tailEnd type="none" w="med" len="med"/>
                    </a:lnT>
                    <a:lnB w="12700" cap="flat" cmpd="sng" algn="ctr">
                      <a:solidFill>
                        <a:srgbClr val="0079B3"/>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marL="0" indent="0" eaLnBrk="1" hangingPunct="1">
                        <a:buClr>
                          <a:srgbClr val="0D6CBA"/>
                        </a:buClr>
                        <a:buFont typeface="Arial" panose="020B0604020202020204" pitchFamily="34" charset="0"/>
                        <a:buNone/>
                        <a:defRPr/>
                      </a:pPr>
                      <a:endParaRPr lang="en-US" sz="2000">
                        <a:cs typeface="Arial" pitchFamily="34" charset="0"/>
                      </a:endParaRPr>
                    </a:p>
                  </a:txBody>
                  <a:tcPr marL="121920" marR="121920" marT="120000" marB="60960">
                    <a:lnL w="12700" cmpd="sng">
                      <a:noFill/>
                    </a:lnL>
                    <a:lnR w="12700" cmpd="sng">
                      <a:noFill/>
                    </a:lnR>
                    <a:lnT w="12700" cap="flat" cmpd="sng" algn="ctr">
                      <a:solidFill>
                        <a:srgbClr val="0079B3"/>
                      </a:solidFill>
                      <a:prstDash val="solid"/>
                      <a:round/>
                      <a:headEnd type="none" w="med" len="med"/>
                      <a:tailEnd type="none" w="med" len="med"/>
                    </a:lnT>
                    <a:lnB w="12700" cap="flat" cmpd="sng" algn="ctr">
                      <a:solidFill>
                        <a:srgbClr val="0079B3"/>
                      </a:solidFill>
                      <a:prstDash val="solid"/>
                      <a:round/>
                      <a:headEnd type="none" w="med" len="med"/>
                      <a:tailEnd type="none" w="med" len="med"/>
                    </a:lnB>
                    <a:lnTlToBr w="12700" cmpd="sng">
                      <a:noFill/>
                      <a:prstDash val="solid"/>
                    </a:lnTlToBr>
                    <a:lnBlToTr w="12700" cmpd="sng">
                      <a:noFill/>
                      <a:prstDash val="solid"/>
                    </a:lnBlToTr>
                    <a:solidFill>
                      <a:schemeClr val="tx1">
                        <a:alpha val="5000"/>
                      </a:schemeClr>
                    </a:solidFill>
                  </a:tcPr>
                </a:tc>
                <a:tc hMerge="1">
                  <a:txBody>
                    <a:bodyPr/>
                    <a:lstStyle/>
                    <a:p>
                      <a:pPr marL="144000" indent="-144000">
                        <a:buClr>
                          <a:srgbClr val="0D6CBA"/>
                        </a:buClr>
                        <a:buFont typeface="Arial" panose="020B0604020202020204" pitchFamily="34" charset="0"/>
                        <a:buChar char="•"/>
                        <a:defRPr/>
                      </a:pPr>
                      <a:endParaRPr lang="en-US" sz="2000">
                        <a:cs typeface="Arial" pitchFamily="34" charset="0"/>
                      </a:endParaRPr>
                    </a:p>
                  </a:txBody>
                  <a:tcPr marL="121920" marR="121920" marT="120000" marB="60960">
                    <a:lnL w="12700" cmpd="sng">
                      <a:noFill/>
                    </a:lnL>
                    <a:lnR w="12700" cmpd="sng">
                      <a:noFill/>
                    </a:lnR>
                    <a:lnT w="12700" cap="flat" cmpd="sng" algn="ctr">
                      <a:solidFill>
                        <a:srgbClr val="0079B3"/>
                      </a:solidFill>
                      <a:prstDash val="solid"/>
                      <a:round/>
                      <a:headEnd type="none" w="med" len="med"/>
                      <a:tailEnd type="none" w="med" len="med"/>
                    </a:lnT>
                    <a:lnB w="12700" cap="flat" cmpd="sng" algn="ctr">
                      <a:solidFill>
                        <a:srgbClr val="0079B3"/>
                      </a:solidFill>
                      <a:prstDash val="solid"/>
                      <a:round/>
                      <a:headEnd type="none" w="med" len="med"/>
                      <a:tailEnd type="none" w="med" len="med"/>
                    </a:lnB>
                    <a:lnTlToBr w="12700" cmpd="sng">
                      <a:noFill/>
                      <a:prstDash val="solid"/>
                    </a:lnTlToBr>
                    <a:lnBlToTr w="12700" cmpd="sng">
                      <a:noFill/>
                      <a:prstDash val="solid"/>
                    </a:lnBlToTr>
                    <a:solidFill>
                      <a:schemeClr val="tx1">
                        <a:alpha val="5000"/>
                      </a:schemeClr>
                    </a:solidFill>
                  </a:tcPr>
                </a:tc>
                <a:tc hMerge="1">
                  <a:txBody>
                    <a:bodyPr/>
                    <a:lstStyle/>
                    <a:p>
                      <a:pPr marL="144000" indent="-144000" eaLnBrk="1" hangingPunct="1">
                        <a:buClr>
                          <a:srgbClr val="0D6CBA"/>
                        </a:buClr>
                        <a:buFont typeface="Arial" panose="020B0604020202020204" pitchFamily="34" charset="0"/>
                        <a:buChar char="•"/>
                        <a:defRPr/>
                      </a:pPr>
                      <a:endParaRPr lang="en-US" sz="2000">
                        <a:cs typeface="Arial" pitchFamily="34" charset="0"/>
                      </a:endParaRPr>
                    </a:p>
                  </a:txBody>
                  <a:tcPr marL="121920" marR="121920" marT="120000" marB="60960">
                    <a:lnL w="12700" cmpd="sng">
                      <a:noFill/>
                    </a:lnL>
                    <a:lnR w="12700" cmpd="sng">
                      <a:noFill/>
                    </a:lnR>
                    <a:lnT w="12700" cap="flat" cmpd="sng" algn="ctr">
                      <a:solidFill>
                        <a:srgbClr val="0079B3"/>
                      </a:solidFill>
                      <a:prstDash val="solid"/>
                      <a:round/>
                      <a:headEnd type="none" w="med" len="med"/>
                      <a:tailEnd type="none" w="med" len="med"/>
                    </a:lnT>
                    <a:lnB w="12700" cap="flat" cmpd="sng" algn="ctr">
                      <a:solidFill>
                        <a:srgbClr val="0079B3"/>
                      </a:solidFill>
                      <a:prstDash val="solid"/>
                      <a:round/>
                      <a:headEnd type="none" w="med" len="med"/>
                      <a:tailEnd type="none" w="med" len="med"/>
                    </a:lnB>
                    <a:lnTlToBr w="12700" cmpd="sng">
                      <a:noFill/>
                      <a:prstDash val="solid"/>
                    </a:lnTlToBr>
                    <a:lnBlToTr w="12700" cmpd="sng">
                      <a:noFill/>
                      <a:prstDash val="solid"/>
                    </a:lnBlToTr>
                    <a:solidFill>
                      <a:schemeClr val="tx1">
                        <a:alpha val="5000"/>
                      </a:schemeClr>
                    </a:solidFill>
                  </a:tcPr>
                </a:tc>
                <a:extLst>
                  <a:ext uri="{0D108BD9-81ED-4DB2-BD59-A6C34878D82A}">
                    <a16:rowId xmlns:a16="http://schemas.microsoft.com/office/drawing/2014/main" val="783976940"/>
                  </a:ext>
                </a:extLst>
              </a:tr>
              <a:tr h="863271">
                <a:tc gridSpan="4">
                  <a:txBody>
                    <a:bodyPr/>
                    <a:lstStyle/>
                    <a:p>
                      <a:pPr marL="0" marR="0" lvl="0" indent="0" algn="ctr" defTabSz="914400" rtl="0" eaLnBrk="1" fontAlgn="auto" latinLnBrk="0" hangingPunct="1">
                        <a:lnSpc>
                          <a:spcPct val="100000"/>
                        </a:lnSpc>
                        <a:spcBef>
                          <a:spcPts val="0"/>
                        </a:spcBef>
                        <a:spcAft>
                          <a:spcPts val="0"/>
                        </a:spcAft>
                        <a:buClr>
                          <a:srgbClr val="0D6CBA"/>
                        </a:buClr>
                        <a:buSzPct val="90000"/>
                        <a:buFont typeface="Arial" panose="020B0604020202020204" pitchFamily="34" charset="0"/>
                        <a:buNone/>
                        <a:tabLst/>
                        <a:defRPr/>
                      </a:pPr>
                      <a:endParaRPr lang="en-CA" sz="2400" b="1">
                        <a:solidFill>
                          <a:schemeClr val="tx1"/>
                        </a:solidFill>
                      </a:endParaRPr>
                    </a:p>
                  </a:txBody>
                  <a:tcPr marL="121920" marR="121920" marT="120000" marB="60960" anchor="ctr">
                    <a:lnL w="12700" cmpd="sng">
                      <a:noFill/>
                    </a:lnL>
                    <a:lnR w="12700" cmpd="sng">
                      <a:noFill/>
                    </a:lnR>
                    <a:lnT w="12700" cap="flat" cmpd="sng" algn="ctr">
                      <a:solidFill>
                        <a:srgbClr val="0079B3"/>
                      </a:solidFill>
                      <a:prstDash val="solid"/>
                      <a:round/>
                      <a:headEnd type="none" w="med" len="med"/>
                      <a:tailEnd type="none" w="med" len="med"/>
                    </a:lnT>
                    <a:lnB w="12700" cap="flat" cmpd="sng" algn="ctr">
                      <a:solidFill>
                        <a:srgbClr val="0079B3"/>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marL="144000" indent="-144000" eaLnBrk="1" hangingPunct="1">
                        <a:buClr>
                          <a:srgbClr val="0D6CBA"/>
                        </a:buClr>
                        <a:buFont typeface="Arial" panose="020B0604020202020204" pitchFamily="34" charset="0"/>
                        <a:buChar char="•"/>
                        <a:defRPr/>
                      </a:pPr>
                      <a:endParaRPr lang="en-US" sz="2000">
                        <a:cs typeface="Arial" pitchFamily="34" charset="0"/>
                      </a:endParaRPr>
                    </a:p>
                  </a:txBody>
                  <a:tcPr marL="121920" marR="121920" marT="120000" marB="60960">
                    <a:lnL w="12700" cmpd="sng">
                      <a:noFill/>
                    </a:lnL>
                    <a:lnR w="12700" cmpd="sng">
                      <a:noFill/>
                    </a:lnR>
                    <a:lnT w="12700" cap="flat" cmpd="sng" algn="ctr">
                      <a:solidFill>
                        <a:srgbClr val="0079B3"/>
                      </a:solidFill>
                      <a:prstDash val="solid"/>
                      <a:round/>
                      <a:headEnd type="none" w="med" len="med"/>
                      <a:tailEnd type="none" w="med" len="med"/>
                    </a:lnT>
                    <a:lnB w="12700" cap="flat" cmpd="sng" algn="ctr">
                      <a:solidFill>
                        <a:srgbClr val="0079B3"/>
                      </a:solidFill>
                      <a:prstDash val="solid"/>
                      <a:round/>
                      <a:headEnd type="none" w="med" len="med"/>
                      <a:tailEnd type="none" w="med" len="med"/>
                    </a:lnB>
                    <a:lnTlToBr w="12700" cmpd="sng">
                      <a:noFill/>
                      <a:prstDash val="solid"/>
                    </a:lnTlToBr>
                    <a:lnBlToTr w="12700" cmpd="sng">
                      <a:noFill/>
                      <a:prstDash val="solid"/>
                    </a:lnBlToTr>
                    <a:solidFill>
                      <a:schemeClr val="tx1">
                        <a:alpha val="5000"/>
                      </a:schemeClr>
                    </a:solidFill>
                  </a:tcPr>
                </a:tc>
                <a:tc hMerge="1">
                  <a:txBody>
                    <a:bodyPr/>
                    <a:lstStyle/>
                    <a:p>
                      <a:pPr marL="144000" indent="-144000">
                        <a:buClr>
                          <a:srgbClr val="0D6CBA"/>
                        </a:buClr>
                        <a:buFont typeface="Arial" panose="020B0604020202020204" pitchFamily="34" charset="0"/>
                        <a:buChar char="•"/>
                        <a:defRPr/>
                      </a:pPr>
                      <a:endParaRPr lang="en-US" sz="2000">
                        <a:cs typeface="Arial" pitchFamily="34" charset="0"/>
                      </a:endParaRPr>
                    </a:p>
                  </a:txBody>
                  <a:tcPr marL="121920" marR="121920" marT="120000" marB="60960">
                    <a:lnL w="12700" cmpd="sng">
                      <a:noFill/>
                    </a:lnL>
                    <a:lnR w="12700" cmpd="sng">
                      <a:noFill/>
                    </a:lnR>
                    <a:lnT w="12700" cap="flat" cmpd="sng" algn="ctr">
                      <a:solidFill>
                        <a:srgbClr val="0079B3"/>
                      </a:solidFill>
                      <a:prstDash val="solid"/>
                      <a:round/>
                      <a:headEnd type="none" w="med" len="med"/>
                      <a:tailEnd type="none" w="med" len="med"/>
                    </a:lnT>
                    <a:lnB w="12700" cap="flat" cmpd="sng" algn="ctr">
                      <a:solidFill>
                        <a:srgbClr val="0079B3"/>
                      </a:solidFill>
                      <a:prstDash val="solid"/>
                      <a:round/>
                      <a:headEnd type="none" w="med" len="med"/>
                      <a:tailEnd type="none" w="med" len="med"/>
                    </a:lnB>
                    <a:lnTlToBr w="12700" cmpd="sng">
                      <a:noFill/>
                      <a:prstDash val="solid"/>
                    </a:lnTlToBr>
                    <a:lnBlToTr w="12700" cmpd="sng">
                      <a:noFill/>
                      <a:prstDash val="solid"/>
                    </a:lnBlToTr>
                    <a:solidFill>
                      <a:schemeClr val="tx1">
                        <a:alpha val="5000"/>
                      </a:schemeClr>
                    </a:solidFill>
                  </a:tcPr>
                </a:tc>
                <a:tc hMerge="1">
                  <a:txBody>
                    <a:bodyPr/>
                    <a:lstStyle/>
                    <a:p>
                      <a:pPr marL="144000" indent="-144000" eaLnBrk="1" hangingPunct="1">
                        <a:buClr>
                          <a:srgbClr val="0D6CBA"/>
                        </a:buClr>
                        <a:buFont typeface="Arial" panose="020B0604020202020204" pitchFamily="34" charset="0"/>
                        <a:buChar char="•"/>
                        <a:defRPr/>
                      </a:pPr>
                      <a:endParaRPr lang="en-US" sz="2000">
                        <a:cs typeface="Arial" pitchFamily="34" charset="0"/>
                      </a:endParaRPr>
                    </a:p>
                  </a:txBody>
                  <a:tcPr marL="121920" marR="121920" marT="120000" marB="60960">
                    <a:lnL w="12700" cmpd="sng">
                      <a:noFill/>
                    </a:lnL>
                    <a:lnR w="12700" cmpd="sng">
                      <a:noFill/>
                    </a:lnR>
                    <a:lnT w="12700" cap="flat" cmpd="sng" algn="ctr">
                      <a:solidFill>
                        <a:srgbClr val="0079B3"/>
                      </a:solidFill>
                      <a:prstDash val="solid"/>
                      <a:round/>
                      <a:headEnd type="none" w="med" len="med"/>
                      <a:tailEnd type="none" w="med" len="med"/>
                    </a:lnT>
                    <a:lnB w="12700" cap="flat" cmpd="sng" algn="ctr">
                      <a:solidFill>
                        <a:srgbClr val="0079B3"/>
                      </a:solidFill>
                      <a:prstDash val="solid"/>
                      <a:round/>
                      <a:headEnd type="none" w="med" len="med"/>
                      <a:tailEnd type="none" w="med" len="med"/>
                    </a:lnB>
                    <a:lnTlToBr w="12700" cmpd="sng">
                      <a:noFill/>
                      <a:prstDash val="solid"/>
                    </a:lnTlToBr>
                    <a:lnBlToTr w="12700" cmpd="sng">
                      <a:noFill/>
                      <a:prstDash val="solid"/>
                    </a:lnBlToTr>
                    <a:solidFill>
                      <a:schemeClr val="tx1">
                        <a:alpha val="5000"/>
                      </a:schemeClr>
                    </a:solidFill>
                  </a:tcPr>
                </a:tc>
                <a:extLst>
                  <a:ext uri="{0D108BD9-81ED-4DB2-BD59-A6C34878D82A}">
                    <a16:rowId xmlns:a16="http://schemas.microsoft.com/office/drawing/2014/main" val="4134100241"/>
                  </a:ext>
                </a:extLst>
              </a:tr>
              <a:tr h="863271">
                <a:tc gridSpan="4">
                  <a:txBody>
                    <a:bodyPr/>
                    <a:lstStyle/>
                    <a:p>
                      <a:pPr marL="0" marR="0" lvl="0" indent="0" algn="ctr" defTabSz="914400" rtl="0" eaLnBrk="1" fontAlgn="auto" latinLnBrk="0" hangingPunct="1">
                        <a:lnSpc>
                          <a:spcPct val="100000"/>
                        </a:lnSpc>
                        <a:spcBef>
                          <a:spcPts val="0"/>
                        </a:spcBef>
                        <a:spcAft>
                          <a:spcPts val="0"/>
                        </a:spcAft>
                        <a:buClr>
                          <a:srgbClr val="0D6CBA"/>
                        </a:buClr>
                        <a:buSzPct val="90000"/>
                        <a:buFont typeface="Arial" panose="020B0604020202020204" pitchFamily="34" charset="0"/>
                        <a:buNone/>
                        <a:tabLst/>
                        <a:defRPr/>
                      </a:pPr>
                      <a:endParaRPr lang="en-US" sz="2400">
                        <a:solidFill>
                          <a:schemeClr val="tx1"/>
                        </a:solidFill>
                        <a:cs typeface="Arial" pitchFamily="34" charset="0"/>
                      </a:endParaRPr>
                    </a:p>
                  </a:txBody>
                  <a:tcPr marL="121920" marR="121920" marT="120000" marB="60960" anchor="ctr">
                    <a:lnL w="12700" cmpd="sng">
                      <a:noFill/>
                    </a:lnL>
                    <a:lnR w="12700" cmpd="sng">
                      <a:noFill/>
                    </a:lnR>
                    <a:lnT w="12700" cap="flat" cmpd="sng" algn="ctr">
                      <a:solidFill>
                        <a:srgbClr val="0079B3"/>
                      </a:solidFill>
                      <a:prstDash val="solid"/>
                      <a:round/>
                      <a:headEnd type="none" w="med" len="med"/>
                      <a:tailEnd type="none" w="med" len="med"/>
                    </a:lnT>
                    <a:lnB w="12700" cap="flat" cmpd="sng" algn="ctr">
                      <a:solidFill>
                        <a:srgbClr val="0079B3"/>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marL="144000" indent="-144000" eaLnBrk="1" hangingPunct="1">
                        <a:buClr>
                          <a:srgbClr val="0D6CBA"/>
                        </a:buClr>
                        <a:buFont typeface="Arial" panose="020B0604020202020204" pitchFamily="34" charset="0"/>
                        <a:buChar char="•"/>
                        <a:defRPr/>
                      </a:pPr>
                      <a:endParaRPr lang="en-US" sz="2000">
                        <a:cs typeface="Arial" pitchFamily="34" charset="0"/>
                      </a:endParaRPr>
                    </a:p>
                  </a:txBody>
                  <a:tcPr marL="121920" marR="121920" marT="120000" marB="60960">
                    <a:lnL w="12700" cmpd="sng">
                      <a:noFill/>
                    </a:lnL>
                    <a:lnR w="12700" cmpd="sng">
                      <a:noFill/>
                    </a:lnR>
                    <a:lnT w="12700" cap="flat" cmpd="sng" algn="ctr">
                      <a:solidFill>
                        <a:srgbClr val="0079B3"/>
                      </a:solidFill>
                      <a:prstDash val="solid"/>
                      <a:round/>
                      <a:headEnd type="none" w="med" len="med"/>
                      <a:tailEnd type="none" w="med" len="med"/>
                    </a:lnT>
                    <a:lnB w="12700" cap="flat" cmpd="sng" algn="ctr">
                      <a:solidFill>
                        <a:srgbClr val="0079B3"/>
                      </a:solidFill>
                      <a:prstDash val="solid"/>
                      <a:round/>
                      <a:headEnd type="none" w="med" len="med"/>
                      <a:tailEnd type="none" w="med" len="med"/>
                    </a:lnB>
                    <a:lnTlToBr w="12700" cmpd="sng">
                      <a:noFill/>
                      <a:prstDash val="solid"/>
                    </a:lnTlToBr>
                    <a:lnBlToTr w="12700" cmpd="sng">
                      <a:noFill/>
                      <a:prstDash val="solid"/>
                    </a:lnBlToTr>
                    <a:solidFill>
                      <a:schemeClr val="tx1">
                        <a:alpha val="5000"/>
                      </a:schemeClr>
                    </a:solidFill>
                  </a:tcPr>
                </a:tc>
                <a:tc hMerge="1">
                  <a:txBody>
                    <a:bodyPr/>
                    <a:lstStyle/>
                    <a:p>
                      <a:pPr marL="144000" indent="-144000">
                        <a:buClr>
                          <a:srgbClr val="0D6CBA"/>
                        </a:buClr>
                        <a:buFont typeface="Arial" panose="020B0604020202020204" pitchFamily="34" charset="0"/>
                        <a:buChar char="•"/>
                        <a:defRPr/>
                      </a:pPr>
                      <a:endParaRPr lang="en-US" sz="2000">
                        <a:cs typeface="Arial" pitchFamily="34" charset="0"/>
                      </a:endParaRPr>
                    </a:p>
                  </a:txBody>
                  <a:tcPr marL="121920" marR="121920" marT="120000" marB="60960">
                    <a:lnL w="12700" cmpd="sng">
                      <a:noFill/>
                    </a:lnL>
                    <a:lnR w="12700" cmpd="sng">
                      <a:noFill/>
                    </a:lnR>
                    <a:lnT w="12700" cap="flat" cmpd="sng" algn="ctr">
                      <a:solidFill>
                        <a:srgbClr val="0079B3"/>
                      </a:solidFill>
                      <a:prstDash val="solid"/>
                      <a:round/>
                      <a:headEnd type="none" w="med" len="med"/>
                      <a:tailEnd type="none" w="med" len="med"/>
                    </a:lnT>
                    <a:lnB w="12700" cap="flat" cmpd="sng" algn="ctr">
                      <a:solidFill>
                        <a:srgbClr val="0079B3"/>
                      </a:solidFill>
                      <a:prstDash val="solid"/>
                      <a:round/>
                      <a:headEnd type="none" w="med" len="med"/>
                      <a:tailEnd type="none" w="med" len="med"/>
                    </a:lnB>
                    <a:lnTlToBr w="12700" cmpd="sng">
                      <a:noFill/>
                      <a:prstDash val="solid"/>
                    </a:lnTlToBr>
                    <a:lnBlToTr w="12700" cmpd="sng">
                      <a:noFill/>
                      <a:prstDash val="solid"/>
                    </a:lnBlToTr>
                    <a:solidFill>
                      <a:schemeClr val="tx1">
                        <a:alpha val="5000"/>
                      </a:schemeClr>
                    </a:solidFill>
                  </a:tcPr>
                </a:tc>
                <a:tc hMerge="1">
                  <a:txBody>
                    <a:bodyPr/>
                    <a:lstStyle/>
                    <a:p>
                      <a:pPr marL="144000" indent="-144000" eaLnBrk="1" hangingPunct="1">
                        <a:buClr>
                          <a:srgbClr val="0D6CBA"/>
                        </a:buClr>
                        <a:buFont typeface="Arial" panose="020B0604020202020204" pitchFamily="34" charset="0"/>
                        <a:buChar char="•"/>
                        <a:defRPr/>
                      </a:pPr>
                      <a:endParaRPr lang="en-US" sz="2000">
                        <a:cs typeface="Arial" pitchFamily="34" charset="0"/>
                      </a:endParaRPr>
                    </a:p>
                  </a:txBody>
                  <a:tcPr marL="121920" marR="121920" marT="120000" marB="60960">
                    <a:lnL w="12700" cmpd="sng">
                      <a:noFill/>
                    </a:lnL>
                    <a:lnR w="12700" cmpd="sng">
                      <a:noFill/>
                    </a:lnR>
                    <a:lnT w="12700" cap="flat" cmpd="sng" algn="ctr">
                      <a:solidFill>
                        <a:srgbClr val="0079B3"/>
                      </a:solidFill>
                      <a:prstDash val="solid"/>
                      <a:round/>
                      <a:headEnd type="none" w="med" len="med"/>
                      <a:tailEnd type="none" w="med" len="med"/>
                    </a:lnT>
                    <a:lnB w="12700" cap="flat" cmpd="sng" algn="ctr">
                      <a:solidFill>
                        <a:srgbClr val="0079B3"/>
                      </a:solidFill>
                      <a:prstDash val="solid"/>
                      <a:round/>
                      <a:headEnd type="none" w="med" len="med"/>
                      <a:tailEnd type="none" w="med" len="med"/>
                    </a:lnB>
                    <a:lnTlToBr w="12700" cmpd="sng">
                      <a:noFill/>
                      <a:prstDash val="solid"/>
                    </a:lnTlToBr>
                    <a:lnBlToTr w="12700" cmpd="sng">
                      <a:noFill/>
                      <a:prstDash val="solid"/>
                    </a:lnBlToTr>
                    <a:solidFill>
                      <a:schemeClr val="tx1">
                        <a:alpha val="5000"/>
                      </a:schemeClr>
                    </a:solidFill>
                  </a:tcPr>
                </a:tc>
                <a:extLst>
                  <a:ext uri="{0D108BD9-81ED-4DB2-BD59-A6C34878D82A}">
                    <a16:rowId xmlns:a16="http://schemas.microsoft.com/office/drawing/2014/main" val="3629716560"/>
                  </a:ext>
                </a:extLst>
              </a:tr>
              <a:tr h="937175">
                <a:tc gridSpan="4">
                  <a:txBody>
                    <a:bodyPr/>
                    <a:lstStyle/>
                    <a:p>
                      <a:pPr marL="0" marR="0" lvl="0" indent="0" algn="ctr" defTabSz="914400" rtl="0" eaLnBrk="1" fontAlgn="auto" latinLnBrk="0" hangingPunct="1">
                        <a:lnSpc>
                          <a:spcPct val="100000"/>
                        </a:lnSpc>
                        <a:spcBef>
                          <a:spcPts val="0"/>
                        </a:spcBef>
                        <a:spcAft>
                          <a:spcPts val="0"/>
                        </a:spcAft>
                        <a:buClr>
                          <a:srgbClr val="0D6CBA"/>
                        </a:buClr>
                        <a:buSzPct val="90000"/>
                        <a:buFont typeface="Arial" panose="020B0604020202020204" pitchFamily="34" charset="0"/>
                        <a:buNone/>
                        <a:tabLst/>
                        <a:defRPr/>
                      </a:pPr>
                      <a:endParaRPr lang="en-US" sz="2000" dirty="0">
                        <a:cs typeface="Arial" pitchFamily="34" charset="0"/>
                      </a:endParaRPr>
                    </a:p>
                  </a:txBody>
                  <a:tcPr marL="121920" marR="121920" marT="120000" marB="60960" anchor="ctr">
                    <a:lnL w="12700" cmpd="sng">
                      <a:noFill/>
                    </a:lnL>
                    <a:lnR w="12700" cmpd="sng">
                      <a:noFill/>
                    </a:lnR>
                    <a:lnT w="12700" cap="flat" cmpd="sng" algn="ctr">
                      <a:solidFill>
                        <a:srgbClr val="0079B3"/>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hMerge="1">
                  <a:txBody>
                    <a:bodyPr/>
                    <a:lstStyle/>
                    <a:p>
                      <a:pPr marL="144000" indent="-144000" eaLnBrk="1" hangingPunct="1">
                        <a:buClr>
                          <a:srgbClr val="0D6CBA"/>
                        </a:buClr>
                        <a:buFont typeface="Arial" panose="020B0604020202020204" pitchFamily="34" charset="0"/>
                        <a:buChar char="•"/>
                        <a:defRPr/>
                      </a:pPr>
                      <a:endParaRPr lang="en-US" sz="2000">
                        <a:cs typeface="Arial" pitchFamily="34" charset="0"/>
                      </a:endParaRPr>
                    </a:p>
                  </a:txBody>
                  <a:tcPr marL="121920" marR="121920" marT="120000" marB="60960">
                    <a:lnL w="12700" cmpd="sng">
                      <a:noFill/>
                    </a:lnL>
                    <a:lnR w="12700" cmpd="sng">
                      <a:noFill/>
                    </a:lnR>
                    <a:lnT w="12700" cap="flat" cmpd="sng" algn="ctr">
                      <a:solidFill>
                        <a:srgbClr val="0079B3"/>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tx1">
                        <a:alpha val="5000"/>
                      </a:schemeClr>
                    </a:solidFill>
                  </a:tcPr>
                </a:tc>
                <a:tc hMerge="1">
                  <a:txBody>
                    <a:bodyPr/>
                    <a:lstStyle/>
                    <a:p>
                      <a:pPr marL="144000" indent="-144000">
                        <a:buClr>
                          <a:srgbClr val="0D6CBA"/>
                        </a:buClr>
                        <a:buFont typeface="Arial" panose="020B0604020202020204" pitchFamily="34" charset="0"/>
                        <a:buChar char="•"/>
                        <a:defRPr/>
                      </a:pPr>
                      <a:endParaRPr lang="en-US" sz="2000">
                        <a:cs typeface="Arial" pitchFamily="34" charset="0"/>
                      </a:endParaRPr>
                    </a:p>
                  </a:txBody>
                  <a:tcPr marL="121920" marR="121920" marT="120000" marB="60960">
                    <a:lnL w="12700" cmpd="sng">
                      <a:noFill/>
                    </a:lnL>
                    <a:lnR w="12700" cmpd="sng">
                      <a:noFill/>
                    </a:lnR>
                    <a:lnT w="12700" cap="flat" cmpd="sng" algn="ctr">
                      <a:solidFill>
                        <a:srgbClr val="0079B3"/>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tx1">
                        <a:alpha val="5000"/>
                      </a:schemeClr>
                    </a:solidFill>
                  </a:tcPr>
                </a:tc>
                <a:tc hMerge="1">
                  <a:txBody>
                    <a:bodyPr/>
                    <a:lstStyle/>
                    <a:p>
                      <a:pPr marL="144000" indent="-144000" eaLnBrk="1" hangingPunct="1">
                        <a:buClr>
                          <a:srgbClr val="0D6CBA"/>
                        </a:buClr>
                        <a:buFont typeface="Arial" panose="020B0604020202020204" pitchFamily="34" charset="0"/>
                        <a:buChar char="•"/>
                        <a:defRPr/>
                      </a:pPr>
                      <a:endParaRPr lang="en-US" sz="2000">
                        <a:cs typeface="Arial" pitchFamily="34" charset="0"/>
                      </a:endParaRPr>
                    </a:p>
                  </a:txBody>
                  <a:tcPr marL="121920" marR="121920" marT="120000" marB="60960">
                    <a:lnL w="12700" cmpd="sng">
                      <a:noFill/>
                    </a:lnL>
                    <a:lnR w="12700" cmpd="sng">
                      <a:noFill/>
                    </a:lnR>
                    <a:lnT w="12700" cap="flat" cmpd="sng" algn="ctr">
                      <a:solidFill>
                        <a:srgbClr val="0079B3"/>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tx1">
                        <a:alpha val="5000"/>
                      </a:schemeClr>
                    </a:solidFill>
                  </a:tcPr>
                </a:tc>
                <a:extLst>
                  <a:ext uri="{0D108BD9-81ED-4DB2-BD59-A6C34878D82A}">
                    <a16:rowId xmlns:a16="http://schemas.microsoft.com/office/drawing/2014/main" val="2281454550"/>
                  </a:ext>
                </a:extLst>
              </a:tr>
            </a:tbl>
          </a:graphicData>
        </a:graphic>
      </p:graphicFrame>
      <p:sp>
        <p:nvSpPr>
          <p:cNvPr id="7" name="Left-Right Arrow 6">
            <a:extLst>
              <a:ext uri="{FF2B5EF4-FFF2-40B4-BE49-F238E27FC236}">
                <a16:creationId xmlns:a16="http://schemas.microsoft.com/office/drawing/2014/main" id="{3991D1A1-7082-2D4C-8A66-70922332BB33}"/>
              </a:ext>
              <a:ext uri="{C183D7F6-B498-43B3-948B-1728B52AA6E4}">
                <adec:decorative xmlns:adec="http://schemas.microsoft.com/office/drawing/2017/decorative" val="1"/>
              </a:ext>
            </a:extLst>
          </p:cNvPr>
          <p:cNvSpPr/>
          <p:nvPr/>
        </p:nvSpPr>
        <p:spPr bwMode="auto">
          <a:xfrm>
            <a:off x="955041" y="5816975"/>
            <a:ext cx="10398760" cy="474068"/>
          </a:xfrm>
          <a:prstGeom prst="leftRightArrow">
            <a:avLst/>
          </a:prstGeom>
          <a:gradFill>
            <a:gsLst>
              <a:gs pos="12000">
                <a:srgbClr val="92D050"/>
              </a:gs>
              <a:gs pos="37000">
                <a:srgbClr val="FFFF00">
                  <a:alpha val="98000"/>
                </a:srgbClr>
              </a:gs>
              <a:gs pos="62000">
                <a:srgbClr val="FF6600">
                  <a:alpha val="98000"/>
                </a:srgbClr>
              </a:gs>
              <a:gs pos="87000">
                <a:srgbClr val="FF000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600" b="0" i="0" u="none" strike="noStrike" kern="1200" cap="none" spc="0" normalizeH="0" baseline="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E7356EF6-09AA-4883-8C38-DA8F992BAEC1}"/>
              </a:ext>
            </a:extLst>
          </p:cNvPr>
          <p:cNvSpPr>
            <a:spLocks noGrp="1"/>
          </p:cNvSpPr>
          <p:nvPr>
            <p:ph type="title"/>
          </p:nvPr>
        </p:nvSpPr>
        <p:spPr>
          <a:xfrm>
            <a:off x="593633" y="365126"/>
            <a:ext cx="11146971" cy="965564"/>
          </a:xfrm>
        </p:spPr>
        <p:txBody>
          <a:bodyPr/>
          <a:lstStyle/>
          <a:p>
            <a:r>
              <a:rPr lang="fr-CA" sz="3600" dirty="0"/>
              <a:t>Observer les changements dans les cinq domaines</a:t>
            </a:r>
          </a:p>
        </p:txBody>
      </p:sp>
      <p:sp>
        <p:nvSpPr>
          <p:cNvPr id="8" name="TextBox 7">
            <a:extLst>
              <a:ext uri="{FF2B5EF4-FFF2-40B4-BE49-F238E27FC236}">
                <a16:creationId xmlns:a16="http://schemas.microsoft.com/office/drawing/2014/main" id="{BEE42F53-B7CE-44C4-B9A2-E71A00FBCC29}"/>
              </a:ext>
            </a:extLst>
          </p:cNvPr>
          <p:cNvSpPr txBox="1"/>
          <p:nvPr/>
        </p:nvSpPr>
        <p:spPr>
          <a:xfrm>
            <a:off x="4391058" y="2773943"/>
            <a:ext cx="3538219"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D6CBA"/>
              </a:buClr>
              <a:buSzPct val="90000"/>
              <a:buFontTx/>
              <a:buNone/>
              <a:tabLst/>
              <a:defRPr/>
            </a:pPr>
            <a:r>
              <a:rPr kumimoji="0" lang="fr-CA" sz="2400" b="1" i="0" u="none" strike="noStrike" kern="1200" cap="none" spc="0" normalizeH="0" baseline="0" dirty="0">
                <a:ln>
                  <a:noFill/>
                </a:ln>
                <a:solidFill>
                  <a:srgbClr val="424242"/>
                </a:solidFill>
                <a:effectLst/>
                <a:uLnTx/>
                <a:uFillTx/>
                <a:latin typeface="Lora" pitchFamily="2" charset="0"/>
              </a:rPr>
              <a:t>Pensées et attitudes</a:t>
            </a:r>
          </a:p>
        </p:txBody>
      </p:sp>
      <p:sp>
        <p:nvSpPr>
          <p:cNvPr id="10" name="TextBox 9">
            <a:extLst>
              <a:ext uri="{FF2B5EF4-FFF2-40B4-BE49-F238E27FC236}">
                <a16:creationId xmlns:a16="http://schemas.microsoft.com/office/drawing/2014/main" id="{3ADF5257-4ED0-4500-AF63-C0673FC4B7E1}"/>
              </a:ext>
            </a:extLst>
          </p:cNvPr>
          <p:cNvSpPr txBox="1"/>
          <p:nvPr/>
        </p:nvSpPr>
        <p:spPr>
          <a:xfrm>
            <a:off x="3832307" y="3624719"/>
            <a:ext cx="4655720" cy="4616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fr-CA" sz="2400" b="1" i="0" u="none" strike="noStrike" kern="1200" cap="none" spc="0" normalizeH="0" baseline="0" dirty="0">
                <a:ln>
                  <a:noFill/>
                </a:ln>
                <a:solidFill>
                  <a:srgbClr val="424242"/>
                </a:solidFill>
                <a:effectLst/>
                <a:uLnTx/>
                <a:uFillTx/>
                <a:latin typeface="Lora" pitchFamily="2" charset="0"/>
              </a:rPr>
              <a:t>Comportement et rendement</a:t>
            </a:r>
            <a:endParaRPr kumimoji="0" lang="fr-CA" sz="1800" b="0" i="0" u="none" strike="noStrike" kern="1200" cap="none" spc="0" normalizeH="0" baseline="0" dirty="0">
              <a:ln>
                <a:noFill/>
              </a:ln>
              <a:solidFill>
                <a:srgbClr val="424242"/>
              </a:solidFill>
              <a:effectLst/>
              <a:uLnTx/>
              <a:uFillTx/>
              <a:latin typeface="Lora" pitchFamily="2" charset="0"/>
            </a:endParaRPr>
          </a:p>
        </p:txBody>
      </p:sp>
      <p:sp>
        <p:nvSpPr>
          <p:cNvPr id="11" name="TextBox 10">
            <a:extLst>
              <a:ext uri="{FF2B5EF4-FFF2-40B4-BE49-F238E27FC236}">
                <a16:creationId xmlns:a16="http://schemas.microsoft.com/office/drawing/2014/main" id="{CFF11BFC-4086-4805-8BF0-EC141F011C49}"/>
              </a:ext>
            </a:extLst>
          </p:cNvPr>
          <p:cNvSpPr txBox="1"/>
          <p:nvPr/>
        </p:nvSpPr>
        <p:spPr>
          <a:xfrm>
            <a:off x="3832307" y="4475495"/>
            <a:ext cx="4655720" cy="4616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fr-CA" sz="2400" b="1" i="0" u="none" strike="noStrike" kern="1200" cap="none" spc="0" normalizeH="0" baseline="0" dirty="0">
                <a:ln>
                  <a:noFill/>
                </a:ln>
                <a:solidFill>
                  <a:srgbClr val="424242"/>
                </a:solidFill>
                <a:effectLst/>
                <a:uLnTx/>
                <a:uFillTx/>
                <a:latin typeface="Lora" pitchFamily="2" charset="0"/>
              </a:rPr>
              <a:t>Physique</a:t>
            </a:r>
            <a:endParaRPr kumimoji="0" lang="fr-CA" sz="1800" b="0" i="0" u="none" strike="noStrike" kern="1200" cap="none" spc="0" normalizeH="0" baseline="0" dirty="0">
              <a:ln>
                <a:noFill/>
              </a:ln>
              <a:solidFill>
                <a:srgbClr val="424242"/>
              </a:solidFill>
              <a:effectLst/>
              <a:uLnTx/>
              <a:uFillTx/>
              <a:latin typeface="Lora" pitchFamily="2" charset="0"/>
            </a:endParaRPr>
          </a:p>
        </p:txBody>
      </p:sp>
      <p:sp>
        <p:nvSpPr>
          <p:cNvPr id="13" name="TextBox 12">
            <a:extLst>
              <a:ext uri="{FF2B5EF4-FFF2-40B4-BE49-F238E27FC236}">
                <a16:creationId xmlns:a16="http://schemas.microsoft.com/office/drawing/2014/main" id="{0B1952CE-EA1A-48F8-B01C-1A5246FBDB05}"/>
              </a:ext>
            </a:extLst>
          </p:cNvPr>
          <p:cNvSpPr txBox="1"/>
          <p:nvPr/>
        </p:nvSpPr>
        <p:spPr>
          <a:xfrm>
            <a:off x="1974335" y="5111812"/>
            <a:ext cx="836017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D6CBA"/>
              </a:buClr>
              <a:buSzPct val="90000"/>
              <a:buFontTx/>
              <a:buNone/>
              <a:tabLst/>
              <a:defRPr/>
            </a:pPr>
            <a:r>
              <a:rPr kumimoji="0" lang="fr-CA" sz="2400" b="1" i="0" u="none" strike="noStrike" kern="1200" cap="none" spc="0" normalizeH="0" baseline="0" dirty="0">
                <a:ln>
                  <a:noFill/>
                </a:ln>
                <a:solidFill>
                  <a:srgbClr val="424242"/>
                </a:solidFill>
                <a:effectLst/>
                <a:uLnTx/>
                <a:uFillTx/>
                <a:latin typeface="Lora" pitchFamily="2" charset="0"/>
              </a:rPr>
              <a:t>Utilisation de substances et comportement de dépendance</a:t>
            </a:r>
            <a:endParaRPr kumimoji="0" lang="fr-CA" sz="2000" b="0" i="0" u="none" strike="noStrike" kern="1200" cap="none" spc="0" normalizeH="0" baseline="0" dirty="0">
              <a:ln>
                <a:noFill/>
              </a:ln>
              <a:solidFill>
                <a:srgbClr val="424242"/>
              </a:solidFill>
              <a:effectLst/>
              <a:uLnTx/>
              <a:uFillTx/>
              <a:latin typeface="Lora" pitchFamily="2" charset="0"/>
              <a:cs typeface="Arial" pitchFamily="34" charset="0"/>
            </a:endParaRPr>
          </a:p>
        </p:txBody>
      </p:sp>
      <p:sp>
        <p:nvSpPr>
          <p:cNvPr id="14" name="TextBox 13">
            <a:extLst>
              <a:ext uri="{FF2B5EF4-FFF2-40B4-BE49-F238E27FC236}">
                <a16:creationId xmlns:a16="http://schemas.microsoft.com/office/drawing/2014/main" id="{3D008BFB-8F87-4049-AC8E-CC0E7215DC03}"/>
              </a:ext>
            </a:extLst>
          </p:cNvPr>
          <p:cNvSpPr txBox="1"/>
          <p:nvPr/>
        </p:nvSpPr>
        <p:spPr>
          <a:xfrm>
            <a:off x="4812631" y="1923167"/>
            <a:ext cx="269507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D6CBA"/>
              </a:buClr>
              <a:buSzPct val="90000"/>
              <a:buFontTx/>
              <a:buNone/>
              <a:tabLst/>
              <a:defRPr/>
            </a:pPr>
            <a:r>
              <a:rPr kumimoji="0" lang="fr-CA" sz="2400" b="1" i="0" u="none" strike="noStrike" kern="1200" cap="none" spc="0" normalizeH="0" baseline="0" dirty="0">
                <a:ln>
                  <a:noFill/>
                </a:ln>
                <a:solidFill>
                  <a:srgbClr val="424242"/>
                </a:solidFill>
                <a:effectLst/>
                <a:uLnTx/>
                <a:uFillTx/>
                <a:latin typeface="Lora" pitchFamily="2" charset="0"/>
              </a:rPr>
              <a:t>Humeur</a:t>
            </a:r>
            <a:endParaRPr kumimoji="0" lang="fr-CA" sz="2400" b="0" i="0" u="none" strike="noStrike" kern="1200" cap="none" spc="0" normalizeH="0" baseline="0" dirty="0">
              <a:ln>
                <a:noFill/>
              </a:ln>
              <a:solidFill>
                <a:srgbClr val="424242"/>
              </a:solidFill>
              <a:effectLst/>
              <a:uLnTx/>
              <a:uFillTx/>
              <a:latin typeface="Lora" pitchFamily="2" charset="0"/>
              <a:cs typeface="Arial" pitchFamily="34" charset="0"/>
            </a:endParaRPr>
          </a:p>
        </p:txBody>
      </p:sp>
      <p:sp>
        <p:nvSpPr>
          <p:cNvPr id="4" name="Slide Number Placeholder 3">
            <a:extLst>
              <a:ext uri="{FF2B5EF4-FFF2-40B4-BE49-F238E27FC236}">
                <a16:creationId xmlns:a16="http://schemas.microsoft.com/office/drawing/2014/main" id="{AD1C6E2B-5314-E6BC-8573-3901D7ABF36A}"/>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42</a:t>
            </a:fld>
            <a:endParaRPr lang="fr-CA">
              <a:latin typeface="Lora Regular Roman" pitchFamily="2" charset="0"/>
            </a:endParaRPr>
          </a:p>
        </p:txBody>
      </p:sp>
    </p:spTree>
    <p:extLst>
      <p:ext uri="{BB962C8B-B14F-4D97-AF65-F5344CB8AC3E}">
        <p14:creationId xmlns:p14="http://schemas.microsoft.com/office/powerpoint/2010/main" val="4140375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1" grpId="0"/>
      <p:bldP spid="13"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11C11-7E3F-37DB-557B-97A29B49F509}"/>
              </a:ext>
            </a:extLst>
          </p:cNvPr>
          <p:cNvSpPr>
            <a:spLocks noGrp="1"/>
          </p:cNvSpPr>
          <p:nvPr>
            <p:ph type="title"/>
          </p:nvPr>
        </p:nvSpPr>
        <p:spPr>
          <a:xfrm>
            <a:off x="1828800" y="365125"/>
            <a:ext cx="9525000" cy="1325563"/>
          </a:xfrm>
        </p:spPr>
        <p:txBody>
          <a:bodyPr/>
          <a:lstStyle/>
          <a:p>
            <a:r>
              <a:rPr lang="en-CA" dirty="0"/>
              <a:t>continuum</a:t>
            </a:r>
          </a:p>
        </p:txBody>
      </p:sp>
      <p:pic>
        <p:nvPicPr>
          <p:cNvPr id="5" name="Picture 4">
            <a:extLst>
              <a:ext uri="{FF2B5EF4-FFF2-40B4-BE49-F238E27FC236}">
                <a16:creationId xmlns:a16="http://schemas.microsoft.com/office/drawing/2014/main" id="{6BB70630-E1EF-9C41-8723-19F7E13D860D}"/>
              </a:ext>
              <a:ext uri="{C183D7F6-B498-43B3-948B-1728B52AA6E4}">
                <adec:decorative xmlns:adec="http://schemas.microsoft.com/office/drawing/2017/decorative" val="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81659" y="0"/>
            <a:ext cx="10761562" cy="6766540"/>
          </a:xfrm>
          <a:prstGeom prst="rect">
            <a:avLst/>
          </a:prstGeom>
        </p:spPr>
      </p:pic>
      <p:sp>
        <p:nvSpPr>
          <p:cNvPr id="3" name="Slide Number Placeholder 3">
            <a:extLst>
              <a:ext uri="{FF2B5EF4-FFF2-40B4-BE49-F238E27FC236}">
                <a16:creationId xmlns:a16="http://schemas.microsoft.com/office/drawing/2014/main" id="{528D35D8-8BF4-9A8A-EB3E-C332B9BEFA63}"/>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en-US" smtClean="0">
                <a:latin typeface="Lora Regular Roman" pitchFamily="2" charset="0"/>
              </a:rPr>
              <a:pPr/>
              <a:t>43</a:t>
            </a:fld>
            <a:endParaRPr lang="en-US" dirty="0">
              <a:latin typeface="Lora Regular Roman" pitchFamily="2" charset="0"/>
            </a:endParaRPr>
          </a:p>
        </p:txBody>
      </p:sp>
      <p:graphicFrame>
        <p:nvGraphicFramePr>
          <p:cNvPr id="22" name="Table 21">
            <a:extLst>
              <a:ext uri="{FF2B5EF4-FFF2-40B4-BE49-F238E27FC236}">
                <a16:creationId xmlns:a16="http://schemas.microsoft.com/office/drawing/2014/main" id="{704734E9-BDE6-09D0-7B4D-FAB6EA0453B4}"/>
              </a:ext>
            </a:extLst>
          </p:cNvPr>
          <p:cNvGraphicFramePr>
            <a:graphicFrameLocks noGrp="1"/>
          </p:cNvGraphicFramePr>
          <p:nvPr>
            <p:extLst>
              <p:ext uri="{D42A27DB-BD31-4B8C-83A1-F6EECF244321}">
                <p14:modId xmlns:p14="http://schemas.microsoft.com/office/powerpoint/2010/main" val="2179224889"/>
              </p:ext>
            </p:extLst>
          </p:nvPr>
        </p:nvGraphicFramePr>
        <p:xfrm>
          <a:off x="0" y="1"/>
          <a:ext cx="12043222" cy="6784582"/>
        </p:xfrm>
        <a:graphic>
          <a:graphicData uri="http://schemas.openxmlformats.org/drawingml/2006/table">
            <a:tbl>
              <a:tblPr firstRow="1"/>
              <a:tblGrid>
                <a:gridCol w="1278453">
                  <a:extLst>
                    <a:ext uri="{9D8B030D-6E8A-4147-A177-3AD203B41FA5}">
                      <a16:colId xmlns:a16="http://schemas.microsoft.com/office/drawing/2014/main" val="2736148279"/>
                    </a:ext>
                  </a:extLst>
                </a:gridCol>
                <a:gridCol w="2420471">
                  <a:extLst>
                    <a:ext uri="{9D8B030D-6E8A-4147-A177-3AD203B41FA5}">
                      <a16:colId xmlns:a16="http://schemas.microsoft.com/office/drawing/2014/main" val="3030732905"/>
                    </a:ext>
                  </a:extLst>
                </a:gridCol>
                <a:gridCol w="2609375">
                  <a:extLst>
                    <a:ext uri="{9D8B030D-6E8A-4147-A177-3AD203B41FA5}">
                      <a16:colId xmlns:a16="http://schemas.microsoft.com/office/drawing/2014/main" val="321550515"/>
                    </a:ext>
                  </a:extLst>
                </a:gridCol>
                <a:gridCol w="2712101">
                  <a:extLst>
                    <a:ext uri="{9D8B030D-6E8A-4147-A177-3AD203B41FA5}">
                      <a16:colId xmlns:a16="http://schemas.microsoft.com/office/drawing/2014/main" val="2440136493"/>
                    </a:ext>
                  </a:extLst>
                </a:gridCol>
                <a:gridCol w="3022822">
                  <a:extLst>
                    <a:ext uri="{9D8B030D-6E8A-4147-A177-3AD203B41FA5}">
                      <a16:colId xmlns:a16="http://schemas.microsoft.com/office/drawing/2014/main" val="664345126"/>
                    </a:ext>
                  </a:extLst>
                </a:gridCol>
              </a:tblGrid>
              <a:tr h="206411">
                <a:tc>
                  <a:txBody>
                    <a:bodyPr/>
                    <a:lstStyle/>
                    <a:p>
                      <a:pPr algn="ctr" rtl="0" fontAlgn="auto"/>
                      <a:r>
                        <a:rPr lang="en-CA" sz="500" b="1" i="0">
                          <a:solidFill>
                            <a:srgbClr val="424242"/>
                          </a:solidFill>
                          <a:effectLst/>
                          <a:latin typeface="Calibri" panose="020F0502020204030204" pitchFamily="34" charset="0"/>
                        </a:rPr>
                        <a:t>​</a:t>
                      </a: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ctr" rtl="0" fontAlgn="base"/>
                      <a:r>
                        <a:rPr lang="fr-CA" sz="1200" b="1" i="0" dirty="0">
                          <a:solidFill>
                            <a:srgbClr val="424242"/>
                          </a:solidFill>
                          <a:effectLst/>
                          <a:latin typeface="Calibri" panose="020F0502020204030204" pitchFamily="34" charset="0"/>
                        </a:rPr>
                        <a:t>EN SANTÉ​</a:t>
                      </a:r>
                      <a:endParaRPr lang="fr-CA" sz="1200" b="1" i="0" dirty="0">
                        <a:solidFill>
                          <a:srgbClr val="FFFFFF"/>
                        </a:solidFill>
                        <a:effectLst/>
                      </a:endParaRPr>
                    </a:p>
                  </a:txBody>
                  <a:tcPr marL="41573" marR="41573" marT="20787" marB="20787"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93D04F"/>
                    </a:solidFill>
                  </a:tcPr>
                </a:tc>
                <a:tc>
                  <a:txBody>
                    <a:bodyPr/>
                    <a:lstStyle/>
                    <a:p>
                      <a:pPr algn="ctr" rtl="0" fontAlgn="base"/>
                      <a:r>
                        <a:rPr lang="fr-CA" sz="1200" b="1" i="0" dirty="0">
                          <a:solidFill>
                            <a:srgbClr val="424242"/>
                          </a:solidFill>
                          <a:effectLst/>
                          <a:latin typeface="Calibri" panose="020F0502020204030204" pitchFamily="34" charset="0"/>
                        </a:rPr>
                        <a:t>EN RÉACTION​</a:t>
                      </a:r>
                      <a:endParaRPr lang="fr-CA" sz="1200" b="1" i="0" dirty="0">
                        <a:solidFill>
                          <a:srgbClr val="FFFFFF"/>
                        </a:solidFill>
                        <a:effectLst/>
                      </a:endParaRPr>
                    </a:p>
                  </a:txBody>
                  <a:tcPr marL="41573" marR="41573" marT="20787" marB="20787"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00"/>
                    </a:solidFill>
                  </a:tcPr>
                </a:tc>
                <a:tc>
                  <a:txBody>
                    <a:bodyPr/>
                    <a:lstStyle/>
                    <a:p>
                      <a:pPr algn="ctr" rtl="0" fontAlgn="base"/>
                      <a:r>
                        <a:rPr lang="fr-CA" sz="1200" b="1" i="0" dirty="0">
                          <a:solidFill>
                            <a:srgbClr val="424242"/>
                          </a:solidFill>
                          <a:effectLst/>
                          <a:latin typeface="Calibri" panose="020F0502020204030204" pitchFamily="34" charset="0"/>
                        </a:rPr>
                        <a:t>BLESSÉ·E​</a:t>
                      </a:r>
                      <a:endParaRPr lang="fr-CA" sz="1200" b="1" i="0" dirty="0">
                        <a:solidFill>
                          <a:srgbClr val="FFFFFF"/>
                        </a:solidFill>
                        <a:effectLst/>
                      </a:endParaRPr>
                    </a:p>
                  </a:txBody>
                  <a:tcPr marL="41573" marR="41573" marT="20787" marB="20787"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6600"/>
                    </a:solidFill>
                  </a:tcPr>
                </a:tc>
                <a:tc>
                  <a:txBody>
                    <a:bodyPr/>
                    <a:lstStyle/>
                    <a:p>
                      <a:pPr algn="ctr" rtl="0" fontAlgn="base"/>
                      <a:r>
                        <a:rPr lang="fr-CA" sz="1200" b="1" i="0" dirty="0">
                          <a:solidFill>
                            <a:srgbClr val="424242"/>
                          </a:solidFill>
                          <a:effectLst/>
                          <a:latin typeface="Calibri" panose="020F0502020204030204" pitchFamily="34" charset="0"/>
                        </a:rPr>
                        <a:t>MALADE​</a:t>
                      </a:r>
                      <a:endParaRPr lang="fr-CA" sz="1200" b="1" i="0" dirty="0">
                        <a:solidFill>
                          <a:srgbClr val="FFFFFF"/>
                        </a:solidFill>
                        <a:effectLst/>
                      </a:endParaRPr>
                    </a:p>
                  </a:txBody>
                  <a:tcPr marL="41573" marR="41573" marT="20787" marB="20787"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0000"/>
                    </a:solidFill>
                  </a:tcPr>
                </a:tc>
                <a:extLst>
                  <a:ext uri="{0D108BD9-81ED-4DB2-BD59-A6C34878D82A}">
                    <a16:rowId xmlns:a16="http://schemas.microsoft.com/office/drawing/2014/main" val="2150712757"/>
                  </a:ext>
                </a:extLst>
              </a:tr>
              <a:tr h="770570">
                <a:tc>
                  <a:txBody>
                    <a:bodyPr/>
                    <a:lstStyle/>
                    <a:p>
                      <a:pPr algn="r" rtl="0" fontAlgn="base"/>
                      <a:r>
                        <a:rPr lang="fr-CA" sz="1100" b="0" i="0">
                          <a:solidFill>
                            <a:srgbClr val="424242"/>
                          </a:solidFill>
                          <a:effectLst/>
                          <a:latin typeface="Calibri" panose="020F0502020204030204" pitchFamily="34" charset="0"/>
                        </a:rPr>
                        <a:t>Changements​</a:t>
                      </a:r>
                      <a:br>
                        <a:rPr lang="fr-CA" sz="1100" b="0" i="0">
                          <a:solidFill>
                            <a:srgbClr val="424242"/>
                          </a:solidFill>
                          <a:effectLst/>
                          <a:latin typeface="Calibri" panose="020F0502020204030204" pitchFamily="34" charset="0"/>
                        </a:rPr>
                      </a:br>
                      <a:r>
                        <a:rPr lang="fr-CA" sz="1100" b="1" i="0">
                          <a:solidFill>
                            <a:srgbClr val="424242"/>
                          </a:solidFill>
                          <a:effectLst/>
                          <a:latin typeface="Calibri" panose="020F0502020204030204" pitchFamily="34" charset="0"/>
                        </a:rPr>
                        <a:t>d’humeur</a:t>
                      </a:r>
                      <a:r>
                        <a:rPr lang="fr-CA" sz="1100" b="0" i="0">
                          <a:solidFill>
                            <a:srgbClr val="424242"/>
                          </a:solidFill>
                          <a:effectLst/>
                          <a:latin typeface="Calibri" panose="020F0502020204030204" pitchFamily="34" charset="0"/>
                        </a:rPr>
                        <a:t>​</a:t>
                      </a:r>
                      <a:endParaRPr lang="fr-CA" sz="1100" b="0" i="0">
                        <a:solidFill>
                          <a:srgbClr val="424242"/>
                        </a:solidFill>
                        <a:effectLst/>
                      </a:endParaRPr>
                    </a:p>
                  </a:txBody>
                  <a:tcPr marL="41573" marR="41573" marT="20787" marB="20787"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Fluctuations saines de l’humeur​</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Calme​</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Confiance/optimisme​</a:t>
                      </a:r>
                      <a:endParaRPr lang="fr-FR" sz="1100" b="0" i="0" dirty="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8262" cap="flat" cmpd="sng" algn="ctr">
                      <a:solidFill>
                        <a:srgbClr val="0079B3"/>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Irritabilité/impatience​</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Nervosité​</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Doute de soi-même/pessimisme occasionnel​</a:t>
                      </a:r>
                      <a:endParaRPr lang="fr-FR" sz="1100" b="0" i="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8262" cap="flat" cmpd="sng" algn="ctr">
                      <a:solidFill>
                        <a:srgbClr val="0079B3"/>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Colère​</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Sentiments d’anxiété​</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Manque de confiance/pessimisme fréquent​</a:t>
                      </a:r>
                      <a:endParaRPr lang="fr-FR" sz="1100" b="0" i="0" dirty="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8262" cap="flat" cmpd="sng" algn="ctr">
                      <a:solidFill>
                        <a:srgbClr val="0079B3"/>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Colère ou rage excessive​</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Sentiments excessifs d’anxiété/de panique​</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Sentiments de dépression, d’engourdissement, de désespoir​</a:t>
                      </a:r>
                      <a:endParaRPr lang="fr-FR" sz="1100" b="0" i="0" dirty="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8262" cap="flat" cmpd="sng" algn="ctr">
                      <a:solidFill>
                        <a:srgbClr val="0079B3"/>
                      </a:solidFill>
                      <a:prstDash val="solid"/>
                      <a:round/>
                      <a:headEnd type="none" w="med" len="med"/>
                      <a:tailEnd type="none" w="med" len="med"/>
                    </a:lnB>
                    <a:noFill/>
                  </a:tcPr>
                </a:tc>
                <a:extLst>
                  <a:ext uri="{0D108BD9-81ED-4DB2-BD59-A6C34878D82A}">
                    <a16:rowId xmlns:a16="http://schemas.microsoft.com/office/drawing/2014/main" val="91574957"/>
                  </a:ext>
                </a:extLst>
              </a:tr>
              <a:tr h="1241471">
                <a:tc>
                  <a:txBody>
                    <a:bodyPr/>
                    <a:lstStyle/>
                    <a:p>
                      <a:pPr algn="r" rtl="0" fontAlgn="base"/>
                      <a:r>
                        <a:rPr lang="fr-FR" sz="1100" b="0" i="0" dirty="0">
                          <a:solidFill>
                            <a:srgbClr val="424242"/>
                          </a:solidFill>
                          <a:effectLst/>
                          <a:latin typeface="Calibri" panose="020F0502020204030204" pitchFamily="34" charset="0"/>
                        </a:rPr>
                        <a:t>Changements de​</a:t>
                      </a:r>
                      <a:br>
                        <a:rPr lang="fr-FR" sz="1100" b="0" i="0" dirty="0">
                          <a:solidFill>
                            <a:srgbClr val="424242"/>
                          </a:solidFill>
                          <a:effectLst/>
                          <a:latin typeface="Calibri" panose="020F0502020204030204" pitchFamily="34" charset="0"/>
                        </a:rPr>
                      </a:br>
                      <a:r>
                        <a:rPr lang="fr-FR" sz="1100" b="1" i="0" dirty="0">
                          <a:solidFill>
                            <a:srgbClr val="424242"/>
                          </a:solidFill>
                          <a:effectLst/>
                          <a:latin typeface="Calibri" panose="020F0502020204030204" pitchFamily="34" charset="0"/>
                        </a:rPr>
                        <a:t>pensées et d’attitude</a:t>
                      </a:r>
                      <a:r>
                        <a:rPr lang="fr-FR" sz="1100" b="0" i="0" dirty="0">
                          <a:solidFill>
                            <a:srgbClr val="424242"/>
                          </a:solidFill>
                          <a:effectLst/>
                          <a:latin typeface="Calibri" panose="020F0502020204030204" pitchFamily="34" charset="0"/>
                        </a:rPr>
                        <a:t>​</a:t>
                      </a:r>
                      <a:endParaRPr lang="fr-FR" sz="1100" b="0" i="0" dirty="0">
                        <a:solidFill>
                          <a:srgbClr val="424242"/>
                        </a:solidFill>
                        <a:effectLst/>
                      </a:endParaRPr>
                    </a:p>
                  </a:txBody>
                  <a:tcPr marL="41573" marR="41573" marT="20787" marB="20787"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Bon sens de l’humour​</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Attitude et pensées saines​</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endParaRPr lang="fr-FR" sz="1100" b="0" i="0" dirty="0">
                        <a:solidFill>
                          <a:srgbClr val="424242"/>
                        </a:solidFill>
                        <a:effectLst/>
                        <a:latin typeface="Calibri" panose="020F050202020403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Capacité de concentration ou de se concentrer sur les tâches à accomplir​</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Capacité à composer avec les difficultés​</a:t>
                      </a:r>
                      <a:endParaRPr lang="fr-FR" sz="1100" b="0" i="0" dirty="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8262" cap="flat" cmpd="sng" algn="ctr">
                      <a:solidFill>
                        <a:srgbClr val="0079B3"/>
                      </a:solidFill>
                      <a:prstDash val="solid"/>
                      <a:round/>
                      <a:headEnd type="none" w="med" len="med"/>
                      <a:tailEnd type="none" w="med" len="med"/>
                    </a:lnT>
                    <a:lnB w="8262" cap="flat" cmpd="sng" algn="ctr">
                      <a:solidFill>
                        <a:srgbClr val="0081C6"/>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Sarcasme déplacé​</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Pensées négatives intrusives occasionnelles​</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Distraction ou perte de concentration occasionnelle​</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Incapacité occasionnelle à composer avec les difficultés​</a:t>
                      </a:r>
                      <a:endParaRPr lang="fr-FR" sz="1100" b="0" i="0" dirty="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8262" cap="flat" cmpd="sng" algn="ctr">
                      <a:solidFill>
                        <a:srgbClr val="0079B3"/>
                      </a:solidFill>
                      <a:prstDash val="solid"/>
                      <a:round/>
                      <a:headEnd type="none" w="med" len="med"/>
                      <a:tailEnd type="none" w="med" len="med"/>
                    </a:lnT>
                    <a:lnB w="8262" cap="flat" cmpd="sng" algn="ctr">
                      <a:solidFill>
                        <a:srgbClr val="0081C6"/>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Cynisme ​</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Pensées négatives intrusives/idées suicidaires fréquentes​</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Distraction ou perte de concentration fréquente​</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Incapacité fréquente à composer avec les difficultés​</a:t>
                      </a:r>
                      <a:endParaRPr lang="fr-FR" sz="1100" b="0" i="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8262" cap="flat" cmpd="sng" algn="ctr">
                      <a:solidFill>
                        <a:srgbClr val="0079B3"/>
                      </a:solidFill>
                      <a:prstDash val="solid"/>
                      <a:round/>
                      <a:headEnd type="none" w="med" len="med"/>
                      <a:tailEnd type="none" w="med" len="med"/>
                    </a:lnT>
                    <a:lnB w="8262" cap="flat" cmpd="sng" algn="ctr">
                      <a:solidFill>
                        <a:srgbClr val="0081C6"/>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Absence d’humour​</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Pensées négatives intrusives obsessives/intention suicidaire​</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Incapacité à se concentrer ou perte complète de mémoire ou de capacité cognitive​</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Sentiment envahissant d’incompétence ou d’être complètement dépassé</a:t>
                      </a:r>
                      <a:r>
                        <a:rPr lang="fr-FR" sz="1100" b="0" i="0">
                          <a:solidFill>
                            <a:srgbClr val="424242"/>
                          </a:solidFill>
                          <a:effectLst/>
                          <a:latin typeface="Segoe UI" panose="020B0502040204020203" pitchFamily="34" charset="0"/>
                        </a:rPr>
                        <a:t>·</a:t>
                      </a:r>
                      <a:r>
                        <a:rPr lang="fr-FR" sz="1100" b="0" i="0">
                          <a:solidFill>
                            <a:srgbClr val="424242"/>
                          </a:solidFill>
                          <a:effectLst/>
                          <a:latin typeface="Calibri" panose="020F0502020204030204" pitchFamily="34" charset="0"/>
                        </a:rPr>
                        <a:t>e​</a:t>
                      </a:r>
                      <a:endParaRPr lang="fr-FR" sz="1100" b="0" i="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8262" cap="flat" cmpd="sng" algn="ctr">
                      <a:solidFill>
                        <a:srgbClr val="0079B3"/>
                      </a:solidFill>
                      <a:prstDash val="solid"/>
                      <a:round/>
                      <a:headEnd type="none" w="med" len="med"/>
                      <a:tailEnd type="none" w="med" len="med"/>
                    </a:lnT>
                    <a:lnB w="8262" cap="flat" cmpd="sng" algn="ctr">
                      <a:solidFill>
                        <a:srgbClr val="0081C6"/>
                      </a:solidFill>
                      <a:prstDash val="solid"/>
                      <a:round/>
                      <a:headEnd type="none" w="med" len="med"/>
                      <a:tailEnd type="none" w="med" len="med"/>
                    </a:lnB>
                    <a:noFill/>
                  </a:tcPr>
                </a:tc>
                <a:extLst>
                  <a:ext uri="{0D108BD9-81ED-4DB2-BD59-A6C34878D82A}">
                    <a16:rowId xmlns:a16="http://schemas.microsoft.com/office/drawing/2014/main" val="3205180948"/>
                  </a:ext>
                </a:extLst>
              </a:tr>
              <a:tr h="1359198">
                <a:tc>
                  <a:txBody>
                    <a:bodyPr/>
                    <a:lstStyle/>
                    <a:p>
                      <a:pPr algn="r" rtl="0" fontAlgn="base"/>
                      <a:r>
                        <a:rPr lang="fr-FR" sz="1100" b="0" i="0">
                          <a:solidFill>
                            <a:srgbClr val="424242"/>
                          </a:solidFill>
                          <a:effectLst/>
                          <a:latin typeface="Calibri" panose="020F0502020204030204" pitchFamily="34" charset="0"/>
                        </a:rPr>
                        <a:t>Changements du​</a:t>
                      </a:r>
                      <a:br>
                        <a:rPr lang="fr-FR" sz="1100" b="0" i="0">
                          <a:solidFill>
                            <a:srgbClr val="424242"/>
                          </a:solidFill>
                          <a:effectLst/>
                          <a:latin typeface="Calibri" panose="020F0502020204030204" pitchFamily="34" charset="0"/>
                        </a:rPr>
                      </a:br>
                      <a:r>
                        <a:rPr lang="fr-FR" sz="1100" b="1" i="0">
                          <a:solidFill>
                            <a:srgbClr val="424242"/>
                          </a:solidFill>
                          <a:effectLst/>
                          <a:latin typeface="Calibri" panose="020F0502020204030204" pitchFamily="34" charset="0"/>
                        </a:rPr>
                        <a:t>comportement et du rendement</a:t>
                      </a:r>
                      <a:r>
                        <a:rPr lang="fr-FR" sz="1100" b="0" i="0">
                          <a:solidFill>
                            <a:srgbClr val="424242"/>
                          </a:solidFill>
                          <a:effectLst/>
                          <a:latin typeface="Calibri" panose="020F0502020204030204" pitchFamily="34" charset="0"/>
                        </a:rPr>
                        <a:t>​</a:t>
                      </a:r>
                      <a:endParaRPr lang="fr-FR" sz="1100" b="0" i="0">
                        <a:solidFill>
                          <a:srgbClr val="424242"/>
                        </a:solidFill>
                        <a:effectLst/>
                      </a:endParaRPr>
                    </a:p>
                  </a:txBody>
                  <a:tcPr marL="41573" marR="41573" marT="20787" marB="20787"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Activités physiques/sociales saines​</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Bon rendement​</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err="1">
                          <a:solidFill>
                            <a:srgbClr val="424242"/>
                          </a:solidFill>
                          <a:effectLst/>
                          <a:latin typeface="Calibri" panose="020F0502020204030204" pitchFamily="34" charset="0"/>
                        </a:rPr>
                        <a:t>Présent·e</a:t>
                      </a:r>
                      <a:r>
                        <a:rPr lang="fr-FR" sz="1100" b="0" i="0" dirty="0">
                          <a:solidFill>
                            <a:srgbClr val="424242"/>
                          </a:solidFill>
                          <a:effectLst/>
                          <a:latin typeface="Calibri" panose="020F0502020204030204" pitchFamily="34" charset="0"/>
                        </a:rPr>
                        <a:t> et </a:t>
                      </a:r>
                      <a:r>
                        <a:rPr lang="fr-FR" sz="1100" b="0" i="0" dirty="0" err="1">
                          <a:solidFill>
                            <a:srgbClr val="424242"/>
                          </a:solidFill>
                          <a:effectLst/>
                          <a:latin typeface="Calibri" panose="020F0502020204030204" pitchFamily="34" charset="0"/>
                        </a:rPr>
                        <a:t>actif·ve</a:t>
                      </a:r>
                      <a:r>
                        <a:rPr lang="fr-FR" sz="1100" b="0" i="0" dirty="0">
                          <a:solidFill>
                            <a:srgbClr val="424242"/>
                          </a:solidFill>
                          <a:effectLst/>
                          <a:latin typeface="Calibri" panose="020F0502020204030204" pitchFamily="34" charset="0"/>
                        </a:rPr>
                        <a:t> physiquement​</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err="1">
                          <a:solidFill>
                            <a:srgbClr val="424242"/>
                          </a:solidFill>
                          <a:effectLst/>
                          <a:latin typeface="Calibri" panose="020F0502020204030204" pitchFamily="34" charset="0"/>
                        </a:rPr>
                        <a:t>Présent·e</a:t>
                      </a:r>
                      <a:r>
                        <a:rPr lang="fr-FR" sz="1100" b="0" i="0" dirty="0">
                          <a:solidFill>
                            <a:srgbClr val="424242"/>
                          </a:solidFill>
                          <a:effectLst/>
                          <a:latin typeface="Calibri" panose="020F0502020204030204" pitchFamily="34" charset="0"/>
                        </a:rPr>
                        <a:t> et alerte mentalement​</a:t>
                      </a:r>
                      <a:endParaRPr lang="fr-FR" sz="1100" b="0" i="0" dirty="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8262" cap="flat" cmpd="sng" algn="ctr">
                      <a:solidFill>
                        <a:srgbClr val="0081C6"/>
                      </a:solidFill>
                      <a:prstDash val="solid"/>
                      <a:round/>
                      <a:headEnd type="none" w="med" len="med"/>
                      <a:tailEnd type="none" w="med" len="med"/>
                    </a:lnT>
                    <a:lnB w="8262" cap="flat" cmpd="sng" algn="ctr">
                      <a:solidFill>
                        <a:srgbClr val="0069B3"/>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Évitement occasionnel d’activités physiques/sociales​</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Problèmes occasionnels de rendement ou procrastination​</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Présentéisme occasionnel​</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Occasionnellement </a:t>
                      </a:r>
                      <a:r>
                        <a:rPr lang="fr-FR" sz="1100" b="0" i="0" dirty="0" err="1">
                          <a:solidFill>
                            <a:srgbClr val="424242"/>
                          </a:solidFill>
                          <a:effectLst/>
                          <a:latin typeface="Calibri" panose="020F0502020204030204" pitchFamily="34" charset="0"/>
                        </a:rPr>
                        <a:t>distant·e</a:t>
                      </a:r>
                      <a:r>
                        <a:rPr lang="fr-FR" sz="1100" b="0" i="0" dirty="0">
                          <a:solidFill>
                            <a:srgbClr val="424242"/>
                          </a:solidFill>
                          <a:effectLst/>
                          <a:latin typeface="Calibri" panose="020F0502020204030204" pitchFamily="34" charset="0"/>
                        </a:rPr>
                        <a:t>/</a:t>
                      </a:r>
                      <a:r>
                        <a:rPr lang="fr-FR" sz="1100" b="0" i="0" dirty="0" err="1">
                          <a:solidFill>
                            <a:srgbClr val="424242"/>
                          </a:solidFill>
                          <a:effectLst/>
                          <a:latin typeface="Calibri" panose="020F0502020204030204" pitchFamily="34" charset="0"/>
                        </a:rPr>
                        <a:t>distrait·e</a:t>
                      </a:r>
                      <a:r>
                        <a:rPr lang="fr-FR" sz="1100" b="0" i="0" dirty="0">
                          <a:solidFill>
                            <a:srgbClr val="424242"/>
                          </a:solidFill>
                          <a:effectLst/>
                          <a:latin typeface="Calibri" panose="020F0502020204030204" pitchFamily="34" charset="0"/>
                        </a:rPr>
                        <a:t>​</a:t>
                      </a:r>
                      <a:endParaRPr lang="fr-FR" sz="1100" b="0" i="0" dirty="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8262" cap="flat" cmpd="sng" algn="ctr">
                      <a:solidFill>
                        <a:srgbClr val="0081C6"/>
                      </a:solidFill>
                      <a:prstDash val="solid"/>
                      <a:round/>
                      <a:headEnd type="none" w="med" len="med"/>
                      <a:tailEnd type="none" w="med" len="med"/>
                    </a:lnT>
                    <a:lnB w="8262" cap="flat" cmpd="sng" algn="ctr">
                      <a:solidFill>
                        <a:srgbClr val="0081C6"/>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Évitement fréquent d’activités physiques/sociales​</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Problèmes fréquents de rendement ou procrastination​</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Présentéisme/absentéisme fréquent​</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Distant·e/distrait·e ou s’éloigne des autres fréquemment​</a:t>
                      </a:r>
                      <a:endParaRPr lang="fr-FR" sz="1100" b="0" i="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8262" cap="flat" cmpd="sng" algn="ctr">
                      <a:solidFill>
                        <a:srgbClr val="0081C6"/>
                      </a:solidFill>
                      <a:prstDash val="solid"/>
                      <a:round/>
                      <a:headEnd type="none" w="med" len="med"/>
                      <a:tailEnd type="none" w="med" len="med"/>
                    </a:lnT>
                    <a:lnB w="8262" cap="flat" cmpd="sng" algn="ctr">
                      <a:solidFill>
                        <a:srgbClr val="0081C6"/>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Isolement ou retrait complet des activités physiques/sociales​</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Incapacité à exercer ses fonctions ou à s’acquitter de ses tâches​</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Absentéisme constant et prolongé​</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Non présent·e mentalement​</a:t>
                      </a:r>
                      <a:endParaRPr lang="fr-FR" sz="1100" b="0" i="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8262" cap="flat" cmpd="sng" algn="ctr">
                      <a:solidFill>
                        <a:srgbClr val="0081C6"/>
                      </a:solidFill>
                      <a:prstDash val="solid"/>
                      <a:round/>
                      <a:headEnd type="none" w="med" len="med"/>
                      <a:tailEnd type="none" w="med" len="med"/>
                    </a:lnT>
                    <a:lnB w="8262" cap="flat" cmpd="sng" algn="ctr">
                      <a:solidFill>
                        <a:srgbClr val="0081C6"/>
                      </a:solidFill>
                      <a:prstDash val="solid"/>
                      <a:round/>
                      <a:headEnd type="none" w="med" len="med"/>
                      <a:tailEnd type="none" w="med" len="med"/>
                    </a:lnB>
                    <a:noFill/>
                  </a:tcPr>
                </a:tc>
                <a:extLst>
                  <a:ext uri="{0D108BD9-81ED-4DB2-BD59-A6C34878D82A}">
                    <a16:rowId xmlns:a16="http://schemas.microsoft.com/office/drawing/2014/main" val="3200095002"/>
                  </a:ext>
                </a:extLst>
              </a:tr>
              <a:tr h="1359198">
                <a:tc>
                  <a:txBody>
                    <a:bodyPr/>
                    <a:lstStyle/>
                    <a:p>
                      <a:pPr algn="r" rtl="0" fontAlgn="base"/>
                      <a:r>
                        <a:rPr lang="fr-CA" sz="1100" b="0" i="0" dirty="0">
                          <a:solidFill>
                            <a:srgbClr val="424242"/>
                          </a:solidFill>
                          <a:effectLst/>
                          <a:latin typeface="Calibri" panose="020F0502020204030204" pitchFamily="34" charset="0"/>
                        </a:rPr>
                        <a:t>Changements </a:t>
                      </a:r>
                    </a:p>
                    <a:p>
                      <a:pPr algn="r" rtl="0" fontAlgn="base"/>
                      <a:r>
                        <a:rPr lang="fr-CA" sz="1100" b="1" i="0" dirty="0">
                          <a:solidFill>
                            <a:srgbClr val="424242"/>
                          </a:solidFill>
                          <a:effectLst/>
                          <a:latin typeface="Calibri" panose="020F0502020204030204" pitchFamily="34" charset="0"/>
                        </a:rPr>
                        <a:t>physiques</a:t>
                      </a:r>
                      <a:r>
                        <a:rPr lang="fr-CA" sz="1100" b="0" i="0" dirty="0">
                          <a:solidFill>
                            <a:srgbClr val="424242"/>
                          </a:solidFill>
                          <a:effectLst/>
                          <a:latin typeface="Calibri" panose="020F0502020204030204" pitchFamily="34" charset="0"/>
                        </a:rPr>
                        <a:t> ​</a:t>
                      </a:r>
                      <a:endParaRPr lang="fr-CA" sz="1100" b="0" i="0" dirty="0">
                        <a:solidFill>
                          <a:srgbClr val="424242"/>
                        </a:solidFill>
                        <a:effectLst/>
                      </a:endParaRPr>
                    </a:p>
                    <a:p>
                      <a:pPr algn="r" rtl="0" fontAlgn="base"/>
                      <a:r>
                        <a:rPr lang="fr-CA" sz="1100" b="0" i="0" dirty="0">
                          <a:solidFill>
                            <a:srgbClr val="424242"/>
                          </a:solidFill>
                          <a:effectLst/>
                          <a:latin typeface="Calibri" panose="020F0502020204030204" pitchFamily="34" charset="0"/>
                        </a:rPr>
                        <a:t>​</a:t>
                      </a:r>
                      <a:endParaRPr lang="fr-CA" sz="1100" b="0" i="0" dirty="0">
                        <a:solidFill>
                          <a:srgbClr val="424242"/>
                        </a:solidFill>
                        <a:effectLst/>
                      </a:endParaRPr>
                    </a:p>
                  </a:txBody>
                  <a:tcPr marL="41573" marR="41573" marT="20787" marB="20787"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Saines habitudes de sommeil​</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endParaRPr lang="fr-FR" sz="1100" b="0" i="0" dirty="0">
                        <a:solidFill>
                          <a:srgbClr val="424242"/>
                        </a:solidFill>
                        <a:effectLst/>
                        <a:latin typeface="Calibri" panose="020F050202020403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Appétit sain​</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Bon niveau d’énergie​</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Poids-santé stable​</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Bonne hygiène personnelle​</a:t>
                      </a:r>
                      <a:endParaRPr lang="fr-FR" sz="1100" b="0" i="0" dirty="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8262" cap="flat" cmpd="sng" algn="ctr">
                      <a:solidFill>
                        <a:srgbClr val="0069B3"/>
                      </a:solidFill>
                      <a:prstDash val="solid"/>
                      <a:round/>
                      <a:headEnd type="none" w="med" len="med"/>
                      <a:tailEnd type="none" w="med" len="med"/>
                    </a:lnT>
                    <a:lnB w="8262" cap="flat" cmpd="sng" algn="ctr">
                      <a:solidFill>
                        <a:srgbClr val="0069B3"/>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Troubles occasionnels du sommeil​</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endParaRPr lang="fr-FR" sz="1100" b="0" i="0" dirty="0">
                        <a:solidFill>
                          <a:srgbClr val="424242"/>
                        </a:solidFill>
                        <a:effectLst/>
                        <a:latin typeface="Calibri" panose="020F050202020403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Pertes ou gains occasionnels d’appétit​</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Manque d’énergie occasionnel​</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Fluctuations occasionnelles du poids​</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Négligence occasionnelle de l’hygiène personnelle​</a:t>
                      </a:r>
                      <a:endParaRPr lang="fr-FR" sz="1100" b="0" i="0" dirty="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8262" cap="flat" cmpd="sng" algn="ctr">
                      <a:solidFill>
                        <a:srgbClr val="0081C6"/>
                      </a:solidFill>
                      <a:prstDash val="solid"/>
                      <a:round/>
                      <a:headEnd type="none" w="med" len="med"/>
                      <a:tailEnd type="none" w="med" len="med"/>
                    </a:lnT>
                    <a:lnB w="8262" cap="flat" cmpd="sng" algn="ctr">
                      <a:solidFill>
                        <a:srgbClr val="0069B3"/>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Fréquents troubles du sommeil/instabilité psychomotrice​</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Pertes ou gains fréquents d’appétit​</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Fatigue fréquente​</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Fluctuations fréquentes du poids​</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Négligence fréquente de l’hygiène personnelle​</a:t>
                      </a:r>
                      <a:endParaRPr lang="fr-FR" sz="1100" b="0" i="0" dirty="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8262" cap="flat" cmpd="sng" algn="ctr">
                      <a:solidFill>
                        <a:srgbClr val="0081C6"/>
                      </a:solidFill>
                      <a:prstDash val="solid"/>
                      <a:round/>
                      <a:headEnd type="none" w="med" len="med"/>
                      <a:tailEnd type="none" w="med" len="med"/>
                    </a:lnT>
                    <a:lnB w="8262" cap="flat" cmpd="sng" algn="ctr">
                      <a:solidFill>
                        <a:srgbClr val="0069B3"/>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Incapacité à s’endormir ou à rester endormi·e ou insomnie​</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Apport alimentaire excessif ou perte complète d’appétit​</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Épuisement physique constant et prolongé​</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Fluctuations extrêmes du poids​</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Mauvaise hygiène constante​</a:t>
                      </a:r>
                      <a:endParaRPr lang="fr-FR" sz="1100" b="0" i="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8262" cap="flat" cmpd="sng" algn="ctr">
                      <a:solidFill>
                        <a:srgbClr val="0081C6"/>
                      </a:solidFill>
                      <a:prstDash val="solid"/>
                      <a:round/>
                      <a:headEnd type="none" w="med" len="med"/>
                      <a:tailEnd type="none" w="med" len="med"/>
                    </a:lnT>
                    <a:lnB w="8262" cap="flat" cmpd="sng" algn="ctr">
                      <a:solidFill>
                        <a:srgbClr val="0069B3"/>
                      </a:solidFill>
                      <a:prstDash val="solid"/>
                      <a:round/>
                      <a:headEnd type="none" w="med" len="med"/>
                      <a:tailEnd type="none" w="med" len="med"/>
                    </a:lnB>
                    <a:noFill/>
                  </a:tcPr>
                </a:tc>
                <a:extLst>
                  <a:ext uri="{0D108BD9-81ED-4DB2-BD59-A6C34878D82A}">
                    <a16:rowId xmlns:a16="http://schemas.microsoft.com/office/drawing/2014/main" val="528777988"/>
                  </a:ext>
                </a:extLst>
              </a:tr>
              <a:tr h="1829691">
                <a:tc>
                  <a:txBody>
                    <a:bodyPr/>
                    <a:lstStyle/>
                    <a:p>
                      <a:pPr algn="r" rtl="0" fontAlgn="base"/>
                      <a:r>
                        <a:rPr lang="fr-FR" sz="1100" b="0" i="0" dirty="0">
                          <a:solidFill>
                            <a:srgbClr val="424242"/>
                          </a:solidFill>
                          <a:effectLst/>
                          <a:latin typeface="Calibri" panose="020F0502020204030204" pitchFamily="34" charset="0"/>
                        </a:rPr>
                        <a:t>Changements dans </a:t>
                      </a:r>
                      <a:r>
                        <a:rPr lang="fr-FR" sz="1100" b="1" i="0" dirty="0">
                          <a:solidFill>
                            <a:srgbClr val="424242"/>
                          </a:solidFill>
                          <a:effectLst/>
                          <a:latin typeface="Calibri" panose="020F0502020204030204" pitchFamily="34" charset="0"/>
                        </a:rPr>
                        <a:t>l’utilisation de substances et le comportement de dépendance</a:t>
                      </a:r>
                      <a:r>
                        <a:rPr lang="fr-FR" sz="1100" b="0" i="0" dirty="0">
                          <a:solidFill>
                            <a:srgbClr val="424242"/>
                          </a:solidFill>
                          <a:effectLst/>
                          <a:latin typeface="Calibri" panose="020F0502020204030204" pitchFamily="34" charset="0"/>
                        </a:rPr>
                        <a:t>​</a:t>
                      </a:r>
                      <a:endParaRPr lang="fr-FR" sz="1100" b="0" i="0" dirty="0">
                        <a:solidFill>
                          <a:srgbClr val="424242"/>
                        </a:solidFill>
                        <a:effectLst/>
                      </a:endParaRPr>
                    </a:p>
                  </a:txBody>
                  <a:tcPr marL="41573" marR="41573" marT="20787" marB="20787"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Consommation d’alcool limitée, nulle ou non excessive​</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Peu ou pas de comportement de dépendance (c.-à-d. pratique de jeux, utilisation des médias sociaux, etc.)​</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Pas de problème ou d’impact dû à l’utilisation de substances (c.-à-d. tabagisme, vapotage, etc.)​</a:t>
                      </a:r>
                      <a:endParaRPr lang="fr-FR" sz="1100" b="0" i="0" dirty="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8262" cap="flat" cmpd="sng" algn="ctr">
                      <a:solidFill>
                        <a:srgbClr val="0069B3"/>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Consommation d’alcool occasionnelle ou parfois excessive​</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Comportement occasionnel de dépendance (c.-à-d. pratique de jeux, utilisation des médias sociaux, etc.)​</a:t>
                      </a:r>
                      <a:endParaRPr lang="fr-FR" sz="1100" b="0" i="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a:solidFill>
                            <a:srgbClr val="424242"/>
                          </a:solidFill>
                          <a:effectLst/>
                          <a:latin typeface="Calibri" panose="020F0502020204030204" pitchFamily="34" charset="0"/>
                        </a:rPr>
                        <a:t>Peu de problèmes ou d’impacts dus à la consommation de substances (c.-à-d. tabagisme, vapotage, etc.)​</a:t>
                      </a:r>
                      <a:endParaRPr lang="fr-FR" sz="1100" b="0" i="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8262" cap="flat" cmpd="sng" algn="ctr">
                      <a:solidFill>
                        <a:srgbClr val="0069B3"/>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Consommation d’alcool fréquente ou souvent excessive​</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Difficulté à contrôler les comportements de dépendance (c.-à-d. pratique de jeux, utilisation des médias sociaux, etc.)​</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Problèmes/Impacts fréquents dus à la consommation de substances (c.-à-d. tabagisme, vapotage, etc.)​</a:t>
                      </a:r>
                      <a:endParaRPr lang="fr-FR" sz="1100" b="0" i="0" dirty="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8262" cap="flat" cmpd="sng" algn="ctr">
                      <a:solidFill>
                        <a:srgbClr val="0069B3"/>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Consommation excessive d’alcool​</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endParaRPr lang="fr-FR" sz="1100" b="0" i="0" dirty="0">
                        <a:solidFill>
                          <a:srgbClr val="424242"/>
                        </a:solidFill>
                        <a:effectLst/>
                        <a:latin typeface="Calibri" panose="020F050202020403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Incapacité à contrôler les comportements de dépendance (c.-à-d. pratique de jeux, utilisation des médias sociaux, etc.)​</a:t>
                      </a:r>
                      <a:endParaRPr lang="fr-FR" sz="1100" b="0" i="0" dirty="0">
                        <a:solidFill>
                          <a:srgbClr val="424242"/>
                        </a:solidFill>
                        <a:effectLst/>
                        <a:latin typeface="Arial" panose="020B0604020202020204" pitchFamily="34" charset="0"/>
                      </a:endParaRPr>
                    </a:p>
                    <a:p>
                      <a:pPr algn="l" rtl="0" fontAlgn="base">
                        <a:buFont typeface="Arial" panose="020B0604020202020204" pitchFamily="34" charset="0"/>
                        <a:buChar char="•"/>
                      </a:pPr>
                      <a:r>
                        <a:rPr lang="fr-FR" sz="1100" b="0" i="0" dirty="0">
                          <a:solidFill>
                            <a:srgbClr val="424242"/>
                          </a:solidFill>
                          <a:effectLst/>
                          <a:latin typeface="Calibri" panose="020F0502020204030204" pitchFamily="34" charset="0"/>
                        </a:rPr>
                        <a:t>Problèmes/Impacts significatifs dus à la consommation de substances (c.-à-d. tabagisme, vapotage, etc.)​</a:t>
                      </a:r>
                      <a:endParaRPr lang="fr-FR" sz="1100" b="0" i="0" dirty="0">
                        <a:solidFill>
                          <a:srgbClr val="424242"/>
                        </a:solidFill>
                        <a:effectLst/>
                        <a:latin typeface="Arial" panose="020B0604020202020204" pitchFamily="34" charset="0"/>
                      </a:endParaRPr>
                    </a:p>
                  </a:txBody>
                  <a:tcPr marL="41573" marR="41573" marT="20787" marB="20787">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8262" cap="flat" cmpd="sng" algn="ctr">
                      <a:solidFill>
                        <a:srgbClr val="0069B3"/>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656150179"/>
                  </a:ext>
                </a:extLst>
              </a:tr>
            </a:tbl>
          </a:graphicData>
        </a:graphic>
      </p:graphicFrame>
      <p:sp>
        <p:nvSpPr>
          <p:cNvPr id="6" name="Left-Right Arrow 5">
            <a:extLst>
              <a:ext uri="{FF2B5EF4-FFF2-40B4-BE49-F238E27FC236}">
                <a16:creationId xmlns:a16="http://schemas.microsoft.com/office/drawing/2014/main" id="{B24BC1C5-CB50-CE4C-957B-E43D320848DD}"/>
              </a:ext>
              <a:ext uri="{C183D7F6-B498-43B3-948B-1728B52AA6E4}">
                <adec:decorative xmlns:adec="http://schemas.microsoft.com/office/drawing/2017/decorative" val="1"/>
              </a:ext>
            </a:extLst>
          </p:cNvPr>
          <p:cNvSpPr/>
          <p:nvPr/>
        </p:nvSpPr>
        <p:spPr bwMode="auto">
          <a:xfrm>
            <a:off x="1281659" y="6401415"/>
            <a:ext cx="10761562" cy="365125"/>
          </a:xfrm>
          <a:prstGeom prst="leftRightArrow">
            <a:avLst>
              <a:gd name="adj1" fmla="val 50000"/>
              <a:gd name="adj2" fmla="val 50000"/>
            </a:avLst>
          </a:prstGeom>
          <a:gradFill>
            <a:gsLst>
              <a:gs pos="12000">
                <a:srgbClr val="92D050"/>
              </a:gs>
              <a:gs pos="37000">
                <a:srgbClr val="FFFF00">
                  <a:alpha val="98000"/>
                </a:srgbClr>
              </a:gs>
              <a:gs pos="62000">
                <a:srgbClr val="FF6600">
                  <a:alpha val="98000"/>
                </a:srgbClr>
              </a:gs>
              <a:gs pos="87000">
                <a:srgbClr val="FF000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4" name="Straight Connector 3">
            <a:extLst>
              <a:ext uri="{FF2B5EF4-FFF2-40B4-BE49-F238E27FC236}">
                <a16:creationId xmlns:a16="http://schemas.microsoft.com/office/drawing/2014/main" id="{B9E71F93-3FDA-1054-2F3F-630977131632}"/>
              </a:ext>
              <a:ext uri="{C183D7F6-B498-43B3-948B-1728B52AA6E4}">
                <adec:decorative xmlns:adec="http://schemas.microsoft.com/office/drawing/2017/decorative" val="1"/>
              </a:ext>
            </a:extLst>
          </p:cNvPr>
          <p:cNvCxnSpPr>
            <a:cxnSpLocks/>
          </p:cNvCxnSpPr>
          <p:nvPr/>
        </p:nvCxnSpPr>
        <p:spPr>
          <a:xfrm>
            <a:off x="1302924" y="399506"/>
            <a:ext cx="10740297" cy="0"/>
          </a:xfrm>
          <a:prstGeom prst="line">
            <a:avLst/>
          </a:prstGeom>
          <a:ln w="9525" cap="flat" cmpd="sng" algn="ctr">
            <a:solidFill>
              <a:srgbClr val="636366">
                <a:alpha val="30000"/>
              </a:srgbClr>
            </a:solidFill>
            <a:prstDash val="lg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7" name="Straight Connector 6">
            <a:extLst>
              <a:ext uri="{FF2B5EF4-FFF2-40B4-BE49-F238E27FC236}">
                <a16:creationId xmlns:a16="http://schemas.microsoft.com/office/drawing/2014/main" id="{00FDEE7B-62FF-BDCC-EBF1-B92E43B6ECAF}"/>
              </a:ext>
              <a:ext uri="{C183D7F6-B498-43B3-948B-1728B52AA6E4}">
                <adec:decorative xmlns:adec="http://schemas.microsoft.com/office/drawing/2017/decorative" val="1"/>
              </a:ext>
            </a:extLst>
          </p:cNvPr>
          <p:cNvCxnSpPr>
            <a:cxnSpLocks/>
          </p:cNvCxnSpPr>
          <p:nvPr/>
        </p:nvCxnSpPr>
        <p:spPr>
          <a:xfrm>
            <a:off x="1302924" y="3091170"/>
            <a:ext cx="10740297" cy="0"/>
          </a:xfrm>
          <a:prstGeom prst="line">
            <a:avLst/>
          </a:prstGeom>
          <a:ln w="9525" cap="flat" cmpd="sng" algn="ctr">
            <a:solidFill>
              <a:srgbClr val="636366">
                <a:alpha val="30000"/>
              </a:srgbClr>
            </a:solidFill>
            <a:prstDash val="lg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8" name="Straight Connector 7">
            <a:extLst>
              <a:ext uri="{FF2B5EF4-FFF2-40B4-BE49-F238E27FC236}">
                <a16:creationId xmlns:a16="http://schemas.microsoft.com/office/drawing/2014/main" id="{9ADE5C28-23A7-5ECF-6789-1484146C33F3}"/>
              </a:ext>
              <a:ext uri="{C183D7F6-B498-43B3-948B-1728B52AA6E4}">
                <adec:decorative xmlns:adec="http://schemas.microsoft.com/office/drawing/2017/decorative" val="1"/>
              </a:ext>
            </a:extLst>
          </p:cNvPr>
          <p:cNvCxnSpPr>
            <a:cxnSpLocks/>
          </p:cNvCxnSpPr>
          <p:nvPr/>
        </p:nvCxnSpPr>
        <p:spPr>
          <a:xfrm>
            <a:off x="1302924" y="587274"/>
            <a:ext cx="10740297" cy="0"/>
          </a:xfrm>
          <a:prstGeom prst="line">
            <a:avLst/>
          </a:prstGeom>
          <a:ln w="9525" cap="flat" cmpd="sng" algn="ctr">
            <a:solidFill>
              <a:srgbClr val="636366">
                <a:alpha val="30000"/>
              </a:srgbClr>
            </a:solidFill>
            <a:prstDash val="lg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9" name="Straight Connector 8">
            <a:extLst>
              <a:ext uri="{FF2B5EF4-FFF2-40B4-BE49-F238E27FC236}">
                <a16:creationId xmlns:a16="http://schemas.microsoft.com/office/drawing/2014/main" id="{6AE98B9A-D1A8-01EA-77A8-35F32DA099E1}"/>
              </a:ext>
              <a:ext uri="{C183D7F6-B498-43B3-948B-1728B52AA6E4}">
                <adec:decorative xmlns:adec="http://schemas.microsoft.com/office/drawing/2017/decorative" val="1"/>
              </a:ext>
            </a:extLst>
          </p:cNvPr>
          <p:cNvCxnSpPr>
            <a:cxnSpLocks/>
          </p:cNvCxnSpPr>
          <p:nvPr/>
        </p:nvCxnSpPr>
        <p:spPr>
          <a:xfrm>
            <a:off x="1302924" y="1172064"/>
            <a:ext cx="10740297" cy="0"/>
          </a:xfrm>
          <a:prstGeom prst="line">
            <a:avLst/>
          </a:prstGeom>
          <a:ln w="9525" cap="flat" cmpd="sng" algn="ctr">
            <a:solidFill>
              <a:srgbClr val="636366">
                <a:alpha val="30000"/>
              </a:srgbClr>
            </a:solidFill>
            <a:prstDash val="lg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1" name="Straight Connector 10">
            <a:extLst>
              <a:ext uri="{FF2B5EF4-FFF2-40B4-BE49-F238E27FC236}">
                <a16:creationId xmlns:a16="http://schemas.microsoft.com/office/drawing/2014/main" id="{20B7F65C-55DC-4D9A-E629-11CEC2A18416}"/>
              </a:ext>
              <a:ext uri="{C183D7F6-B498-43B3-948B-1728B52AA6E4}">
                <adec:decorative xmlns:adec="http://schemas.microsoft.com/office/drawing/2017/decorative" val="1"/>
              </a:ext>
            </a:extLst>
          </p:cNvPr>
          <p:cNvCxnSpPr>
            <a:cxnSpLocks/>
          </p:cNvCxnSpPr>
          <p:nvPr/>
        </p:nvCxnSpPr>
        <p:spPr>
          <a:xfrm>
            <a:off x="1302924" y="1512306"/>
            <a:ext cx="10740297" cy="0"/>
          </a:xfrm>
          <a:prstGeom prst="line">
            <a:avLst/>
          </a:prstGeom>
          <a:ln w="9525" cap="flat" cmpd="sng" algn="ctr">
            <a:solidFill>
              <a:srgbClr val="636366">
                <a:alpha val="30000"/>
              </a:srgbClr>
            </a:solidFill>
            <a:prstDash val="lg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2" name="Straight Connector 11">
            <a:extLst>
              <a:ext uri="{FF2B5EF4-FFF2-40B4-BE49-F238E27FC236}">
                <a16:creationId xmlns:a16="http://schemas.microsoft.com/office/drawing/2014/main" id="{0510A6B5-56E3-717F-94B8-0452B2BF9C61}"/>
              </a:ext>
              <a:ext uri="{C183D7F6-B498-43B3-948B-1728B52AA6E4}">
                <adec:decorative xmlns:adec="http://schemas.microsoft.com/office/drawing/2017/decorative" val="1"/>
              </a:ext>
            </a:extLst>
          </p:cNvPr>
          <p:cNvCxnSpPr>
            <a:cxnSpLocks/>
          </p:cNvCxnSpPr>
          <p:nvPr/>
        </p:nvCxnSpPr>
        <p:spPr>
          <a:xfrm>
            <a:off x="1302924" y="3947162"/>
            <a:ext cx="10740297" cy="0"/>
          </a:xfrm>
          <a:prstGeom prst="line">
            <a:avLst/>
          </a:prstGeom>
          <a:ln w="9525" cap="flat" cmpd="sng" algn="ctr">
            <a:solidFill>
              <a:srgbClr val="636366">
                <a:alpha val="30000"/>
              </a:srgbClr>
            </a:solidFill>
            <a:prstDash val="lg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3" name="Straight Connector 12">
            <a:extLst>
              <a:ext uri="{FF2B5EF4-FFF2-40B4-BE49-F238E27FC236}">
                <a16:creationId xmlns:a16="http://schemas.microsoft.com/office/drawing/2014/main" id="{4BC41891-B1AC-2D7F-D340-4AD3ADC3A41E}"/>
              </a:ext>
              <a:ext uri="{C183D7F6-B498-43B3-948B-1728B52AA6E4}">
                <adec:decorative xmlns:adec="http://schemas.microsoft.com/office/drawing/2017/decorative" val="1"/>
              </a:ext>
            </a:extLst>
          </p:cNvPr>
          <p:cNvCxnSpPr>
            <a:cxnSpLocks/>
          </p:cNvCxnSpPr>
          <p:nvPr/>
        </p:nvCxnSpPr>
        <p:spPr>
          <a:xfrm>
            <a:off x="1281659" y="2883906"/>
            <a:ext cx="10740297" cy="0"/>
          </a:xfrm>
          <a:prstGeom prst="line">
            <a:avLst/>
          </a:prstGeom>
          <a:ln w="9525" cap="flat" cmpd="sng" algn="ctr">
            <a:solidFill>
              <a:srgbClr val="636366">
                <a:alpha val="30000"/>
              </a:srgbClr>
            </a:solidFill>
            <a:prstDash val="lg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4" name="Straight Connector 13">
            <a:extLst>
              <a:ext uri="{FF2B5EF4-FFF2-40B4-BE49-F238E27FC236}">
                <a16:creationId xmlns:a16="http://schemas.microsoft.com/office/drawing/2014/main" id="{F3BFFBB8-B096-EA26-485F-29B1EF9F87D5}"/>
              </a:ext>
              <a:ext uri="{C183D7F6-B498-43B3-948B-1728B52AA6E4}">
                <adec:decorative xmlns:adec="http://schemas.microsoft.com/office/drawing/2017/decorative" val="1"/>
              </a:ext>
            </a:extLst>
          </p:cNvPr>
          <p:cNvCxnSpPr>
            <a:cxnSpLocks/>
          </p:cNvCxnSpPr>
          <p:nvPr/>
        </p:nvCxnSpPr>
        <p:spPr>
          <a:xfrm>
            <a:off x="1302924" y="2581658"/>
            <a:ext cx="10740297" cy="0"/>
          </a:xfrm>
          <a:prstGeom prst="line">
            <a:avLst/>
          </a:prstGeom>
          <a:ln w="9525" cap="flat" cmpd="sng" algn="ctr">
            <a:solidFill>
              <a:srgbClr val="636366">
                <a:alpha val="30000"/>
              </a:srgbClr>
            </a:solidFill>
            <a:prstDash val="lg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5" name="Straight Connector 14">
            <a:extLst>
              <a:ext uri="{FF2B5EF4-FFF2-40B4-BE49-F238E27FC236}">
                <a16:creationId xmlns:a16="http://schemas.microsoft.com/office/drawing/2014/main" id="{2F9B6A3D-411F-9A96-9F9E-29BAC42FBCC7}"/>
              </a:ext>
              <a:ext uri="{C183D7F6-B498-43B3-948B-1728B52AA6E4}">
                <adec:decorative xmlns:adec="http://schemas.microsoft.com/office/drawing/2017/decorative" val="1"/>
              </a:ext>
            </a:extLst>
          </p:cNvPr>
          <p:cNvCxnSpPr>
            <a:cxnSpLocks/>
          </p:cNvCxnSpPr>
          <p:nvPr/>
        </p:nvCxnSpPr>
        <p:spPr>
          <a:xfrm>
            <a:off x="1302924" y="4267202"/>
            <a:ext cx="10740297" cy="0"/>
          </a:xfrm>
          <a:prstGeom prst="line">
            <a:avLst/>
          </a:prstGeom>
          <a:ln w="9525" cap="flat" cmpd="sng" algn="ctr">
            <a:solidFill>
              <a:srgbClr val="636366">
                <a:alpha val="30000"/>
              </a:srgbClr>
            </a:solidFill>
            <a:prstDash val="lg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6" name="Straight Connector 15">
            <a:extLst>
              <a:ext uri="{FF2B5EF4-FFF2-40B4-BE49-F238E27FC236}">
                <a16:creationId xmlns:a16="http://schemas.microsoft.com/office/drawing/2014/main" id="{863D47B6-1A75-6B04-6EC2-597F01D86102}"/>
              </a:ext>
              <a:ext uri="{C183D7F6-B498-43B3-948B-1728B52AA6E4}">
                <adec:decorative xmlns:adec="http://schemas.microsoft.com/office/drawing/2017/decorative" val="1"/>
              </a:ext>
            </a:extLst>
          </p:cNvPr>
          <p:cNvCxnSpPr>
            <a:cxnSpLocks/>
          </p:cNvCxnSpPr>
          <p:nvPr/>
        </p:nvCxnSpPr>
        <p:spPr>
          <a:xfrm>
            <a:off x="1302924" y="4093466"/>
            <a:ext cx="10740297" cy="0"/>
          </a:xfrm>
          <a:prstGeom prst="line">
            <a:avLst/>
          </a:prstGeom>
          <a:ln w="9525" cap="flat" cmpd="sng" algn="ctr">
            <a:solidFill>
              <a:srgbClr val="636366">
                <a:alpha val="30000"/>
              </a:srgbClr>
            </a:solidFill>
            <a:prstDash val="lg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7" name="Straight Connector 16">
            <a:extLst>
              <a:ext uri="{FF2B5EF4-FFF2-40B4-BE49-F238E27FC236}">
                <a16:creationId xmlns:a16="http://schemas.microsoft.com/office/drawing/2014/main" id="{22256A8C-ECCB-045E-33D6-B9ECE87A3FE3}"/>
              </a:ext>
              <a:ext uri="{C183D7F6-B498-43B3-948B-1728B52AA6E4}">
                <adec:decorative xmlns:adec="http://schemas.microsoft.com/office/drawing/2017/decorative" val="1"/>
              </a:ext>
            </a:extLst>
          </p:cNvPr>
          <p:cNvCxnSpPr>
            <a:cxnSpLocks/>
          </p:cNvCxnSpPr>
          <p:nvPr/>
        </p:nvCxnSpPr>
        <p:spPr>
          <a:xfrm>
            <a:off x="1292291" y="4431794"/>
            <a:ext cx="10740297" cy="0"/>
          </a:xfrm>
          <a:prstGeom prst="line">
            <a:avLst/>
          </a:prstGeom>
          <a:ln w="9525" cap="flat" cmpd="sng" algn="ctr">
            <a:solidFill>
              <a:srgbClr val="636366">
                <a:alpha val="30000"/>
              </a:srgbClr>
            </a:solidFill>
            <a:prstDash val="lg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8" name="Straight Connector 17">
            <a:extLst>
              <a:ext uri="{FF2B5EF4-FFF2-40B4-BE49-F238E27FC236}">
                <a16:creationId xmlns:a16="http://schemas.microsoft.com/office/drawing/2014/main" id="{82187C44-2D5E-12BA-EB88-200CA7EB7DF2}"/>
              </a:ext>
              <a:ext uri="{C183D7F6-B498-43B3-948B-1728B52AA6E4}">
                <adec:decorative xmlns:adec="http://schemas.microsoft.com/office/drawing/2017/decorative" val="1"/>
              </a:ext>
            </a:extLst>
          </p:cNvPr>
          <p:cNvCxnSpPr>
            <a:cxnSpLocks/>
          </p:cNvCxnSpPr>
          <p:nvPr/>
        </p:nvCxnSpPr>
        <p:spPr>
          <a:xfrm>
            <a:off x="1302924" y="5291330"/>
            <a:ext cx="10740297" cy="0"/>
          </a:xfrm>
          <a:prstGeom prst="line">
            <a:avLst/>
          </a:prstGeom>
          <a:ln w="9525" cap="flat" cmpd="sng" algn="ctr">
            <a:solidFill>
              <a:srgbClr val="636366">
                <a:alpha val="30000"/>
              </a:srgbClr>
            </a:solidFill>
            <a:prstDash val="lg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9" name="Straight Connector 18">
            <a:extLst>
              <a:ext uri="{FF2B5EF4-FFF2-40B4-BE49-F238E27FC236}">
                <a16:creationId xmlns:a16="http://schemas.microsoft.com/office/drawing/2014/main" id="{B4332710-6E46-D75D-673F-9DC1BCDDC2C5}"/>
              </a:ext>
              <a:ext uri="{C183D7F6-B498-43B3-948B-1728B52AA6E4}">
                <adec:decorative xmlns:adec="http://schemas.microsoft.com/office/drawing/2017/decorative" val="1"/>
              </a:ext>
            </a:extLst>
          </p:cNvPr>
          <p:cNvCxnSpPr>
            <a:cxnSpLocks/>
          </p:cNvCxnSpPr>
          <p:nvPr/>
        </p:nvCxnSpPr>
        <p:spPr>
          <a:xfrm>
            <a:off x="1281659" y="5794250"/>
            <a:ext cx="10740297" cy="0"/>
          </a:xfrm>
          <a:prstGeom prst="line">
            <a:avLst/>
          </a:prstGeom>
          <a:ln w="9525" cap="flat" cmpd="sng" algn="ctr">
            <a:solidFill>
              <a:srgbClr val="636366">
                <a:alpha val="30000"/>
              </a:srgbClr>
            </a:solidFill>
            <a:prstDash val="lg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20" name="Straight Connector 19">
            <a:extLst>
              <a:ext uri="{FF2B5EF4-FFF2-40B4-BE49-F238E27FC236}">
                <a16:creationId xmlns:a16="http://schemas.microsoft.com/office/drawing/2014/main" id="{25F38113-AD42-BAC3-2CA8-F00E8A83A45B}"/>
              </a:ext>
              <a:ext uri="{C183D7F6-B498-43B3-948B-1728B52AA6E4}">
                <adec:decorative xmlns:adec="http://schemas.microsoft.com/office/drawing/2017/decorative" val="1"/>
              </a:ext>
            </a:extLst>
          </p:cNvPr>
          <p:cNvCxnSpPr>
            <a:cxnSpLocks/>
          </p:cNvCxnSpPr>
          <p:nvPr/>
        </p:nvCxnSpPr>
        <p:spPr>
          <a:xfrm>
            <a:off x="1221151" y="1834898"/>
            <a:ext cx="10740297" cy="0"/>
          </a:xfrm>
          <a:prstGeom prst="line">
            <a:avLst/>
          </a:prstGeom>
          <a:ln w="9525" cap="flat" cmpd="sng" algn="ctr">
            <a:solidFill>
              <a:srgbClr val="636366">
                <a:alpha val="30000"/>
              </a:srgbClr>
            </a:solidFill>
            <a:prstDash val="lgDash"/>
            <a:round/>
            <a:headEnd type="none" w="med" len="med"/>
            <a:tailEnd type="none"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6743805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9213" y="316138"/>
            <a:ext cx="10974608" cy="1325563"/>
          </a:xfrm>
        </p:spPr>
        <p:txBody>
          <a:bodyPr/>
          <a:lstStyle/>
          <a:p>
            <a:r>
              <a:rPr lang="fr-CA" dirty="0"/>
              <a:t>Utilisation de substances et comportements de dépendance</a:t>
            </a:r>
          </a:p>
        </p:txBody>
      </p:sp>
      <p:sp>
        <p:nvSpPr>
          <p:cNvPr id="9" name="Content Placeholder 8">
            <a:extLst>
              <a:ext uri="{FF2B5EF4-FFF2-40B4-BE49-F238E27FC236}">
                <a16:creationId xmlns:a16="http://schemas.microsoft.com/office/drawing/2014/main" id="{018FD820-65CE-2BB4-FC60-36ED3C06B9F6}"/>
              </a:ext>
            </a:extLst>
          </p:cNvPr>
          <p:cNvSpPr>
            <a:spLocks noGrp="1"/>
          </p:cNvSpPr>
          <p:nvPr>
            <p:ph idx="1"/>
          </p:nvPr>
        </p:nvSpPr>
        <p:spPr>
          <a:xfrm>
            <a:off x="820470" y="1659323"/>
            <a:ext cx="4603938" cy="4825698"/>
          </a:xfrm>
        </p:spPr>
        <p:txBody>
          <a:bodyPr>
            <a:normAutofit/>
          </a:bodyPr>
          <a:lstStyle/>
          <a:p>
            <a:pPr marL="342900" indent="-342900">
              <a:lnSpc>
                <a:spcPts val="2880"/>
              </a:lnSpc>
              <a:spcBef>
                <a:spcPts val="400"/>
              </a:spcBef>
              <a:spcAft>
                <a:spcPts val="400"/>
              </a:spcAft>
              <a:buFont typeface="Arial" panose="020B0604020202020204" pitchFamily="34" charset="0"/>
              <a:buChar char="•"/>
            </a:pPr>
            <a:r>
              <a:rPr lang="fr-CA" dirty="0">
                <a:solidFill>
                  <a:schemeClr val="tx1">
                    <a:lumMod val="50000"/>
                  </a:schemeClr>
                </a:solidFill>
                <a:latin typeface="Lora" pitchFamily="2" charset="0"/>
              </a:rPr>
              <a:t>Utilisation de substances (cannabis, drogues illégales, alcool)</a:t>
            </a:r>
          </a:p>
          <a:p>
            <a:pPr marL="342900" indent="-342900">
              <a:lnSpc>
                <a:spcPct val="150000"/>
              </a:lnSpc>
              <a:spcBef>
                <a:spcPts val="400"/>
              </a:spcBef>
              <a:spcAft>
                <a:spcPts val="400"/>
              </a:spcAft>
              <a:buFont typeface="Arial" panose="020B0604020202020204" pitchFamily="34" charset="0"/>
              <a:buChar char="•"/>
            </a:pPr>
            <a:r>
              <a:rPr lang="fr-CA" dirty="0">
                <a:solidFill>
                  <a:schemeClr val="tx1">
                    <a:lumMod val="50000"/>
                  </a:schemeClr>
                </a:solidFill>
                <a:latin typeface="Lora" pitchFamily="2" charset="0"/>
              </a:rPr>
              <a:t>Jeu vidéo</a:t>
            </a:r>
          </a:p>
          <a:p>
            <a:pPr marL="342900" indent="-342900">
              <a:lnSpc>
                <a:spcPct val="150000"/>
              </a:lnSpc>
              <a:spcBef>
                <a:spcPts val="400"/>
              </a:spcBef>
              <a:spcAft>
                <a:spcPts val="400"/>
              </a:spcAft>
              <a:buFont typeface="Arial" panose="020B0604020202020204" pitchFamily="34" charset="0"/>
              <a:buChar char="•"/>
            </a:pPr>
            <a:r>
              <a:rPr lang="fr-CA" dirty="0">
                <a:solidFill>
                  <a:schemeClr val="tx1">
                    <a:lumMod val="50000"/>
                  </a:schemeClr>
                </a:solidFill>
                <a:latin typeface="Lora" pitchFamily="2" charset="0"/>
              </a:rPr>
              <a:t>Jeu d’argent</a:t>
            </a:r>
          </a:p>
          <a:p>
            <a:pPr marL="342900" indent="-342900">
              <a:lnSpc>
                <a:spcPct val="150000"/>
              </a:lnSpc>
              <a:spcBef>
                <a:spcPts val="400"/>
              </a:spcBef>
              <a:spcAft>
                <a:spcPts val="400"/>
              </a:spcAft>
              <a:buFont typeface="Arial" panose="020B0604020202020204" pitchFamily="34" charset="0"/>
              <a:buChar char="•"/>
            </a:pPr>
            <a:r>
              <a:rPr lang="fr-CA" dirty="0">
                <a:solidFill>
                  <a:schemeClr val="tx1">
                    <a:lumMod val="50000"/>
                  </a:schemeClr>
                </a:solidFill>
                <a:latin typeface="Lora" pitchFamily="2" charset="0"/>
              </a:rPr>
              <a:t>Nourriture</a:t>
            </a:r>
          </a:p>
          <a:p>
            <a:pPr marL="342900" indent="-342900">
              <a:lnSpc>
                <a:spcPct val="150000"/>
              </a:lnSpc>
              <a:spcBef>
                <a:spcPts val="400"/>
              </a:spcBef>
              <a:spcAft>
                <a:spcPts val="400"/>
              </a:spcAft>
              <a:buFont typeface="Arial" panose="020B0604020202020204" pitchFamily="34" charset="0"/>
              <a:buChar char="•"/>
            </a:pPr>
            <a:r>
              <a:rPr lang="fr-CA" dirty="0">
                <a:solidFill>
                  <a:schemeClr val="tx1">
                    <a:lumMod val="50000"/>
                  </a:schemeClr>
                </a:solidFill>
                <a:latin typeface="Lora" pitchFamily="2" charset="0"/>
              </a:rPr>
              <a:t>Médias sociaux</a:t>
            </a:r>
          </a:p>
          <a:p>
            <a:pPr marL="342900" indent="-342900">
              <a:lnSpc>
                <a:spcPct val="150000"/>
              </a:lnSpc>
              <a:spcBef>
                <a:spcPts val="400"/>
              </a:spcBef>
              <a:spcAft>
                <a:spcPts val="400"/>
              </a:spcAft>
              <a:buFont typeface="Arial" panose="020B0604020202020204" pitchFamily="34" charset="0"/>
              <a:buChar char="•"/>
            </a:pPr>
            <a:r>
              <a:rPr lang="fr-CA" dirty="0">
                <a:solidFill>
                  <a:schemeClr val="tx1">
                    <a:lumMod val="50000"/>
                  </a:schemeClr>
                </a:solidFill>
                <a:latin typeface="Lora" pitchFamily="2" charset="0"/>
              </a:rPr>
              <a:t>Magasinage</a:t>
            </a:r>
          </a:p>
          <a:p>
            <a:pPr>
              <a:lnSpc>
                <a:spcPct val="150000"/>
              </a:lnSpc>
            </a:pPr>
            <a:endParaRPr lang="fr-CA" dirty="0">
              <a:latin typeface="Lora" pitchFamily="2" charset="0"/>
            </a:endParaRPr>
          </a:p>
        </p:txBody>
      </p:sp>
      <p:sp>
        <p:nvSpPr>
          <p:cNvPr id="3" name="TextBox 2">
            <a:extLst>
              <a:ext uri="{FF2B5EF4-FFF2-40B4-BE49-F238E27FC236}">
                <a16:creationId xmlns:a16="http://schemas.microsoft.com/office/drawing/2014/main" id="{B07C3EBF-C540-8A64-4F47-6DCD335B86BA}"/>
              </a:ext>
            </a:extLst>
          </p:cNvPr>
          <p:cNvSpPr txBox="1"/>
          <p:nvPr/>
        </p:nvSpPr>
        <p:spPr>
          <a:xfrm>
            <a:off x="2952622" y="6311900"/>
            <a:ext cx="6711299" cy="279948"/>
          </a:xfrm>
          <a:prstGeom prst="rect">
            <a:avLst/>
          </a:prstGeom>
          <a:noFill/>
        </p:spPr>
        <p:txBody>
          <a:bodyPr wrap="square">
            <a:spAutoFit/>
          </a:bodyPr>
          <a:lstStyle/>
          <a:p>
            <a:pPr algn="ctr">
              <a:lnSpc>
                <a:spcPct val="107000"/>
              </a:lnSpc>
              <a:spcAft>
                <a:spcPts val="800"/>
              </a:spcAft>
              <a:defRPr/>
            </a:pPr>
            <a:r>
              <a:rPr kumimoji="0" lang="fr-CA" sz="1200" i="0" u="none" strike="noStrike" kern="1200" cap="none" spc="0" normalizeH="0" baseline="0" dirty="0">
                <a:ln>
                  <a:noFill/>
                </a:ln>
                <a:solidFill>
                  <a:schemeClr val="bg2">
                    <a:lumMod val="50000"/>
                  </a:schemeClr>
                </a:solidFill>
                <a:effectLst/>
                <a:uLnTx/>
                <a:uFillTx/>
                <a:latin typeface="Lora" pitchFamily="2" charset="0"/>
                <a:ea typeface="Calibri" panose="020F0502020204030204" pitchFamily="34" charset="0"/>
                <a:cs typeface="Calibri" panose="020F0502020204030204" pitchFamily="34" charset="0"/>
              </a:rPr>
              <a:t>Source: </a:t>
            </a:r>
            <a:r>
              <a:rPr kumimoji="0" lang="fr-CA" sz="1200" i="0" u="none" strike="noStrike" kern="1200" cap="none" spc="0" normalizeH="0" baseline="0" dirty="0">
                <a:ln>
                  <a:noFill/>
                </a:ln>
                <a:solidFill>
                  <a:schemeClr val="bg2">
                    <a:lumMod val="50000"/>
                  </a:schemeClr>
                </a:solidFill>
                <a:effectLst/>
                <a:uLnTx/>
                <a:uFillTx/>
                <a:latin typeface="Lora" pitchFamily="2" charset="0"/>
              </a:rPr>
              <a:t>Centre canadien sur l’utilisation et la dépendance aux substances </a:t>
            </a:r>
            <a:r>
              <a:rPr kumimoji="0" lang="fr-CA" sz="1200" i="0" u="none" strike="noStrike" kern="1200" cap="none" spc="0" normalizeH="0" baseline="0" dirty="0">
                <a:ln>
                  <a:noFill/>
                </a:ln>
                <a:solidFill>
                  <a:schemeClr val="bg2">
                    <a:lumMod val="50000"/>
                  </a:schemeClr>
                </a:solidFill>
                <a:effectLst/>
                <a:uLnTx/>
                <a:uFillTx/>
                <a:latin typeface="Lora" pitchFamily="2" charset="0"/>
                <a:cs typeface="Calibri" panose="020F0502020204030204" pitchFamily="34" charset="0"/>
              </a:rPr>
              <a:t>(2023). </a:t>
            </a:r>
            <a:endParaRPr kumimoji="0" lang="fr-CA" sz="1200" i="1" u="none" strike="noStrike" kern="1200" cap="none" spc="0" normalizeH="0" baseline="0" dirty="0">
              <a:ln>
                <a:noFill/>
              </a:ln>
              <a:solidFill>
                <a:schemeClr val="bg2">
                  <a:lumMod val="50000"/>
                </a:schemeClr>
              </a:solidFill>
              <a:effectLst/>
              <a:uLnTx/>
              <a:uFillTx/>
              <a:latin typeface="Lora" pitchFamily="2" charset="0"/>
              <a:ea typeface="Calibri" panose="020F0502020204030204" pitchFamily="34" charset="0"/>
              <a:cs typeface="Calibri" panose="020F0502020204030204" pitchFamily="34" charset="0"/>
            </a:endParaRPr>
          </a:p>
        </p:txBody>
      </p:sp>
      <p:sp>
        <p:nvSpPr>
          <p:cNvPr id="6" name="Slide Number Placeholder 3">
            <a:extLst>
              <a:ext uri="{FF2B5EF4-FFF2-40B4-BE49-F238E27FC236}">
                <a16:creationId xmlns:a16="http://schemas.microsoft.com/office/drawing/2014/main" id="{368EB764-AD5E-FC1F-2267-4AD550FA36AA}"/>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44</a:t>
            </a:fld>
            <a:endParaRPr lang="fr-CA">
              <a:latin typeface="Lora Regular Roman" pitchFamily="2" charset="0"/>
            </a:endParaRPr>
          </a:p>
        </p:txBody>
      </p:sp>
      <p:pic>
        <p:nvPicPr>
          <p:cNvPr id="4" name="Picture 3">
            <a:extLst>
              <a:ext uri="{FF2B5EF4-FFF2-40B4-BE49-F238E27FC236}">
                <a16:creationId xmlns:a16="http://schemas.microsoft.com/office/drawing/2014/main" id="{BD82200B-B6A1-31DC-845E-25261ED3875D}"/>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7919" y="1797803"/>
            <a:ext cx="5479457" cy="3606949"/>
          </a:xfrm>
          <a:prstGeom prst="rect">
            <a:avLst/>
          </a:prstGeom>
          <a:effectLst>
            <a:outerShdw blurRad="50800" dist="38100" algn="l" rotWithShape="0">
              <a:prstClr val="black">
                <a:alpha val="40000"/>
              </a:prstClr>
            </a:outerShdw>
          </a:effectLst>
        </p:spPr>
      </p:pic>
    </p:spTree>
    <p:extLst>
      <p:ext uri="{BB962C8B-B14F-4D97-AF65-F5344CB8AC3E}">
        <p14:creationId xmlns:p14="http://schemas.microsoft.com/office/powerpoint/2010/main" val="1624958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5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fade">
                                      <p:cBhvr>
                                        <p:cTn id="17" dur="5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3" end="3"/>
                                            </p:txEl>
                                          </p:spTgt>
                                        </p:tgtEl>
                                        <p:attrNameLst>
                                          <p:attrName>style.visibility</p:attrName>
                                        </p:attrNameLst>
                                      </p:cBhvr>
                                      <p:to>
                                        <p:strVal val="visible"/>
                                      </p:to>
                                    </p:set>
                                    <p:animEffect transition="in" filter="fade">
                                      <p:cBhvr>
                                        <p:cTn id="22" dur="500"/>
                                        <p:tgtEl>
                                          <p:spTgt spid="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animEffect transition="in" filter="fade">
                                      <p:cBhvr>
                                        <p:cTn id="27" dur="500"/>
                                        <p:tgtEl>
                                          <p:spTgt spid="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5" end="5"/>
                                            </p:txEl>
                                          </p:spTgt>
                                        </p:tgtEl>
                                        <p:attrNameLst>
                                          <p:attrName>style.visibility</p:attrName>
                                        </p:attrNameLst>
                                      </p:cBhvr>
                                      <p:to>
                                        <p:strVal val="visible"/>
                                      </p:to>
                                    </p:set>
                                    <p:animEffect transition="in" filter="fade">
                                      <p:cBhvr>
                                        <p:cTn id="32" dur="500"/>
                                        <p:tgtEl>
                                          <p:spTgt spid="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EF35FF78-4114-E045-9D3A-D38773BC03D0}"/>
              </a:ext>
            </a:extLst>
          </p:cNvPr>
          <p:cNvSpPr>
            <a:spLocks noGrp="1"/>
          </p:cNvSpPr>
          <p:nvPr>
            <p:ph type="title"/>
          </p:nvPr>
        </p:nvSpPr>
        <p:spPr>
          <a:xfrm>
            <a:off x="379192" y="425072"/>
            <a:ext cx="11488511" cy="1325563"/>
          </a:xfrm>
        </p:spPr>
        <p:txBody>
          <a:bodyPr/>
          <a:lstStyle/>
          <a:p>
            <a:pPr algn="ctr"/>
            <a:r>
              <a:rPr lang="fr-CA" dirty="0"/>
              <a:t>Auto-observation :  </a:t>
            </a:r>
            <a:br>
              <a:rPr lang="fr-CA" dirty="0"/>
            </a:br>
            <a:r>
              <a:rPr lang="fr-CA" sz="4000" b="1" kern="100" noProof="0" dirty="0">
                <a:effectLst/>
                <a:latin typeface="Red Hat Display" panose="020B0604020202020204" charset="0"/>
                <a:ea typeface="Red Hat Display" panose="020B0604020202020204" charset="0"/>
                <a:cs typeface="Red Hat Display" panose="020B0604020202020204" charset="0"/>
              </a:rPr>
              <a:t>Où vous situez-vous sur le continuum?</a:t>
            </a:r>
            <a:br>
              <a:rPr lang="fr-CA" sz="4000" b="1" kern="100" noProof="0" dirty="0">
                <a:solidFill>
                  <a:srgbClr val="1F3763"/>
                </a:solidFill>
                <a:effectLst/>
                <a:latin typeface="Lora" pitchFamily="2" charset="0"/>
                <a:ea typeface="DengXian Light" panose="02010600030101010101" pitchFamily="2" charset="-122"/>
                <a:cs typeface="Times New Roman" panose="02020603050405020304" pitchFamily="18" charset="0"/>
              </a:rPr>
            </a:br>
            <a:endParaRPr lang="fr-CA" dirty="0"/>
          </a:p>
        </p:txBody>
      </p:sp>
      <p:sp>
        <p:nvSpPr>
          <p:cNvPr id="8" name="Left-Right Arrow 6">
            <a:extLst>
              <a:ext uri="{FF2B5EF4-FFF2-40B4-BE49-F238E27FC236}">
                <a16:creationId xmlns:a16="http://schemas.microsoft.com/office/drawing/2014/main" id="{47F95E01-0880-4BC3-8BFA-FE3B3565595B}"/>
              </a:ext>
              <a:ext uri="{C183D7F6-B498-43B3-948B-1728B52AA6E4}">
                <adec:decorative xmlns:adec="http://schemas.microsoft.com/office/drawing/2017/decorative" val="1"/>
              </a:ext>
            </a:extLst>
          </p:cNvPr>
          <p:cNvSpPr/>
          <p:nvPr/>
        </p:nvSpPr>
        <p:spPr bwMode="auto">
          <a:xfrm>
            <a:off x="3657601" y="5183168"/>
            <a:ext cx="7945120" cy="394213"/>
          </a:xfrm>
          <a:prstGeom prst="leftRightArrow">
            <a:avLst/>
          </a:prstGeom>
          <a:gradFill>
            <a:gsLst>
              <a:gs pos="12000">
                <a:srgbClr val="92D050"/>
              </a:gs>
              <a:gs pos="37000">
                <a:srgbClr val="FFFF00">
                  <a:alpha val="98000"/>
                </a:srgbClr>
              </a:gs>
              <a:gs pos="62000">
                <a:srgbClr val="FF6600">
                  <a:alpha val="98000"/>
                </a:srgbClr>
              </a:gs>
              <a:gs pos="87000">
                <a:srgbClr val="FF000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6B27B124-252C-49E8-86DB-6B1FFF6A3368}"/>
              </a:ext>
            </a:extLst>
          </p:cNvPr>
          <p:cNvSpPr txBox="1"/>
          <p:nvPr/>
        </p:nvSpPr>
        <p:spPr>
          <a:xfrm>
            <a:off x="379192" y="6242972"/>
            <a:ext cx="11380007"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CA" b="1" i="0" u="none" strike="noStrike" kern="1200" cap="none" spc="0" normalizeH="0" baseline="0" noProof="0" dirty="0">
                <a:ln>
                  <a:noFill/>
                </a:ln>
                <a:effectLst/>
                <a:uLnTx/>
                <a:uFillTx/>
                <a:latin typeface="Lora" pitchFamily="2" charset="0"/>
              </a:rPr>
              <a:t>*</a:t>
            </a:r>
            <a:r>
              <a:rPr kumimoji="0" lang="fr-CA" i="0" u="none" strike="noStrike" kern="1200" cap="none" spc="0" normalizeH="0" baseline="0" noProof="0" dirty="0">
                <a:ln>
                  <a:noFill/>
                </a:ln>
                <a:effectLst/>
                <a:uLnTx/>
                <a:uFillTx/>
                <a:latin typeface="Lora" pitchFamily="2" charset="0"/>
              </a:rPr>
              <a:t>Une version en ligne est disponible:</a:t>
            </a:r>
            <a:r>
              <a:rPr lang="fr-CA" dirty="0">
                <a:latin typeface="Lora" pitchFamily="2" charset="0"/>
                <a:ea typeface="Calibri" panose="020F0502020204030204" pitchFamily="34" charset="0"/>
                <a:cs typeface="Calibri" panose="020F0502020204030204" pitchFamily="34" charset="0"/>
              </a:rPr>
              <a:t> changerlesmentalites.org/auto-observation-continuum/</a:t>
            </a:r>
          </a:p>
        </p:txBody>
      </p:sp>
      <p:pic>
        <p:nvPicPr>
          <p:cNvPr id="2" name="Picture 1">
            <a:extLst>
              <a:ext uri="{FF2B5EF4-FFF2-40B4-BE49-F238E27FC236}">
                <a16:creationId xmlns:a16="http://schemas.microsoft.com/office/drawing/2014/main" id="{C28F630D-86A5-DAD2-D831-D9FEEACA9730}"/>
              </a:ext>
              <a:ext uri="{C183D7F6-B498-43B3-948B-1728B52AA6E4}">
                <adec:decorative xmlns:adec="http://schemas.microsoft.com/office/drawing/2017/decorative" val="1"/>
              </a:ext>
            </a:extLst>
          </p:cNvPr>
          <p:cNvPicPr>
            <a:picLocks noChangeAspect="1"/>
          </p:cNvPicPr>
          <p:nvPr/>
        </p:nvPicPr>
        <p:blipFill>
          <a:blip r:embed="rId4"/>
          <a:srcRect/>
          <a:stretch/>
        </p:blipFill>
        <p:spPr>
          <a:xfrm rot="20648870">
            <a:off x="776057" y="1952728"/>
            <a:ext cx="3805219" cy="2952545"/>
          </a:xfrm>
          <a:prstGeom prst="rect">
            <a:avLst/>
          </a:prstGeom>
          <a:effectLst>
            <a:outerShdw blurRad="127000" dist="38100" dir="2700000" sx="102000" sy="102000" algn="tl" rotWithShape="0">
              <a:prstClr val="black">
                <a:alpha val="40000"/>
              </a:prstClr>
            </a:outerShdw>
          </a:effectLst>
        </p:spPr>
      </p:pic>
      <p:pic>
        <p:nvPicPr>
          <p:cNvPr id="4" name="Picture 3">
            <a:extLst>
              <a:ext uri="{FF2B5EF4-FFF2-40B4-BE49-F238E27FC236}">
                <a16:creationId xmlns:a16="http://schemas.microsoft.com/office/drawing/2014/main" id="{55F384F8-59FB-F105-036C-F6ED89953D65}"/>
              </a:ext>
              <a:ext uri="{C183D7F6-B498-43B3-948B-1728B52AA6E4}">
                <adec:decorative xmlns:adec="http://schemas.microsoft.com/office/drawing/2017/decorative" val="1"/>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657601" y="2905974"/>
            <a:ext cx="7739062" cy="2474300"/>
          </a:xfrm>
          <a:prstGeom prst="rect">
            <a:avLst/>
          </a:prstGeom>
        </p:spPr>
      </p:pic>
      <p:sp>
        <p:nvSpPr>
          <p:cNvPr id="5" name="Slide Number Placeholder 3">
            <a:extLst>
              <a:ext uri="{FF2B5EF4-FFF2-40B4-BE49-F238E27FC236}">
                <a16:creationId xmlns:a16="http://schemas.microsoft.com/office/drawing/2014/main" id="{263AD3C9-E311-C1D9-92B7-79B8A4BA2837}"/>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45</a:t>
            </a:fld>
            <a:endParaRPr lang="fr-CA" dirty="0">
              <a:latin typeface="Lora Regular Roman" pitchFamily="2" charset="0"/>
            </a:endParaRPr>
          </a:p>
        </p:txBody>
      </p:sp>
    </p:spTree>
    <p:custDataLst>
      <p:tags r:id="rId1"/>
    </p:custDataLst>
    <p:extLst>
      <p:ext uri="{BB962C8B-B14F-4D97-AF65-F5344CB8AC3E}">
        <p14:creationId xmlns:p14="http://schemas.microsoft.com/office/powerpoint/2010/main" val="21787006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940B4-5B0F-4C21-88AD-C6DF69083851}"/>
              </a:ext>
            </a:extLst>
          </p:cNvPr>
          <p:cNvSpPr>
            <a:spLocks noGrp="1"/>
          </p:cNvSpPr>
          <p:nvPr>
            <p:ph type="title"/>
          </p:nvPr>
        </p:nvSpPr>
        <p:spPr>
          <a:xfrm>
            <a:off x="838200" y="201835"/>
            <a:ext cx="10515600" cy="1325563"/>
          </a:xfrm>
        </p:spPr>
        <p:txBody>
          <a:bodyPr>
            <a:normAutofit/>
          </a:bodyPr>
          <a:lstStyle/>
          <a:p>
            <a:pPr algn="ctr"/>
            <a:r>
              <a:rPr lang="fr-CA" dirty="0"/>
              <a:t>Comment vais-je?</a:t>
            </a:r>
          </a:p>
        </p:txBody>
      </p:sp>
      <p:sp>
        <p:nvSpPr>
          <p:cNvPr id="42" name="Left-Right Arrow 41">
            <a:extLst>
              <a:ext uri="{FF2B5EF4-FFF2-40B4-BE49-F238E27FC236}">
                <a16:creationId xmlns:a16="http://schemas.microsoft.com/office/drawing/2014/main" id="{815A7D30-E9A5-B446-A058-55C16B6723E1}"/>
              </a:ext>
              <a:ext uri="{C183D7F6-B498-43B3-948B-1728B52AA6E4}">
                <adec:decorative xmlns:adec="http://schemas.microsoft.com/office/drawing/2017/decorative" val="1"/>
              </a:ext>
            </a:extLst>
          </p:cNvPr>
          <p:cNvSpPr/>
          <p:nvPr/>
        </p:nvSpPr>
        <p:spPr bwMode="auto">
          <a:xfrm>
            <a:off x="144753" y="3646583"/>
            <a:ext cx="11844758" cy="1032601"/>
          </a:xfrm>
          <a:prstGeom prst="leftRightArrow">
            <a:avLst/>
          </a:prstGeom>
          <a:gradFill>
            <a:gsLst>
              <a:gs pos="12000">
                <a:srgbClr val="92D050"/>
              </a:gs>
              <a:gs pos="37000">
                <a:srgbClr val="FFFF00">
                  <a:alpha val="98000"/>
                </a:srgbClr>
              </a:gs>
              <a:gs pos="62000">
                <a:srgbClr val="FF6600">
                  <a:alpha val="98000"/>
                </a:srgbClr>
              </a:gs>
              <a:gs pos="87000">
                <a:srgbClr val="FF000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600" b="0" i="0" u="none" strike="noStrike" kern="1200" cap="none" spc="0" normalizeH="0" baseline="0">
              <a:ln>
                <a:noFill/>
              </a:ln>
              <a:solidFill>
                <a:prstClr val="white"/>
              </a:solidFill>
              <a:effectLst/>
              <a:uLnTx/>
              <a:uFillTx/>
              <a:latin typeface="Calibri" panose="020F0502020204030204"/>
              <a:ea typeface="+mn-ea"/>
              <a:cs typeface="+mn-cs"/>
            </a:endParaRPr>
          </a:p>
        </p:txBody>
      </p:sp>
      <p:sp>
        <p:nvSpPr>
          <p:cNvPr id="43" name="Oval 42">
            <a:extLst>
              <a:ext uri="{FF2B5EF4-FFF2-40B4-BE49-F238E27FC236}">
                <a16:creationId xmlns:a16="http://schemas.microsoft.com/office/drawing/2014/main" id="{B62C4C63-360E-324E-94D8-3F4A41380417}"/>
              </a:ext>
            </a:extLst>
          </p:cNvPr>
          <p:cNvSpPr/>
          <p:nvPr/>
        </p:nvSpPr>
        <p:spPr>
          <a:xfrm>
            <a:off x="1778610" y="1178767"/>
            <a:ext cx="1968400" cy="1863556"/>
          </a:xfrm>
          <a:prstGeom prst="ellipse">
            <a:avLst/>
          </a:prstGeom>
          <a:noFill/>
          <a:ln w="38100">
            <a:solidFill>
              <a:srgbClr val="93D05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fr-CA" sz="2000" b="0" i="1" u="none" strike="noStrike" kern="1200" cap="none" spc="0" normalizeH="0" baseline="0" dirty="0">
                <a:ln>
                  <a:noFill/>
                </a:ln>
                <a:solidFill>
                  <a:srgbClr val="000000"/>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Est-ce que je vais bien?</a:t>
            </a:r>
          </a:p>
        </p:txBody>
      </p:sp>
      <p:sp>
        <p:nvSpPr>
          <p:cNvPr id="44" name="Oval 43">
            <a:extLst>
              <a:ext uri="{FF2B5EF4-FFF2-40B4-BE49-F238E27FC236}">
                <a16:creationId xmlns:a16="http://schemas.microsoft.com/office/drawing/2014/main" id="{DEE6DE9E-3BDB-6C43-885A-A4EF76262630}"/>
              </a:ext>
            </a:extLst>
          </p:cNvPr>
          <p:cNvSpPr/>
          <p:nvPr/>
        </p:nvSpPr>
        <p:spPr>
          <a:xfrm>
            <a:off x="4216253" y="1148558"/>
            <a:ext cx="1968400" cy="1863556"/>
          </a:xfrm>
          <a:prstGeom prst="ellipse">
            <a:avLst/>
          </a:prstGeom>
          <a:noFill/>
          <a:ln w="38100">
            <a:solidFill>
              <a:srgbClr val="FFFE1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fr-CA" sz="2000" b="0" i="1" u="none" strike="noStrike" kern="1200" cap="none" spc="0" normalizeH="0" baseline="0" dirty="0">
                <a:ln>
                  <a:noFill/>
                </a:ln>
                <a:solidFill>
                  <a:srgbClr val="000000"/>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Qu’est-ce qui a changé?</a:t>
            </a:r>
          </a:p>
        </p:txBody>
      </p:sp>
      <p:sp>
        <p:nvSpPr>
          <p:cNvPr id="45" name="Oval 44">
            <a:extLst>
              <a:ext uri="{FF2B5EF4-FFF2-40B4-BE49-F238E27FC236}">
                <a16:creationId xmlns:a16="http://schemas.microsoft.com/office/drawing/2014/main" id="{D85CBE3B-D4A6-C645-BDBE-5F52C73C8007}"/>
              </a:ext>
            </a:extLst>
          </p:cNvPr>
          <p:cNvSpPr/>
          <p:nvPr/>
        </p:nvSpPr>
        <p:spPr>
          <a:xfrm>
            <a:off x="7117241" y="1119370"/>
            <a:ext cx="2129273" cy="1946409"/>
          </a:xfrm>
          <a:prstGeom prst="ellipse">
            <a:avLst/>
          </a:prstGeom>
          <a:noFill/>
          <a:ln w="38100">
            <a:solidFill>
              <a:srgbClr val="FF680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r>
              <a:rPr kumimoji="0" lang="fr-FR" b="0" i="1" u="none" strike="noStrike" kern="1200" cap="none" spc="0" normalizeH="0" baseline="0" dirty="0">
                <a:ln>
                  <a:noFill/>
                </a:ln>
                <a:solidFill>
                  <a:srgbClr val="000000"/>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Depuis combien de temps est-ce que je me sens comme ça?</a:t>
            </a:r>
            <a:endParaRPr kumimoji="0" lang="fr-CA" b="0" i="1" u="none" strike="noStrike" kern="1200" cap="none" spc="0" normalizeH="0" baseline="0" dirty="0">
              <a:ln>
                <a:noFill/>
              </a:ln>
              <a:solidFill>
                <a:srgbClr val="000000"/>
              </a:solidFill>
              <a:effectLst/>
              <a:uLnTx/>
              <a:uFillTx/>
              <a:latin typeface="Red Hat Display" panose="02010303040201060303" pitchFamily="2" charset="0"/>
              <a:ea typeface="Red Hat Display" panose="02010303040201060303" pitchFamily="2" charset="0"/>
              <a:cs typeface="Red Hat Display" panose="02010303040201060303" pitchFamily="2" charset="0"/>
            </a:endParaRPr>
          </a:p>
        </p:txBody>
      </p:sp>
      <p:sp>
        <p:nvSpPr>
          <p:cNvPr id="46" name="Oval 45">
            <a:extLst>
              <a:ext uri="{FF2B5EF4-FFF2-40B4-BE49-F238E27FC236}">
                <a16:creationId xmlns:a16="http://schemas.microsoft.com/office/drawing/2014/main" id="{B999C6C6-39FC-A24E-8B75-95B068E1E29E}"/>
              </a:ext>
            </a:extLst>
          </p:cNvPr>
          <p:cNvSpPr/>
          <p:nvPr/>
        </p:nvSpPr>
        <p:spPr>
          <a:xfrm>
            <a:off x="9831191" y="1137341"/>
            <a:ext cx="1981617" cy="1946409"/>
          </a:xfrm>
          <a:prstGeom prst="ellipse">
            <a:avLst/>
          </a:prstGeom>
          <a:noFill/>
          <a:ln w="38100">
            <a:solidFill>
              <a:srgbClr val="F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fr-CA" sz="2000" b="0" i="1" u="none" strike="noStrike" kern="1200" cap="none" spc="0" normalizeH="0" baseline="0">
                <a:ln>
                  <a:noFill/>
                </a:ln>
                <a:solidFill>
                  <a:srgbClr val="000000"/>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J’ai besoin d’aide!</a:t>
            </a:r>
          </a:p>
        </p:txBody>
      </p:sp>
      <p:sp>
        <p:nvSpPr>
          <p:cNvPr id="47" name="TextBox 46">
            <a:extLst>
              <a:ext uri="{FF2B5EF4-FFF2-40B4-BE49-F238E27FC236}">
                <a16:creationId xmlns:a16="http://schemas.microsoft.com/office/drawing/2014/main" id="{70450415-9163-FB45-BBBA-6E599BCC4684}"/>
              </a:ext>
            </a:extLst>
          </p:cNvPr>
          <p:cNvSpPr txBox="1"/>
          <p:nvPr/>
        </p:nvSpPr>
        <p:spPr>
          <a:xfrm>
            <a:off x="4959515" y="3954669"/>
            <a:ext cx="189987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fr-CA" sz="2000" b="1" i="0" u="none" strike="noStrike" kern="1200" cap="none" spc="0" normalizeH="0" baseline="0">
                <a:ln>
                  <a:noFill/>
                </a:ln>
                <a:solidFill>
                  <a:srgbClr val="000000"/>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Faites le point</a:t>
            </a:r>
          </a:p>
        </p:txBody>
      </p:sp>
      <p:graphicFrame>
        <p:nvGraphicFramePr>
          <p:cNvPr id="48" name="Table 47">
            <a:extLst>
              <a:ext uri="{FF2B5EF4-FFF2-40B4-BE49-F238E27FC236}">
                <a16:creationId xmlns:a16="http://schemas.microsoft.com/office/drawing/2014/main" id="{CF123770-DB7F-B34B-ACCA-07CCF5C290E7}"/>
              </a:ext>
            </a:extLst>
          </p:cNvPr>
          <p:cNvGraphicFramePr>
            <a:graphicFrameLocks noGrp="1"/>
          </p:cNvGraphicFramePr>
          <p:nvPr>
            <p:extLst>
              <p:ext uri="{D42A27DB-BD31-4B8C-83A1-F6EECF244321}">
                <p14:modId xmlns:p14="http://schemas.microsoft.com/office/powerpoint/2010/main" val="1265864188"/>
              </p:ext>
            </p:extLst>
          </p:nvPr>
        </p:nvGraphicFramePr>
        <p:xfrm>
          <a:off x="86810" y="4438775"/>
          <a:ext cx="12018380" cy="2395557"/>
        </p:xfrm>
        <a:graphic>
          <a:graphicData uri="http://schemas.openxmlformats.org/drawingml/2006/table">
            <a:tbl>
              <a:tblPr firstRow="1" bandRow="1">
                <a:tableStyleId>{5C22544A-7EE6-4342-B048-85BDC9FD1C3A}</a:tableStyleId>
              </a:tblPr>
              <a:tblGrid>
                <a:gridCol w="3004595">
                  <a:extLst>
                    <a:ext uri="{9D8B030D-6E8A-4147-A177-3AD203B41FA5}">
                      <a16:colId xmlns:a16="http://schemas.microsoft.com/office/drawing/2014/main" val="1618898002"/>
                    </a:ext>
                  </a:extLst>
                </a:gridCol>
                <a:gridCol w="3004595">
                  <a:extLst>
                    <a:ext uri="{9D8B030D-6E8A-4147-A177-3AD203B41FA5}">
                      <a16:colId xmlns:a16="http://schemas.microsoft.com/office/drawing/2014/main" val="584229819"/>
                    </a:ext>
                  </a:extLst>
                </a:gridCol>
                <a:gridCol w="3004595">
                  <a:extLst>
                    <a:ext uri="{9D8B030D-6E8A-4147-A177-3AD203B41FA5}">
                      <a16:colId xmlns:a16="http://schemas.microsoft.com/office/drawing/2014/main" val="2118452682"/>
                    </a:ext>
                  </a:extLst>
                </a:gridCol>
                <a:gridCol w="3004595">
                  <a:extLst>
                    <a:ext uri="{9D8B030D-6E8A-4147-A177-3AD203B41FA5}">
                      <a16:colId xmlns:a16="http://schemas.microsoft.com/office/drawing/2014/main" val="2897324356"/>
                    </a:ext>
                  </a:extLst>
                </a:gridCol>
              </a:tblGrid>
              <a:tr h="44483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CA" sz="1800" b="1" kern="1200" noProof="0" dirty="0">
                          <a:solidFill>
                            <a:schemeClr val="tx1"/>
                          </a:solidFill>
                          <a:effectLst/>
                          <a:latin typeface="Red Hat Display" panose="02010303040201060303" pitchFamily="2" charset="0"/>
                          <a:ea typeface="Red Hat Display" panose="02010303040201060303" pitchFamily="2" charset="0"/>
                          <a:cs typeface="Red Hat Display" panose="02010303040201060303" pitchFamily="2" charset="0"/>
                        </a:rPr>
                        <a:t>Vert : en santé</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536575" marR="0" lvl="0" indent="0" algn="l" defTabSz="914400" rtl="0" eaLnBrk="1" fontAlgn="auto" latinLnBrk="0" hangingPunct="1">
                        <a:lnSpc>
                          <a:spcPct val="100000"/>
                        </a:lnSpc>
                        <a:spcBef>
                          <a:spcPts val="0"/>
                        </a:spcBef>
                        <a:spcAft>
                          <a:spcPts val="0"/>
                        </a:spcAft>
                        <a:buClrTx/>
                        <a:buSzTx/>
                        <a:buFontTx/>
                        <a:buNone/>
                        <a:tabLst/>
                        <a:defRPr/>
                      </a:pPr>
                      <a:r>
                        <a:rPr lang="fr-CA" sz="1800" b="1" kern="1200" noProof="0" dirty="0">
                          <a:solidFill>
                            <a:schemeClr val="tx1"/>
                          </a:solidFill>
                          <a:effectLst/>
                          <a:latin typeface="Red Hat Display" panose="02010303040201060303" pitchFamily="2" charset="0"/>
                          <a:ea typeface="Red Hat Display" panose="02010303040201060303" pitchFamily="2" charset="0"/>
                          <a:cs typeface="Red Hat Display" panose="02010303040201060303" pitchFamily="2" charset="0"/>
                        </a:rPr>
                        <a:t>Jaune : en réaction</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273050" marR="0" lvl="0" indent="0" algn="l" defTabSz="914400" rtl="0" eaLnBrk="1" fontAlgn="auto" latinLnBrk="0" hangingPunct="1">
                        <a:lnSpc>
                          <a:spcPct val="100000"/>
                        </a:lnSpc>
                        <a:spcBef>
                          <a:spcPts val="0"/>
                        </a:spcBef>
                        <a:spcAft>
                          <a:spcPts val="0"/>
                        </a:spcAft>
                        <a:buClrTx/>
                        <a:buSzTx/>
                        <a:buFontTx/>
                        <a:buNone/>
                        <a:tabLst/>
                        <a:defRPr/>
                      </a:pPr>
                      <a:r>
                        <a:rPr lang="fr-CA" sz="1800" b="1" kern="1200" noProof="0" dirty="0">
                          <a:solidFill>
                            <a:schemeClr val="tx1"/>
                          </a:solidFill>
                          <a:effectLst/>
                          <a:latin typeface="Red Hat Display" panose="02010303040201060303" pitchFamily="2" charset="0"/>
                          <a:ea typeface="Red Hat Display" panose="02010303040201060303" pitchFamily="2" charset="0"/>
                          <a:cs typeface="Red Hat Display" panose="02010303040201060303" pitchFamily="2" charset="0"/>
                        </a:rPr>
                        <a:t>Orange : blessé</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357188" marR="0" lvl="0" indent="0" algn="l" defTabSz="914400" rtl="0" eaLnBrk="1" fontAlgn="auto" latinLnBrk="0" hangingPunct="1">
                        <a:lnSpc>
                          <a:spcPct val="100000"/>
                        </a:lnSpc>
                        <a:spcBef>
                          <a:spcPts val="0"/>
                        </a:spcBef>
                        <a:spcAft>
                          <a:spcPts val="0"/>
                        </a:spcAft>
                        <a:buClrTx/>
                        <a:buSzTx/>
                        <a:buFontTx/>
                        <a:buNone/>
                        <a:tabLst/>
                        <a:defRPr/>
                      </a:pPr>
                      <a:r>
                        <a:rPr lang="fr-CA" sz="1800" b="1" kern="1200" noProof="0" dirty="0">
                          <a:solidFill>
                            <a:schemeClr val="tx1"/>
                          </a:solidFill>
                          <a:effectLst/>
                          <a:latin typeface="Red Hat Display" panose="02010303040201060303" pitchFamily="2" charset="0"/>
                          <a:ea typeface="Red Hat Display" panose="02010303040201060303" pitchFamily="2" charset="0"/>
                          <a:cs typeface="Red Hat Display" panose="02010303040201060303" pitchFamily="2" charset="0"/>
                        </a:rPr>
                        <a:t>Rouge : malade</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896190451"/>
                  </a:ext>
                </a:extLst>
              </a:tr>
              <a:tr h="1112093">
                <a:tc>
                  <a:txBody>
                    <a:bodyPr/>
                    <a:lstStyle/>
                    <a:p>
                      <a:pPr marL="630238" marR="0" indent="-177800" algn="l" defTabSz="914400" rtl="0" eaLnBrk="1" fontAlgn="auto" latinLnBrk="0" hangingPunct="1">
                        <a:lnSpc>
                          <a:spcPct val="100000"/>
                        </a:lnSpc>
                        <a:spcBef>
                          <a:spcPts val="600"/>
                        </a:spcBef>
                        <a:spcAft>
                          <a:spcPts val="600"/>
                        </a:spcAft>
                        <a:buClr>
                          <a:srgbClr val="93D051"/>
                        </a:buClr>
                        <a:buSzTx/>
                        <a:buFont typeface="Wingdings" pitchFamily="2" charset="2"/>
                        <a:buChar char="ü"/>
                        <a:tabLst/>
                        <a:defRPr/>
                      </a:pPr>
                      <a:r>
                        <a:rPr lang="fr-CA" sz="1600" kern="1200" noProof="0" dirty="0">
                          <a:solidFill>
                            <a:schemeClr val="dk1"/>
                          </a:solidFill>
                          <a:effectLst/>
                          <a:latin typeface="Lora" pitchFamily="2" charset="0"/>
                          <a:ea typeface="+mn-ea"/>
                          <a:cs typeface="+mn-cs"/>
                        </a:rPr>
                        <a:t>Utilisez des outils d’adaptation simples : marcher, parlez à </a:t>
                      </a:r>
                      <a:r>
                        <a:rPr lang="fr-CA" sz="1600" kern="1200" noProof="0" dirty="0" err="1">
                          <a:solidFill>
                            <a:schemeClr val="dk1"/>
                          </a:solidFill>
                          <a:effectLst/>
                          <a:latin typeface="Lora" pitchFamily="2" charset="0"/>
                          <a:ea typeface="+mn-ea"/>
                          <a:cs typeface="+mn-cs"/>
                        </a:rPr>
                        <a:t>un</a:t>
                      </a:r>
                      <a:r>
                        <a:rPr lang="fr-CA" sz="1600" i="0" kern="1200" noProof="0" dirty="0" err="1">
                          <a:effectLst/>
                          <a:latin typeface="Lora" pitchFamily="2" charset="0"/>
                          <a:ea typeface="Times New Roman" panose="02020603050405020304" pitchFamily="18" charset="0"/>
                          <a:cs typeface="Calibri" panose="020F0502020204030204" pitchFamily="34" charset="0"/>
                        </a:rPr>
                        <a:t>·e</a:t>
                      </a:r>
                      <a:r>
                        <a:rPr lang="fr-CA" sz="1600" kern="1200" noProof="0" dirty="0">
                          <a:solidFill>
                            <a:schemeClr val="dk1"/>
                          </a:solidFill>
                          <a:effectLst/>
                          <a:latin typeface="Lora" pitchFamily="2" charset="0"/>
                          <a:ea typeface="+mn-ea"/>
                          <a:cs typeface="+mn-cs"/>
                        </a:rPr>
                        <a:t> </a:t>
                      </a:r>
                      <a:r>
                        <a:rPr lang="fr-CA" sz="1600" kern="1200" noProof="0" dirty="0" err="1">
                          <a:solidFill>
                            <a:schemeClr val="dk1"/>
                          </a:solidFill>
                          <a:effectLst/>
                          <a:latin typeface="Lora" pitchFamily="2" charset="0"/>
                          <a:ea typeface="+mn-ea"/>
                          <a:cs typeface="+mn-cs"/>
                        </a:rPr>
                        <a:t>ami</a:t>
                      </a:r>
                      <a:r>
                        <a:rPr lang="fr-CA" sz="1600" i="0" kern="1200" noProof="0" dirty="0" err="1">
                          <a:effectLst/>
                          <a:latin typeface="Lora" pitchFamily="2" charset="0"/>
                          <a:ea typeface="Times New Roman" panose="02020603050405020304" pitchFamily="18" charset="0"/>
                          <a:cs typeface="Calibri" panose="020F0502020204030204" pitchFamily="34" charset="0"/>
                        </a:rPr>
                        <a:t>·e</a:t>
                      </a:r>
                      <a:r>
                        <a:rPr lang="fr-CA" sz="1600" kern="1200" noProof="0" dirty="0">
                          <a:solidFill>
                            <a:schemeClr val="dk1"/>
                          </a:solidFill>
                          <a:effectLst/>
                          <a:latin typeface="Lora" pitchFamily="2" charset="0"/>
                          <a:ea typeface="+mn-ea"/>
                          <a:cs typeface="+mn-cs"/>
                        </a:rPr>
                        <a:t>, écouter de la musique. </a:t>
                      </a:r>
                    </a:p>
                    <a:p>
                      <a:pPr marL="630238" marR="0" indent="-177800" algn="l" defTabSz="914400" rtl="0" eaLnBrk="1" fontAlgn="auto" latinLnBrk="0" hangingPunct="1">
                        <a:lnSpc>
                          <a:spcPct val="100000"/>
                        </a:lnSpc>
                        <a:spcBef>
                          <a:spcPts val="600"/>
                        </a:spcBef>
                        <a:spcAft>
                          <a:spcPts val="600"/>
                        </a:spcAft>
                        <a:buClr>
                          <a:srgbClr val="93D051"/>
                        </a:buClr>
                        <a:buSzTx/>
                        <a:buFont typeface="Wingdings" pitchFamily="2" charset="2"/>
                        <a:buChar char="ü"/>
                        <a:tabLst/>
                        <a:defRPr/>
                      </a:pPr>
                      <a:r>
                        <a:rPr lang="fr-CA" sz="1600" kern="1200" noProof="0" dirty="0">
                          <a:solidFill>
                            <a:schemeClr val="dk1"/>
                          </a:solidFill>
                          <a:effectLst/>
                          <a:latin typeface="Lora" pitchFamily="2" charset="0"/>
                          <a:ea typeface="+mn-ea"/>
                          <a:cs typeface="+mn-cs"/>
                        </a:rPr>
                        <a:t>limitez les nouvelles et les médias.</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536575" marR="0" indent="-179388" algn="l" defTabSz="914400" rtl="0" eaLnBrk="1" fontAlgn="auto" latinLnBrk="0" hangingPunct="1">
                        <a:lnSpc>
                          <a:spcPct val="100000"/>
                        </a:lnSpc>
                        <a:spcBef>
                          <a:spcPts val="600"/>
                        </a:spcBef>
                        <a:spcAft>
                          <a:spcPts val="600"/>
                        </a:spcAft>
                        <a:buClr>
                          <a:srgbClr val="FFC000"/>
                        </a:buClr>
                        <a:buSzTx/>
                        <a:buFont typeface="Wingdings" pitchFamily="2" charset="2"/>
                        <a:buChar char="ü"/>
                        <a:tabLst/>
                        <a:defRPr/>
                      </a:pPr>
                      <a:r>
                        <a:rPr lang="fr-CA" sz="1600" kern="1200" noProof="0" dirty="0">
                          <a:solidFill>
                            <a:schemeClr val="dk1"/>
                          </a:solidFill>
                          <a:effectLst/>
                          <a:latin typeface="Lora" pitchFamily="2" charset="0"/>
                          <a:ea typeface="+mn-ea"/>
                          <a:cs typeface="+mn-cs"/>
                        </a:rPr>
                        <a:t>Dormez bien et mangez bien.</a:t>
                      </a:r>
                    </a:p>
                    <a:p>
                      <a:pPr marL="536575" indent="-179388" algn="l">
                        <a:spcBef>
                          <a:spcPts val="600"/>
                        </a:spcBef>
                        <a:spcAft>
                          <a:spcPts val="600"/>
                        </a:spcAft>
                        <a:buClr>
                          <a:srgbClr val="FFC000"/>
                        </a:buClr>
                        <a:buFont typeface="Wingdings" pitchFamily="2" charset="2"/>
                        <a:buChar char="ü"/>
                      </a:pPr>
                      <a:r>
                        <a:rPr lang="fr-CA" sz="1600" kern="1200" noProof="0" dirty="0">
                          <a:solidFill>
                            <a:schemeClr val="dk1"/>
                          </a:solidFill>
                          <a:effectLst/>
                          <a:latin typeface="Lora" pitchFamily="2" charset="0"/>
                          <a:ea typeface="+mn-ea"/>
                          <a:cs typeface="+mn-cs"/>
                        </a:rPr>
                        <a:t>Demandez de l’aide aux autres.</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285750" marR="0" lvl="0" indent="-201613" algn="l" defTabSz="914400" rtl="0" eaLnBrk="1" fontAlgn="auto" latinLnBrk="0" hangingPunct="1">
                        <a:lnSpc>
                          <a:spcPct val="100000"/>
                        </a:lnSpc>
                        <a:spcBef>
                          <a:spcPts val="600"/>
                        </a:spcBef>
                        <a:spcAft>
                          <a:spcPts val="600"/>
                        </a:spcAft>
                        <a:buClr>
                          <a:srgbClr val="CF7653"/>
                        </a:buClr>
                        <a:buSzTx/>
                        <a:buFont typeface="Wingdings" pitchFamily="2" charset="2"/>
                        <a:buChar char="ü"/>
                        <a:tabLst/>
                        <a:defRPr/>
                      </a:pPr>
                      <a:r>
                        <a:rPr lang="fr-CA" sz="1600" kern="1200" noProof="0" dirty="0">
                          <a:solidFill>
                            <a:schemeClr val="dk1"/>
                          </a:solidFill>
                          <a:effectLst/>
                          <a:latin typeface="Lora" pitchFamily="2" charset="0"/>
                          <a:ea typeface="+mn-ea"/>
                          <a:cs typeface="+mn-cs"/>
                        </a:rPr>
                        <a:t>Il est temps d’obtenir de l’aide professionnelle.</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285750" indent="-201613" algn="l">
                        <a:spcBef>
                          <a:spcPts val="600"/>
                        </a:spcBef>
                        <a:spcAft>
                          <a:spcPts val="600"/>
                        </a:spcAft>
                        <a:buClr>
                          <a:srgbClr val="C00000"/>
                        </a:buClr>
                        <a:buFont typeface="Wingdings" pitchFamily="2" charset="2"/>
                        <a:buChar char="ü"/>
                      </a:pPr>
                      <a:r>
                        <a:rPr lang="fr-CA" sz="1600" kern="1200" noProof="0" dirty="0">
                          <a:solidFill>
                            <a:schemeClr val="dk1"/>
                          </a:solidFill>
                          <a:effectLst/>
                          <a:latin typeface="Lora" pitchFamily="2" charset="0"/>
                          <a:ea typeface="+mn-ea"/>
                          <a:cs typeface="+mn-cs"/>
                        </a:rPr>
                        <a:t>Obtenez du soutien immédiatement.</a:t>
                      </a:r>
                    </a:p>
                    <a:p>
                      <a:pPr marL="285750" indent="-201613" algn="l">
                        <a:spcBef>
                          <a:spcPts val="600"/>
                        </a:spcBef>
                        <a:spcAft>
                          <a:spcPts val="600"/>
                        </a:spcAft>
                        <a:buClr>
                          <a:srgbClr val="C00000"/>
                        </a:buClr>
                        <a:buFont typeface="Wingdings" pitchFamily="2" charset="2"/>
                        <a:buChar char="ü"/>
                      </a:pPr>
                      <a:r>
                        <a:rPr lang="fr-CA" sz="1600" kern="1200" noProof="0" dirty="0">
                          <a:solidFill>
                            <a:schemeClr val="dk1"/>
                          </a:solidFill>
                          <a:effectLst/>
                          <a:latin typeface="Lora" pitchFamily="2" charset="0"/>
                          <a:ea typeface="+mn-ea"/>
                          <a:cs typeface="+mn-cs"/>
                        </a:rPr>
                        <a:t>Appelez une ligne d’assistance en cas de crise.</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768866364"/>
                  </a:ext>
                </a:extLst>
              </a:tr>
            </a:tbl>
          </a:graphicData>
        </a:graphic>
      </p:graphicFrame>
      <p:pic>
        <p:nvPicPr>
          <p:cNvPr id="49" name="Picture 48">
            <a:extLst>
              <a:ext uri="{FF2B5EF4-FFF2-40B4-BE49-F238E27FC236}">
                <a16:creationId xmlns:a16="http://schemas.microsoft.com/office/drawing/2014/main" id="{40276726-E983-514C-AB78-1F3A17C5B87F}"/>
              </a:ext>
              <a:ext uri="{C183D7F6-B498-43B3-948B-1728B52AA6E4}">
                <adec:decorative xmlns:adec="http://schemas.microsoft.com/office/drawing/2017/decorative" val="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29443" y="2011844"/>
            <a:ext cx="2111027" cy="2019492"/>
          </a:xfrm>
          <a:prstGeom prst="rect">
            <a:avLst/>
          </a:prstGeom>
        </p:spPr>
      </p:pic>
      <p:pic>
        <p:nvPicPr>
          <p:cNvPr id="50" name="Picture 49">
            <a:extLst>
              <a:ext uri="{FF2B5EF4-FFF2-40B4-BE49-F238E27FC236}">
                <a16:creationId xmlns:a16="http://schemas.microsoft.com/office/drawing/2014/main" id="{480F2772-F22E-7744-92FC-F39DDDCDD6BC}"/>
              </a:ext>
              <a:ext uri="{C183D7F6-B498-43B3-948B-1728B52AA6E4}">
                <adec:decorative xmlns:adec="http://schemas.microsoft.com/office/drawing/2017/decorative" val="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883022" y="1913323"/>
            <a:ext cx="656223" cy="2151326"/>
          </a:xfrm>
          <a:prstGeom prst="rect">
            <a:avLst/>
          </a:prstGeom>
        </p:spPr>
      </p:pic>
      <p:pic>
        <p:nvPicPr>
          <p:cNvPr id="51" name="Picture 50">
            <a:extLst>
              <a:ext uri="{FF2B5EF4-FFF2-40B4-BE49-F238E27FC236}">
                <a16:creationId xmlns:a16="http://schemas.microsoft.com/office/drawing/2014/main" id="{84AA5CC9-BD18-B447-A293-4158E5205F21}"/>
              </a:ext>
              <a:ext uri="{C183D7F6-B498-43B3-948B-1728B52AA6E4}">
                <adec:decorative xmlns:adec="http://schemas.microsoft.com/office/drawing/2017/decorative" val="1"/>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550699" y="1913321"/>
            <a:ext cx="956976" cy="2118014"/>
          </a:xfrm>
          <a:prstGeom prst="rect">
            <a:avLst/>
          </a:prstGeom>
        </p:spPr>
      </p:pic>
      <p:pic>
        <p:nvPicPr>
          <p:cNvPr id="52" name="Picture 51">
            <a:extLst>
              <a:ext uri="{FF2B5EF4-FFF2-40B4-BE49-F238E27FC236}">
                <a16:creationId xmlns:a16="http://schemas.microsoft.com/office/drawing/2014/main" id="{2A6AE69C-DB7D-884A-B47F-73D7487AC160}"/>
              </a:ext>
              <a:ext uri="{C183D7F6-B498-43B3-948B-1728B52AA6E4}">
                <adec:decorative xmlns:adec="http://schemas.microsoft.com/office/drawing/2017/decorative" val="1"/>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9713953" y="2219922"/>
            <a:ext cx="1260664" cy="1946409"/>
          </a:xfrm>
          <a:prstGeom prst="rect">
            <a:avLst/>
          </a:prstGeom>
        </p:spPr>
      </p:pic>
      <p:sp>
        <p:nvSpPr>
          <p:cNvPr id="4" name="Slide Number Placeholder 3">
            <a:extLst>
              <a:ext uri="{FF2B5EF4-FFF2-40B4-BE49-F238E27FC236}">
                <a16:creationId xmlns:a16="http://schemas.microsoft.com/office/drawing/2014/main" id="{DCC0972B-28AA-B7C6-D784-50EC4182BA5B}"/>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46</a:t>
            </a:fld>
            <a:endParaRPr lang="fr-CA">
              <a:latin typeface="Lora Regular Roman" pitchFamily="2" charset="0"/>
            </a:endParaRPr>
          </a:p>
        </p:txBody>
      </p:sp>
    </p:spTree>
    <p:extLst>
      <p:ext uri="{BB962C8B-B14F-4D97-AF65-F5344CB8AC3E}">
        <p14:creationId xmlns:p14="http://schemas.microsoft.com/office/powerpoint/2010/main" val="4247272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fade">
                                      <p:cBhvr>
                                        <p:cTn id="7"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6B19D-9003-3200-2AE8-4B1A741446EB}"/>
              </a:ext>
            </a:extLst>
          </p:cNvPr>
          <p:cNvSpPr>
            <a:spLocks noGrp="1"/>
          </p:cNvSpPr>
          <p:nvPr>
            <p:ph type="title"/>
          </p:nvPr>
        </p:nvSpPr>
        <p:spPr/>
        <p:txBody>
          <a:bodyPr/>
          <a:lstStyle/>
          <a:p>
            <a:r>
              <a:rPr lang="fr-CA" dirty="0"/>
              <a:t>Comment nous parlons du suicide</a:t>
            </a:r>
          </a:p>
        </p:txBody>
      </p:sp>
      <p:sp>
        <p:nvSpPr>
          <p:cNvPr id="3" name="Text Placeholder 2">
            <a:extLst>
              <a:ext uri="{FF2B5EF4-FFF2-40B4-BE49-F238E27FC236}">
                <a16:creationId xmlns:a16="http://schemas.microsoft.com/office/drawing/2014/main" id="{4EF8568A-3FC7-DC79-26D8-9DA979199988}"/>
              </a:ext>
            </a:extLst>
          </p:cNvPr>
          <p:cNvSpPr>
            <a:spLocks noGrp="1"/>
          </p:cNvSpPr>
          <p:nvPr>
            <p:ph type="body" idx="1"/>
          </p:nvPr>
        </p:nvSpPr>
        <p:spPr/>
        <p:txBody>
          <a:bodyPr>
            <a:normAutofit/>
          </a:bodyPr>
          <a:lstStyle/>
          <a:p>
            <a:pPr>
              <a:defRPr/>
            </a:pPr>
            <a:r>
              <a:rPr lang="fr-CA" sz="3200" dirty="0">
                <a:solidFill>
                  <a:srgbClr val="F1693E"/>
                </a:solidFill>
                <a:latin typeface="Lora" pitchFamily="2" charset="0"/>
              </a:rPr>
              <a:t>Au lieu de…</a:t>
            </a:r>
          </a:p>
        </p:txBody>
      </p:sp>
      <p:sp>
        <p:nvSpPr>
          <p:cNvPr id="4" name="Content Placeholder 3">
            <a:extLst>
              <a:ext uri="{FF2B5EF4-FFF2-40B4-BE49-F238E27FC236}">
                <a16:creationId xmlns:a16="http://schemas.microsoft.com/office/drawing/2014/main" id="{6D0F1379-ABDF-3198-F0D6-6222B5456CEF}"/>
              </a:ext>
            </a:extLst>
          </p:cNvPr>
          <p:cNvSpPr>
            <a:spLocks noGrp="1"/>
          </p:cNvSpPr>
          <p:nvPr>
            <p:ph sz="half" idx="2"/>
          </p:nvPr>
        </p:nvSpPr>
        <p:spPr>
          <a:xfrm>
            <a:off x="839788" y="2635707"/>
            <a:ext cx="5157787" cy="3684588"/>
          </a:xfrm>
        </p:spPr>
        <p:txBody>
          <a:bodyPr/>
          <a:lstStyle/>
          <a:p>
            <a:pPr marL="342900" indent="-342900">
              <a:lnSpc>
                <a:spcPts val="3480"/>
              </a:lnSpc>
              <a:buFont typeface="Wingdings" panose="05000000000000000000" pitchFamily="2" charset="2"/>
              <a:buChar char="ü"/>
            </a:pPr>
            <a:r>
              <a:rPr lang="fr-CA" sz="2400" dirty="0">
                <a:latin typeface="Lora" pitchFamily="2" charset="0"/>
              </a:rPr>
              <a:t>Cette personne </a:t>
            </a:r>
            <a:r>
              <a:rPr lang="fr-CA" sz="2400" b="1" i="1" dirty="0">
                <a:solidFill>
                  <a:srgbClr val="F1693E"/>
                </a:solidFill>
                <a:latin typeface="Lora" pitchFamily="2" charset="0"/>
              </a:rPr>
              <a:t>a commis</a:t>
            </a:r>
            <a:r>
              <a:rPr lang="fr-CA" sz="2400" b="1" dirty="0">
                <a:latin typeface="Lora" pitchFamily="2" charset="0"/>
              </a:rPr>
              <a:t> </a:t>
            </a:r>
            <a:r>
              <a:rPr lang="fr-CA" sz="2400" dirty="0">
                <a:latin typeface="Lora" pitchFamily="2" charset="0"/>
              </a:rPr>
              <a:t>un</a:t>
            </a:r>
            <a:r>
              <a:rPr lang="fr-CA" b="1" dirty="0">
                <a:latin typeface="Lora" pitchFamily="2" charset="0"/>
              </a:rPr>
              <a:t> </a:t>
            </a:r>
            <a:r>
              <a:rPr lang="fr-CA" sz="2400" dirty="0">
                <a:latin typeface="Lora" pitchFamily="2" charset="0"/>
              </a:rPr>
              <a:t>suicide. </a:t>
            </a:r>
          </a:p>
          <a:p>
            <a:pPr marL="342900" indent="-342900">
              <a:lnSpc>
                <a:spcPts val="3480"/>
              </a:lnSpc>
              <a:buFont typeface="Wingdings" panose="05000000000000000000" pitchFamily="2" charset="2"/>
              <a:buChar char="ü"/>
            </a:pPr>
            <a:r>
              <a:rPr lang="fr-FR" b="1" i="1" dirty="0">
                <a:solidFill>
                  <a:srgbClr val="F1693E"/>
                </a:solidFill>
                <a:latin typeface="Lora" pitchFamily="2" charset="0"/>
              </a:rPr>
              <a:t>Une tentative </a:t>
            </a:r>
            <a:r>
              <a:rPr lang="fr-FR" b="1" i="1" dirty="0" err="1">
                <a:solidFill>
                  <a:srgbClr val="F1693E"/>
                </a:solidFill>
                <a:latin typeface="Lora" pitchFamily="2" charset="0"/>
              </a:rPr>
              <a:t>râtée</a:t>
            </a:r>
            <a:r>
              <a:rPr lang="fr-FR" b="1" i="1" dirty="0">
                <a:solidFill>
                  <a:srgbClr val="F1693E"/>
                </a:solidFill>
                <a:latin typeface="Lora" pitchFamily="2" charset="0"/>
              </a:rPr>
              <a:t> ou échouée</a:t>
            </a:r>
            <a:r>
              <a:rPr lang="fr-CA" sz="2400" dirty="0">
                <a:solidFill>
                  <a:srgbClr val="F1693E"/>
                </a:solidFill>
                <a:latin typeface="Lora" pitchFamily="2" charset="0"/>
              </a:rPr>
              <a:t> </a:t>
            </a:r>
            <a:r>
              <a:rPr lang="fr-CA" sz="2400" dirty="0">
                <a:latin typeface="Lora" pitchFamily="2" charset="0"/>
              </a:rPr>
              <a:t>de suicide.</a:t>
            </a:r>
          </a:p>
          <a:p>
            <a:endParaRPr lang="fr-CA" dirty="0">
              <a:latin typeface="Lora" pitchFamily="2" charset="0"/>
            </a:endParaRPr>
          </a:p>
        </p:txBody>
      </p:sp>
      <p:sp>
        <p:nvSpPr>
          <p:cNvPr id="5" name="Text Placeholder 4">
            <a:extLst>
              <a:ext uri="{FF2B5EF4-FFF2-40B4-BE49-F238E27FC236}">
                <a16:creationId xmlns:a16="http://schemas.microsoft.com/office/drawing/2014/main" id="{6D5D30A9-AFE3-63F2-ECAF-4AF27B2B78A0}"/>
              </a:ext>
            </a:extLst>
          </p:cNvPr>
          <p:cNvSpPr>
            <a:spLocks noGrp="1"/>
          </p:cNvSpPr>
          <p:nvPr>
            <p:ph type="body" sz="quarter" idx="3"/>
          </p:nvPr>
        </p:nvSpPr>
        <p:spPr/>
        <p:txBody>
          <a:bodyPr/>
          <a:lstStyle/>
          <a:p>
            <a:pPr marL="0" marR="0" lvl="0" indent="0" algn="l" defTabSz="914400" rtl="0" eaLnBrk="1" fontAlgn="auto" latinLnBrk="0" hangingPunct="1">
              <a:lnSpc>
                <a:spcPct val="100000"/>
              </a:lnSpc>
              <a:spcBef>
                <a:spcPts val="1200"/>
              </a:spcBef>
              <a:spcAft>
                <a:spcPts val="1200"/>
              </a:spcAft>
              <a:buClrTx/>
              <a:buSzTx/>
              <a:buFont typeface="Arial" panose="020B0604020202020204" pitchFamily="34" charset="0"/>
              <a:buNone/>
              <a:tabLst/>
              <a:defRPr/>
            </a:pPr>
            <a:r>
              <a:rPr kumimoji="0" lang="fr-CA" sz="3200" b="1" i="0" u="none" strike="noStrike" kern="1200" cap="none" spc="0" normalizeH="0" baseline="0" noProof="0" dirty="0">
                <a:ln>
                  <a:noFill/>
                </a:ln>
                <a:solidFill>
                  <a:srgbClr val="78C044"/>
                </a:solidFill>
                <a:effectLst/>
                <a:uLnTx/>
                <a:uFillTx/>
                <a:latin typeface="Lora" pitchFamily="2" charset="0"/>
              </a:rPr>
              <a:t>Dites…</a:t>
            </a:r>
          </a:p>
        </p:txBody>
      </p:sp>
      <p:sp>
        <p:nvSpPr>
          <p:cNvPr id="6" name="Content Placeholder 5">
            <a:extLst>
              <a:ext uri="{FF2B5EF4-FFF2-40B4-BE49-F238E27FC236}">
                <a16:creationId xmlns:a16="http://schemas.microsoft.com/office/drawing/2014/main" id="{3E84365C-93A7-C67F-C51A-65840CF3658B}"/>
              </a:ext>
            </a:extLst>
          </p:cNvPr>
          <p:cNvSpPr>
            <a:spLocks noGrp="1"/>
          </p:cNvSpPr>
          <p:nvPr>
            <p:ph sz="quarter" idx="4"/>
          </p:nvPr>
        </p:nvSpPr>
        <p:spPr>
          <a:xfrm>
            <a:off x="6172200" y="2635707"/>
            <a:ext cx="5183188" cy="3684588"/>
          </a:xfrm>
        </p:spPr>
        <p:txBody>
          <a:bodyPr/>
          <a:lstStyle/>
          <a:p>
            <a:pPr marL="342900" indent="-342900" fontAlgn="t">
              <a:lnSpc>
                <a:spcPts val="3480"/>
              </a:lnSpc>
              <a:buClr>
                <a:schemeClr val="accent2"/>
              </a:buClr>
              <a:buFont typeface="Wingdings" panose="05000000000000000000" pitchFamily="2" charset="2"/>
              <a:buChar char="ü"/>
            </a:pPr>
            <a:r>
              <a:rPr lang="fr-CA" dirty="0"/>
              <a:t>Cette personne </a:t>
            </a:r>
            <a:r>
              <a:rPr lang="fr-CA" b="1" i="1" dirty="0">
                <a:solidFill>
                  <a:srgbClr val="78C044"/>
                </a:solidFill>
              </a:rPr>
              <a:t>s’est </a:t>
            </a:r>
            <a:r>
              <a:rPr lang="fr-CA" sz="2400" dirty="0"/>
              <a:t>suicidée.</a:t>
            </a:r>
          </a:p>
          <a:p>
            <a:pPr marL="342900" indent="-342900" fontAlgn="t">
              <a:lnSpc>
                <a:spcPts val="3480"/>
              </a:lnSpc>
              <a:buClr>
                <a:schemeClr val="accent2"/>
              </a:buClr>
              <a:buFont typeface="Wingdings" panose="05000000000000000000" pitchFamily="2" charset="2"/>
              <a:buChar char="ü"/>
            </a:pPr>
            <a:r>
              <a:rPr lang="fr-CA" dirty="0"/>
              <a:t>Cette personne </a:t>
            </a:r>
            <a:r>
              <a:rPr lang="fr-CA" b="1" i="1" dirty="0">
                <a:solidFill>
                  <a:srgbClr val="78C044"/>
                </a:solidFill>
              </a:rPr>
              <a:t>a tenté le</a:t>
            </a:r>
            <a:r>
              <a:rPr lang="fr-CA" sz="2400" dirty="0"/>
              <a:t> suicide.</a:t>
            </a:r>
          </a:p>
          <a:p>
            <a:endParaRPr lang="fr-CA" dirty="0"/>
          </a:p>
        </p:txBody>
      </p:sp>
      <p:sp>
        <p:nvSpPr>
          <p:cNvPr id="9" name="TextBox 8">
            <a:extLst>
              <a:ext uri="{FF2B5EF4-FFF2-40B4-BE49-F238E27FC236}">
                <a16:creationId xmlns:a16="http://schemas.microsoft.com/office/drawing/2014/main" id="{8205DBC5-61AC-7786-5FC2-FF83537B3B84}"/>
              </a:ext>
            </a:extLst>
          </p:cNvPr>
          <p:cNvSpPr txBox="1"/>
          <p:nvPr/>
        </p:nvSpPr>
        <p:spPr>
          <a:xfrm>
            <a:off x="997930" y="5116650"/>
            <a:ext cx="10173916" cy="4801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fr-CA" sz="2800" b="0" i="0" u="none" strike="noStrike" kern="1200" cap="none" spc="0" normalizeH="0" baseline="0" noProof="0" dirty="0">
                <a:ln>
                  <a:noFill/>
                </a:ln>
                <a:solidFill>
                  <a:srgbClr val="006498"/>
                </a:solidFill>
                <a:effectLst/>
                <a:uLnTx/>
                <a:uFillTx/>
                <a:latin typeface="Lora" pitchFamily="2" charset="0"/>
                <a:ea typeface="+mj-ea"/>
                <a:cs typeface="+mj-cs"/>
              </a:rPr>
              <a:t>Comment sauriez-vous si une personne pense au suicide?</a:t>
            </a:r>
          </a:p>
        </p:txBody>
      </p:sp>
      <p:sp>
        <p:nvSpPr>
          <p:cNvPr id="10" name="TextBox 9">
            <a:extLst>
              <a:ext uri="{FF2B5EF4-FFF2-40B4-BE49-F238E27FC236}">
                <a16:creationId xmlns:a16="http://schemas.microsoft.com/office/drawing/2014/main" id="{6E0C98D6-62F8-046A-84A3-A23099F282ED}"/>
              </a:ext>
            </a:extLst>
          </p:cNvPr>
          <p:cNvSpPr txBox="1"/>
          <p:nvPr/>
        </p:nvSpPr>
        <p:spPr>
          <a:xfrm>
            <a:off x="1620427" y="5686719"/>
            <a:ext cx="9253344" cy="707886"/>
          </a:xfrm>
          <a:prstGeom prst="rect">
            <a:avLst/>
          </a:prstGeom>
          <a:noFill/>
        </p:spPr>
        <p:txBody>
          <a:bodyPr wrap="square">
            <a:spAutoFit/>
          </a:bodyPr>
          <a:lstStyle/>
          <a:p>
            <a:pPr algn="ctr">
              <a:defRPr/>
            </a:pPr>
            <a:r>
              <a:rPr lang="fr-CA" sz="2000" dirty="0">
                <a:solidFill>
                  <a:prstClr val="black"/>
                </a:solidFill>
                <a:latin typeface="Lora" pitchFamily="2" charset="0"/>
                <a:ea typeface="Open Sans" panose="020B0606030504020204" pitchFamily="34" charset="0"/>
                <a:cs typeface="Open Sans" panose="020B0606030504020204" pitchFamily="34" charset="0"/>
              </a:rPr>
              <a:t>Toutes les personnes qui vivent avec une maladie mentale n’ont pas de pensées suicidaires, et vice-versa</a:t>
            </a:r>
            <a:r>
              <a:rPr kumimoji="0" lang="fr-CA" sz="2000" u="none" strike="noStrike" kern="1200" cap="none" spc="0" normalizeH="0" baseline="0" noProof="0" dirty="0">
                <a:ln>
                  <a:noFill/>
                </a:ln>
                <a:solidFill>
                  <a:prstClr val="black"/>
                </a:solidFill>
                <a:effectLst/>
                <a:uLnTx/>
                <a:uFillTx/>
                <a:latin typeface="Lora" pitchFamily="2" charset="0"/>
                <a:ea typeface="Open Sans" panose="020B0606030504020204" pitchFamily="34" charset="0"/>
                <a:cs typeface="Open Sans" panose="020B0606030504020204" pitchFamily="34" charset="0"/>
              </a:rPr>
              <a:t>.</a:t>
            </a:r>
          </a:p>
        </p:txBody>
      </p:sp>
      <p:sp>
        <p:nvSpPr>
          <p:cNvPr id="11" name="Slide Number Placeholder 3">
            <a:extLst>
              <a:ext uri="{FF2B5EF4-FFF2-40B4-BE49-F238E27FC236}">
                <a16:creationId xmlns:a16="http://schemas.microsoft.com/office/drawing/2014/main" id="{49624609-2A26-DC80-D6EE-3378F3F80544}"/>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47</a:t>
            </a:fld>
            <a:endParaRPr lang="fr-CA" dirty="0">
              <a:latin typeface="Lora Regular Roman" pitchFamily="2" charset="0"/>
            </a:endParaRPr>
          </a:p>
        </p:txBody>
      </p:sp>
    </p:spTree>
    <p:extLst>
      <p:ext uri="{BB962C8B-B14F-4D97-AF65-F5344CB8AC3E}">
        <p14:creationId xmlns:p14="http://schemas.microsoft.com/office/powerpoint/2010/main" val="2364212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Effect transition="in" filter="fade">
                                      <p:cBhvr>
                                        <p:cTn id="15" dur="500"/>
                                        <p:tgtEl>
                                          <p:spTgt spid="6">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6">
                                            <p:txEl>
                                              <p:pRg st="1" end="1"/>
                                            </p:txEl>
                                          </p:spTgt>
                                        </p:tgtEl>
                                        <p:attrNameLst>
                                          <p:attrName>style.visibility</p:attrName>
                                        </p:attrNameLst>
                                      </p:cBhvr>
                                      <p:to>
                                        <p:strVal val="visible"/>
                                      </p:to>
                                    </p:set>
                                    <p:animEffect transition="in" filter="fade">
                                      <p:cBhvr>
                                        <p:cTn id="18" dur="500"/>
                                        <p:tgtEl>
                                          <p:spTgt spid="6">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Title 1"/>
          <p:cNvSpPr>
            <a:spLocks noGrp="1"/>
          </p:cNvSpPr>
          <p:nvPr>
            <p:ph type="title"/>
          </p:nvPr>
        </p:nvSpPr>
        <p:spPr>
          <a:xfrm>
            <a:off x="400173" y="371551"/>
            <a:ext cx="10972800" cy="1032871"/>
          </a:xfrm>
        </p:spPr>
        <p:txBody>
          <a:bodyPr>
            <a:noAutofit/>
          </a:bodyPr>
          <a:lstStyle/>
          <a:p>
            <a:pPr algn="ctr">
              <a:defRPr/>
            </a:pPr>
            <a:r>
              <a:rPr lang="fr-CA" dirty="0"/>
              <a:t>Quels sont les signes avant-coureurs</a:t>
            </a:r>
            <a:br>
              <a:rPr lang="fr-CA" dirty="0"/>
            </a:br>
            <a:r>
              <a:rPr lang="fr-CA" dirty="0"/>
              <a:t>possibles du suicide?</a:t>
            </a:r>
          </a:p>
        </p:txBody>
      </p:sp>
      <p:graphicFrame>
        <p:nvGraphicFramePr>
          <p:cNvPr id="6" name="Content Placeholder 2" descr="Prise de risques accrue&#10;Changements dans l’absentéisme/rendement au travail &#10;Manque d’intérêt ou retrait&#10;Accroissement de la colère ou de la tristesse&#10;Augmentation de la consommation de substances ou de comportements addictifs&#10;"/>
          <p:cNvGraphicFramePr>
            <a:graphicFrameLocks noGrp="1"/>
          </p:cNvGraphicFramePr>
          <p:nvPr>
            <p:ph idx="1"/>
            <p:extLst>
              <p:ext uri="{D42A27DB-BD31-4B8C-83A1-F6EECF244321}">
                <p14:modId xmlns:p14="http://schemas.microsoft.com/office/powerpoint/2010/main" val="1612862885"/>
              </p:ext>
            </p:extLst>
          </p:nvPr>
        </p:nvGraphicFramePr>
        <p:xfrm>
          <a:off x="942040" y="1382971"/>
          <a:ext cx="9889067" cy="4040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descr="Prendre les dispositions finales&#10;Déclarations directes concernant le suicide">
            <a:extLst>
              <a:ext uri="{FF2B5EF4-FFF2-40B4-BE49-F238E27FC236}">
                <a16:creationId xmlns:a16="http://schemas.microsoft.com/office/drawing/2014/main" id="{8237B480-A599-4956-B03F-E6A04B413877}"/>
              </a:ext>
            </a:extLst>
          </p:cNvPr>
          <p:cNvGrpSpPr/>
          <p:nvPr/>
        </p:nvGrpSpPr>
        <p:grpSpPr>
          <a:xfrm>
            <a:off x="349233" y="2618209"/>
            <a:ext cx="11493531" cy="939127"/>
            <a:chOff x="495301" y="2765737"/>
            <a:chExt cx="11493531" cy="939127"/>
          </a:xfrm>
        </p:grpSpPr>
        <p:sp>
          <p:nvSpPr>
            <p:cNvPr id="23" name="Rectangle 22"/>
            <p:cNvSpPr/>
            <p:nvPr/>
          </p:nvSpPr>
          <p:spPr bwMode="auto">
            <a:xfrm>
              <a:off x="495301" y="2765737"/>
              <a:ext cx="2932810" cy="765928"/>
            </a:xfrm>
            <a:prstGeom prst="rect">
              <a:avLst/>
            </a:prstGeom>
            <a:sp3d/>
          </p:spPr>
          <p:style>
            <a:lnRef idx="0">
              <a:scrgbClr r="0" g="0" b="0"/>
            </a:lnRef>
            <a:fillRef idx="0">
              <a:scrgbClr r="0" g="0" b="0"/>
            </a:fillRef>
            <a:effectRef idx="0">
              <a:scrgbClr r="0" g="0" b="0"/>
            </a:effectRef>
            <a:fontRef idx="minor">
              <a:schemeClr val="tx1">
                <a:hueOff val="0"/>
                <a:satOff val="0"/>
                <a:lumOff val="0"/>
                <a:alphaOff val="0"/>
              </a:schemeClr>
            </a:fontRef>
          </p:style>
          <p:txBody>
            <a:bodyPr lIns="0" tIns="0" rIns="0" bIns="0" spcCol="1270" anchor="ctr"/>
            <a:lstStyle/>
            <a:p>
              <a:pPr marL="0" marR="0" lvl="0" indent="0" algn="ctr" defTabSz="888978" rtl="0" eaLnBrk="0" fontAlgn="base" latinLnBrk="0" hangingPunct="0">
                <a:lnSpc>
                  <a:spcPts val="3280"/>
                </a:lnSpc>
                <a:spcBef>
                  <a:spcPct val="0"/>
                </a:spcBef>
                <a:spcAft>
                  <a:spcPct val="35000"/>
                </a:spcAft>
                <a:buClrTx/>
                <a:buSzTx/>
                <a:buFontTx/>
                <a:buNone/>
                <a:tabLst/>
                <a:defRPr/>
              </a:pPr>
              <a:r>
                <a:rPr kumimoji="0" lang="fr-CA" sz="2400" b="1" i="0" u="none" strike="noStrike" kern="1200" cap="none" spc="0" normalizeH="0" baseline="0" dirty="0">
                  <a:solidFill>
                    <a:srgbClr val="006498"/>
                  </a:solidFill>
                  <a:effectLst/>
                  <a:uLnTx/>
                  <a:uFillTx/>
                  <a:latin typeface="Lora" pitchFamily="2" charset="0"/>
                  <a:ea typeface="Red Hat Display" panose="02010303040201060303" pitchFamily="2" charset="0"/>
                  <a:cs typeface="Red Hat Display" panose="02010303040201060303" pitchFamily="2" charset="0"/>
                </a:rPr>
                <a:t>Prendre les dispositions finales</a:t>
              </a:r>
            </a:p>
          </p:txBody>
        </p:sp>
        <p:sp>
          <p:nvSpPr>
            <p:cNvPr id="14" name="Rectangle 13"/>
            <p:cNvSpPr/>
            <p:nvPr/>
          </p:nvSpPr>
          <p:spPr bwMode="auto">
            <a:xfrm>
              <a:off x="8522625" y="2765737"/>
              <a:ext cx="3466207" cy="939127"/>
            </a:xfrm>
            <a:prstGeom prst="rect">
              <a:avLst/>
            </a:prstGeom>
            <a:sp3d/>
          </p:spPr>
          <p:style>
            <a:lnRef idx="0">
              <a:scrgbClr r="0" g="0" b="0"/>
            </a:lnRef>
            <a:fillRef idx="0">
              <a:scrgbClr r="0" g="0" b="0"/>
            </a:fillRef>
            <a:effectRef idx="0">
              <a:scrgbClr r="0" g="0" b="0"/>
            </a:effectRef>
            <a:fontRef idx="minor">
              <a:schemeClr val="tx1">
                <a:hueOff val="0"/>
                <a:satOff val="0"/>
                <a:lumOff val="0"/>
                <a:alphaOff val="0"/>
              </a:schemeClr>
            </a:fontRef>
          </p:style>
          <p:txBody>
            <a:bodyPr lIns="0" tIns="0" rIns="0" bIns="0" spcCol="1270" anchor="ctr"/>
            <a:lstStyle/>
            <a:p>
              <a:pPr algn="ctr" defTabSz="888978" eaLnBrk="0" fontAlgn="base" hangingPunct="0">
                <a:lnSpc>
                  <a:spcPts val="3280"/>
                </a:lnSpc>
                <a:spcBef>
                  <a:spcPct val="0"/>
                </a:spcBef>
                <a:spcAft>
                  <a:spcPct val="35000"/>
                </a:spcAft>
                <a:defRPr/>
              </a:pPr>
              <a:r>
                <a:rPr lang="fr-CA" sz="2400" b="1" dirty="0">
                  <a:solidFill>
                    <a:srgbClr val="006498"/>
                  </a:solidFill>
                  <a:latin typeface="Lora" pitchFamily="2" charset="0"/>
                  <a:ea typeface="Red Hat Display" panose="02010303040201060303" pitchFamily="2" charset="0"/>
                  <a:cs typeface="Red Hat Display" panose="02010303040201060303" pitchFamily="2" charset="0"/>
                </a:rPr>
                <a:t>Déclarations directes concernant le suicide</a:t>
              </a:r>
            </a:p>
          </p:txBody>
        </p:sp>
      </p:grpSp>
      <p:sp>
        <p:nvSpPr>
          <p:cNvPr id="2" name="Rectangle: Rounded Corners 1">
            <a:extLst>
              <a:ext uri="{FF2B5EF4-FFF2-40B4-BE49-F238E27FC236}">
                <a16:creationId xmlns:a16="http://schemas.microsoft.com/office/drawing/2014/main" id="{3CC02B4A-F7D6-D2C9-4715-237572EEB064}"/>
              </a:ext>
            </a:extLst>
          </p:cNvPr>
          <p:cNvSpPr/>
          <p:nvPr/>
        </p:nvSpPr>
        <p:spPr>
          <a:xfrm>
            <a:off x="1438733" y="5709049"/>
            <a:ext cx="9314533" cy="777400"/>
          </a:xfrm>
          <a:prstGeom prst="roundRect">
            <a:avLst/>
          </a:prstGeom>
          <a:solidFill>
            <a:srgbClr val="78C0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fr-CA" sz="2200" dirty="0">
                <a:solidFill>
                  <a:prstClr val="white"/>
                </a:solidFill>
                <a:latin typeface="Lora" pitchFamily="2" charset="0"/>
              </a:rPr>
              <a:t>Il pourrait y avoir des signes ou il ne pourrait y avoir AUCUN signe.</a:t>
            </a:r>
            <a:endParaRPr kumimoji="0" lang="fr-CA" sz="2200" b="0" i="0" u="none" strike="noStrike" kern="1200" cap="none" spc="0" normalizeH="0" baseline="0" dirty="0">
              <a:ln>
                <a:noFill/>
              </a:ln>
              <a:solidFill>
                <a:prstClr val="white"/>
              </a:solidFill>
              <a:effectLst/>
              <a:uLnTx/>
              <a:uFillTx/>
              <a:latin typeface="Lora" pitchFamily="2" charset="0"/>
            </a:endParaRPr>
          </a:p>
        </p:txBody>
      </p:sp>
      <p:sp>
        <p:nvSpPr>
          <p:cNvPr id="3" name="Slide Number Placeholder 3">
            <a:extLst>
              <a:ext uri="{FF2B5EF4-FFF2-40B4-BE49-F238E27FC236}">
                <a16:creationId xmlns:a16="http://schemas.microsoft.com/office/drawing/2014/main" id="{314F06E7-7900-C678-AC96-2F9E9033C549}"/>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48</a:t>
            </a:fld>
            <a:endParaRPr lang="fr-CA" dirty="0">
              <a:latin typeface="Lora Regular Roman" pitchFamily="2" charset="0"/>
            </a:endParaRPr>
          </a:p>
        </p:txBody>
      </p:sp>
    </p:spTree>
    <p:extLst>
      <p:ext uri="{BB962C8B-B14F-4D97-AF65-F5344CB8AC3E}">
        <p14:creationId xmlns:p14="http://schemas.microsoft.com/office/powerpoint/2010/main" val="4190878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2"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F256EA04-38FE-4512-8D56-D27AC1EE441B}"/>
              </a:ext>
              <a:ext uri="{C183D7F6-B498-43B3-948B-1728B52AA6E4}">
                <adec:decorative xmlns:adec="http://schemas.microsoft.com/office/drawing/2017/decorative" val="1"/>
              </a:ext>
            </a:extLst>
          </p:cNvPr>
          <p:cNvGrpSpPr/>
          <p:nvPr/>
        </p:nvGrpSpPr>
        <p:grpSpPr>
          <a:xfrm>
            <a:off x="284445" y="2979779"/>
            <a:ext cx="4571999" cy="1235562"/>
            <a:chOff x="1077238" y="2359700"/>
            <a:chExt cx="2621060" cy="1036130"/>
          </a:xfrm>
          <a:solidFill>
            <a:srgbClr val="78C044"/>
          </a:solidFill>
        </p:grpSpPr>
        <p:sp>
          <p:nvSpPr>
            <p:cNvPr id="93" name="Rounded Rectangular Callout 92">
              <a:extLst>
                <a:ext uri="{FF2B5EF4-FFF2-40B4-BE49-F238E27FC236}">
                  <a16:creationId xmlns:a16="http://schemas.microsoft.com/office/drawing/2014/main" id="{68A26AF5-249F-6D47-9CD8-89A038854D67}"/>
                </a:ext>
              </a:extLst>
            </p:cNvPr>
            <p:cNvSpPr/>
            <p:nvPr/>
          </p:nvSpPr>
          <p:spPr>
            <a:xfrm flipH="1">
              <a:off x="1077238" y="2359700"/>
              <a:ext cx="2621060" cy="1036130"/>
            </a:xfrm>
            <a:prstGeom prst="wedgeRoundRectCallout">
              <a:avLst>
                <a:gd name="adj1" fmla="val -61085"/>
                <a:gd name="adj2" fmla="val 38737"/>
                <a:gd name="adj3" fmla="val 16667"/>
              </a:avLst>
            </a:prstGeom>
            <a:grp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fr-CA" b="0" i="0" u="none" strike="noStrike" kern="1200" cap="none" spc="0" normalizeH="0" baseline="0" noProof="0" dirty="0">
                <a:ln>
                  <a:noFill/>
                </a:ln>
                <a:solidFill>
                  <a:prstClr val="white"/>
                </a:solidFill>
                <a:effectLst/>
                <a:uLnTx/>
                <a:uFillTx/>
                <a:latin typeface="Calibri"/>
                <a:ea typeface="+mn-ea"/>
                <a:cs typeface="+mn-cs"/>
              </a:endParaRPr>
            </a:p>
          </p:txBody>
        </p:sp>
        <p:sp>
          <p:nvSpPr>
            <p:cNvPr id="9" name="TextBox 8" descr="Je vous crois.&#10;Je ne veux pas que ça vous arrive.&#10;">
              <a:extLst>
                <a:ext uri="{FF2B5EF4-FFF2-40B4-BE49-F238E27FC236}">
                  <a16:creationId xmlns:a16="http://schemas.microsoft.com/office/drawing/2014/main" id="{D317DF1F-1A52-41E6-BBF3-ABCD5253D035}"/>
                </a:ext>
              </a:extLst>
            </p:cNvPr>
            <p:cNvSpPr txBox="1"/>
            <p:nvPr/>
          </p:nvSpPr>
          <p:spPr>
            <a:xfrm>
              <a:off x="1203170" y="2467504"/>
              <a:ext cx="2399241" cy="876567"/>
            </a:xfrm>
            <a:prstGeom prst="rect">
              <a:avLst/>
            </a:prstGeom>
            <a:grpFill/>
            <a:ln>
              <a:noFill/>
            </a:ln>
          </p:spPr>
          <p:txBody>
            <a:bodyPr wrap="square" rtlCol="0">
              <a:spAutoFit/>
            </a:bodyPr>
            <a:lstStyle/>
            <a:p>
              <a:pPr>
                <a:lnSpc>
                  <a:spcPct val="107000"/>
                </a:lnSpc>
                <a:spcAft>
                  <a:spcPts val="800"/>
                </a:spcAft>
              </a:pPr>
              <a:r>
                <a:rPr lang="fr-CA" i="1" dirty="0">
                  <a:solidFill>
                    <a:schemeClr val="bg1"/>
                  </a:solidFill>
                  <a:latin typeface="Lora Italic" pitchFamily="2" charset="0"/>
                  <a:cs typeface="Calibri" panose="020F0502020204030204" pitchFamily="34" charset="0"/>
                </a:rPr>
                <a:t>Je vous crois.</a:t>
              </a:r>
              <a:endParaRPr lang="en-US" i="1" dirty="0">
                <a:solidFill>
                  <a:schemeClr val="bg1"/>
                </a:solidFill>
                <a:latin typeface="Lora Italic" pitchFamily="2" charset="0"/>
                <a:cs typeface="Calibri" panose="020F0502020204030204" pitchFamily="34" charset="0"/>
              </a:endParaRPr>
            </a:p>
            <a:p>
              <a:r>
                <a:rPr lang="fr-CA" i="1" dirty="0">
                  <a:solidFill>
                    <a:schemeClr val="bg1"/>
                  </a:solidFill>
                  <a:latin typeface="Lora Italic" pitchFamily="2" charset="0"/>
                  <a:cs typeface="Calibri" panose="020F0502020204030204" pitchFamily="34" charset="0"/>
                </a:rPr>
                <a:t>Je ne veux pas que ça vous arrive.</a:t>
              </a:r>
            </a:p>
          </p:txBody>
        </p:sp>
      </p:grpSp>
      <p:sp>
        <p:nvSpPr>
          <p:cNvPr id="3" name="Title 2">
            <a:extLst>
              <a:ext uri="{FF2B5EF4-FFF2-40B4-BE49-F238E27FC236}">
                <a16:creationId xmlns:a16="http://schemas.microsoft.com/office/drawing/2014/main" id="{1CB3C3DC-CE01-433C-A32C-2EACE61113CC}"/>
              </a:ext>
            </a:extLst>
          </p:cNvPr>
          <p:cNvSpPr>
            <a:spLocks noGrp="1"/>
          </p:cNvSpPr>
          <p:nvPr>
            <p:ph type="title"/>
          </p:nvPr>
        </p:nvSpPr>
        <p:spPr>
          <a:xfrm>
            <a:off x="284445" y="262027"/>
            <a:ext cx="11623110" cy="1325563"/>
          </a:xfrm>
        </p:spPr>
        <p:txBody>
          <a:bodyPr/>
          <a:lstStyle/>
          <a:p>
            <a:r>
              <a:rPr lang="fr-FR" sz="3500" dirty="0"/>
              <a:t>Comment poser la question du suicide à quelqu'un?</a:t>
            </a:r>
            <a:br>
              <a:rPr lang="en-US" sz="3500" dirty="0"/>
            </a:br>
            <a:endParaRPr lang="fr-CA" sz="3500" dirty="0"/>
          </a:p>
        </p:txBody>
      </p:sp>
      <p:grpSp>
        <p:nvGrpSpPr>
          <p:cNvPr id="12" name="Group 11" descr="QUESTIONNEZ&#10;ÉCOUTEZ sans jugement&#10;CROYEZ&#10;RASSUREZ &#10;AGISSEZ&#10;&#10;">
            <a:extLst>
              <a:ext uri="{FF2B5EF4-FFF2-40B4-BE49-F238E27FC236}">
                <a16:creationId xmlns:a16="http://schemas.microsoft.com/office/drawing/2014/main" id="{64113360-5A6F-489F-AEB6-5A7CF04D1A3D}"/>
              </a:ext>
            </a:extLst>
          </p:cNvPr>
          <p:cNvGrpSpPr/>
          <p:nvPr/>
        </p:nvGrpSpPr>
        <p:grpSpPr>
          <a:xfrm>
            <a:off x="3791942" y="1629095"/>
            <a:ext cx="4606805" cy="4818021"/>
            <a:chOff x="679653" y="2394910"/>
            <a:chExt cx="4322131" cy="4224694"/>
          </a:xfrm>
        </p:grpSpPr>
        <p:sp>
          <p:nvSpPr>
            <p:cNvPr id="2" name="TextBox 1">
              <a:extLst>
                <a:ext uri="{FF2B5EF4-FFF2-40B4-BE49-F238E27FC236}">
                  <a16:creationId xmlns:a16="http://schemas.microsoft.com/office/drawing/2014/main" id="{4484F3E5-AFA5-4C24-80BD-82BAE6384C67}"/>
                </a:ext>
              </a:extLst>
            </p:cNvPr>
            <p:cNvSpPr txBox="1"/>
            <p:nvPr/>
          </p:nvSpPr>
          <p:spPr>
            <a:xfrm>
              <a:off x="679653" y="2394910"/>
              <a:ext cx="4289477" cy="465028"/>
            </a:xfrm>
            <a:prstGeom prst="rect">
              <a:avLst/>
            </a:prstGeom>
            <a:noFill/>
          </p:spPr>
          <p:txBody>
            <a:bodyPr wrap="square" rtlCol="0">
              <a:spAutoFit/>
            </a:bodyPr>
            <a:lstStyle/>
            <a:p>
              <a:pPr algn="ctr">
                <a:lnSpc>
                  <a:spcPct val="107000"/>
                </a:lnSpc>
                <a:spcAft>
                  <a:spcPts val="800"/>
                </a:spcAft>
              </a:pPr>
              <a:r>
                <a:rPr lang="fr-CA" sz="2800" b="1" dirty="0">
                  <a:solidFill>
                    <a:sysClr val="windowText" lastClr="000000"/>
                  </a:solidFill>
                  <a:latin typeface="Lora" pitchFamily="2" charset="0"/>
                </a:rPr>
                <a:t>D</a:t>
              </a:r>
              <a:r>
                <a:rPr lang="fr-CA" sz="2800" dirty="0">
                  <a:solidFill>
                    <a:sysClr val="windowText" lastClr="000000"/>
                  </a:solidFill>
                  <a:latin typeface="Lora" pitchFamily="2" charset="0"/>
                </a:rPr>
                <a:t>EMANDEZ</a:t>
              </a:r>
              <a:endParaRPr lang="en-US" sz="2800" dirty="0">
                <a:solidFill>
                  <a:sysClr val="windowText" lastClr="000000"/>
                </a:solidFill>
                <a:latin typeface="Lora" pitchFamily="2" charset="0"/>
              </a:endParaRPr>
            </a:p>
          </p:txBody>
        </p:sp>
        <p:sp>
          <p:nvSpPr>
            <p:cNvPr id="4" name="TextBox 3">
              <a:extLst>
                <a:ext uri="{FF2B5EF4-FFF2-40B4-BE49-F238E27FC236}">
                  <a16:creationId xmlns:a16="http://schemas.microsoft.com/office/drawing/2014/main" id="{A27B50E6-80E7-4BA3-84E2-ABD521D350FC}"/>
                </a:ext>
              </a:extLst>
            </p:cNvPr>
            <p:cNvSpPr txBox="1"/>
            <p:nvPr/>
          </p:nvSpPr>
          <p:spPr>
            <a:xfrm>
              <a:off x="679653" y="4177063"/>
              <a:ext cx="4289477" cy="4587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CA" sz="2800" b="1" dirty="0">
                  <a:solidFill>
                    <a:srgbClr val="000000"/>
                  </a:solidFill>
                  <a:latin typeface="Lora" pitchFamily="2" charset="0"/>
                  <a:cs typeface="Calibri" panose="020F0502020204030204" pitchFamily="34" charset="0"/>
                </a:rPr>
                <a:t>C</a:t>
              </a:r>
              <a:r>
                <a:rPr lang="fr-CA" sz="2800" dirty="0">
                  <a:solidFill>
                    <a:srgbClr val="000000"/>
                  </a:solidFill>
                  <a:latin typeface="Lora" pitchFamily="2" charset="0"/>
                  <a:cs typeface="Calibri" panose="020F0502020204030204" pitchFamily="34" charset="0"/>
                </a:rPr>
                <a:t>ROYEZ</a:t>
              </a:r>
            </a:p>
          </p:txBody>
        </p:sp>
        <p:sp>
          <p:nvSpPr>
            <p:cNvPr id="5" name="TextBox 4" descr="&#10;">
              <a:extLst>
                <a:ext uri="{FF2B5EF4-FFF2-40B4-BE49-F238E27FC236}">
                  <a16:creationId xmlns:a16="http://schemas.microsoft.com/office/drawing/2014/main" id="{19CBC87B-6C55-4E95-8BE6-78E4724DEA86}"/>
                </a:ext>
              </a:extLst>
            </p:cNvPr>
            <p:cNvSpPr txBox="1"/>
            <p:nvPr/>
          </p:nvSpPr>
          <p:spPr>
            <a:xfrm>
              <a:off x="712307" y="3121876"/>
              <a:ext cx="4289477" cy="836611"/>
            </a:xfrm>
            <a:prstGeom prst="rect">
              <a:avLst/>
            </a:prstGeom>
            <a:noFill/>
          </p:spPr>
          <p:txBody>
            <a:bodyPr wrap="square" rtlCol="0">
              <a:spAutoFit/>
            </a:bodyPr>
            <a:lstStyle/>
            <a:p>
              <a:pPr algn="ctr">
                <a:defRPr/>
              </a:pPr>
              <a:r>
                <a:rPr lang="fr-CA" sz="2800" b="1" dirty="0">
                  <a:solidFill>
                    <a:srgbClr val="000000"/>
                  </a:solidFill>
                  <a:latin typeface="Lora" pitchFamily="2" charset="0"/>
                  <a:cs typeface="Calibri" panose="020F0502020204030204" pitchFamily="34" charset="0"/>
                </a:rPr>
                <a:t>É</a:t>
              </a:r>
              <a:r>
                <a:rPr lang="fr-CA" sz="2800" dirty="0">
                  <a:solidFill>
                    <a:srgbClr val="000000"/>
                  </a:solidFill>
                  <a:latin typeface="Lora" pitchFamily="2" charset="0"/>
                  <a:cs typeface="Calibri" panose="020F0502020204030204" pitchFamily="34" charset="0"/>
                </a:rPr>
                <a:t>COUTEZ sans jugement</a:t>
              </a:r>
              <a:endParaRPr lang="en-US" sz="2800" dirty="0">
                <a:solidFill>
                  <a:srgbClr val="000000"/>
                </a:solidFill>
                <a:latin typeface="Lora" pitchFamily="2" charset="0"/>
                <a:cs typeface="Calibri" panose="020F0502020204030204" pitchFamily="34"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fr-CA" sz="2800" b="0" i="1" u="none" strike="noStrike" kern="1200" cap="none" spc="0" normalizeH="0" baseline="0" noProof="0" dirty="0">
                <a:ln>
                  <a:noFill/>
                </a:ln>
                <a:solidFill>
                  <a:srgbClr val="4472C4"/>
                </a:solidFill>
                <a:effectLst/>
                <a:uLnTx/>
                <a:uFillTx/>
                <a:latin typeface="Lora" pitchFamily="2" charset="0"/>
              </a:endParaRPr>
            </a:p>
          </p:txBody>
        </p:sp>
        <p:sp>
          <p:nvSpPr>
            <p:cNvPr id="6" name="TextBox 5">
              <a:extLst>
                <a:ext uri="{FF2B5EF4-FFF2-40B4-BE49-F238E27FC236}">
                  <a16:creationId xmlns:a16="http://schemas.microsoft.com/office/drawing/2014/main" id="{7557BE21-B0E9-4C69-AD9A-210798ECA4F4}"/>
                </a:ext>
              </a:extLst>
            </p:cNvPr>
            <p:cNvSpPr txBox="1"/>
            <p:nvPr/>
          </p:nvSpPr>
          <p:spPr>
            <a:xfrm>
              <a:off x="696595" y="4984513"/>
              <a:ext cx="4289477" cy="458787"/>
            </a:xfrm>
            <a:prstGeom prst="rect">
              <a:avLst/>
            </a:prstGeom>
            <a:noFill/>
          </p:spPr>
          <p:txBody>
            <a:bodyPr wrap="square" rtlCol="0">
              <a:spAutoFit/>
            </a:bodyPr>
            <a:lstStyle/>
            <a:p>
              <a:pPr algn="ctr">
                <a:defRPr/>
              </a:pPr>
              <a:r>
                <a:rPr lang="fr-CA" sz="2800" b="1" dirty="0">
                  <a:solidFill>
                    <a:srgbClr val="000000"/>
                  </a:solidFill>
                  <a:latin typeface="Lora" pitchFamily="2" charset="0"/>
                  <a:cs typeface="Calibri" panose="020F0502020204030204" pitchFamily="34" charset="0"/>
                </a:rPr>
                <a:t>R</a:t>
              </a:r>
              <a:r>
                <a:rPr lang="fr-CA" sz="2800" dirty="0">
                  <a:solidFill>
                    <a:srgbClr val="000000"/>
                  </a:solidFill>
                  <a:latin typeface="Lora" pitchFamily="2" charset="0"/>
                  <a:cs typeface="Calibri" panose="020F0502020204030204" pitchFamily="34" charset="0"/>
                </a:rPr>
                <a:t>ASSUREZ</a:t>
              </a:r>
              <a:r>
                <a:rPr lang="fr-CA" sz="1800" kern="100" dirty="0">
                  <a:effectLst/>
                  <a:latin typeface="Lora" pitchFamily="2" charset="0"/>
                  <a:ea typeface="Aptos" panose="020B0004020202020204" pitchFamily="34" charset="0"/>
                  <a:cs typeface="Times New Roman" panose="02020603050405020304" pitchFamily="18" charset="0"/>
                </a:rPr>
                <a:t> </a:t>
              </a:r>
              <a:endParaRPr lang="en-US" sz="1800" kern="100" dirty="0">
                <a:effectLst/>
                <a:latin typeface="Lora" pitchFamily="2" charset="0"/>
                <a:ea typeface="Aptos" panose="020B00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E0BF04EC-666C-4EA6-9C61-9761A4C6328E}"/>
                </a:ext>
              </a:extLst>
            </p:cNvPr>
            <p:cNvSpPr txBox="1"/>
            <p:nvPr/>
          </p:nvSpPr>
          <p:spPr>
            <a:xfrm>
              <a:off x="696595" y="5782993"/>
              <a:ext cx="4289477" cy="836611"/>
            </a:xfrm>
            <a:prstGeom prst="rect">
              <a:avLst/>
            </a:prstGeom>
            <a:noFill/>
          </p:spPr>
          <p:txBody>
            <a:bodyPr wrap="square" rtlCol="0">
              <a:spAutoFit/>
            </a:bodyPr>
            <a:lstStyle/>
            <a:p>
              <a:pPr algn="ctr">
                <a:defRPr/>
              </a:pPr>
              <a:r>
                <a:rPr lang="fr-CA" sz="2800" b="1" dirty="0">
                  <a:solidFill>
                    <a:srgbClr val="000000"/>
                  </a:solidFill>
                  <a:latin typeface="Lora" pitchFamily="2" charset="0"/>
                  <a:cs typeface="Calibri" panose="020F0502020204030204" pitchFamily="34" charset="0"/>
                </a:rPr>
                <a:t>A</a:t>
              </a:r>
              <a:r>
                <a:rPr lang="fr-CA" sz="2800" dirty="0">
                  <a:solidFill>
                    <a:srgbClr val="000000"/>
                  </a:solidFill>
                  <a:latin typeface="Lora" pitchFamily="2" charset="0"/>
                  <a:cs typeface="Calibri" panose="020F0502020204030204" pitchFamily="34" charset="0"/>
                </a:rPr>
                <a:t>GISSEZ</a:t>
              </a:r>
              <a:endParaRPr lang="en-US" sz="2800" dirty="0">
                <a:solidFill>
                  <a:srgbClr val="000000"/>
                </a:solidFill>
                <a:latin typeface="Lora" pitchFamily="2"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fr-CA" sz="2800" dirty="0">
                <a:solidFill>
                  <a:srgbClr val="000000"/>
                </a:solidFill>
                <a:latin typeface="Lora" pitchFamily="2" charset="0"/>
                <a:cs typeface="Calibri" panose="020F0502020204030204" pitchFamily="34" charset="0"/>
              </a:endParaRPr>
            </a:p>
          </p:txBody>
        </p:sp>
      </p:grpSp>
      <p:grpSp>
        <p:nvGrpSpPr>
          <p:cNvPr id="15" name="Group 14" descr="Pensez-vous à vous enlever la vie? Pensez-vous au suicide?&#10;&#10;">
            <a:extLst>
              <a:ext uri="{FF2B5EF4-FFF2-40B4-BE49-F238E27FC236}">
                <a16:creationId xmlns:a16="http://schemas.microsoft.com/office/drawing/2014/main" id="{D4C96028-8180-475B-942F-146477A6BE28}"/>
              </a:ext>
            </a:extLst>
          </p:cNvPr>
          <p:cNvGrpSpPr/>
          <p:nvPr/>
        </p:nvGrpSpPr>
        <p:grpSpPr>
          <a:xfrm>
            <a:off x="8523789" y="1231460"/>
            <a:ext cx="3383766" cy="1614849"/>
            <a:chOff x="7646649" y="955802"/>
            <a:chExt cx="3306229" cy="2010575"/>
          </a:xfrm>
          <a:solidFill>
            <a:srgbClr val="78C044"/>
          </a:solidFill>
        </p:grpSpPr>
        <p:sp>
          <p:nvSpPr>
            <p:cNvPr id="92" name="Rounded Rectangular Callout 91">
              <a:extLst>
                <a:ext uri="{FF2B5EF4-FFF2-40B4-BE49-F238E27FC236}">
                  <a16:creationId xmlns:a16="http://schemas.microsoft.com/office/drawing/2014/main" id="{C1968DB8-AE01-2D41-B780-3B6450872EBB}"/>
                </a:ext>
              </a:extLst>
            </p:cNvPr>
            <p:cNvSpPr/>
            <p:nvPr/>
          </p:nvSpPr>
          <p:spPr>
            <a:xfrm>
              <a:off x="7646649" y="955802"/>
              <a:ext cx="3306229" cy="2010575"/>
            </a:xfrm>
            <a:prstGeom prst="wedgeRoundRectCallout">
              <a:avLst>
                <a:gd name="adj1" fmla="val -78169"/>
                <a:gd name="adj2" fmla="val -9377"/>
                <a:gd name="adj3" fmla="val 16667"/>
              </a:avLst>
            </a:prstGeom>
            <a:grp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fr-CA" b="0" i="0" u="none" strike="noStrike" kern="1200" cap="none" spc="0" normalizeH="0" baseline="0" noProof="0" dirty="0">
                <a:ln>
                  <a:noFill/>
                </a:ln>
                <a:solidFill>
                  <a:prstClr val="white"/>
                </a:solidFill>
                <a:effectLst/>
                <a:uLnTx/>
                <a:uFillTx/>
                <a:latin typeface="Calibri"/>
                <a:ea typeface="+mn-ea"/>
                <a:cs typeface="+mn-cs"/>
              </a:endParaRPr>
            </a:p>
          </p:txBody>
        </p:sp>
        <p:sp>
          <p:nvSpPr>
            <p:cNvPr id="8" name="TextBox 7">
              <a:extLst>
                <a:ext uri="{FF2B5EF4-FFF2-40B4-BE49-F238E27FC236}">
                  <a16:creationId xmlns:a16="http://schemas.microsoft.com/office/drawing/2014/main" id="{31A32A34-0A20-46CD-A38D-E024CF289446}"/>
                </a:ext>
              </a:extLst>
            </p:cNvPr>
            <p:cNvSpPr txBox="1"/>
            <p:nvPr/>
          </p:nvSpPr>
          <p:spPr>
            <a:xfrm>
              <a:off x="7718026" y="1205065"/>
              <a:ext cx="3069277" cy="1466017"/>
            </a:xfrm>
            <a:prstGeom prst="rect">
              <a:avLst/>
            </a:prstGeom>
            <a:grpFill/>
          </p:spPr>
          <p:txBody>
            <a:bodyPr wrap="square" rtlCol="0">
              <a:spAutoFit/>
            </a:bodyPr>
            <a:lstStyle/>
            <a:p>
              <a:pPr>
                <a:lnSpc>
                  <a:spcPct val="150000"/>
                </a:lnSpc>
                <a:defRPr/>
              </a:pPr>
              <a:r>
                <a:rPr lang="fr-CA" i="1" dirty="0">
                  <a:solidFill>
                    <a:schemeClr val="bg1"/>
                  </a:solidFill>
                  <a:latin typeface="Lora Italic" pitchFamily="2" charset="0"/>
                  <a:cs typeface="Calibri" panose="020F0502020204030204" pitchFamily="34" charset="0"/>
                </a:rPr>
                <a:t>Pensez-vous à vous enlever la vie? Pensez-vous au suicide?</a:t>
              </a:r>
              <a:endParaRPr lang="en-US" i="1" dirty="0">
                <a:solidFill>
                  <a:schemeClr val="bg1"/>
                </a:solidFill>
                <a:latin typeface="Lora Italic" pitchFamily="2" charset="0"/>
                <a:cs typeface="Calibri" panose="020F050202020403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fr-CA" b="0" i="0" u="none" strike="noStrike" kern="1200" cap="none" spc="0" normalizeH="0" baseline="0" noProof="0" dirty="0">
                <a:ln>
                  <a:noFill/>
                </a:ln>
                <a:solidFill>
                  <a:schemeClr val="bg1"/>
                </a:solidFill>
                <a:effectLst/>
                <a:uLnTx/>
                <a:uFillTx/>
                <a:latin typeface="Lora Regular Roman" pitchFamily="2" charset="0"/>
              </a:endParaRPr>
            </a:p>
          </p:txBody>
        </p:sp>
      </p:grpSp>
      <p:grpSp>
        <p:nvGrpSpPr>
          <p:cNvPr id="16" name="Group 15" descr="Merci de me faire confiance. &#10;Je suis là pour vous.&#10;">
            <a:extLst>
              <a:ext uri="{FF2B5EF4-FFF2-40B4-BE49-F238E27FC236}">
                <a16:creationId xmlns:a16="http://schemas.microsoft.com/office/drawing/2014/main" id="{440731ED-A598-47EF-B74C-CA31E73ADD40}"/>
              </a:ext>
            </a:extLst>
          </p:cNvPr>
          <p:cNvGrpSpPr/>
          <p:nvPr/>
        </p:nvGrpSpPr>
        <p:grpSpPr>
          <a:xfrm>
            <a:off x="7565657" y="4717239"/>
            <a:ext cx="3924362" cy="1200580"/>
            <a:chOff x="7701645" y="4341072"/>
            <a:chExt cx="3534708" cy="1019596"/>
          </a:xfrm>
        </p:grpSpPr>
        <p:sp>
          <p:nvSpPr>
            <p:cNvPr id="123" name="Rounded Rectangular Callout 122">
              <a:extLst>
                <a:ext uri="{FF2B5EF4-FFF2-40B4-BE49-F238E27FC236}">
                  <a16:creationId xmlns:a16="http://schemas.microsoft.com/office/drawing/2014/main" id="{018B91E6-9E6A-1F4D-9299-BF692746E1E9}"/>
                </a:ext>
              </a:extLst>
            </p:cNvPr>
            <p:cNvSpPr/>
            <p:nvPr/>
          </p:nvSpPr>
          <p:spPr>
            <a:xfrm>
              <a:off x="7780769" y="4341072"/>
              <a:ext cx="3455584" cy="1019596"/>
            </a:xfrm>
            <a:prstGeom prst="wedgeRoundRectCallout">
              <a:avLst>
                <a:gd name="adj1" fmla="val -64993"/>
                <a:gd name="adj2" fmla="val -50874"/>
                <a:gd name="adj3" fmla="val 16667"/>
              </a:avLst>
            </a:prstGeom>
            <a:solidFill>
              <a:srgbClr val="78C044"/>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fr-CA" b="0" i="0" u="none" strike="noStrike" kern="1200" cap="none" spc="0" normalizeH="0" baseline="0" noProof="0" dirty="0">
                <a:ln>
                  <a:noFill/>
                </a:ln>
                <a:solidFill>
                  <a:prstClr val="white"/>
                </a:solidFill>
                <a:effectLst/>
                <a:uLnTx/>
                <a:uFillTx/>
                <a:latin typeface="Calibri"/>
                <a:ea typeface="+mn-ea"/>
                <a:cs typeface="+mn-cs"/>
              </a:endParaRPr>
            </a:p>
          </p:txBody>
        </p:sp>
        <p:sp>
          <p:nvSpPr>
            <p:cNvPr id="10" name="TextBox 9">
              <a:extLst>
                <a:ext uri="{FF2B5EF4-FFF2-40B4-BE49-F238E27FC236}">
                  <a16:creationId xmlns:a16="http://schemas.microsoft.com/office/drawing/2014/main" id="{B0874E6E-5B90-4335-BB8D-9CEB4E4C1C61}"/>
                </a:ext>
              </a:extLst>
            </p:cNvPr>
            <p:cNvSpPr txBox="1"/>
            <p:nvPr/>
          </p:nvSpPr>
          <p:spPr>
            <a:xfrm>
              <a:off x="7701645" y="4467814"/>
              <a:ext cx="3375257" cy="327564"/>
            </a:xfrm>
            <a:prstGeom prst="rect">
              <a:avLst/>
            </a:prstGeom>
            <a:noFill/>
          </p:spPr>
          <p:txBody>
            <a:bodyPr wrap="square" rtlCol="0">
              <a:spAutoFit/>
            </a:bodyPr>
            <a:lstStyle/>
            <a:p>
              <a:pPr algn="ctr">
                <a:lnSpc>
                  <a:spcPct val="150000"/>
                </a:lnSpc>
                <a:defRPr/>
              </a:pPr>
              <a:r>
                <a:rPr lang="fr-CA" i="1" dirty="0">
                  <a:solidFill>
                    <a:schemeClr val="bg1"/>
                  </a:solidFill>
                  <a:latin typeface="Lora Italic" pitchFamily="2" charset="0"/>
                  <a:cs typeface="Calibri" panose="020F0502020204030204" pitchFamily="34" charset="0"/>
                </a:rPr>
                <a:t>Merci de me faire confiance. </a:t>
              </a:r>
            </a:p>
            <a:p>
              <a:pPr algn="ctr">
                <a:lnSpc>
                  <a:spcPct val="150000"/>
                </a:lnSpc>
                <a:defRPr/>
              </a:pPr>
              <a:r>
                <a:rPr lang="fr-CA" i="1" dirty="0">
                  <a:solidFill>
                    <a:schemeClr val="bg1"/>
                  </a:solidFill>
                  <a:latin typeface="Lora Italic" pitchFamily="2" charset="0"/>
                  <a:cs typeface="Calibri" panose="020F0502020204030204" pitchFamily="34" charset="0"/>
                </a:rPr>
                <a:t>Je suis là pour vous.</a:t>
              </a:r>
              <a:endParaRPr lang="en-US" i="1" dirty="0">
                <a:solidFill>
                  <a:schemeClr val="bg1"/>
                </a:solidFill>
                <a:latin typeface="Lora Italic" pitchFamily="2" charset="0"/>
                <a:cs typeface="Calibri" panose="020F0502020204030204" pitchFamily="34" charset="0"/>
              </a:endParaRPr>
            </a:p>
          </p:txBody>
        </p:sp>
      </p:grpSp>
      <p:grpSp>
        <p:nvGrpSpPr>
          <p:cNvPr id="13" name="Group 12" descr="Est-ce qu’il y a quelqu’un que je peux appeler?&#10;Je vais rester avec vous jusqu’à ce que les services d’urgence arrivent.&#10;&#10;">
            <a:extLst>
              <a:ext uri="{FF2B5EF4-FFF2-40B4-BE49-F238E27FC236}">
                <a16:creationId xmlns:a16="http://schemas.microsoft.com/office/drawing/2014/main" id="{2EA903B8-7B0F-4692-B5F6-2B45A375B4FB}"/>
              </a:ext>
            </a:extLst>
          </p:cNvPr>
          <p:cNvGrpSpPr/>
          <p:nvPr/>
        </p:nvGrpSpPr>
        <p:grpSpPr>
          <a:xfrm>
            <a:off x="284445" y="4510166"/>
            <a:ext cx="4136347" cy="1965684"/>
            <a:chOff x="579102" y="4957000"/>
            <a:chExt cx="3287604" cy="2725590"/>
          </a:xfrm>
          <a:solidFill>
            <a:srgbClr val="78C044"/>
          </a:solidFill>
        </p:grpSpPr>
        <p:sp>
          <p:nvSpPr>
            <p:cNvPr id="124" name="Rounded Rectangular Callout 123">
              <a:extLst>
                <a:ext uri="{FF2B5EF4-FFF2-40B4-BE49-F238E27FC236}">
                  <a16:creationId xmlns:a16="http://schemas.microsoft.com/office/drawing/2014/main" id="{058E468E-3F99-544A-9125-D4ABDB3EC1EF}"/>
                </a:ext>
              </a:extLst>
            </p:cNvPr>
            <p:cNvSpPr/>
            <p:nvPr/>
          </p:nvSpPr>
          <p:spPr>
            <a:xfrm flipH="1">
              <a:off x="579102" y="4957000"/>
              <a:ext cx="3287604" cy="2725590"/>
            </a:xfrm>
            <a:prstGeom prst="wedgeRoundRectCallout">
              <a:avLst>
                <a:gd name="adj1" fmla="val -72703"/>
                <a:gd name="adj2" fmla="val 18267"/>
                <a:gd name="adj3" fmla="val 16667"/>
              </a:avLst>
            </a:prstGeom>
            <a:grp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fr-CA" b="0" i="0" u="none" strike="noStrike" kern="1200" cap="none" spc="0" normalizeH="0" baseline="0" noProof="0" dirty="0">
                <a:ln>
                  <a:noFill/>
                </a:ln>
                <a:solidFill>
                  <a:prstClr val="white"/>
                </a:solidFill>
                <a:effectLst/>
                <a:uLnTx/>
                <a:uFillTx/>
                <a:latin typeface="Calibri"/>
                <a:ea typeface="+mn-ea"/>
                <a:cs typeface="+mn-cs"/>
              </a:endParaRPr>
            </a:p>
          </p:txBody>
        </p:sp>
        <p:sp>
          <p:nvSpPr>
            <p:cNvPr id="11" name="TextBox 10">
              <a:extLst>
                <a:ext uri="{FF2B5EF4-FFF2-40B4-BE49-F238E27FC236}">
                  <a16:creationId xmlns:a16="http://schemas.microsoft.com/office/drawing/2014/main" id="{952CF44E-9439-4191-9287-4860F95A1445}"/>
                </a:ext>
              </a:extLst>
            </p:cNvPr>
            <p:cNvSpPr txBox="1"/>
            <p:nvPr/>
          </p:nvSpPr>
          <p:spPr>
            <a:xfrm>
              <a:off x="677230" y="5114691"/>
              <a:ext cx="3090191" cy="2292574"/>
            </a:xfrm>
            <a:prstGeom prst="rect">
              <a:avLst/>
            </a:prstGeom>
            <a:grpFill/>
            <a:ln>
              <a:noFill/>
            </a:ln>
          </p:spPr>
          <p:txBody>
            <a:bodyPr wrap="square" rtlCol="0">
              <a:spAutoFit/>
            </a:bodyPr>
            <a:lstStyle/>
            <a:p>
              <a:pPr marR="0" lvl="0" indent="0" algn="ctr" fontAlgn="auto">
                <a:lnSpc>
                  <a:spcPct val="150000"/>
                </a:lnSpc>
                <a:spcBef>
                  <a:spcPts val="0"/>
                </a:spcBef>
                <a:spcAft>
                  <a:spcPts val="0"/>
                </a:spcAft>
                <a:buClrTx/>
                <a:buSzTx/>
                <a:buFontTx/>
                <a:buNone/>
                <a:tabLst/>
                <a:defRPr/>
              </a:pPr>
              <a:r>
                <a:rPr lang="fr-FR" i="1" dirty="0">
                  <a:solidFill>
                    <a:schemeClr val="bg1"/>
                  </a:solidFill>
                  <a:latin typeface="Lora Italic" pitchFamily="2" charset="0"/>
                  <a:cs typeface="Calibri" panose="020F0502020204030204" pitchFamily="34" charset="0"/>
                </a:rPr>
                <a:t>Est-ce qu’il y a quelqu’un que je peux appeler?</a:t>
              </a:r>
            </a:p>
            <a:p>
              <a:pPr marR="0" lvl="0" indent="0" algn="ctr" fontAlgn="auto">
                <a:lnSpc>
                  <a:spcPct val="150000"/>
                </a:lnSpc>
                <a:spcBef>
                  <a:spcPts val="0"/>
                </a:spcBef>
                <a:spcAft>
                  <a:spcPts val="0"/>
                </a:spcAft>
                <a:buClrTx/>
                <a:buSzTx/>
                <a:buFontTx/>
                <a:buNone/>
                <a:tabLst/>
                <a:defRPr/>
              </a:pPr>
              <a:r>
                <a:rPr lang="fr-FR" i="1" dirty="0">
                  <a:solidFill>
                    <a:schemeClr val="bg1"/>
                  </a:solidFill>
                  <a:latin typeface="Lora Italic" pitchFamily="2" charset="0"/>
                  <a:cs typeface="Calibri" panose="020F0502020204030204" pitchFamily="34" charset="0"/>
                </a:rPr>
                <a:t>Je vais rester avec vous jusqu’à ce que les services d’urgence arrivent.</a:t>
              </a:r>
            </a:p>
            <a:p>
              <a:pPr marR="0" lvl="0" indent="0" algn="ctr" fontAlgn="auto">
                <a:lnSpc>
                  <a:spcPct val="150000"/>
                </a:lnSpc>
                <a:spcBef>
                  <a:spcPts val="0"/>
                </a:spcBef>
                <a:spcAft>
                  <a:spcPts val="0"/>
                </a:spcAft>
                <a:buClrTx/>
                <a:buSzTx/>
                <a:buFontTx/>
                <a:buNone/>
                <a:tabLst/>
                <a:defRPr/>
              </a:pPr>
              <a:endParaRPr lang="fr-CA" i="1" dirty="0">
                <a:solidFill>
                  <a:schemeClr val="bg1"/>
                </a:solidFill>
                <a:latin typeface="Lora Italic" pitchFamily="2" charset="0"/>
                <a:cs typeface="Calibri" panose="020F0502020204030204" pitchFamily="34" charset="0"/>
              </a:endParaRPr>
            </a:p>
          </p:txBody>
        </p:sp>
      </p:grpSp>
      <p:sp>
        <p:nvSpPr>
          <p:cNvPr id="18" name="Slide Number Placeholder 3">
            <a:extLst>
              <a:ext uri="{FF2B5EF4-FFF2-40B4-BE49-F238E27FC236}">
                <a16:creationId xmlns:a16="http://schemas.microsoft.com/office/drawing/2014/main" id="{B2BE88E0-272E-5E4F-E2A5-8F9D3FCDD50F}"/>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49</a:t>
            </a:fld>
            <a:endParaRPr lang="fr-CA" dirty="0">
              <a:latin typeface="Lora Regular Roman" pitchFamily="2" charset="0"/>
            </a:endParaRPr>
          </a:p>
        </p:txBody>
      </p:sp>
    </p:spTree>
    <p:extLst>
      <p:ext uri="{BB962C8B-B14F-4D97-AF65-F5344CB8AC3E}">
        <p14:creationId xmlns:p14="http://schemas.microsoft.com/office/powerpoint/2010/main" val="1738927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7F964-00A0-4FB5-9B98-614501210ACC}"/>
              </a:ext>
            </a:extLst>
          </p:cNvPr>
          <p:cNvSpPr>
            <a:spLocks noGrp="1"/>
          </p:cNvSpPr>
          <p:nvPr>
            <p:ph type="title"/>
          </p:nvPr>
        </p:nvSpPr>
        <p:spPr>
          <a:xfrm>
            <a:off x="657166" y="359038"/>
            <a:ext cx="5775833" cy="1325563"/>
          </a:xfrm>
        </p:spPr>
        <p:txBody>
          <a:bodyPr vert="horz" lIns="91440" tIns="45720" rIns="91440" bIns="45720" rtlCol="0" anchor="ctr">
            <a:normAutofit/>
          </a:bodyPr>
          <a:lstStyle/>
          <a:p>
            <a:r>
              <a:rPr lang="fr-CA" dirty="0"/>
              <a:t>Obtenez de l’aide immédiatement! </a:t>
            </a:r>
          </a:p>
        </p:txBody>
      </p:sp>
      <p:sp>
        <p:nvSpPr>
          <p:cNvPr id="13" name="Content Placeholder 12">
            <a:extLst>
              <a:ext uri="{FF2B5EF4-FFF2-40B4-BE49-F238E27FC236}">
                <a16:creationId xmlns:a16="http://schemas.microsoft.com/office/drawing/2014/main" id="{93D62386-2BE0-7B4D-94B3-7945004509C0}"/>
              </a:ext>
            </a:extLst>
          </p:cNvPr>
          <p:cNvSpPr>
            <a:spLocks noGrp="1"/>
          </p:cNvSpPr>
          <p:nvPr>
            <p:ph sz="half" idx="2"/>
          </p:nvPr>
        </p:nvSpPr>
        <p:spPr>
          <a:xfrm>
            <a:off x="6096000" y="551468"/>
            <a:ext cx="5775832" cy="5656083"/>
          </a:xfrm>
          <a:prstGeom prst="ellipse">
            <a:avLst/>
          </a:prstGeom>
          <a:noFill/>
          <a:ln w="28575">
            <a:solidFill>
              <a:srgbClr val="0BACDC"/>
            </a:solidFill>
          </a:ln>
        </p:spPr>
        <p:txBody>
          <a:bodyPr vert="horz" lIns="91440" tIns="45720" rIns="91440" bIns="45720" rtlCol="0" anchor="ctr">
            <a:noAutofit/>
          </a:bodyPr>
          <a:lstStyle/>
          <a:p>
            <a:pPr marL="0" marR="0" algn="ctr"/>
            <a:r>
              <a:rPr lang="fr-FR" sz="3000" b="1" dirty="0">
                <a:latin typeface="Lora" pitchFamily="2" charset="0"/>
                <a:ea typeface="Calibri" panose="020F0502020204030204" pitchFamily="34" charset="0"/>
              </a:rPr>
              <a:t>Appelez ou textez au 9-8-8</a:t>
            </a:r>
          </a:p>
          <a:p>
            <a:pPr marL="0" marR="0" algn="ctr"/>
            <a:r>
              <a:rPr lang="fr-FR" sz="3000" b="1" dirty="0">
                <a:latin typeface="Lora" pitchFamily="2" charset="0"/>
                <a:ea typeface="Calibri" panose="020F0502020204030204" pitchFamily="34" charset="0"/>
              </a:rPr>
              <a:t>~</a:t>
            </a:r>
          </a:p>
          <a:p>
            <a:pPr algn="ctr">
              <a:lnSpc>
                <a:spcPct val="114000"/>
              </a:lnSpc>
              <a:spcBef>
                <a:spcPts val="0"/>
              </a:spcBef>
            </a:pPr>
            <a:r>
              <a:rPr lang="en-CA" sz="3000" b="1" dirty="0">
                <a:latin typeface="Lora" pitchFamily="2" charset="0"/>
                <a:ea typeface="Calibri" panose="020F0502020204030204" pitchFamily="34" charset="0"/>
              </a:rPr>
              <a:t>988.ca/</a:t>
            </a:r>
            <a:r>
              <a:rPr lang="en-CA" sz="3000" b="1" dirty="0" err="1">
                <a:latin typeface="Lora" pitchFamily="2" charset="0"/>
                <a:ea typeface="Calibri" panose="020F0502020204030204" pitchFamily="34" charset="0"/>
              </a:rPr>
              <a:t>fr</a:t>
            </a:r>
            <a:endParaRPr lang="en-CA" sz="3000" b="1" u="sng" dirty="0">
              <a:latin typeface="Lora" pitchFamily="2" charset="0"/>
              <a:ea typeface="Calibri" panose="020F0502020204030204" pitchFamily="34" charset="0"/>
            </a:endParaRPr>
          </a:p>
          <a:p>
            <a:pPr marL="0" marR="0" algn="ctr"/>
            <a:r>
              <a:rPr lang="fr-FR" sz="3000" b="1" dirty="0">
                <a:latin typeface="Lora" pitchFamily="2" charset="0"/>
                <a:ea typeface="Calibri" panose="020F0502020204030204" pitchFamily="34" charset="0"/>
              </a:rPr>
              <a:t>~ </a:t>
            </a:r>
          </a:p>
          <a:p>
            <a:pPr marL="0" marR="0" algn="ctr"/>
            <a:r>
              <a:rPr lang="fr-FR" sz="3000" b="1" dirty="0">
                <a:latin typeface="Lora" pitchFamily="2" charset="0"/>
                <a:ea typeface="Calibri" panose="020F0502020204030204" pitchFamily="34" charset="0"/>
              </a:rPr>
              <a:t>Aide aux </a:t>
            </a:r>
            <a:r>
              <a:rPr lang="fr-FR" sz="3000" b="1" dirty="0" err="1">
                <a:latin typeface="Lora" pitchFamily="2" charset="0"/>
                <a:ea typeface="Calibri" panose="020F0502020204030204" pitchFamily="34" charset="0"/>
              </a:rPr>
              <a:t>employé·e·s</a:t>
            </a:r>
            <a:endParaRPr lang="fr-FR" sz="3000" b="1" dirty="0">
              <a:latin typeface="Lora" pitchFamily="2" charset="0"/>
              <a:ea typeface="Calibri" panose="020F0502020204030204" pitchFamily="34" charset="0"/>
            </a:endParaRPr>
          </a:p>
        </p:txBody>
      </p:sp>
      <p:sp>
        <p:nvSpPr>
          <p:cNvPr id="4" name="Slide Number Placeholder 3">
            <a:extLst>
              <a:ext uri="{FF2B5EF4-FFF2-40B4-BE49-F238E27FC236}">
                <a16:creationId xmlns:a16="http://schemas.microsoft.com/office/drawing/2014/main" id="{8ADD7924-225A-A017-6662-BD77DD4A03D5}"/>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50</a:t>
            </a:fld>
            <a:endParaRPr lang="fr-CA">
              <a:latin typeface="Lora Regular Roman" pitchFamily="2" charset="0"/>
            </a:endParaRPr>
          </a:p>
        </p:txBody>
      </p:sp>
      <p:pic>
        <p:nvPicPr>
          <p:cNvPr id="3" name="Picture 2">
            <a:extLst>
              <a:ext uri="{FF2B5EF4-FFF2-40B4-BE49-F238E27FC236}">
                <a16:creationId xmlns:a16="http://schemas.microsoft.com/office/drawing/2014/main" id="{71345986-7080-C08A-1429-AD45441ABFD1}"/>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l="16677" r="16677"/>
          <a:stretch/>
        </p:blipFill>
        <p:spPr>
          <a:xfrm>
            <a:off x="657166" y="1684601"/>
            <a:ext cx="4545391" cy="4545391"/>
          </a:xfrm>
          <a:prstGeom prst="flowChartProcess">
            <a:avLst/>
          </a:prstGeom>
          <a:solidFill>
            <a:srgbClr val="FFFFFF">
              <a:shade val="85000"/>
            </a:srgbClr>
          </a:solidFill>
          <a:ln w="88900" cap="sq">
            <a:noFill/>
            <a:miter lim="800000"/>
          </a:ln>
          <a:effectLst>
            <a:outerShdw blurRad="50800" dist="38100" dir="18900000" algn="bl" rotWithShape="0">
              <a:prstClr val="black">
                <a:alpha val="40000"/>
              </a:prstClr>
            </a:outerShdw>
          </a:effectLst>
          <a:scene3d>
            <a:camera prst="orthographicFront"/>
            <a:lightRig rig="twoPt" dir="t">
              <a:rot lat="0" lon="0" rev="7200000"/>
            </a:lightRig>
          </a:scene3d>
          <a:sp3d>
            <a:bevelT w="25400" h="19050"/>
            <a:contourClr>
              <a:srgbClr val="FFFFFF"/>
            </a:contourClr>
          </a:sp3d>
        </p:spPr>
      </p:pic>
    </p:spTree>
    <p:custDataLst>
      <p:tags r:id="rId1"/>
    </p:custDataLst>
    <p:extLst>
      <p:ext uri="{BB962C8B-B14F-4D97-AF65-F5344CB8AC3E}">
        <p14:creationId xmlns:p14="http://schemas.microsoft.com/office/powerpoint/2010/main" val="164979954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91457" y="508453"/>
            <a:ext cx="10515600" cy="1325563"/>
          </a:xfrm>
        </p:spPr>
        <p:txBody>
          <a:bodyPr>
            <a:normAutofit/>
          </a:bodyPr>
          <a:lstStyle/>
          <a:p>
            <a:r>
              <a:rPr lang="fr-FR" dirty="0"/>
              <a:t>Activité : scénario</a:t>
            </a:r>
            <a:br>
              <a:rPr lang="fr-FR" dirty="0"/>
            </a:br>
            <a:endParaRPr lang="fr-CA" dirty="0"/>
          </a:p>
        </p:txBody>
      </p:sp>
      <p:sp>
        <p:nvSpPr>
          <p:cNvPr id="90" name="Content Placeholder 89">
            <a:extLst>
              <a:ext uri="{FF2B5EF4-FFF2-40B4-BE49-F238E27FC236}">
                <a16:creationId xmlns:a16="http://schemas.microsoft.com/office/drawing/2014/main" id="{241C2353-7132-244D-9341-966C1BE5307A}"/>
              </a:ext>
            </a:extLst>
          </p:cNvPr>
          <p:cNvSpPr>
            <a:spLocks noGrp="1"/>
          </p:cNvSpPr>
          <p:nvPr>
            <p:ph idx="1"/>
          </p:nvPr>
        </p:nvSpPr>
        <p:spPr>
          <a:xfrm>
            <a:off x="365988" y="1994920"/>
            <a:ext cx="5821837" cy="3029065"/>
          </a:xfrm>
        </p:spPr>
        <p:txBody>
          <a:bodyPr>
            <a:normAutofit fontScale="92500"/>
          </a:bodyPr>
          <a:lstStyle/>
          <a:p>
            <a:r>
              <a:rPr lang="fr-CA" sz="3300" b="1" dirty="0">
                <a:latin typeface="Lora" pitchFamily="2" charset="0"/>
              </a:rPr>
              <a:t>VOTRE TÂCHE :</a:t>
            </a:r>
          </a:p>
          <a:p>
            <a:endParaRPr lang="fr-CA" sz="3300" b="1" dirty="0">
              <a:latin typeface="Lora" pitchFamily="2" charset="0"/>
            </a:endParaRPr>
          </a:p>
          <a:p>
            <a:pPr marL="342900" lvl="1" indent="-342900">
              <a:lnSpc>
                <a:spcPct val="100000"/>
              </a:lnSpc>
            </a:pPr>
            <a:r>
              <a:rPr lang="fr-FR" dirty="0">
                <a:latin typeface="Lora" pitchFamily="2" charset="0"/>
              </a:rPr>
              <a:t>Discutez du scénario et répondez aux questions.</a:t>
            </a:r>
          </a:p>
          <a:p>
            <a:pPr marL="342900" lvl="1" indent="-342900">
              <a:lnSpc>
                <a:spcPct val="100000"/>
              </a:lnSpc>
            </a:pPr>
            <a:endParaRPr lang="fr-FR" dirty="0">
              <a:latin typeface="Lora" pitchFamily="2" charset="0"/>
            </a:endParaRPr>
          </a:p>
          <a:p>
            <a:pPr marL="342900" lvl="1" indent="-342900">
              <a:lnSpc>
                <a:spcPct val="100000"/>
              </a:lnSpc>
            </a:pPr>
            <a:r>
              <a:rPr lang="fr-CA" dirty="0">
                <a:latin typeface="Lora" pitchFamily="2" charset="0"/>
              </a:rPr>
              <a:t>Partagez vos réponses au grand groupe.</a:t>
            </a:r>
          </a:p>
          <a:p>
            <a:pPr marL="342900" lvl="1" indent="-342900">
              <a:lnSpc>
                <a:spcPct val="150000"/>
              </a:lnSpc>
            </a:pPr>
            <a:endParaRPr lang="fr-CA" dirty="0"/>
          </a:p>
        </p:txBody>
      </p:sp>
      <p:sp>
        <p:nvSpPr>
          <p:cNvPr id="3" name="Slide Number Placeholder 2">
            <a:extLst>
              <a:ext uri="{FF2B5EF4-FFF2-40B4-BE49-F238E27FC236}">
                <a16:creationId xmlns:a16="http://schemas.microsoft.com/office/drawing/2014/main" id="{586D0C06-52A1-F9DB-0E78-7892FB67A5D6}"/>
              </a:ext>
            </a:extLst>
          </p:cNvPr>
          <p:cNvSpPr>
            <a:spLocks noGrp="1"/>
          </p:cNvSpPr>
          <p:nvPr>
            <p:ph type="sldNum" sz="quarter" idx="12"/>
          </p:nvPr>
        </p:nvSpPr>
        <p:spPr/>
        <p:txBody>
          <a:bodyPr>
            <a:normAutofit/>
          </a:bodyPr>
          <a:lstStyle/>
          <a:p>
            <a:pPr marL="0" marR="0" lvl="0" indent="0" defTabSz="914400" rtl="0" eaLnBrk="1" fontAlgn="auto" latinLnBrk="0" hangingPunct="1">
              <a:spcBef>
                <a:spcPts val="0"/>
              </a:spcBef>
              <a:spcAft>
                <a:spcPts val="600"/>
              </a:spcAft>
              <a:buClrTx/>
              <a:buSzTx/>
              <a:buFontTx/>
              <a:buNone/>
              <a:tabLst/>
              <a:defRPr/>
            </a:pPr>
            <a:fld id="{7183238C-D44C-504C-A90F-6A09F5109934}" type="slidenum">
              <a:rPr kumimoji="0" lang="fr-CA" b="0" i="0" u="none" strike="noStrike" kern="1200" cap="none" spc="0" normalizeH="0" baseline="0" smtClean="0">
                <a:ln>
                  <a:noFill/>
                </a:ln>
                <a:solidFill>
                  <a:srgbClr val="FFFFFF"/>
                </a:solidFill>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51</a:t>
            </a:fld>
            <a:endParaRPr kumimoji="0" lang="fr-CA" b="0" i="0" u="none" strike="noStrike" kern="1200" cap="none" spc="0" normalizeH="0" baseline="0">
              <a:ln>
                <a:noFill/>
              </a:ln>
              <a:solidFill>
                <a:srgbClr val="FFFFFF"/>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C8A5B872-A7E0-818E-4607-565ECE214D9F}"/>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51</a:t>
            </a:fld>
            <a:endParaRPr lang="fr-CA">
              <a:latin typeface="Lora Regular Roman" pitchFamily="2" charset="0"/>
            </a:endParaRPr>
          </a:p>
        </p:txBody>
      </p:sp>
      <p:pic>
        <p:nvPicPr>
          <p:cNvPr id="5" name="Picture 4" descr="Three women gathered around laptop">
            <a:extLst>
              <a:ext uri="{FF2B5EF4-FFF2-40B4-BE49-F238E27FC236}">
                <a16:creationId xmlns:a16="http://schemas.microsoft.com/office/drawing/2014/main" id="{4427DC3C-1B48-9881-C447-31C5498F15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961440"/>
            <a:ext cx="5170098" cy="3448943"/>
          </a:xfrm>
          <a:prstGeom prst="flowChartProcess">
            <a:avLst/>
          </a:prstGeom>
          <a:solidFill>
            <a:srgbClr val="FFFFFF">
              <a:shade val="85000"/>
            </a:srgbClr>
          </a:solidFill>
          <a:ln>
            <a:noFill/>
          </a:ln>
          <a:effectLst>
            <a:outerShdw blurRad="50800" dist="38100" algn="l" rotWithShape="0">
              <a:prstClr val="black">
                <a:alpha val="40000"/>
              </a:prstClr>
            </a:outerShdw>
          </a:effectLst>
        </p:spPr>
      </p:pic>
    </p:spTree>
    <p:extLst>
      <p:ext uri="{BB962C8B-B14F-4D97-AF65-F5344CB8AC3E}">
        <p14:creationId xmlns:p14="http://schemas.microsoft.com/office/powerpoint/2010/main" val="23771599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694570A-843C-CCA6-F6FC-8B931EA582AE}"/>
              </a:ext>
            </a:extLst>
          </p:cNvPr>
          <p:cNvSpPr>
            <a:spLocks noGrp="1"/>
          </p:cNvSpPr>
          <p:nvPr>
            <p:ph type="title"/>
          </p:nvPr>
        </p:nvSpPr>
        <p:spPr>
          <a:xfrm>
            <a:off x="767542" y="269571"/>
            <a:ext cx="10515600" cy="1325563"/>
          </a:xfrm>
        </p:spPr>
        <p:txBody>
          <a:bodyPr/>
          <a:lstStyle/>
          <a:p>
            <a:r>
              <a:rPr lang="en-CA" dirty="0" err="1"/>
              <a:t>Scénario</a:t>
            </a:r>
            <a:r>
              <a:rPr lang="en-CA" dirty="0"/>
              <a:t> : aider </a:t>
            </a:r>
            <a:r>
              <a:rPr lang="en-CA" dirty="0" err="1"/>
              <a:t>un·e</a:t>
            </a:r>
            <a:r>
              <a:rPr lang="en-CA" dirty="0"/>
              <a:t> </a:t>
            </a:r>
            <a:r>
              <a:rPr lang="en-CA" dirty="0" err="1"/>
              <a:t>collègue</a:t>
            </a:r>
            <a:br>
              <a:rPr lang="en-CA" dirty="0"/>
            </a:br>
            <a:endParaRPr lang="en-CA" dirty="0"/>
          </a:p>
        </p:txBody>
      </p:sp>
      <p:sp>
        <p:nvSpPr>
          <p:cNvPr id="10" name="Content Placeholder 9">
            <a:extLst>
              <a:ext uri="{FF2B5EF4-FFF2-40B4-BE49-F238E27FC236}">
                <a16:creationId xmlns:a16="http://schemas.microsoft.com/office/drawing/2014/main" id="{1C6B8924-C92E-FF7E-1F07-12F43FE23C4F}"/>
              </a:ext>
            </a:extLst>
          </p:cNvPr>
          <p:cNvSpPr>
            <a:spLocks noGrp="1"/>
          </p:cNvSpPr>
          <p:nvPr>
            <p:ph idx="1"/>
          </p:nvPr>
        </p:nvSpPr>
        <p:spPr>
          <a:xfrm>
            <a:off x="592503" y="1499221"/>
            <a:ext cx="10574572" cy="3859558"/>
          </a:xfrm>
        </p:spPr>
        <p:txBody>
          <a:bodyPr>
            <a:normAutofit lnSpcReduction="10000"/>
          </a:bodyPr>
          <a:lstStyle/>
          <a:p>
            <a:pPr marL="342900" indent="-342900">
              <a:lnSpc>
                <a:spcPct val="150000"/>
              </a:lnSpc>
              <a:buFont typeface="Arial" panose="020B0604020202020204" pitchFamily="34" charset="0"/>
              <a:buChar char="•"/>
            </a:pPr>
            <a:r>
              <a:rPr lang="fr-FR" dirty="0" err="1">
                <a:latin typeface="Lora" pitchFamily="2" charset="0"/>
              </a:rPr>
              <a:t>Un·e</a:t>
            </a:r>
            <a:r>
              <a:rPr lang="fr-FR" dirty="0">
                <a:latin typeface="Lora" pitchFamily="2" charset="0"/>
              </a:rPr>
              <a:t> collègue n’agit pas comme d’habitude ces dernières semaines.</a:t>
            </a:r>
          </a:p>
          <a:p>
            <a:pPr marL="342900" indent="-342900">
              <a:lnSpc>
                <a:spcPct val="150000"/>
              </a:lnSpc>
              <a:buFont typeface="Arial" panose="020B0604020202020204" pitchFamily="34" charset="0"/>
              <a:buChar char="•"/>
            </a:pPr>
            <a:r>
              <a:rPr lang="fr-FR" dirty="0">
                <a:latin typeface="Lora" pitchFamily="2" charset="0"/>
              </a:rPr>
              <a:t>On dirait qu’iel a souvent de la difficulté à faire face et à répondre aux exigences.</a:t>
            </a:r>
          </a:p>
          <a:p>
            <a:pPr marL="342900" indent="-342900">
              <a:lnSpc>
                <a:spcPct val="150000"/>
              </a:lnSpc>
              <a:buFont typeface="Arial" panose="020B0604020202020204" pitchFamily="34" charset="0"/>
              <a:buChar char="•"/>
            </a:pPr>
            <a:r>
              <a:rPr lang="fr-FR" dirty="0">
                <a:latin typeface="Lora" pitchFamily="2" charset="0"/>
              </a:rPr>
              <a:t>Iel s’isole des autres et manque souvent les réunions de travail.</a:t>
            </a:r>
          </a:p>
          <a:p>
            <a:pPr marL="342900" indent="-342900">
              <a:lnSpc>
                <a:spcPct val="150000"/>
              </a:lnSpc>
              <a:buFont typeface="Arial" panose="020B0604020202020204" pitchFamily="34" charset="0"/>
              <a:buChar char="•"/>
            </a:pPr>
            <a:r>
              <a:rPr lang="fr-FR" dirty="0">
                <a:latin typeface="Lora" pitchFamily="2" charset="0"/>
              </a:rPr>
              <a:t>Quand vous l’approchez pour lui parler des changements que vous avez remarqués, iel vous répond : « Je ne sais pas pourquoi je me donne la peine de venir ici. Tout le monde serait bien mieux sans moi. »</a:t>
            </a:r>
          </a:p>
        </p:txBody>
      </p:sp>
      <p:grpSp>
        <p:nvGrpSpPr>
          <p:cNvPr id="2" name="Group 1" descr="Scénario">
            <a:extLst>
              <a:ext uri="{FF2B5EF4-FFF2-40B4-BE49-F238E27FC236}">
                <a16:creationId xmlns:a16="http://schemas.microsoft.com/office/drawing/2014/main" id="{330AF57B-01AE-06F0-6BC0-574C1AF88A89}"/>
              </a:ext>
            </a:extLst>
          </p:cNvPr>
          <p:cNvGrpSpPr/>
          <p:nvPr/>
        </p:nvGrpSpPr>
        <p:grpSpPr>
          <a:xfrm>
            <a:off x="233474" y="5846915"/>
            <a:ext cx="891941" cy="1011085"/>
            <a:chOff x="5629832" y="470616"/>
            <a:chExt cx="914400" cy="1067236"/>
          </a:xfrm>
          <a:solidFill>
            <a:srgbClr val="F7F9F8"/>
          </a:solidFill>
        </p:grpSpPr>
        <p:pic>
          <p:nvPicPr>
            <p:cNvPr id="3" name="Graphic 2" descr="Chat with solid fill">
              <a:extLst>
                <a:ext uri="{FF2B5EF4-FFF2-40B4-BE49-F238E27FC236}">
                  <a16:creationId xmlns:a16="http://schemas.microsoft.com/office/drawing/2014/main" id="{6355AA8F-BD25-D4EF-861D-B7DD0EE5DE5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63740" y="470616"/>
              <a:ext cx="464519" cy="464519"/>
            </a:xfrm>
            <a:prstGeom prst="rect">
              <a:avLst/>
            </a:prstGeom>
          </p:spPr>
        </p:pic>
        <p:pic>
          <p:nvPicPr>
            <p:cNvPr id="4" name="Graphic 3" descr="Users with solid fill">
              <a:extLst>
                <a:ext uri="{FF2B5EF4-FFF2-40B4-BE49-F238E27FC236}">
                  <a16:creationId xmlns:a16="http://schemas.microsoft.com/office/drawing/2014/main" id="{DA8A9767-BEC0-4144-26D7-FF5E4D84F9A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629832" y="623452"/>
              <a:ext cx="914400" cy="914400"/>
            </a:xfrm>
            <a:prstGeom prst="rect">
              <a:avLst/>
            </a:prstGeom>
          </p:spPr>
        </p:pic>
      </p:grpSp>
      <p:sp>
        <p:nvSpPr>
          <p:cNvPr id="8" name="Slide Number Placeholder 3">
            <a:extLst>
              <a:ext uri="{FF2B5EF4-FFF2-40B4-BE49-F238E27FC236}">
                <a16:creationId xmlns:a16="http://schemas.microsoft.com/office/drawing/2014/main" id="{BAC94435-22FA-E0E1-DD68-39AF01D18FB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CFB31E5-82CC-344E-ACF9-F5A3891E10FD}" type="slidenum">
              <a:rPr kumimoji="0" lang="en-CA" sz="1200" b="0" i="0" u="none" strike="noStrike" kern="1200" cap="none" spc="0" normalizeH="0" baseline="0" noProof="0" smtClean="0">
                <a:ln>
                  <a:noFill/>
                </a:ln>
                <a:solidFill>
                  <a:srgbClr val="1D1C1D">
                    <a:tint val="75000"/>
                  </a:srgbClr>
                </a:solidFill>
                <a:effectLst/>
                <a:uLnTx/>
                <a:uFillTx/>
                <a:latin typeface="Cambria" panose="02040503050406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CA" sz="1200" b="0" i="0" u="none" strike="noStrike" kern="1200" cap="none" spc="0" normalizeH="0" baseline="0" noProof="0">
              <a:ln>
                <a:noFill/>
              </a:ln>
              <a:solidFill>
                <a:srgbClr val="1D1C1D">
                  <a:tint val="75000"/>
                </a:srgbClr>
              </a:solidFill>
              <a:effectLst/>
              <a:uLnTx/>
              <a:uFillTx/>
              <a:latin typeface="Cambria" panose="02040503050406030204"/>
              <a:ea typeface="+mn-ea"/>
              <a:cs typeface="+mn-cs"/>
            </a:endParaRPr>
          </a:p>
        </p:txBody>
      </p:sp>
    </p:spTree>
    <p:extLst>
      <p:ext uri="{BB962C8B-B14F-4D97-AF65-F5344CB8AC3E}">
        <p14:creationId xmlns:p14="http://schemas.microsoft.com/office/powerpoint/2010/main" val="419433819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606EB-EB7F-4A0F-9EDF-973D54787CB1}"/>
              </a:ext>
            </a:extLst>
          </p:cNvPr>
          <p:cNvSpPr>
            <a:spLocks noGrp="1"/>
          </p:cNvSpPr>
          <p:nvPr>
            <p:ph type="title"/>
          </p:nvPr>
        </p:nvSpPr>
        <p:spPr>
          <a:xfrm>
            <a:off x="491645" y="449441"/>
            <a:ext cx="10515600" cy="1325563"/>
          </a:xfrm>
        </p:spPr>
        <p:txBody>
          <a:bodyPr/>
          <a:lstStyle/>
          <a:p>
            <a:r>
              <a:rPr lang="fr-CA" dirty="0"/>
              <a:t>Questions : aider </a:t>
            </a:r>
            <a:r>
              <a:rPr lang="fr-CA" dirty="0" err="1"/>
              <a:t>un·e</a:t>
            </a:r>
            <a:r>
              <a:rPr lang="fr-CA" dirty="0"/>
              <a:t> collègue </a:t>
            </a:r>
          </a:p>
        </p:txBody>
      </p:sp>
      <p:sp>
        <p:nvSpPr>
          <p:cNvPr id="10" name="Content Placeholder 9">
            <a:extLst>
              <a:ext uri="{FF2B5EF4-FFF2-40B4-BE49-F238E27FC236}">
                <a16:creationId xmlns:a16="http://schemas.microsoft.com/office/drawing/2014/main" id="{EC416D67-4213-8005-14D1-837452CC7944}"/>
              </a:ext>
            </a:extLst>
          </p:cNvPr>
          <p:cNvSpPr>
            <a:spLocks noGrp="1"/>
          </p:cNvSpPr>
          <p:nvPr>
            <p:ph idx="1"/>
          </p:nvPr>
        </p:nvSpPr>
        <p:spPr>
          <a:xfrm>
            <a:off x="491645" y="1740211"/>
            <a:ext cx="7387226" cy="4752664"/>
          </a:xfrm>
        </p:spPr>
        <p:txBody>
          <a:bodyPr>
            <a:normAutofit/>
          </a:bodyPr>
          <a:lstStyle/>
          <a:p>
            <a:pPr>
              <a:lnSpc>
                <a:spcPct val="150000"/>
              </a:lnSpc>
            </a:pPr>
            <a:r>
              <a:rPr lang="fr-CA" i="1" dirty="0">
                <a:latin typeface="Lora" pitchFamily="2" charset="0"/>
              </a:rPr>
              <a:t>Considérant l’outil du Continuum de santé mentale…</a:t>
            </a:r>
          </a:p>
          <a:p>
            <a:pPr marL="457200" marR="0" lvl="0" indent="-457200" algn="l" defTabSz="914400" rtl="0" eaLnBrk="1" fontAlgn="auto" latinLnBrk="0" hangingPunct="1">
              <a:spcBef>
                <a:spcPts val="1200"/>
              </a:spcBef>
              <a:spcAft>
                <a:spcPts val="1200"/>
              </a:spcAft>
              <a:buClrTx/>
              <a:buSzTx/>
              <a:buFont typeface="+mj-lt"/>
              <a:buAutoNum type="arabicPeriod"/>
              <a:tabLst/>
              <a:defRPr/>
            </a:pPr>
            <a:r>
              <a:rPr lang="fr-CA" dirty="0">
                <a:latin typeface="Lora" pitchFamily="2" charset="0"/>
              </a:rPr>
              <a:t>Quels sont les signes ou indicateurs manifestés par cette personne?</a:t>
            </a:r>
          </a:p>
          <a:p>
            <a:pPr marL="457200" marR="0" lvl="0" indent="-457200" algn="l" defTabSz="914400" rtl="0" eaLnBrk="1" fontAlgn="auto" latinLnBrk="0" hangingPunct="1">
              <a:spcBef>
                <a:spcPts val="1200"/>
              </a:spcBef>
              <a:spcAft>
                <a:spcPts val="1200"/>
              </a:spcAft>
              <a:buClrTx/>
              <a:buSzTx/>
              <a:buFont typeface="+mj-lt"/>
              <a:buAutoNum type="arabicPeriod"/>
              <a:tabLst/>
              <a:defRPr/>
            </a:pPr>
            <a:r>
              <a:rPr lang="fr-CA" dirty="0">
                <a:latin typeface="Lora" pitchFamily="2" charset="0"/>
              </a:rPr>
              <a:t>Où pourraient-</a:t>
            </a:r>
            <a:r>
              <a:rPr lang="fr-CA" dirty="0" err="1">
                <a:latin typeface="Lora" pitchFamily="2" charset="0"/>
              </a:rPr>
              <a:t>iels</a:t>
            </a:r>
            <a:r>
              <a:rPr lang="fr-CA" dirty="0">
                <a:latin typeface="Lora" pitchFamily="2" charset="0"/>
              </a:rPr>
              <a:t> se trouver sur le continuum (vert – en santé; jaune – en réaction; orange – </a:t>
            </a:r>
            <a:r>
              <a:rPr lang="fr-CA" dirty="0" err="1">
                <a:latin typeface="Lora" pitchFamily="2" charset="0"/>
              </a:rPr>
              <a:t>blessé·e</a:t>
            </a:r>
            <a:r>
              <a:rPr lang="fr-CA" dirty="0">
                <a:latin typeface="Lora" pitchFamily="2" charset="0"/>
              </a:rPr>
              <a:t>; rouge – malade)?</a:t>
            </a:r>
          </a:p>
          <a:p>
            <a:pPr marL="457200" marR="0" lvl="0" indent="-457200" algn="l" defTabSz="914400" rtl="0" eaLnBrk="1" fontAlgn="auto" latinLnBrk="0" hangingPunct="1">
              <a:spcBef>
                <a:spcPts val="1200"/>
              </a:spcBef>
              <a:spcAft>
                <a:spcPts val="1200"/>
              </a:spcAft>
              <a:buClrTx/>
              <a:buSzTx/>
              <a:buFont typeface="+mj-lt"/>
              <a:buAutoNum type="arabicPeriod"/>
              <a:tabLst/>
              <a:defRPr/>
            </a:pPr>
            <a:r>
              <a:rPr lang="fr-CA" dirty="0">
                <a:latin typeface="Lora" pitchFamily="2" charset="0"/>
              </a:rPr>
              <a:t>Comment l’approcheriez-vous? Que pourriez-vous dire ou faire?</a:t>
            </a:r>
          </a:p>
        </p:txBody>
      </p:sp>
      <p:sp>
        <p:nvSpPr>
          <p:cNvPr id="5" name="Slide Number Placeholder 3">
            <a:extLst>
              <a:ext uri="{FF2B5EF4-FFF2-40B4-BE49-F238E27FC236}">
                <a16:creationId xmlns:a16="http://schemas.microsoft.com/office/drawing/2014/main" id="{D6E8DF70-CE3A-D280-67B4-B2B57A9C0F36}"/>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53</a:t>
            </a:fld>
            <a:endParaRPr lang="fr-CA">
              <a:latin typeface="Lora Regular Roman" pitchFamily="2" charset="0"/>
            </a:endParaRPr>
          </a:p>
        </p:txBody>
      </p:sp>
      <p:pic>
        <p:nvPicPr>
          <p:cNvPr id="4" name="Picture 3" descr="Two workers inside a warehouse">
            <a:extLst>
              <a:ext uri="{FF2B5EF4-FFF2-40B4-BE49-F238E27FC236}">
                <a16:creationId xmlns:a16="http://schemas.microsoft.com/office/drawing/2014/main" id="{2EC1DE7D-1205-C434-D1C1-DC032F3FF5F1}"/>
              </a:ext>
            </a:extLst>
          </p:cNvPr>
          <p:cNvPicPr>
            <a:picLocks noChangeAspect="1"/>
          </p:cNvPicPr>
          <p:nvPr/>
        </p:nvPicPr>
        <p:blipFill rotWithShape="1">
          <a:blip r:embed="rId4">
            <a:extLst>
              <a:ext uri="{28A0092B-C50C-407E-A947-70E740481C1C}">
                <a14:useLocalDpi xmlns:a14="http://schemas.microsoft.com/office/drawing/2010/main" val="0"/>
              </a:ext>
            </a:extLst>
          </a:blip>
          <a:srcRect l="35745" t="13361" r="20152"/>
          <a:stretch/>
        </p:blipFill>
        <p:spPr>
          <a:xfrm>
            <a:off x="7878871" y="1937270"/>
            <a:ext cx="3243980" cy="4247086"/>
          </a:xfrm>
          <a:prstGeom prst="rect">
            <a:avLst/>
          </a:prstGeom>
          <a:effectLst>
            <a:outerShdw blurRad="50800" dist="38100" algn="l" rotWithShape="0">
              <a:prstClr val="black">
                <a:alpha val="40000"/>
              </a:prstClr>
            </a:outerShdw>
          </a:effectLst>
        </p:spPr>
      </p:pic>
    </p:spTree>
    <p:custDataLst>
      <p:tags r:id="rId1"/>
    </p:custDataLst>
    <p:extLst>
      <p:ext uri="{BB962C8B-B14F-4D97-AF65-F5344CB8AC3E}">
        <p14:creationId xmlns:p14="http://schemas.microsoft.com/office/powerpoint/2010/main" val="192088804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470EB-70B2-14FC-EA08-545523341C50}"/>
              </a:ext>
            </a:extLst>
          </p:cNvPr>
          <p:cNvSpPr>
            <a:spLocks noGrp="1"/>
          </p:cNvSpPr>
          <p:nvPr>
            <p:ph type="title"/>
          </p:nvPr>
        </p:nvSpPr>
        <p:spPr>
          <a:xfrm>
            <a:off x="689811" y="101813"/>
            <a:ext cx="10515600" cy="1325563"/>
          </a:xfrm>
        </p:spPr>
        <p:txBody>
          <a:bodyPr/>
          <a:lstStyle/>
          <a:p>
            <a:r>
              <a:rPr lang="fr-CA" dirty="0"/>
              <a:t>Le rétablissement est possible </a:t>
            </a:r>
          </a:p>
        </p:txBody>
      </p:sp>
      <p:sp>
        <p:nvSpPr>
          <p:cNvPr id="12" name="TextBox 11">
            <a:extLst>
              <a:ext uri="{FF2B5EF4-FFF2-40B4-BE49-F238E27FC236}">
                <a16:creationId xmlns:a16="http://schemas.microsoft.com/office/drawing/2014/main" id="{59500730-A161-B273-5AC7-BC4B5C2C783E}"/>
              </a:ext>
            </a:extLst>
          </p:cNvPr>
          <p:cNvSpPr txBox="1"/>
          <p:nvPr/>
        </p:nvSpPr>
        <p:spPr>
          <a:xfrm>
            <a:off x="935581" y="1771487"/>
            <a:ext cx="4094461" cy="4093428"/>
          </a:xfrm>
          <a:prstGeom prst="rect">
            <a:avLst/>
          </a:prstGeom>
          <a:solidFill>
            <a:srgbClr val="00B0F0"/>
          </a:solidFill>
          <a:ln w="127000">
            <a:solidFill>
              <a:schemeClr val="bg1"/>
            </a:solidFill>
          </a:ln>
        </p:spPr>
        <p:txBody>
          <a:bodyPr wrap="square" lIns="205740" rIns="205740" bIns="137160" rtlCol="0" anchor="ctr">
            <a:spAutoFit/>
          </a:bodyPr>
          <a:lstStyle/>
          <a:p>
            <a:pPr marL="0" marR="0" lvl="0" indent="0" algn="ctr" defTabSz="171450" rtl="0" eaLnBrk="1" fontAlgn="auto" latinLnBrk="0" hangingPunct="1">
              <a:lnSpc>
                <a:spcPct val="100000"/>
              </a:lnSpc>
              <a:spcBef>
                <a:spcPts val="1200"/>
              </a:spcBef>
              <a:spcAft>
                <a:spcPts val="1200"/>
              </a:spcAft>
              <a:buClrTx/>
              <a:buSzTx/>
              <a:buFontTx/>
              <a:buNone/>
              <a:tabLst/>
              <a:defRPr/>
            </a:pPr>
            <a:endParaRPr kumimoji="0" lang="fr-CA" sz="1000" b="1" i="0" u="none" strike="noStrike" kern="1200" cap="none" spc="0" normalizeH="0" baseline="0" noProof="0" dirty="0">
              <a:ln>
                <a:noFill/>
              </a:ln>
              <a:solidFill>
                <a:srgbClr val="FFFFFF"/>
              </a:solidFill>
              <a:effectLst/>
              <a:uLnTx/>
              <a:uFillTx/>
              <a:latin typeface="Lora" pitchFamily="2" charset="0"/>
            </a:endParaRPr>
          </a:p>
          <a:p>
            <a:pPr marL="0" marR="0" lvl="0" indent="0" algn="ctr" defTabSz="171450" rtl="0" eaLnBrk="1" fontAlgn="auto" latinLnBrk="0" hangingPunct="1">
              <a:lnSpc>
                <a:spcPct val="100000"/>
              </a:lnSpc>
              <a:spcBef>
                <a:spcPts val="1200"/>
              </a:spcBef>
              <a:spcAft>
                <a:spcPts val="1200"/>
              </a:spcAft>
              <a:buClrTx/>
              <a:buSzTx/>
              <a:buFontTx/>
              <a:buNone/>
              <a:tabLst/>
              <a:defRPr/>
            </a:pPr>
            <a:r>
              <a:rPr kumimoji="0" lang="fr-CA" sz="3600" b="1" i="0" u="none" strike="noStrike" kern="1200" cap="none" spc="0" normalizeH="0" baseline="0" noProof="0" dirty="0">
                <a:ln>
                  <a:noFill/>
                </a:ln>
                <a:solidFill>
                  <a:srgbClr val="FFFFFF"/>
                </a:solidFill>
                <a:effectLst/>
                <a:uLnTx/>
                <a:uFillTx/>
                <a:latin typeface="Lora" pitchFamily="2" charset="0"/>
              </a:rPr>
              <a:t>Rétablissement</a:t>
            </a:r>
          </a:p>
          <a:p>
            <a:pPr marL="0" marR="0" lvl="0" indent="0" algn="ctr" defTabSz="171450" rtl="0" eaLnBrk="1" fontAlgn="auto" latinLnBrk="0" hangingPunct="1">
              <a:lnSpc>
                <a:spcPct val="100000"/>
              </a:lnSpc>
              <a:spcAft>
                <a:spcPts val="900"/>
              </a:spcAft>
              <a:buClrTx/>
              <a:buSzTx/>
              <a:buFontTx/>
              <a:buNone/>
              <a:tabLst/>
              <a:defRPr/>
            </a:pPr>
            <a:r>
              <a:rPr kumimoji="0" lang="fr-CA" sz="3600" b="1" i="0" u="none" strike="noStrike" kern="1200" cap="none" spc="0" normalizeH="0" baseline="0" noProof="0" dirty="0">
                <a:ln>
                  <a:noFill/>
                </a:ln>
                <a:solidFill>
                  <a:srgbClr val="FFFFFF"/>
                </a:solidFill>
                <a:effectLst/>
                <a:uLnTx/>
                <a:uFillTx/>
                <a:latin typeface="Lora" pitchFamily="2" charset="0"/>
              </a:rPr>
              <a:t>Espoir</a:t>
            </a:r>
          </a:p>
          <a:p>
            <a:pPr marL="0" marR="0" lvl="0" indent="0" algn="ctr" defTabSz="171450" rtl="0" eaLnBrk="1" fontAlgn="auto" latinLnBrk="0" hangingPunct="1">
              <a:lnSpc>
                <a:spcPct val="100000"/>
              </a:lnSpc>
              <a:spcAft>
                <a:spcPts val="900"/>
              </a:spcAft>
              <a:buClrTx/>
              <a:buSzTx/>
              <a:buFontTx/>
              <a:buNone/>
              <a:tabLst/>
              <a:defRPr/>
            </a:pPr>
            <a:r>
              <a:rPr kumimoji="0" lang="fr-CA" sz="3600" b="1" i="0" u="none" strike="noStrike" kern="1200" cap="none" spc="0" normalizeH="0" baseline="0" noProof="0" dirty="0">
                <a:ln>
                  <a:noFill/>
                </a:ln>
                <a:solidFill>
                  <a:srgbClr val="FFFFFF"/>
                </a:solidFill>
                <a:effectLst/>
                <a:uLnTx/>
                <a:uFillTx/>
                <a:latin typeface="Lora" pitchFamily="2" charset="0"/>
              </a:rPr>
              <a:t>Dignité</a:t>
            </a:r>
          </a:p>
          <a:p>
            <a:pPr marL="0" marR="0" lvl="0" indent="0" algn="ctr" defTabSz="171450" rtl="0" eaLnBrk="1" fontAlgn="auto" latinLnBrk="0" hangingPunct="1">
              <a:lnSpc>
                <a:spcPct val="100000"/>
              </a:lnSpc>
              <a:spcAft>
                <a:spcPts val="1800"/>
              </a:spcAft>
              <a:buClrTx/>
              <a:buSzTx/>
              <a:buFontTx/>
              <a:buNone/>
              <a:tabLst/>
              <a:defRPr/>
            </a:pPr>
            <a:r>
              <a:rPr kumimoji="0" lang="fr-CA" sz="3600" b="1" i="0" u="none" strike="noStrike" kern="1200" cap="none" spc="0" normalizeH="0" baseline="0" noProof="0" dirty="0">
                <a:ln>
                  <a:noFill/>
                </a:ln>
                <a:solidFill>
                  <a:srgbClr val="FFFFFF"/>
                </a:solidFill>
                <a:effectLst/>
                <a:uLnTx/>
                <a:uFillTx/>
                <a:latin typeface="Lora" pitchFamily="2" charset="0"/>
              </a:rPr>
              <a:t>Inclusion</a:t>
            </a:r>
          </a:p>
          <a:p>
            <a:pPr marL="0" marR="0" lvl="0" indent="0" algn="ctr" defTabSz="171450" rtl="0" eaLnBrk="1" fontAlgn="auto" latinLnBrk="0" hangingPunct="1">
              <a:lnSpc>
                <a:spcPct val="100000"/>
              </a:lnSpc>
              <a:spcAft>
                <a:spcPts val="1800"/>
              </a:spcAft>
              <a:buClrTx/>
              <a:buSzTx/>
              <a:buFontTx/>
              <a:buNone/>
              <a:tabLst/>
              <a:defRPr/>
            </a:pPr>
            <a:endParaRPr kumimoji="0" lang="fr-CA" sz="3200" b="1" i="0" u="none" strike="noStrike" kern="1200" cap="none" spc="0" normalizeH="0" baseline="0" noProof="0" dirty="0">
              <a:ln>
                <a:noFill/>
              </a:ln>
              <a:solidFill>
                <a:srgbClr val="FFFFFF"/>
              </a:solidFill>
              <a:effectLst/>
              <a:uLnTx/>
              <a:uFillTx/>
              <a:latin typeface="Lora" pitchFamily="2" charset="0"/>
            </a:endParaRPr>
          </a:p>
        </p:txBody>
      </p:sp>
      <p:sp>
        <p:nvSpPr>
          <p:cNvPr id="3" name="Content Placeholder 2">
            <a:extLst>
              <a:ext uri="{FF2B5EF4-FFF2-40B4-BE49-F238E27FC236}">
                <a16:creationId xmlns:a16="http://schemas.microsoft.com/office/drawing/2014/main" id="{B2E71D91-B5EA-C522-C81B-924584A59302}"/>
              </a:ext>
            </a:extLst>
          </p:cNvPr>
          <p:cNvSpPr>
            <a:spLocks noGrp="1"/>
          </p:cNvSpPr>
          <p:nvPr>
            <p:ph sz="half" idx="2"/>
          </p:nvPr>
        </p:nvSpPr>
        <p:spPr>
          <a:xfrm>
            <a:off x="5275812" y="1175462"/>
            <a:ext cx="6226377" cy="5033565"/>
          </a:xfrm>
        </p:spPr>
        <p:txBody>
          <a:bodyPr anchor="ctr">
            <a:normAutofit/>
          </a:bodyPr>
          <a:lstStyle/>
          <a:p>
            <a:pPr>
              <a:lnSpc>
                <a:spcPct val="150000"/>
              </a:lnSpc>
            </a:pPr>
            <a:r>
              <a:rPr lang="fr-CA" sz="2800" dirty="0">
                <a:latin typeface="Lora" pitchFamily="2" charset="0"/>
              </a:rPr>
              <a:t>Le rétablissement signifie vivre </a:t>
            </a:r>
            <a:r>
              <a:rPr lang="fr-CA" sz="2800" b="1" dirty="0">
                <a:latin typeface="Lora" pitchFamily="2" charset="0"/>
                <a:ea typeface="Red Hat Display" panose="02010303040201060303" pitchFamily="2" charset="0"/>
                <a:cs typeface="Red Hat Display" panose="02010303040201060303" pitchFamily="2" charset="0"/>
              </a:rPr>
              <a:t>une vie satisfaisante, pleine d’espoir et pleine de sens, </a:t>
            </a:r>
            <a:r>
              <a:rPr lang="fr-CA" sz="2800" dirty="0">
                <a:latin typeface="Lora" pitchFamily="2" charset="0"/>
              </a:rPr>
              <a:t>même lorsqu’il peut y avoir des limitations persistantes liées aux problèmes et troubles de santé mentale.</a:t>
            </a:r>
            <a:endParaRPr lang="fr-CA" sz="2800" dirty="0">
              <a:highlight>
                <a:srgbClr val="FFFF00"/>
              </a:highlight>
              <a:latin typeface="Lora" pitchFamily="2" charset="0"/>
            </a:endParaRPr>
          </a:p>
        </p:txBody>
      </p:sp>
      <p:sp>
        <p:nvSpPr>
          <p:cNvPr id="5" name="TextBox 4">
            <a:extLst>
              <a:ext uri="{FF2B5EF4-FFF2-40B4-BE49-F238E27FC236}">
                <a16:creationId xmlns:a16="http://schemas.microsoft.com/office/drawing/2014/main" id="{E6F7F772-CC1F-FC53-EB00-63E15C8CA64A}"/>
              </a:ext>
            </a:extLst>
          </p:cNvPr>
          <p:cNvSpPr txBox="1"/>
          <p:nvPr/>
        </p:nvSpPr>
        <p:spPr>
          <a:xfrm>
            <a:off x="1976219" y="6400412"/>
            <a:ext cx="8692376" cy="276999"/>
          </a:xfrm>
          <a:prstGeom prst="rect">
            <a:avLst/>
          </a:prstGeom>
          <a:noFill/>
        </p:spPr>
        <p:txBody>
          <a:bodyPr wrap="square">
            <a:spAutoFit/>
          </a:bodyPr>
          <a:lstStyle>
            <a:defPPr>
              <a:defRPr lang="en-US"/>
            </a:defPPr>
            <a:lvl1pPr marR="0" lvl="0" indent="0" algn="ctr" fontAlgn="auto">
              <a:lnSpc>
                <a:spcPct val="100000"/>
              </a:lnSpc>
              <a:spcBef>
                <a:spcPts val="0"/>
              </a:spcBef>
              <a:spcAft>
                <a:spcPts val="0"/>
              </a:spcAft>
              <a:buClrTx/>
              <a:buSzTx/>
              <a:buFontTx/>
              <a:buNone/>
              <a:tabLst/>
              <a:defRPr kumimoji="0" sz="1200" b="1" i="0" u="none" strike="noStrike" cap="none" spc="0" normalizeH="0" baseline="0">
                <a:ln>
                  <a:noFill/>
                </a:ln>
                <a:solidFill>
                  <a:schemeClr val="bg2">
                    <a:lumMod val="50000"/>
                  </a:schemeClr>
                </a:solidFill>
                <a:effectLst/>
                <a:uLnTx/>
                <a:uFillTx/>
                <a:latin typeface="Calibri" panose="020F0502020204030204"/>
              </a:defRPr>
            </a:lvl1pPr>
          </a:lstStyle>
          <a:p>
            <a:r>
              <a:rPr lang="fr-CA" b="0" dirty="0">
                <a:latin typeface="Lora" pitchFamily="2" charset="0"/>
              </a:rPr>
              <a:t>Source: Commission de la santé mentale, Guide de référence pour des pratiques axées sur le rétablissement (2016) </a:t>
            </a:r>
          </a:p>
        </p:txBody>
      </p:sp>
      <p:sp>
        <p:nvSpPr>
          <p:cNvPr id="6" name="Slide Number Placeholder 3">
            <a:extLst>
              <a:ext uri="{FF2B5EF4-FFF2-40B4-BE49-F238E27FC236}">
                <a16:creationId xmlns:a16="http://schemas.microsoft.com/office/drawing/2014/main" id="{870CD336-78B4-0F7B-C223-F976A0405694}"/>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54</a:t>
            </a:fld>
            <a:endParaRPr lang="fr-CA" dirty="0">
              <a:latin typeface="Lora Regular Roman" pitchFamily="2" charset="0"/>
            </a:endParaRPr>
          </a:p>
        </p:txBody>
      </p:sp>
    </p:spTree>
    <p:custDataLst>
      <p:tags r:id="rId1"/>
    </p:custDataLst>
    <p:extLst>
      <p:ext uri="{BB962C8B-B14F-4D97-AF65-F5344CB8AC3E}">
        <p14:creationId xmlns:p14="http://schemas.microsoft.com/office/powerpoint/2010/main" val="4292962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F0F76-9DB5-708E-BC4D-F4F50EDCBB35}"/>
              </a:ext>
            </a:extLst>
          </p:cNvPr>
          <p:cNvSpPr>
            <a:spLocks noGrp="1"/>
          </p:cNvSpPr>
          <p:nvPr>
            <p:ph type="title"/>
          </p:nvPr>
        </p:nvSpPr>
        <p:spPr/>
        <p:txBody>
          <a:bodyPr>
            <a:normAutofit/>
          </a:bodyPr>
          <a:lstStyle/>
          <a:p>
            <a:r>
              <a:rPr lang="fr-CA" sz="4000" dirty="0"/>
              <a:t>Soutien et rétablissement </a:t>
            </a:r>
          </a:p>
        </p:txBody>
      </p:sp>
      <p:sp>
        <p:nvSpPr>
          <p:cNvPr id="7" name="Slide Number Placeholder 3">
            <a:extLst>
              <a:ext uri="{FF2B5EF4-FFF2-40B4-BE49-F238E27FC236}">
                <a16:creationId xmlns:a16="http://schemas.microsoft.com/office/drawing/2014/main" id="{05B09A93-BCD6-782B-18C5-D48AED3343A5}"/>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55</a:t>
            </a:fld>
            <a:endParaRPr lang="fr-CA">
              <a:latin typeface="Lora Regular Roman" pitchFamily="2" charset="0"/>
            </a:endParaRPr>
          </a:p>
        </p:txBody>
      </p:sp>
      <p:pic>
        <p:nvPicPr>
          <p:cNvPr id="6" name="soutien_et_rétablissement (360p)">
            <a:hlinkClick r:id="" action="ppaction://media"/>
            <a:extLst>
              <a:ext uri="{FF2B5EF4-FFF2-40B4-BE49-F238E27FC236}">
                <a16:creationId xmlns:a16="http://schemas.microsoft.com/office/drawing/2014/main" id="{B2442C23-B391-ED09-596B-6DBC29801C18}"/>
              </a:ext>
            </a:extLst>
          </p:cNvPr>
          <p:cNvPicPr>
            <a:picLocks noGrp="1" noChangeAspect="1"/>
          </p:cNvPicPr>
          <p:nvPr>
            <p:ph type="media" sz="quarter" idx="13"/>
            <a:videoFile r:link="rId2"/>
            <p:extLst>
              <p:ext uri="{DAA4B4D4-6D71-4841-9C94-3DE7FCFB9230}">
                <p14:media xmlns:p14="http://schemas.microsoft.com/office/powerpoint/2010/main" r:embed="rId1">
                  <p14:extLst>
                    <p:ext uri="{3AFAAA56-56D3-431D-BCD4-E75A35582382}">
                      <p173:tracksInfo xmlns:p173="http://schemas.microsoft.com/office/powerpoint/2017/3/main" displayLoc="media">
                        <p173:trackLst>
                          <p173:track id="{6F1136E7-FB57-4F6C-A922-6B7EA4C3DC80}" label="auto_generated_captions_edited (4)" lang="" r:embed="rId5"/>
                        </p173:trackLst>
                      </p173:tracksInfo>
                    </p:ext>
                  </p14:extLst>
                </p14:media>
              </p:ext>
            </p:extLst>
          </p:nvPr>
        </p:nvPicPr>
        <p:blipFill>
          <a:blip r:embed="rId6"/>
          <a:stretch>
            <a:fillRect/>
          </a:stretch>
        </p:blipFill>
        <p:spPr>
          <a:xfrm>
            <a:off x="2486025" y="1689100"/>
            <a:ext cx="7219950" cy="4060825"/>
          </a:xfrm>
        </p:spPr>
      </p:pic>
    </p:spTree>
    <p:extLst>
      <p:ext uri="{BB962C8B-B14F-4D97-AF65-F5344CB8AC3E}">
        <p14:creationId xmlns:p14="http://schemas.microsoft.com/office/powerpoint/2010/main" val="399037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552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35862F2-72B4-44C1-8AF8-F92338A4887C}"/>
              </a:ext>
            </a:extLst>
          </p:cNvPr>
          <p:cNvSpPr>
            <a:spLocks noGrp="1"/>
          </p:cNvSpPr>
          <p:nvPr>
            <p:ph type="title"/>
          </p:nvPr>
        </p:nvSpPr>
        <p:spPr>
          <a:xfrm>
            <a:off x="838200" y="146252"/>
            <a:ext cx="10515600" cy="1325563"/>
          </a:xfrm>
        </p:spPr>
        <p:txBody>
          <a:bodyPr/>
          <a:lstStyle/>
          <a:p>
            <a:r>
              <a:rPr lang="fr-CA" dirty="0"/>
              <a:t>Module 2 –</a:t>
            </a:r>
            <a:br>
              <a:rPr lang="fr-CA" dirty="0"/>
            </a:br>
            <a:r>
              <a:rPr lang="fr-CA" dirty="0"/>
              <a:t>Vérification des connaissances acquises </a:t>
            </a:r>
          </a:p>
        </p:txBody>
      </p:sp>
      <p:sp>
        <p:nvSpPr>
          <p:cNvPr id="5" name="Content Placeholder 4">
            <a:extLst>
              <a:ext uri="{FF2B5EF4-FFF2-40B4-BE49-F238E27FC236}">
                <a16:creationId xmlns:a16="http://schemas.microsoft.com/office/drawing/2014/main" id="{A995727C-03DE-FB0F-9EE3-E7F9AB1A4D5B}"/>
              </a:ext>
            </a:extLst>
          </p:cNvPr>
          <p:cNvSpPr>
            <a:spLocks noGrp="1"/>
          </p:cNvSpPr>
          <p:nvPr>
            <p:ph sz="half" idx="1"/>
          </p:nvPr>
        </p:nvSpPr>
        <p:spPr>
          <a:xfrm>
            <a:off x="1146464" y="1658030"/>
            <a:ext cx="5192684" cy="4476499"/>
          </a:xfrm>
        </p:spPr>
        <p:txBody>
          <a:bodyPr anchor="t">
            <a:noAutofit/>
          </a:bodyPr>
          <a:lstStyle/>
          <a:p>
            <a:pPr lvl="0">
              <a:lnSpc>
                <a:spcPct val="107000"/>
              </a:lnSpc>
              <a:spcAft>
                <a:spcPts val="800"/>
              </a:spcAft>
            </a:pPr>
            <a:r>
              <a:rPr lang="fr-CA" sz="1800" dirty="0">
                <a:latin typeface="Lora" pitchFamily="2" charset="0"/>
                <a:ea typeface="Calibri" panose="020F0502020204030204" pitchFamily="34" charset="0"/>
                <a:cs typeface="Calibri" panose="020F0502020204030204" pitchFamily="34" charset="0"/>
              </a:rPr>
              <a:t>1.     Les troubles de santé mentale résultent d’une combinaison de nombreuses causes, dont des facteurs biologiques, historiques, psychologiques et sociaux (biopsychosociaux) qui peuvent augmenter le risque de développer un trouble de santé mentale.</a:t>
            </a:r>
          </a:p>
          <a:p>
            <a:pPr marL="711000" lvl="2">
              <a:lnSpc>
                <a:spcPct val="110000"/>
              </a:lnSpc>
              <a:spcBef>
                <a:spcPts val="600"/>
              </a:spcBef>
              <a:buFont typeface="Courier New" panose="02070309020205020404" pitchFamily="49" charset="0"/>
              <a:buChar char="o"/>
            </a:pPr>
            <a:r>
              <a:rPr lang="fr-CA" sz="1800" dirty="0">
                <a:latin typeface="Lora" pitchFamily="2" charset="0"/>
              </a:rPr>
              <a:t>Vrai</a:t>
            </a:r>
          </a:p>
          <a:p>
            <a:pPr marL="711000" lvl="2">
              <a:lnSpc>
                <a:spcPct val="110000"/>
              </a:lnSpc>
              <a:spcBef>
                <a:spcPts val="600"/>
              </a:spcBef>
              <a:buFont typeface="Courier New" panose="02070309020205020404" pitchFamily="49" charset="0"/>
              <a:buChar char="o"/>
            </a:pPr>
            <a:r>
              <a:rPr lang="fr-CA" sz="1800" dirty="0">
                <a:latin typeface="Lora" pitchFamily="2" charset="0"/>
              </a:rPr>
              <a:t>Faux </a:t>
            </a:r>
          </a:p>
          <a:p>
            <a:pPr marL="0" lvl="1" indent="0">
              <a:lnSpc>
                <a:spcPct val="110000"/>
              </a:lnSpc>
              <a:spcBef>
                <a:spcPts val="600"/>
              </a:spcBef>
              <a:buNone/>
            </a:pPr>
            <a:r>
              <a:rPr lang="fr-CA" sz="1800" dirty="0">
                <a:latin typeface="Lora" pitchFamily="2" charset="0"/>
              </a:rPr>
              <a:t>2. </a:t>
            </a:r>
            <a:r>
              <a:rPr lang="fr-CA" sz="1800" dirty="0">
                <a:latin typeface="Lora" pitchFamily="2" charset="0"/>
                <a:ea typeface="Calibri" panose="020F0502020204030204" pitchFamily="34" charset="0"/>
                <a:cs typeface="Calibri" panose="020F0502020204030204" pitchFamily="34" charset="0"/>
              </a:rPr>
              <a:t>Un milieu de travail psychologiquement sain et sécuritaire est un environnement qui favorise le bien-être psychologique des </a:t>
            </a:r>
            <a:r>
              <a:rPr lang="fr-CA" sz="1800" dirty="0" err="1">
                <a:latin typeface="Lora" pitchFamily="2" charset="0"/>
                <a:ea typeface="Calibri" panose="020F0502020204030204" pitchFamily="34" charset="0"/>
                <a:cs typeface="Calibri" panose="020F0502020204030204" pitchFamily="34" charset="0"/>
              </a:rPr>
              <a:t>employé·e·s</a:t>
            </a:r>
            <a:r>
              <a:rPr lang="fr-CA" sz="1800" dirty="0">
                <a:latin typeface="Lora" pitchFamily="2" charset="0"/>
                <a:ea typeface="Calibri" panose="020F0502020204030204" pitchFamily="34" charset="0"/>
                <a:cs typeface="Calibri" panose="020F0502020204030204" pitchFamily="34" charset="0"/>
              </a:rPr>
              <a:t>.</a:t>
            </a:r>
            <a:endParaRPr lang="fr-CA" sz="1800" dirty="0">
              <a:latin typeface="Lora" pitchFamily="2" charset="0"/>
            </a:endParaRPr>
          </a:p>
          <a:p>
            <a:pPr marL="747000" lvl="2">
              <a:lnSpc>
                <a:spcPct val="110000"/>
              </a:lnSpc>
              <a:spcBef>
                <a:spcPts val="600"/>
              </a:spcBef>
              <a:buFont typeface="Courier New" panose="02070309020205020404" pitchFamily="49" charset="0"/>
              <a:buChar char="o"/>
            </a:pPr>
            <a:r>
              <a:rPr lang="fr-CA" sz="1800" dirty="0">
                <a:latin typeface="Lora" pitchFamily="2" charset="0"/>
              </a:rPr>
              <a:t>Vrai</a:t>
            </a:r>
          </a:p>
          <a:p>
            <a:pPr marL="747000" lvl="2">
              <a:lnSpc>
                <a:spcPct val="110000"/>
              </a:lnSpc>
              <a:spcBef>
                <a:spcPts val="600"/>
              </a:spcBef>
              <a:buFont typeface="Courier New" panose="02070309020205020404" pitchFamily="49" charset="0"/>
              <a:buChar char="o"/>
            </a:pPr>
            <a:r>
              <a:rPr lang="fr-CA" sz="1800" dirty="0">
                <a:latin typeface="Lora" pitchFamily="2" charset="0"/>
              </a:rPr>
              <a:t>Faux </a:t>
            </a:r>
          </a:p>
          <a:p>
            <a:pPr lvl="1">
              <a:lnSpc>
                <a:spcPct val="110000"/>
              </a:lnSpc>
            </a:pPr>
            <a:endParaRPr lang="fr-CA" sz="1800" dirty="0">
              <a:latin typeface="Lora" pitchFamily="2" charset="0"/>
            </a:endParaRPr>
          </a:p>
        </p:txBody>
      </p:sp>
      <p:sp>
        <p:nvSpPr>
          <p:cNvPr id="2" name="Content Placeholder 1">
            <a:extLst>
              <a:ext uri="{FF2B5EF4-FFF2-40B4-BE49-F238E27FC236}">
                <a16:creationId xmlns:a16="http://schemas.microsoft.com/office/drawing/2014/main" id="{0FBEE22B-DA27-D1FD-952B-57E1BF6412F5}"/>
              </a:ext>
            </a:extLst>
          </p:cNvPr>
          <p:cNvSpPr>
            <a:spLocks noGrp="1"/>
          </p:cNvSpPr>
          <p:nvPr>
            <p:ph sz="half" idx="2"/>
          </p:nvPr>
        </p:nvSpPr>
        <p:spPr>
          <a:xfrm>
            <a:off x="6339148" y="1658029"/>
            <a:ext cx="5232168" cy="4476499"/>
          </a:xfrm>
        </p:spPr>
        <p:txBody>
          <a:bodyPr>
            <a:noAutofit/>
          </a:bodyPr>
          <a:lstStyle/>
          <a:p>
            <a:pPr marL="446400" lvl="1" indent="-457200">
              <a:lnSpc>
                <a:spcPct val="110000"/>
              </a:lnSpc>
              <a:spcBef>
                <a:spcPts val="600"/>
              </a:spcBef>
              <a:buFont typeface="+mj-lt"/>
              <a:buAutoNum type="arabicPeriod" startAt="3"/>
            </a:pPr>
            <a:r>
              <a:rPr lang="fr-CA" sz="1800" dirty="0">
                <a:latin typeface="Lora" pitchFamily="2" charset="0"/>
              </a:rPr>
              <a:t>Il y a cinq principaux domaines où l’on peut remarquer des changements lorsqu’on se déplace le long du continuum. Les quatre premiers sont l’humeur, les pensées et l’attitude, le comportement et le rendement, puis l’état physique. Le cinquième principal domaine est :</a:t>
            </a:r>
          </a:p>
          <a:p>
            <a:pPr marL="711000" lvl="2">
              <a:lnSpc>
                <a:spcPct val="120000"/>
              </a:lnSpc>
              <a:spcBef>
                <a:spcPts val="600"/>
              </a:spcBef>
              <a:buFont typeface="Courier New" panose="02070309020205020404" pitchFamily="49" charset="0"/>
              <a:buChar char="o"/>
            </a:pPr>
            <a:r>
              <a:rPr lang="fr-CA" sz="1800" dirty="0">
                <a:latin typeface="Lora" pitchFamily="2" charset="0"/>
              </a:rPr>
              <a:t>L’énergie</a:t>
            </a:r>
          </a:p>
          <a:p>
            <a:pPr marL="711000" lvl="2">
              <a:lnSpc>
                <a:spcPct val="120000"/>
              </a:lnSpc>
              <a:spcBef>
                <a:spcPts val="600"/>
              </a:spcBef>
              <a:buFont typeface="Courier New" panose="02070309020205020404" pitchFamily="49" charset="0"/>
              <a:buChar char="o"/>
            </a:pPr>
            <a:r>
              <a:rPr lang="fr-CA" sz="1800" dirty="0">
                <a:latin typeface="Lora" pitchFamily="2" charset="0"/>
              </a:rPr>
              <a:t>L’utilisation de substances et les comportements de dépendance</a:t>
            </a:r>
          </a:p>
          <a:p>
            <a:pPr marL="711000" lvl="2">
              <a:lnSpc>
                <a:spcPct val="120000"/>
              </a:lnSpc>
              <a:spcBef>
                <a:spcPts val="600"/>
              </a:spcBef>
              <a:buFont typeface="Courier New" panose="02070309020205020404" pitchFamily="49" charset="0"/>
              <a:buChar char="o"/>
            </a:pPr>
            <a:r>
              <a:rPr lang="fr-CA" sz="1800" dirty="0">
                <a:latin typeface="Lora" pitchFamily="2" charset="0"/>
              </a:rPr>
              <a:t>La fréquence cardiaque et la performance</a:t>
            </a:r>
          </a:p>
        </p:txBody>
      </p:sp>
      <p:sp>
        <p:nvSpPr>
          <p:cNvPr id="6" name="Slide Number Placeholder 3">
            <a:extLst>
              <a:ext uri="{FF2B5EF4-FFF2-40B4-BE49-F238E27FC236}">
                <a16:creationId xmlns:a16="http://schemas.microsoft.com/office/drawing/2014/main" id="{2D1A119A-7DB7-E799-564B-BCEE1A188F0A}"/>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56</a:t>
            </a:fld>
            <a:endParaRPr lang="fr-CA">
              <a:latin typeface="Lora Regular Roman" pitchFamily="2" charset="0"/>
            </a:endParaRPr>
          </a:p>
        </p:txBody>
      </p:sp>
    </p:spTree>
    <p:extLst>
      <p:ext uri="{BB962C8B-B14F-4D97-AF65-F5344CB8AC3E}">
        <p14:creationId xmlns:p14="http://schemas.microsoft.com/office/powerpoint/2010/main" val="3855075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5" presetClass="emph" presetSubtype="0" nodeType="clickEffect">
                                  <p:stCondLst>
                                    <p:cond delay="0"/>
                                  </p:stCondLst>
                                  <p:childTnLst>
                                    <p:set>
                                      <p:cBhvr override="childStyle">
                                        <p:cTn id="14" dur="indefinite"/>
                                        <p:tgtEl>
                                          <p:spTgt spid="5">
                                            <p:txEl>
                                              <p:pRg st="1" end="1"/>
                                            </p:txEl>
                                          </p:spTgt>
                                        </p:tgtEl>
                                        <p:attrNameLst>
                                          <p:attrName>style.fontWeight</p:attrName>
                                        </p:attrNameLst>
                                      </p:cBhvr>
                                      <p:to>
                                        <p:strVal val="bold"/>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5" presetClass="emph" presetSubtype="0" nodeType="clickEffect">
                                  <p:stCondLst>
                                    <p:cond delay="0"/>
                                  </p:stCondLst>
                                  <p:childTnLst>
                                    <p:set>
                                      <p:cBhvr override="childStyle">
                                        <p:cTn id="26" dur="indefinite"/>
                                        <p:tgtEl>
                                          <p:spTgt spid="5">
                                            <p:txEl>
                                              <p:pRg st="4" end="4"/>
                                            </p:txEl>
                                          </p:spTgt>
                                        </p:tgtEl>
                                        <p:attrNameLst>
                                          <p:attrName>style.fontWeight</p:attrName>
                                        </p:attrNameLst>
                                      </p:cBhvr>
                                      <p:to>
                                        <p:strVal val="bold"/>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
                                            <p:txEl>
                                              <p:pRg st="1" end="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2">
                                            <p:txEl>
                                              <p:pRg st="2" end="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5" presetClass="emph" presetSubtype="0" nodeType="clickEffect">
                                  <p:stCondLst>
                                    <p:cond delay="0"/>
                                  </p:stCondLst>
                                  <p:childTnLst>
                                    <p:set>
                                      <p:cBhvr override="childStyle">
                                        <p:cTn id="40" dur="indefinite"/>
                                        <p:tgtEl>
                                          <p:spTgt spid="2">
                                            <p:txEl>
                                              <p:pRg st="2" end="2"/>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fr-CA" dirty="0"/>
              <a:t>Résumé – Module 2</a:t>
            </a:r>
          </a:p>
        </p:txBody>
      </p:sp>
      <p:sp>
        <p:nvSpPr>
          <p:cNvPr id="3" name="Content Placeholder 2"/>
          <p:cNvSpPr>
            <a:spLocks noGrp="1"/>
          </p:cNvSpPr>
          <p:nvPr>
            <p:ph type="body" sz="quarter" idx="10"/>
          </p:nvPr>
        </p:nvSpPr>
        <p:spPr>
          <a:xfrm>
            <a:off x="0" y="3832867"/>
            <a:ext cx="12192000" cy="3032875"/>
          </a:xfrm>
          <a:solidFill>
            <a:srgbClr val="006498"/>
          </a:solidFill>
        </p:spPr>
        <p:txBody>
          <a:bodyPr anchor="ctr">
            <a:noAutofit/>
          </a:bodyPr>
          <a:lstStyle/>
          <a:p>
            <a:pPr>
              <a:lnSpc>
                <a:spcPct val="150000"/>
              </a:lnSpc>
              <a:spcBef>
                <a:spcPts val="0"/>
              </a:spcBef>
              <a:spcAft>
                <a:spcPts val="0"/>
              </a:spcAft>
            </a:pPr>
            <a:r>
              <a:rPr lang="fr-CA" sz="2000" b="1" dirty="0">
                <a:latin typeface="Lora Bold Roman" pitchFamily="2" charset="0"/>
              </a:rPr>
              <a:t>Dans ce module, vous avez appris : </a:t>
            </a:r>
          </a:p>
          <a:p>
            <a:pPr lvl="1" indent="-360000" fontAlgn="auto">
              <a:lnSpc>
                <a:spcPts val="2220"/>
              </a:lnSpc>
              <a:spcBef>
                <a:spcPts val="600"/>
              </a:spcBef>
              <a:buClrTx/>
              <a:buSzTx/>
              <a:tabLst/>
              <a:defRPr/>
            </a:pPr>
            <a:r>
              <a:rPr lang="fr-FR" sz="1600" b="0" dirty="0">
                <a:latin typeface="Lora" pitchFamily="2" charset="77"/>
              </a:rPr>
              <a:t>Reconnaître les facteurs et les avantages d’un milieu de travail psychologiquement sain et sécuritaire.</a:t>
            </a:r>
          </a:p>
          <a:p>
            <a:pPr lvl="1" indent="-360000">
              <a:lnSpc>
                <a:spcPts val="2220"/>
              </a:lnSpc>
              <a:spcBef>
                <a:spcPts val="600"/>
              </a:spcBef>
              <a:defRPr/>
            </a:pPr>
            <a:r>
              <a:rPr lang="fr-FR" sz="1600" b="0" dirty="0">
                <a:latin typeface="Lora" pitchFamily="2" charset="77"/>
              </a:rPr>
              <a:t>Utiliser l’outil de continuum de santé mentale pour percevoir les changements dans votre santé mentale et votre bien-être et savoir quand prendre les mesures appropriées.</a:t>
            </a:r>
            <a:r>
              <a:rPr lang="fr-CA" sz="1600" kern="1200" noProof="0" dirty="0">
                <a:effectLst/>
                <a:latin typeface="Lora" pitchFamily="2" charset="0"/>
                <a:ea typeface="Calibri" panose="020F0502020204030204" pitchFamily="34" charset="0"/>
                <a:cs typeface="Calibri" panose="020F0502020204030204" pitchFamily="34" charset="0"/>
              </a:rPr>
              <a:t> </a:t>
            </a:r>
          </a:p>
          <a:p>
            <a:pPr lvl="1" indent="-360000">
              <a:lnSpc>
                <a:spcPts val="2220"/>
              </a:lnSpc>
              <a:spcBef>
                <a:spcPts val="600"/>
              </a:spcBef>
              <a:defRPr/>
            </a:pPr>
            <a:r>
              <a:rPr lang="fr-CA" sz="1600" b="0" dirty="0">
                <a:latin typeface="Lora" pitchFamily="2" charset="0"/>
                <a:ea typeface="Calibri" panose="020F0502020204030204" pitchFamily="34" charset="0"/>
                <a:cs typeface="Calibri" panose="020F0502020204030204" pitchFamily="34" charset="0"/>
              </a:rPr>
              <a:t>A</a:t>
            </a:r>
            <a:r>
              <a:rPr lang="fr-CA" sz="1600" b="0" kern="1200" noProof="0" dirty="0">
                <a:effectLst/>
                <a:latin typeface="Lora" pitchFamily="2" charset="0"/>
                <a:ea typeface="Calibri" panose="020F0502020204030204" pitchFamily="34" charset="0"/>
                <a:cs typeface="Calibri" panose="020F0502020204030204" pitchFamily="34" charset="0"/>
              </a:rPr>
              <a:t>voir des conversations au sujet de la santé mentale et du suicide avec vos collègues, vos ami·e·s et les membres de votre famille.</a:t>
            </a:r>
          </a:p>
          <a:p>
            <a:pPr marL="14400" lvl="1" indent="0">
              <a:lnSpc>
                <a:spcPts val="2220"/>
              </a:lnSpc>
              <a:spcBef>
                <a:spcPts val="600"/>
              </a:spcBef>
              <a:buNone/>
              <a:defRPr/>
            </a:pPr>
            <a:endParaRPr lang="fr-FR" sz="1600" b="0" dirty="0">
              <a:latin typeface="Lora" pitchFamily="2" charset="77"/>
            </a:endParaRPr>
          </a:p>
        </p:txBody>
      </p:sp>
      <p:grpSp>
        <p:nvGrpSpPr>
          <p:cNvPr id="5" name="TWM icon">
            <a:extLst>
              <a:ext uri="{FF2B5EF4-FFF2-40B4-BE49-F238E27FC236}">
                <a16:creationId xmlns:a16="http://schemas.microsoft.com/office/drawing/2014/main" id="{6173E81D-7EBC-5860-755F-3F20B6C060C1}"/>
              </a:ext>
              <a:ext uri="{C183D7F6-B498-43B3-948B-1728B52AA6E4}">
                <adec:decorative xmlns:adec="http://schemas.microsoft.com/office/drawing/2017/decorative" val="1"/>
              </a:ext>
            </a:extLst>
          </p:cNvPr>
          <p:cNvGrpSpPr/>
          <p:nvPr/>
        </p:nvGrpSpPr>
        <p:grpSpPr>
          <a:xfrm>
            <a:off x="9930247" y="4544079"/>
            <a:ext cx="2075929" cy="2313921"/>
            <a:chOff x="6881284" y="687592"/>
            <a:chExt cx="3215928" cy="3584612"/>
          </a:xfrm>
        </p:grpSpPr>
        <p:sp>
          <p:nvSpPr>
            <p:cNvPr id="6" name="Freeform 10">
              <a:extLst>
                <a:ext uri="{FF2B5EF4-FFF2-40B4-BE49-F238E27FC236}">
                  <a16:creationId xmlns:a16="http://schemas.microsoft.com/office/drawing/2014/main" id="{CAE21901-BAC2-F439-D6BC-C6AF830866C0}"/>
                </a:ext>
              </a:extLst>
            </p:cNvPr>
            <p:cNvSpPr/>
            <p:nvPr/>
          </p:nvSpPr>
          <p:spPr>
            <a:xfrm>
              <a:off x="6881284" y="687592"/>
              <a:ext cx="3215928" cy="3584612"/>
            </a:xfrm>
            <a:custGeom>
              <a:avLst/>
              <a:gdLst>
                <a:gd name="connsiteX0" fmla="*/ 2993314 w 3215928"/>
                <a:gd name="connsiteY0" fmla="*/ 3582136 h 3584612"/>
                <a:gd name="connsiteX1" fmla="*/ 2803855 w 3215928"/>
                <a:gd name="connsiteY1" fmla="*/ 2844520 h 3584612"/>
                <a:gd name="connsiteX2" fmla="*/ 3114423 w 3215928"/>
                <a:gd name="connsiteY2" fmla="*/ 1892496 h 3584612"/>
                <a:gd name="connsiteX3" fmla="*/ 3095791 w 3215928"/>
                <a:gd name="connsiteY3" fmla="*/ 759878 h 3584612"/>
                <a:gd name="connsiteX4" fmla="*/ 1928047 w 3215928"/>
                <a:gd name="connsiteY4" fmla="*/ 545 h 3584612"/>
                <a:gd name="connsiteX5" fmla="*/ 549171 w 3215928"/>
                <a:gd name="connsiteY5" fmla="*/ 541946 h 3584612"/>
                <a:gd name="connsiteX6" fmla="*/ 207613 w 3215928"/>
                <a:gd name="connsiteY6" fmla="*/ 1257655 h 3584612"/>
                <a:gd name="connsiteX7" fmla="*/ 269783 w 3215928"/>
                <a:gd name="connsiteY7" fmla="*/ 1568741 h 3584612"/>
                <a:gd name="connsiteX8" fmla="*/ 269783 w 3215928"/>
                <a:gd name="connsiteY8" fmla="*/ 1730476 h 3584612"/>
                <a:gd name="connsiteX9" fmla="*/ 182802 w 3215928"/>
                <a:gd name="connsiteY9" fmla="*/ 1886114 h 3584612"/>
                <a:gd name="connsiteX10" fmla="*/ 58650 w 3215928"/>
                <a:gd name="connsiteY10" fmla="*/ 2166149 h 3584612"/>
                <a:gd name="connsiteX11" fmla="*/ 39923 w 3215928"/>
                <a:gd name="connsiteY11" fmla="*/ 2396369 h 3584612"/>
                <a:gd name="connsiteX12" fmla="*/ 207518 w 3215928"/>
                <a:gd name="connsiteY12" fmla="*/ 2502191 h 3584612"/>
                <a:gd name="connsiteX13" fmla="*/ 182706 w 3215928"/>
                <a:gd name="connsiteY13" fmla="*/ 2564390 h 3584612"/>
                <a:gd name="connsiteX14" fmla="*/ 201339 w 3215928"/>
                <a:gd name="connsiteY14" fmla="*/ 2682595 h 3584612"/>
                <a:gd name="connsiteX15" fmla="*/ 188790 w 3215928"/>
                <a:gd name="connsiteY15" fmla="*/ 2707455 h 3584612"/>
                <a:gd name="connsiteX16" fmla="*/ 232424 w 3215928"/>
                <a:gd name="connsiteY16" fmla="*/ 2800895 h 3584612"/>
                <a:gd name="connsiteX17" fmla="*/ 238603 w 3215928"/>
                <a:gd name="connsiteY17" fmla="*/ 2894145 h 3584612"/>
                <a:gd name="connsiteX18" fmla="*/ 182611 w 3215928"/>
                <a:gd name="connsiteY18" fmla="*/ 3062261 h 3584612"/>
                <a:gd name="connsiteX19" fmla="*/ 337943 w 3215928"/>
                <a:gd name="connsiteY19" fmla="*/ 3199136 h 3584612"/>
                <a:gd name="connsiteX20" fmla="*/ 704407 w 3215928"/>
                <a:gd name="connsiteY20" fmla="*/ 3230187 h 3584612"/>
                <a:gd name="connsiteX21" fmla="*/ 1120589 w 3215928"/>
                <a:gd name="connsiteY21" fmla="*/ 3304768 h 3584612"/>
                <a:gd name="connsiteX22" fmla="*/ 1293983 w 3215928"/>
                <a:gd name="connsiteY22" fmla="*/ 3584612 h 3584612"/>
                <a:gd name="connsiteX23" fmla="*/ 2993123 w 3215928"/>
                <a:gd name="connsiteY23" fmla="*/ 3581850 h 3584612"/>
                <a:gd name="connsiteX24" fmla="*/ 2993123 w 3215928"/>
                <a:gd name="connsiteY24" fmla="*/ 3581850 h 358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215928" h="3584612">
                  <a:moveTo>
                    <a:pt x="2993314" y="3582136"/>
                  </a:moveTo>
                  <a:cubicBezTo>
                    <a:pt x="2924964" y="3488791"/>
                    <a:pt x="2791402" y="3037496"/>
                    <a:pt x="2803855" y="2844520"/>
                  </a:cubicBezTo>
                  <a:cubicBezTo>
                    <a:pt x="2816308" y="2651734"/>
                    <a:pt x="3064705" y="2060517"/>
                    <a:pt x="3114423" y="1892496"/>
                  </a:cubicBezTo>
                  <a:cubicBezTo>
                    <a:pt x="3164045" y="1724475"/>
                    <a:pt x="3325556" y="1288802"/>
                    <a:pt x="3095791" y="759878"/>
                  </a:cubicBezTo>
                  <a:cubicBezTo>
                    <a:pt x="2865930" y="230764"/>
                    <a:pt x="2431211" y="13023"/>
                    <a:pt x="1928047" y="545"/>
                  </a:cubicBezTo>
                  <a:cubicBezTo>
                    <a:pt x="1424978" y="-11837"/>
                    <a:pt x="859739" y="187235"/>
                    <a:pt x="549171" y="541946"/>
                  </a:cubicBezTo>
                  <a:cubicBezTo>
                    <a:pt x="238793" y="896657"/>
                    <a:pt x="220066" y="1182979"/>
                    <a:pt x="207613" y="1257655"/>
                  </a:cubicBezTo>
                  <a:cubicBezTo>
                    <a:pt x="195255" y="1332331"/>
                    <a:pt x="244972" y="1500352"/>
                    <a:pt x="269783" y="1568741"/>
                  </a:cubicBezTo>
                  <a:cubicBezTo>
                    <a:pt x="294595" y="1637226"/>
                    <a:pt x="275962" y="1662086"/>
                    <a:pt x="269783" y="1730476"/>
                  </a:cubicBezTo>
                  <a:cubicBezTo>
                    <a:pt x="263509" y="1798961"/>
                    <a:pt x="207613" y="1842585"/>
                    <a:pt x="182802" y="1886114"/>
                  </a:cubicBezTo>
                  <a:cubicBezTo>
                    <a:pt x="157990" y="1929739"/>
                    <a:pt x="108273" y="2060327"/>
                    <a:pt x="58650" y="2166149"/>
                  </a:cubicBezTo>
                  <a:cubicBezTo>
                    <a:pt x="8933" y="2271972"/>
                    <a:pt x="-34511" y="2327979"/>
                    <a:pt x="39923" y="2396369"/>
                  </a:cubicBezTo>
                  <a:cubicBezTo>
                    <a:pt x="114452" y="2464853"/>
                    <a:pt x="188981" y="2464853"/>
                    <a:pt x="207518" y="2502191"/>
                  </a:cubicBezTo>
                  <a:cubicBezTo>
                    <a:pt x="226150" y="2539529"/>
                    <a:pt x="195160" y="2545721"/>
                    <a:pt x="182706" y="2564390"/>
                  </a:cubicBezTo>
                  <a:cubicBezTo>
                    <a:pt x="170253" y="2583154"/>
                    <a:pt x="145442" y="2620396"/>
                    <a:pt x="201339" y="2682595"/>
                  </a:cubicBezTo>
                  <a:lnTo>
                    <a:pt x="188790" y="2707455"/>
                  </a:lnTo>
                  <a:cubicBezTo>
                    <a:pt x="176337" y="2732411"/>
                    <a:pt x="201339" y="2775940"/>
                    <a:pt x="232424" y="2800895"/>
                  </a:cubicBezTo>
                  <a:cubicBezTo>
                    <a:pt x="263414" y="2825756"/>
                    <a:pt x="257235" y="2838138"/>
                    <a:pt x="238603" y="2894145"/>
                  </a:cubicBezTo>
                  <a:cubicBezTo>
                    <a:pt x="219971" y="2950247"/>
                    <a:pt x="195065" y="2968821"/>
                    <a:pt x="182611" y="3062261"/>
                  </a:cubicBezTo>
                  <a:cubicBezTo>
                    <a:pt x="170158" y="3155511"/>
                    <a:pt x="244782" y="3155511"/>
                    <a:pt x="337943" y="3199136"/>
                  </a:cubicBezTo>
                  <a:cubicBezTo>
                    <a:pt x="431104" y="3242665"/>
                    <a:pt x="586435" y="3223996"/>
                    <a:pt x="704407" y="3230187"/>
                  </a:cubicBezTo>
                  <a:cubicBezTo>
                    <a:pt x="822380" y="3236378"/>
                    <a:pt x="1033608" y="3280003"/>
                    <a:pt x="1120589" y="3304768"/>
                  </a:cubicBezTo>
                  <a:cubicBezTo>
                    <a:pt x="1207381" y="3329723"/>
                    <a:pt x="1238086" y="3491362"/>
                    <a:pt x="1293983" y="3584612"/>
                  </a:cubicBezTo>
                  <a:lnTo>
                    <a:pt x="2993123" y="3581850"/>
                  </a:lnTo>
                  <a:lnTo>
                    <a:pt x="2993123" y="3581850"/>
                  </a:lnTo>
                  <a:close/>
                </a:path>
              </a:pathLst>
            </a:custGeom>
            <a:solidFill>
              <a:schemeClr val="bg1"/>
            </a:solidFill>
            <a:ln w="0" cap="flat">
              <a:noFill/>
              <a:prstDash val="solid"/>
              <a:miter/>
            </a:ln>
          </p:spPr>
          <p:txBody>
            <a:bodyPr rtlCol="0" anchor="ctr"/>
            <a:lstStyle/>
            <a:p>
              <a:endParaRPr lang="fr-CA"/>
            </a:p>
          </p:txBody>
        </p:sp>
        <p:sp>
          <p:nvSpPr>
            <p:cNvPr id="7" name="Freeform 11">
              <a:extLst>
                <a:ext uri="{FF2B5EF4-FFF2-40B4-BE49-F238E27FC236}">
                  <a16:creationId xmlns:a16="http://schemas.microsoft.com/office/drawing/2014/main" id="{AAC57319-B3E7-908E-2D71-D97D3A0C3C1F}"/>
                </a:ext>
              </a:extLst>
            </p:cNvPr>
            <p:cNvSpPr/>
            <p:nvPr/>
          </p:nvSpPr>
          <p:spPr>
            <a:xfrm>
              <a:off x="8255251" y="2084657"/>
              <a:ext cx="1122360" cy="1124591"/>
            </a:xfrm>
            <a:custGeom>
              <a:avLst/>
              <a:gdLst>
                <a:gd name="connsiteX0" fmla="*/ 903016 w 1122360"/>
                <a:gd name="connsiteY0" fmla="*/ 603634 h 1124591"/>
                <a:gd name="connsiteX1" fmla="*/ 861189 w 1122360"/>
                <a:gd name="connsiteY1" fmla="*/ 731555 h 1124591"/>
                <a:gd name="connsiteX2" fmla="*/ 773637 w 1122360"/>
                <a:gd name="connsiteY2" fmla="*/ 833758 h 1124591"/>
                <a:gd name="connsiteX3" fmla="*/ 653763 w 1122360"/>
                <a:gd name="connsiteY3" fmla="*/ 894528 h 1124591"/>
                <a:gd name="connsiteX4" fmla="*/ 519821 w 1122360"/>
                <a:gd name="connsiteY4" fmla="*/ 904720 h 1124591"/>
                <a:gd name="connsiteX5" fmla="*/ 392057 w 1122360"/>
                <a:gd name="connsiteY5" fmla="*/ 862905 h 1124591"/>
                <a:gd name="connsiteX6" fmla="*/ 290341 w 1122360"/>
                <a:gd name="connsiteY6" fmla="*/ 775084 h 1124591"/>
                <a:gd name="connsiteX7" fmla="*/ 229501 w 1122360"/>
                <a:gd name="connsiteY7" fmla="*/ 655069 h 1124591"/>
                <a:gd name="connsiteX8" fmla="*/ 219329 w 1122360"/>
                <a:gd name="connsiteY8" fmla="*/ 520862 h 1124591"/>
                <a:gd name="connsiteX9" fmla="*/ 261062 w 1122360"/>
                <a:gd name="connsiteY9" fmla="*/ 392941 h 1124591"/>
                <a:gd name="connsiteX10" fmla="*/ 348709 w 1122360"/>
                <a:gd name="connsiteY10" fmla="*/ 290738 h 1124591"/>
                <a:gd name="connsiteX11" fmla="*/ 468582 w 1122360"/>
                <a:gd name="connsiteY11" fmla="*/ 229873 h 1124591"/>
                <a:gd name="connsiteX12" fmla="*/ 602525 w 1122360"/>
                <a:gd name="connsiteY12" fmla="*/ 219777 h 1124591"/>
                <a:gd name="connsiteX13" fmla="*/ 730098 w 1122360"/>
                <a:gd name="connsiteY13" fmla="*/ 261687 h 1124591"/>
                <a:gd name="connsiteX14" fmla="*/ 832100 w 1122360"/>
                <a:gd name="connsiteY14" fmla="*/ 349317 h 1124591"/>
                <a:gd name="connsiteX15" fmla="*/ 892749 w 1122360"/>
                <a:gd name="connsiteY15" fmla="*/ 469427 h 1124591"/>
                <a:gd name="connsiteX16" fmla="*/ 902921 w 1122360"/>
                <a:gd name="connsiteY16" fmla="*/ 603634 h 1124591"/>
                <a:gd name="connsiteX17" fmla="*/ 902921 w 1122360"/>
                <a:gd name="connsiteY17" fmla="*/ 603634 h 1124591"/>
                <a:gd name="connsiteX18" fmla="*/ 1057302 w 1122360"/>
                <a:gd name="connsiteY18" fmla="*/ 584584 h 1124591"/>
                <a:gd name="connsiteX19" fmla="*/ 1122325 w 1122360"/>
                <a:gd name="connsiteY19" fmla="*/ 563344 h 1124591"/>
                <a:gd name="connsiteX20" fmla="*/ 1115765 w 1122360"/>
                <a:gd name="connsiteY20" fmla="*/ 475904 h 1124591"/>
                <a:gd name="connsiteX21" fmla="*/ 1047891 w 1122360"/>
                <a:gd name="connsiteY21" fmla="*/ 464950 h 1124591"/>
                <a:gd name="connsiteX22" fmla="*/ 1039620 w 1122360"/>
                <a:gd name="connsiteY22" fmla="*/ 428470 h 1124591"/>
                <a:gd name="connsiteX23" fmla="*/ 1027928 w 1122360"/>
                <a:gd name="connsiteY23" fmla="*/ 392941 h 1124591"/>
                <a:gd name="connsiteX24" fmla="*/ 1080307 w 1122360"/>
                <a:gd name="connsiteY24" fmla="*/ 348460 h 1124591"/>
                <a:gd name="connsiteX25" fmla="*/ 1040571 w 1122360"/>
                <a:gd name="connsiteY25" fmla="*/ 270069 h 1124591"/>
                <a:gd name="connsiteX26" fmla="*/ 974028 w 1122360"/>
                <a:gd name="connsiteY26" fmla="*/ 285690 h 1124591"/>
                <a:gd name="connsiteX27" fmla="*/ 952068 w 1122360"/>
                <a:gd name="connsiteY27" fmla="*/ 255210 h 1124591"/>
                <a:gd name="connsiteX28" fmla="*/ 927732 w 1122360"/>
                <a:gd name="connsiteY28" fmla="*/ 226825 h 1124591"/>
                <a:gd name="connsiteX29" fmla="*/ 958818 w 1122360"/>
                <a:gd name="connsiteY29" fmla="*/ 165484 h 1124591"/>
                <a:gd name="connsiteX30" fmla="*/ 892369 w 1122360"/>
                <a:gd name="connsiteY30" fmla="*/ 108430 h 1124591"/>
                <a:gd name="connsiteX31" fmla="*/ 836758 w 1122360"/>
                <a:gd name="connsiteY31" fmla="*/ 148625 h 1124591"/>
                <a:gd name="connsiteX32" fmla="*/ 804912 w 1122360"/>
                <a:gd name="connsiteY32" fmla="*/ 128718 h 1124591"/>
                <a:gd name="connsiteX33" fmla="*/ 771640 w 1122360"/>
                <a:gd name="connsiteY33" fmla="*/ 111763 h 1124591"/>
                <a:gd name="connsiteX34" fmla="*/ 777059 w 1122360"/>
                <a:gd name="connsiteY34" fmla="*/ 43374 h 1124591"/>
                <a:gd name="connsiteX35" fmla="*/ 693974 w 1122360"/>
                <a:gd name="connsiteY35" fmla="*/ 15847 h 1124591"/>
                <a:gd name="connsiteX36" fmla="*/ 657851 w 1122360"/>
                <a:gd name="connsiteY36" fmla="*/ 74330 h 1124591"/>
                <a:gd name="connsiteX37" fmla="*/ 620777 w 1122360"/>
                <a:gd name="connsiteY37" fmla="*/ 68139 h 1124591"/>
                <a:gd name="connsiteX38" fmla="*/ 583417 w 1122360"/>
                <a:gd name="connsiteY38" fmla="*/ 65186 h 1124591"/>
                <a:gd name="connsiteX39" fmla="*/ 562218 w 1122360"/>
                <a:gd name="connsiteY39" fmla="*/ 35 h 1124591"/>
                <a:gd name="connsiteX40" fmla="*/ 474856 w 1122360"/>
                <a:gd name="connsiteY40" fmla="*/ 6607 h 1124591"/>
                <a:gd name="connsiteX41" fmla="*/ 463924 w 1122360"/>
                <a:gd name="connsiteY41" fmla="*/ 74521 h 1124591"/>
                <a:gd name="connsiteX42" fmla="*/ 427420 w 1122360"/>
                <a:gd name="connsiteY42" fmla="*/ 82807 h 1124591"/>
                <a:gd name="connsiteX43" fmla="*/ 392057 w 1122360"/>
                <a:gd name="connsiteY43" fmla="*/ 94618 h 1124591"/>
                <a:gd name="connsiteX44" fmla="*/ 347568 w 1122360"/>
                <a:gd name="connsiteY44" fmla="*/ 42136 h 1124591"/>
                <a:gd name="connsiteX45" fmla="*/ 269427 w 1122360"/>
                <a:gd name="connsiteY45" fmla="*/ 81855 h 1124591"/>
                <a:gd name="connsiteX46" fmla="*/ 285017 w 1122360"/>
                <a:gd name="connsiteY46" fmla="*/ 148530 h 1124591"/>
                <a:gd name="connsiteX47" fmla="*/ 254597 w 1122360"/>
                <a:gd name="connsiteY47" fmla="*/ 170437 h 1124591"/>
                <a:gd name="connsiteX48" fmla="*/ 226269 w 1122360"/>
                <a:gd name="connsiteY48" fmla="*/ 194917 h 1124591"/>
                <a:gd name="connsiteX49" fmla="*/ 160105 w 1122360"/>
                <a:gd name="connsiteY49" fmla="*/ 169390 h 1124591"/>
                <a:gd name="connsiteX50" fmla="*/ 113050 w 1122360"/>
                <a:gd name="connsiteY50" fmla="*/ 224444 h 1124591"/>
                <a:gd name="connsiteX51" fmla="*/ 148223 w 1122360"/>
                <a:gd name="connsiteY51" fmla="*/ 285880 h 1124591"/>
                <a:gd name="connsiteX52" fmla="*/ 128450 w 1122360"/>
                <a:gd name="connsiteY52" fmla="*/ 317694 h 1124591"/>
                <a:gd name="connsiteX53" fmla="*/ 111529 w 1122360"/>
                <a:gd name="connsiteY53" fmla="*/ 351222 h 1124591"/>
                <a:gd name="connsiteX54" fmla="*/ 43179 w 1122360"/>
                <a:gd name="connsiteY54" fmla="*/ 345697 h 1124591"/>
                <a:gd name="connsiteX55" fmla="*/ 15801 w 1122360"/>
                <a:gd name="connsiteY55" fmla="*/ 429041 h 1124591"/>
                <a:gd name="connsiteX56" fmla="*/ 74264 w 1122360"/>
                <a:gd name="connsiteY56" fmla="*/ 465236 h 1124591"/>
                <a:gd name="connsiteX57" fmla="*/ 67990 w 1122360"/>
                <a:gd name="connsiteY57" fmla="*/ 502193 h 1124591"/>
                <a:gd name="connsiteX58" fmla="*/ 65043 w 1122360"/>
                <a:gd name="connsiteY58" fmla="*/ 539626 h 1124591"/>
                <a:gd name="connsiteX59" fmla="*/ 21 w 1122360"/>
                <a:gd name="connsiteY59" fmla="*/ 560867 h 1124591"/>
                <a:gd name="connsiteX60" fmla="*/ 6675 w 1122360"/>
                <a:gd name="connsiteY60" fmla="*/ 648497 h 1124591"/>
                <a:gd name="connsiteX61" fmla="*/ 74455 w 1122360"/>
                <a:gd name="connsiteY61" fmla="*/ 659356 h 1124591"/>
                <a:gd name="connsiteX62" fmla="*/ 82725 w 1122360"/>
                <a:gd name="connsiteY62" fmla="*/ 695932 h 1124591"/>
                <a:gd name="connsiteX63" fmla="*/ 94608 w 1122360"/>
                <a:gd name="connsiteY63" fmla="*/ 731460 h 1124591"/>
                <a:gd name="connsiteX64" fmla="*/ 42133 w 1122360"/>
                <a:gd name="connsiteY64" fmla="*/ 776037 h 1124591"/>
                <a:gd name="connsiteX65" fmla="*/ 81774 w 1122360"/>
                <a:gd name="connsiteY65" fmla="*/ 854332 h 1124591"/>
                <a:gd name="connsiteX66" fmla="*/ 148318 w 1122360"/>
                <a:gd name="connsiteY66" fmla="*/ 838807 h 1124591"/>
                <a:gd name="connsiteX67" fmla="*/ 170182 w 1122360"/>
                <a:gd name="connsiteY67" fmla="*/ 869287 h 1124591"/>
                <a:gd name="connsiteX68" fmla="*/ 194708 w 1122360"/>
                <a:gd name="connsiteY68" fmla="*/ 897766 h 1124591"/>
                <a:gd name="connsiteX69" fmla="*/ 163433 w 1122360"/>
                <a:gd name="connsiteY69" fmla="*/ 959107 h 1124591"/>
                <a:gd name="connsiteX70" fmla="*/ 229881 w 1122360"/>
                <a:gd name="connsiteY70" fmla="*/ 1016162 h 1124591"/>
                <a:gd name="connsiteX71" fmla="*/ 285587 w 1122360"/>
                <a:gd name="connsiteY71" fmla="*/ 976062 h 1124591"/>
                <a:gd name="connsiteX72" fmla="*/ 317243 w 1122360"/>
                <a:gd name="connsiteY72" fmla="*/ 995874 h 1124591"/>
                <a:gd name="connsiteX73" fmla="*/ 350610 w 1122360"/>
                <a:gd name="connsiteY73" fmla="*/ 1012733 h 1124591"/>
                <a:gd name="connsiteX74" fmla="*/ 345191 w 1122360"/>
                <a:gd name="connsiteY74" fmla="*/ 1081218 h 1124591"/>
                <a:gd name="connsiteX75" fmla="*/ 428276 w 1122360"/>
                <a:gd name="connsiteY75" fmla="*/ 1108555 h 1124591"/>
                <a:gd name="connsiteX76" fmla="*/ 464494 w 1122360"/>
                <a:gd name="connsiteY76" fmla="*/ 1050166 h 1124591"/>
                <a:gd name="connsiteX77" fmla="*/ 501474 w 1122360"/>
                <a:gd name="connsiteY77" fmla="*/ 1056358 h 1124591"/>
                <a:gd name="connsiteX78" fmla="*/ 538833 w 1122360"/>
                <a:gd name="connsiteY78" fmla="*/ 1059406 h 1124591"/>
                <a:gd name="connsiteX79" fmla="*/ 560032 w 1122360"/>
                <a:gd name="connsiteY79" fmla="*/ 1124557 h 1124591"/>
                <a:gd name="connsiteX80" fmla="*/ 647394 w 1122360"/>
                <a:gd name="connsiteY80" fmla="*/ 1117984 h 1124591"/>
                <a:gd name="connsiteX81" fmla="*/ 658231 w 1122360"/>
                <a:gd name="connsiteY81" fmla="*/ 1050071 h 1124591"/>
                <a:gd name="connsiteX82" fmla="*/ 694735 w 1122360"/>
                <a:gd name="connsiteY82" fmla="*/ 1041784 h 1124591"/>
                <a:gd name="connsiteX83" fmla="*/ 730098 w 1122360"/>
                <a:gd name="connsiteY83" fmla="*/ 1029973 h 1124591"/>
                <a:gd name="connsiteX84" fmla="*/ 774682 w 1122360"/>
                <a:gd name="connsiteY84" fmla="*/ 1082456 h 1124591"/>
                <a:gd name="connsiteX85" fmla="*/ 852823 w 1122360"/>
                <a:gd name="connsiteY85" fmla="*/ 1042737 h 1124591"/>
                <a:gd name="connsiteX86" fmla="*/ 837328 w 1122360"/>
                <a:gd name="connsiteY86" fmla="*/ 975967 h 1124591"/>
                <a:gd name="connsiteX87" fmla="*/ 867653 w 1122360"/>
                <a:gd name="connsiteY87" fmla="*/ 954059 h 1124591"/>
                <a:gd name="connsiteX88" fmla="*/ 895981 w 1122360"/>
                <a:gd name="connsiteY88" fmla="*/ 929580 h 1124591"/>
                <a:gd name="connsiteX89" fmla="*/ 957297 w 1122360"/>
                <a:gd name="connsiteY89" fmla="*/ 960822 h 1124591"/>
                <a:gd name="connsiteX90" fmla="*/ 1014144 w 1122360"/>
                <a:gd name="connsiteY90" fmla="*/ 894147 h 1124591"/>
                <a:gd name="connsiteX91" fmla="*/ 974218 w 1122360"/>
                <a:gd name="connsiteY91" fmla="*/ 838426 h 1124591"/>
                <a:gd name="connsiteX92" fmla="*/ 993800 w 1122360"/>
                <a:gd name="connsiteY92" fmla="*/ 806612 h 1124591"/>
                <a:gd name="connsiteX93" fmla="*/ 1010721 w 1122360"/>
                <a:gd name="connsiteY93" fmla="*/ 773179 h 1124591"/>
                <a:gd name="connsiteX94" fmla="*/ 1079071 w 1122360"/>
                <a:gd name="connsiteY94" fmla="*/ 778609 h 1124591"/>
                <a:gd name="connsiteX95" fmla="*/ 1106544 w 1122360"/>
                <a:gd name="connsiteY95" fmla="*/ 695360 h 1124591"/>
                <a:gd name="connsiteX96" fmla="*/ 1048176 w 1122360"/>
                <a:gd name="connsiteY96" fmla="*/ 659070 h 1124591"/>
                <a:gd name="connsiteX97" fmla="*/ 1054450 w 1122360"/>
                <a:gd name="connsiteY97" fmla="*/ 622018 h 1124591"/>
                <a:gd name="connsiteX98" fmla="*/ 1057302 w 1122360"/>
                <a:gd name="connsiteY98" fmla="*/ 584584 h 1124591"/>
                <a:gd name="connsiteX99" fmla="*/ 1057302 w 1122360"/>
                <a:gd name="connsiteY99" fmla="*/ 584584 h 11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60" h="1124591">
                  <a:moveTo>
                    <a:pt x="903016" y="603634"/>
                  </a:moveTo>
                  <a:cubicBezTo>
                    <a:pt x="897693" y="648402"/>
                    <a:pt x="883243" y="692122"/>
                    <a:pt x="861189" y="731555"/>
                  </a:cubicBezTo>
                  <a:cubicBezTo>
                    <a:pt x="839039" y="771084"/>
                    <a:pt x="809095" y="805945"/>
                    <a:pt x="773637" y="833758"/>
                  </a:cubicBezTo>
                  <a:cubicBezTo>
                    <a:pt x="738178" y="861667"/>
                    <a:pt x="697397" y="882241"/>
                    <a:pt x="653763" y="894528"/>
                  </a:cubicBezTo>
                  <a:cubicBezTo>
                    <a:pt x="610035" y="906625"/>
                    <a:pt x="564500" y="910244"/>
                    <a:pt x="519821" y="904720"/>
                  </a:cubicBezTo>
                  <a:cubicBezTo>
                    <a:pt x="475237" y="899386"/>
                    <a:pt x="431508" y="885003"/>
                    <a:pt x="392057" y="862905"/>
                  </a:cubicBezTo>
                  <a:cubicBezTo>
                    <a:pt x="352701" y="840616"/>
                    <a:pt x="318004" y="810613"/>
                    <a:pt x="290341" y="775084"/>
                  </a:cubicBezTo>
                  <a:cubicBezTo>
                    <a:pt x="262487" y="739556"/>
                    <a:pt x="241859" y="698694"/>
                    <a:pt x="229501" y="655069"/>
                  </a:cubicBezTo>
                  <a:cubicBezTo>
                    <a:pt x="217428" y="611254"/>
                    <a:pt x="213911" y="565630"/>
                    <a:pt x="219329" y="520862"/>
                  </a:cubicBezTo>
                  <a:cubicBezTo>
                    <a:pt x="224748" y="476095"/>
                    <a:pt x="239007" y="432280"/>
                    <a:pt x="261062" y="392941"/>
                  </a:cubicBezTo>
                  <a:cubicBezTo>
                    <a:pt x="283401" y="353508"/>
                    <a:pt x="313251" y="318551"/>
                    <a:pt x="348709" y="290738"/>
                  </a:cubicBezTo>
                  <a:cubicBezTo>
                    <a:pt x="384072" y="262830"/>
                    <a:pt x="424854" y="242256"/>
                    <a:pt x="468582" y="229873"/>
                  </a:cubicBezTo>
                  <a:cubicBezTo>
                    <a:pt x="512216" y="217777"/>
                    <a:pt x="557750" y="214252"/>
                    <a:pt x="602525" y="219777"/>
                  </a:cubicBezTo>
                  <a:cubicBezTo>
                    <a:pt x="647109" y="225206"/>
                    <a:pt x="690837" y="239494"/>
                    <a:pt x="730098" y="261687"/>
                  </a:cubicBezTo>
                  <a:cubicBezTo>
                    <a:pt x="769359" y="283880"/>
                    <a:pt x="804342" y="313884"/>
                    <a:pt x="832100" y="349317"/>
                  </a:cubicBezTo>
                  <a:cubicBezTo>
                    <a:pt x="859953" y="384845"/>
                    <a:pt x="880391" y="425707"/>
                    <a:pt x="892749" y="469427"/>
                  </a:cubicBezTo>
                  <a:cubicBezTo>
                    <a:pt x="904822" y="513147"/>
                    <a:pt x="908340" y="558772"/>
                    <a:pt x="902921" y="603634"/>
                  </a:cubicBezTo>
                  <a:lnTo>
                    <a:pt x="902921" y="603634"/>
                  </a:lnTo>
                  <a:close/>
                  <a:moveTo>
                    <a:pt x="1057302" y="584584"/>
                  </a:moveTo>
                  <a:cubicBezTo>
                    <a:pt x="1079641" y="578488"/>
                    <a:pt x="1100936" y="571440"/>
                    <a:pt x="1122325" y="563344"/>
                  </a:cubicBezTo>
                  <a:cubicBezTo>
                    <a:pt x="1122705" y="534007"/>
                    <a:pt x="1120043" y="504860"/>
                    <a:pt x="1115765" y="475904"/>
                  </a:cubicBezTo>
                  <a:cubicBezTo>
                    <a:pt x="1093711" y="471142"/>
                    <a:pt x="1070706" y="467713"/>
                    <a:pt x="1047891" y="464950"/>
                  </a:cubicBezTo>
                  <a:lnTo>
                    <a:pt x="1039620" y="428470"/>
                  </a:lnTo>
                  <a:lnTo>
                    <a:pt x="1027928" y="392941"/>
                  </a:lnTo>
                  <a:cubicBezTo>
                    <a:pt x="1045894" y="378844"/>
                    <a:pt x="1063671" y="363890"/>
                    <a:pt x="1080307" y="348460"/>
                  </a:cubicBezTo>
                  <a:cubicBezTo>
                    <a:pt x="1068900" y="321504"/>
                    <a:pt x="1056161" y="295120"/>
                    <a:pt x="1040571" y="270069"/>
                  </a:cubicBezTo>
                  <a:cubicBezTo>
                    <a:pt x="1018136" y="274355"/>
                    <a:pt x="996272" y="279403"/>
                    <a:pt x="974028" y="285690"/>
                  </a:cubicBezTo>
                  <a:lnTo>
                    <a:pt x="952068" y="255210"/>
                  </a:lnTo>
                  <a:cubicBezTo>
                    <a:pt x="944463" y="245399"/>
                    <a:pt x="935813" y="236255"/>
                    <a:pt x="927732" y="226825"/>
                  </a:cubicBezTo>
                  <a:cubicBezTo>
                    <a:pt x="938854" y="206918"/>
                    <a:pt x="949596" y="186058"/>
                    <a:pt x="958818" y="165484"/>
                  </a:cubicBezTo>
                  <a:cubicBezTo>
                    <a:pt x="938094" y="144815"/>
                    <a:pt x="916040" y="125575"/>
                    <a:pt x="892369" y="108430"/>
                  </a:cubicBezTo>
                  <a:cubicBezTo>
                    <a:pt x="873262" y="120907"/>
                    <a:pt x="854820" y="134242"/>
                    <a:pt x="836758" y="148625"/>
                  </a:cubicBezTo>
                  <a:lnTo>
                    <a:pt x="804912" y="128718"/>
                  </a:lnTo>
                  <a:lnTo>
                    <a:pt x="771640" y="111763"/>
                  </a:lnTo>
                  <a:cubicBezTo>
                    <a:pt x="774492" y="88808"/>
                    <a:pt x="776203" y="66043"/>
                    <a:pt x="777059" y="43374"/>
                  </a:cubicBezTo>
                  <a:cubicBezTo>
                    <a:pt x="750156" y="31944"/>
                    <a:pt x="722398" y="22990"/>
                    <a:pt x="693974" y="15847"/>
                  </a:cubicBezTo>
                  <a:cubicBezTo>
                    <a:pt x="681046" y="34420"/>
                    <a:pt x="668973" y="54518"/>
                    <a:pt x="657851" y="74330"/>
                  </a:cubicBezTo>
                  <a:cubicBezTo>
                    <a:pt x="645398" y="72235"/>
                    <a:pt x="633135" y="69663"/>
                    <a:pt x="620777" y="68139"/>
                  </a:cubicBezTo>
                  <a:lnTo>
                    <a:pt x="583417" y="65186"/>
                  </a:lnTo>
                  <a:cubicBezTo>
                    <a:pt x="577333" y="42802"/>
                    <a:pt x="570299" y="21562"/>
                    <a:pt x="562218" y="35"/>
                  </a:cubicBezTo>
                  <a:cubicBezTo>
                    <a:pt x="532844" y="-346"/>
                    <a:pt x="503755" y="2416"/>
                    <a:pt x="474856" y="6607"/>
                  </a:cubicBezTo>
                  <a:cubicBezTo>
                    <a:pt x="470103" y="28705"/>
                    <a:pt x="466586" y="51851"/>
                    <a:pt x="463924" y="74521"/>
                  </a:cubicBezTo>
                  <a:lnTo>
                    <a:pt x="427420" y="82807"/>
                  </a:lnTo>
                  <a:lnTo>
                    <a:pt x="392057" y="94618"/>
                  </a:lnTo>
                  <a:cubicBezTo>
                    <a:pt x="377988" y="76616"/>
                    <a:pt x="363063" y="58709"/>
                    <a:pt x="347568" y="42136"/>
                  </a:cubicBezTo>
                  <a:cubicBezTo>
                    <a:pt x="320570" y="53566"/>
                    <a:pt x="294238" y="66329"/>
                    <a:pt x="269427" y="81855"/>
                  </a:cubicBezTo>
                  <a:cubicBezTo>
                    <a:pt x="273705" y="104334"/>
                    <a:pt x="278743" y="126241"/>
                    <a:pt x="285017" y="148530"/>
                  </a:cubicBezTo>
                  <a:lnTo>
                    <a:pt x="254597" y="170437"/>
                  </a:lnTo>
                  <a:cubicBezTo>
                    <a:pt x="244806" y="178057"/>
                    <a:pt x="235585" y="186725"/>
                    <a:pt x="226269" y="194917"/>
                  </a:cubicBezTo>
                  <a:cubicBezTo>
                    <a:pt x="206306" y="183772"/>
                    <a:pt x="182065" y="176057"/>
                    <a:pt x="160105" y="169390"/>
                  </a:cubicBezTo>
                  <a:cubicBezTo>
                    <a:pt x="139667" y="190345"/>
                    <a:pt x="130161" y="200727"/>
                    <a:pt x="113050" y="224444"/>
                  </a:cubicBezTo>
                  <a:cubicBezTo>
                    <a:pt x="125123" y="250828"/>
                    <a:pt x="133868" y="267878"/>
                    <a:pt x="148223" y="285880"/>
                  </a:cubicBezTo>
                  <a:lnTo>
                    <a:pt x="128450" y="317694"/>
                  </a:lnTo>
                  <a:lnTo>
                    <a:pt x="111529" y="351222"/>
                  </a:lnTo>
                  <a:cubicBezTo>
                    <a:pt x="88619" y="348269"/>
                    <a:pt x="65899" y="346459"/>
                    <a:pt x="43179" y="345697"/>
                  </a:cubicBezTo>
                  <a:cubicBezTo>
                    <a:pt x="31772" y="372653"/>
                    <a:pt x="23026" y="400466"/>
                    <a:pt x="15801" y="429041"/>
                  </a:cubicBezTo>
                  <a:cubicBezTo>
                    <a:pt x="34433" y="441805"/>
                    <a:pt x="54301" y="454092"/>
                    <a:pt x="74264" y="465236"/>
                  </a:cubicBezTo>
                  <a:cubicBezTo>
                    <a:pt x="72173" y="477619"/>
                    <a:pt x="69511" y="489811"/>
                    <a:pt x="67990" y="502193"/>
                  </a:cubicBezTo>
                  <a:lnTo>
                    <a:pt x="65043" y="539626"/>
                  </a:lnTo>
                  <a:cubicBezTo>
                    <a:pt x="42799" y="545818"/>
                    <a:pt x="21410" y="552866"/>
                    <a:pt x="21" y="560867"/>
                  </a:cubicBezTo>
                  <a:cubicBezTo>
                    <a:pt x="-264" y="590299"/>
                    <a:pt x="2397" y="619446"/>
                    <a:pt x="6675" y="648497"/>
                  </a:cubicBezTo>
                  <a:cubicBezTo>
                    <a:pt x="28730" y="653164"/>
                    <a:pt x="51830" y="656689"/>
                    <a:pt x="74455" y="659356"/>
                  </a:cubicBezTo>
                  <a:lnTo>
                    <a:pt x="82725" y="695932"/>
                  </a:lnTo>
                  <a:lnTo>
                    <a:pt x="94608" y="731460"/>
                  </a:lnTo>
                  <a:cubicBezTo>
                    <a:pt x="76546" y="745557"/>
                    <a:pt x="58674" y="760511"/>
                    <a:pt x="42133" y="776037"/>
                  </a:cubicBezTo>
                  <a:cubicBezTo>
                    <a:pt x="53446" y="802993"/>
                    <a:pt x="66279" y="829377"/>
                    <a:pt x="81774" y="854332"/>
                  </a:cubicBezTo>
                  <a:cubicBezTo>
                    <a:pt x="104304" y="850046"/>
                    <a:pt x="126073" y="845093"/>
                    <a:pt x="148318" y="838807"/>
                  </a:cubicBezTo>
                  <a:lnTo>
                    <a:pt x="170182" y="869287"/>
                  </a:lnTo>
                  <a:cubicBezTo>
                    <a:pt x="177882" y="879097"/>
                    <a:pt x="186438" y="888337"/>
                    <a:pt x="194708" y="897766"/>
                  </a:cubicBezTo>
                  <a:cubicBezTo>
                    <a:pt x="183491" y="917674"/>
                    <a:pt x="172654" y="938533"/>
                    <a:pt x="163433" y="959107"/>
                  </a:cubicBezTo>
                  <a:cubicBezTo>
                    <a:pt x="184156" y="979777"/>
                    <a:pt x="206211" y="999017"/>
                    <a:pt x="229881" y="1016162"/>
                  </a:cubicBezTo>
                  <a:cubicBezTo>
                    <a:pt x="248989" y="1003684"/>
                    <a:pt x="267431" y="990349"/>
                    <a:pt x="285587" y="976062"/>
                  </a:cubicBezTo>
                  <a:lnTo>
                    <a:pt x="317243" y="995874"/>
                  </a:lnTo>
                  <a:lnTo>
                    <a:pt x="350610" y="1012733"/>
                  </a:lnTo>
                  <a:cubicBezTo>
                    <a:pt x="347758" y="1035593"/>
                    <a:pt x="345952" y="1058453"/>
                    <a:pt x="345191" y="1081218"/>
                  </a:cubicBezTo>
                  <a:cubicBezTo>
                    <a:pt x="371999" y="1092648"/>
                    <a:pt x="399852" y="1101506"/>
                    <a:pt x="428276" y="1108555"/>
                  </a:cubicBezTo>
                  <a:cubicBezTo>
                    <a:pt x="441109" y="1089981"/>
                    <a:pt x="453087" y="1069978"/>
                    <a:pt x="464494" y="1050166"/>
                  </a:cubicBezTo>
                  <a:cubicBezTo>
                    <a:pt x="476662" y="1052262"/>
                    <a:pt x="488925" y="1054834"/>
                    <a:pt x="501474" y="1056358"/>
                  </a:cubicBezTo>
                  <a:lnTo>
                    <a:pt x="538833" y="1059406"/>
                  </a:lnTo>
                  <a:cubicBezTo>
                    <a:pt x="544917" y="1081694"/>
                    <a:pt x="551952" y="1103030"/>
                    <a:pt x="560032" y="1124557"/>
                  </a:cubicBezTo>
                  <a:cubicBezTo>
                    <a:pt x="589311" y="1124938"/>
                    <a:pt x="618495" y="1122175"/>
                    <a:pt x="647394" y="1117984"/>
                  </a:cubicBezTo>
                  <a:cubicBezTo>
                    <a:pt x="652052" y="1095887"/>
                    <a:pt x="655569" y="1072741"/>
                    <a:pt x="658231" y="1050071"/>
                  </a:cubicBezTo>
                  <a:lnTo>
                    <a:pt x="694735" y="1041784"/>
                  </a:lnTo>
                  <a:lnTo>
                    <a:pt x="730098" y="1029973"/>
                  </a:lnTo>
                  <a:cubicBezTo>
                    <a:pt x="744357" y="1047976"/>
                    <a:pt x="759282" y="1065978"/>
                    <a:pt x="774682" y="1082456"/>
                  </a:cubicBezTo>
                  <a:cubicBezTo>
                    <a:pt x="801680" y="1071026"/>
                    <a:pt x="827917" y="1058263"/>
                    <a:pt x="852823" y="1042737"/>
                  </a:cubicBezTo>
                  <a:cubicBezTo>
                    <a:pt x="848641" y="1020258"/>
                    <a:pt x="843602" y="998350"/>
                    <a:pt x="837328" y="975967"/>
                  </a:cubicBezTo>
                  <a:lnTo>
                    <a:pt x="867653" y="954059"/>
                  </a:lnTo>
                  <a:cubicBezTo>
                    <a:pt x="877444" y="946344"/>
                    <a:pt x="886665" y="937771"/>
                    <a:pt x="895981" y="929580"/>
                  </a:cubicBezTo>
                  <a:cubicBezTo>
                    <a:pt x="915849" y="940724"/>
                    <a:pt x="936668" y="951487"/>
                    <a:pt x="957297" y="960822"/>
                  </a:cubicBezTo>
                  <a:cubicBezTo>
                    <a:pt x="977830" y="940057"/>
                    <a:pt x="997033" y="917959"/>
                    <a:pt x="1014144" y="894147"/>
                  </a:cubicBezTo>
                  <a:cubicBezTo>
                    <a:pt x="1001786" y="875097"/>
                    <a:pt x="988477" y="856523"/>
                    <a:pt x="974218" y="838426"/>
                  </a:cubicBezTo>
                  <a:lnTo>
                    <a:pt x="993800" y="806612"/>
                  </a:lnTo>
                  <a:lnTo>
                    <a:pt x="1010721" y="773179"/>
                  </a:lnTo>
                  <a:cubicBezTo>
                    <a:pt x="1033631" y="776132"/>
                    <a:pt x="1056256" y="777847"/>
                    <a:pt x="1079071" y="778609"/>
                  </a:cubicBezTo>
                  <a:cubicBezTo>
                    <a:pt x="1090574" y="751653"/>
                    <a:pt x="1099509" y="723745"/>
                    <a:pt x="1106544" y="695360"/>
                  </a:cubicBezTo>
                  <a:cubicBezTo>
                    <a:pt x="1088007" y="682501"/>
                    <a:pt x="1068044" y="670309"/>
                    <a:pt x="1048176" y="659070"/>
                  </a:cubicBezTo>
                  <a:cubicBezTo>
                    <a:pt x="1050267" y="646783"/>
                    <a:pt x="1052834" y="634495"/>
                    <a:pt x="1054450" y="622018"/>
                  </a:cubicBezTo>
                  <a:lnTo>
                    <a:pt x="1057302" y="584584"/>
                  </a:lnTo>
                  <a:lnTo>
                    <a:pt x="1057302" y="584584"/>
                  </a:lnTo>
                  <a:close/>
                </a:path>
              </a:pathLst>
            </a:custGeom>
            <a:solidFill>
              <a:srgbClr val="72BF44"/>
            </a:solidFill>
            <a:ln w="0" cap="flat">
              <a:noFill/>
              <a:prstDash val="solid"/>
              <a:miter/>
            </a:ln>
          </p:spPr>
          <p:txBody>
            <a:bodyPr rtlCol="0" anchor="ctr"/>
            <a:lstStyle/>
            <a:p>
              <a:endParaRPr lang="fr-CA"/>
            </a:p>
          </p:txBody>
        </p:sp>
        <p:sp>
          <p:nvSpPr>
            <p:cNvPr id="8" name="Freeform 12">
              <a:extLst>
                <a:ext uri="{FF2B5EF4-FFF2-40B4-BE49-F238E27FC236}">
                  <a16:creationId xmlns:a16="http://schemas.microsoft.com/office/drawing/2014/main" id="{9E6EE5AB-AE56-5F24-3988-A5E4C56D5214}"/>
                </a:ext>
              </a:extLst>
            </p:cNvPr>
            <p:cNvSpPr/>
            <p:nvPr/>
          </p:nvSpPr>
          <p:spPr>
            <a:xfrm>
              <a:off x="8489249" y="2318942"/>
              <a:ext cx="654422" cy="655752"/>
            </a:xfrm>
            <a:custGeom>
              <a:avLst/>
              <a:gdLst>
                <a:gd name="connsiteX0" fmla="*/ 614167 w 654422"/>
                <a:gd name="connsiteY0" fmla="*/ 362682 h 655752"/>
                <a:gd name="connsiteX1" fmla="*/ 579089 w 654422"/>
                <a:gd name="connsiteY1" fmla="*/ 470124 h 655752"/>
                <a:gd name="connsiteX2" fmla="*/ 505511 w 654422"/>
                <a:gd name="connsiteY2" fmla="*/ 555849 h 655752"/>
                <a:gd name="connsiteX3" fmla="*/ 404935 w 654422"/>
                <a:gd name="connsiteY3" fmla="*/ 606808 h 655752"/>
                <a:gd name="connsiteX4" fmla="*/ 292666 w 654422"/>
                <a:gd name="connsiteY4" fmla="*/ 615380 h 655752"/>
                <a:gd name="connsiteX5" fmla="*/ 185341 w 654422"/>
                <a:gd name="connsiteY5" fmla="*/ 580233 h 655752"/>
                <a:gd name="connsiteX6" fmla="*/ 99785 w 654422"/>
                <a:gd name="connsiteY6" fmla="*/ 506510 h 655752"/>
                <a:gd name="connsiteX7" fmla="*/ 48927 w 654422"/>
                <a:gd name="connsiteY7" fmla="*/ 405735 h 655752"/>
                <a:gd name="connsiteX8" fmla="*/ 40372 w 654422"/>
                <a:gd name="connsiteY8" fmla="*/ 293054 h 655752"/>
                <a:gd name="connsiteX9" fmla="*/ 75545 w 654422"/>
                <a:gd name="connsiteY9" fmla="*/ 185612 h 655752"/>
                <a:gd name="connsiteX10" fmla="*/ 149123 w 654422"/>
                <a:gd name="connsiteY10" fmla="*/ 99792 h 655752"/>
                <a:gd name="connsiteX11" fmla="*/ 249698 w 654422"/>
                <a:gd name="connsiteY11" fmla="*/ 48833 h 655752"/>
                <a:gd name="connsiteX12" fmla="*/ 362062 w 654422"/>
                <a:gd name="connsiteY12" fmla="*/ 40166 h 655752"/>
                <a:gd name="connsiteX13" fmla="*/ 469292 w 654422"/>
                <a:gd name="connsiteY13" fmla="*/ 75408 h 655752"/>
                <a:gd name="connsiteX14" fmla="*/ 554848 w 654422"/>
                <a:gd name="connsiteY14" fmla="*/ 149132 h 655752"/>
                <a:gd name="connsiteX15" fmla="*/ 605801 w 654422"/>
                <a:gd name="connsiteY15" fmla="*/ 249906 h 655752"/>
                <a:gd name="connsiteX16" fmla="*/ 614357 w 654422"/>
                <a:gd name="connsiteY16" fmla="*/ 362587 h 655752"/>
                <a:gd name="connsiteX17" fmla="*/ 614357 w 654422"/>
                <a:gd name="connsiteY17" fmla="*/ 362587 h 655752"/>
                <a:gd name="connsiteX18" fmla="*/ 487924 w 654422"/>
                <a:gd name="connsiteY18" fmla="*/ 42166 h 655752"/>
                <a:gd name="connsiteX19" fmla="*/ 366435 w 654422"/>
                <a:gd name="connsiteY19" fmla="*/ 2351 h 655752"/>
                <a:gd name="connsiteX20" fmla="*/ 239242 w 654422"/>
                <a:gd name="connsiteY20" fmla="*/ 11972 h 655752"/>
                <a:gd name="connsiteX21" fmla="*/ 125262 w 654422"/>
                <a:gd name="connsiteY21" fmla="*/ 69788 h 655752"/>
                <a:gd name="connsiteX22" fmla="*/ 42083 w 654422"/>
                <a:gd name="connsiteY22" fmla="*/ 166753 h 655752"/>
                <a:gd name="connsiteX23" fmla="*/ 2347 w 654422"/>
                <a:gd name="connsiteY23" fmla="*/ 288387 h 655752"/>
                <a:gd name="connsiteX24" fmla="*/ 11948 w 654422"/>
                <a:gd name="connsiteY24" fmla="*/ 416022 h 655752"/>
                <a:gd name="connsiteX25" fmla="*/ 69651 w 654422"/>
                <a:gd name="connsiteY25" fmla="*/ 530132 h 655752"/>
                <a:gd name="connsiteX26" fmla="*/ 166519 w 654422"/>
                <a:gd name="connsiteY26" fmla="*/ 613571 h 655752"/>
                <a:gd name="connsiteX27" fmla="*/ 288008 w 654422"/>
                <a:gd name="connsiteY27" fmla="*/ 653385 h 655752"/>
                <a:gd name="connsiteX28" fmla="*/ 415202 w 654422"/>
                <a:gd name="connsiteY28" fmla="*/ 643670 h 655752"/>
                <a:gd name="connsiteX29" fmla="*/ 529086 w 654422"/>
                <a:gd name="connsiteY29" fmla="*/ 585853 h 655752"/>
                <a:gd name="connsiteX30" fmla="*/ 612360 w 654422"/>
                <a:gd name="connsiteY30" fmla="*/ 488793 h 655752"/>
                <a:gd name="connsiteX31" fmla="*/ 652096 w 654422"/>
                <a:gd name="connsiteY31" fmla="*/ 367159 h 655752"/>
                <a:gd name="connsiteX32" fmla="*/ 642400 w 654422"/>
                <a:gd name="connsiteY32" fmla="*/ 239619 h 655752"/>
                <a:gd name="connsiteX33" fmla="*/ 584602 w 654422"/>
                <a:gd name="connsiteY33" fmla="*/ 125414 h 655752"/>
                <a:gd name="connsiteX34" fmla="*/ 487829 w 654422"/>
                <a:gd name="connsiteY34" fmla="*/ 41975 h 655752"/>
                <a:gd name="connsiteX35" fmla="*/ 487829 w 654422"/>
                <a:gd name="connsiteY35" fmla="*/ 41975 h 655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422" h="655752">
                  <a:moveTo>
                    <a:pt x="614167" y="362682"/>
                  </a:moveTo>
                  <a:cubicBezTo>
                    <a:pt x="609604" y="400211"/>
                    <a:pt x="597626" y="436882"/>
                    <a:pt x="579089" y="470124"/>
                  </a:cubicBezTo>
                  <a:cubicBezTo>
                    <a:pt x="560456" y="503176"/>
                    <a:pt x="535170" y="532513"/>
                    <a:pt x="505511" y="555849"/>
                  </a:cubicBezTo>
                  <a:cubicBezTo>
                    <a:pt x="475851" y="579090"/>
                    <a:pt x="441629" y="596426"/>
                    <a:pt x="404935" y="606808"/>
                  </a:cubicBezTo>
                  <a:cubicBezTo>
                    <a:pt x="368241" y="617000"/>
                    <a:pt x="330026" y="619952"/>
                    <a:pt x="292666" y="615380"/>
                  </a:cubicBezTo>
                  <a:cubicBezTo>
                    <a:pt x="255117" y="610808"/>
                    <a:pt x="218613" y="598807"/>
                    <a:pt x="185341" y="580233"/>
                  </a:cubicBezTo>
                  <a:cubicBezTo>
                    <a:pt x="152355" y="561564"/>
                    <a:pt x="123076" y="536323"/>
                    <a:pt x="99785" y="506510"/>
                  </a:cubicBezTo>
                  <a:cubicBezTo>
                    <a:pt x="76495" y="476792"/>
                    <a:pt x="59289" y="442502"/>
                    <a:pt x="48927" y="405735"/>
                  </a:cubicBezTo>
                  <a:cubicBezTo>
                    <a:pt x="38756" y="368873"/>
                    <a:pt x="35904" y="330678"/>
                    <a:pt x="40372" y="293054"/>
                  </a:cubicBezTo>
                  <a:cubicBezTo>
                    <a:pt x="44935" y="255526"/>
                    <a:pt x="56912" y="218759"/>
                    <a:pt x="75545" y="185612"/>
                  </a:cubicBezTo>
                  <a:cubicBezTo>
                    <a:pt x="94177" y="152465"/>
                    <a:pt x="119368" y="123128"/>
                    <a:pt x="149123" y="99792"/>
                  </a:cubicBezTo>
                  <a:cubicBezTo>
                    <a:pt x="178782" y="76456"/>
                    <a:pt x="212909" y="59216"/>
                    <a:pt x="249698" y="48833"/>
                  </a:cubicBezTo>
                  <a:cubicBezTo>
                    <a:pt x="286392" y="38642"/>
                    <a:pt x="324607" y="35689"/>
                    <a:pt x="362062" y="40166"/>
                  </a:cubicBezTo>
                  <a:cubicBezTo>
                    <a:pt x="399516" y="44738"/>
                    <a:pt x="436115" y="56834"/>
                    <a:pt x="469292" y="75408"/>
                  </a:cubicBezTo>
                  <a:cubicBezTo>
                    <a:pt x="502374" y="94077"/>
                    <a:pt x="531653" y="119318"/>
                    <a:pt x="554848" y="149132"/>
                  </a:cubicBezTo>
                  <a:cubicBezTo>
                    <a:pt x="578138" y="178850"/>
                    <a:pt x="595439" y="213044"/>
                    <a:pt x="605801" y="249906"/>
                  </a:cubicBezTo>
                  <a:cubicBezTo>
                    <a:pt x="615878" y="286768"/>
                    <a:pt x="618825" y="324963"/>
                    <a:pt x="614357" y="362587"/>
                  </a:cubicBezTo>
                  <a:lnTo>
                    <a:pt x="614357" y="362587"/>
                  </a:lnTo>
                  <a:close/>
                  <a:moveTo>
                    <a:pt x="487924" y="42166"/>
                  </a:moveTo>
                  <a:cubicBezTo>
                    <a:pt x="450375" y="21116"/>
                    <a:pt x="408928" y="7495"/>
                    <a:pt x="366435" y="2351"/>
                  </a:cubicBezTo>
                  <a:cubicBezTo>
                    <a:pt x="324037" y="-2792"/>
                    <a:pt x="280784" y="542"/>
                    <a:pt x="239242" y="11972"/>
                  </a:cubicBezTo>
                  <a:cubicBezTo>
                    <a:pt x="197699" y="23783"/>
                    <a:pt x="159009" y="43309"/>
                    <a:pt x="125262" y="69788"/>
                  </a:cubicBezTo>
                  <a:cubicBezTo>
                    <a:pt x="91610" y="96173"/>
                    <a:pt x="63186" y="129320"/>
                    <a:pt x="42083" y="166753"/>
                  </a:cubicBezTo>
                  <a:cubicBezTo>
                    <a:pt x="20979" y="204281"/>
                    <a:pt x="7480" y="245906"/>
                    <a:pt x="2347" y="288387"/>
                  </a:cubicBezTo>
                  <a:cubicBezTo>
                    <a:pt x="-2787" y="330964"/>
                    <a:pt x="541" y="374303"/>
                    <a:pt x="11948" y="416022"/>
                  </a:cubicBezTo>
                  <a:cubicBezTo>
                    <a:pt x="23736" y="457551"/>
                    <a:pt x="43223" y="496318"/>
                    <a:pt x="69651" y="530132"/>
                  </a:cubicBezTo>
                  <a:cubicBezTo>
                    <a:pt x="95983" y="563850"/>
                    <a:pt x="129160" y="592330"/>
                    <a:pt x="166519" y="613571"/>
                  </a:cubicBezTo>
                  <a:cubicBezTo>
                    <a:pt x="204069" y="634621"/>
                    <a:pt x="245421" y="648242"/>
                    <a:pt x="288008" y="653385"/>
                  </a:cubicBezTo>
                  <a:cubicBezTo>
                    <a:pt x="330406" y="658529"/>
                    <a:pt x="373659" y="655290"/>
                    <a:pt x="415202" y="643670"/>
                  </a:cubicBezTo>
                  <a:cubicBezTo>
                    <a:pt x="456744" y="631954"/>
                    <a:pt x="495529" y="612332"/>
                    <a:pt x="529086" y="585853"/>
                  </a:cubicBezTo>
                  <a:cubicBezTo>
                    <a:pt x="562833" y="559469"/>
                    <a:pt x="591257" y="526226"/>
                    <a:pt x="612360" y="488793"/>
                  </a:cubicBezTo>
                  <a:cubicBezTo>
                    <a:pt x="633369" y="451265"/>
                    <a:pt x="646963" y="409640"/>
                    <a:pt x="652096" y="367159"/>
                  </a:cubicBezTo>
                  <a:cubicBezTo>
                    <a:pt x="657230" y="324582"/>
                    <a:pt x="653808" y="281243"/>
                    <a:pt x="642400" y="239619"/>
                  </a:cubicBezTo>
                  <a:cubicBezTo>
                    <a:pt x="630708" y="197995"/>
                    <a:pt x="611125" y="159133"/>
                    <a:pt x="584602" y="125414"/>
                  </a:cubicBezTo>
                  <a:cubicBezTo>
                    <a:pt x="558365" y="91696"/>
                    <a:pt x="525188" y="63216"/>
                    <a:pt x="487829" y="41975"/>
                  </a:cubicBezTo>
                  <a:lnTo>
                    <a:pt x="487829" y="41975"/>
                  </a:lnTo>
                  <a:close/>
                </a:path>
              </a:pathLst>
            </a:custGeom>
            <a:solidFill>
              <a:srgbClr val="72BF44"/>
            </a:solidFill>
            <a:ln w="0" cap="flat">
              <a:noFill/>
              <a:prstDash val="solid"/>
              <a:miter/>
            </a:ln>
          </p:spPr>
          <p:txBody>
            <a:bodyPr rtlCol="0" anchor="ctr"/>
            <a:lstStyle/>
            <a:p>
              <a:endParaRPr lang="fr-CA"/>
            </a:p>
          </p:txBody>
        </p:sp>
        <p:sp>
          <p:nvSpPr>
            <p:cNvPr id="9" name="Freeform 13">
              <a:extLst>
                <a:ext uri="{FF2B5EF4-FFF2-40B4-BE49-F238E27FC236}">
                  <a16:creationId xmlns:a16="http://schemas.microsoft.com/office/drawing/2014/main" id="{228DF5E5-CA6B-6746-CF1F-79D44C448847}"/>
                </a:ext>
              </a:extLst>
            </p:cNvPr>
            <p:cNvSpPr/>
            <p:nvPr/>
          </p:nvSpPr>
          <p:spPr>
            <a:xfrm>
              <a:off x="7436121" y="1383081"/>
              <a:ext cx="1121638" cy="1124045"/>
            </a:xfrm>
            <a:custGeom>
              <a:avLst/>
              <a:gdLst>
                <a:gd name="connsiteX0" fmla="*/ 888261 w 1121638"/>
                <a:gd name="connsiteY0" fmla="*/ 667988 h 1124045"/>
                <a:gd name="connsiteX1" fmla="*/ 822858 w 1121638"/>
                <a:gd name="connsiteY1" fmla="*/ 785527 h 1124045"/>
                <a:gd name="connsiteX2" fmla="*/ 717434 w 1121638"/>
                <a:gd name="connsiteY2" fmla="*/ 868966 h 1124045"/>
                <a:gd name="connsiteX3" fmla="*/ 588245 w 1121638"/>
                <a:gd name="connsiteY3" fmla="*/ 905732 h 1124045"/>
                <a:gd name="connsiteX4" fmla="*/ 454777 w 1121638"/>
                <a:gd name="connsiteY4" fmla="*/ 890016 h 1124045"/>
                <a:gd name="connsiteX5" fmla="*/ 337376 w 1121638"/>
                <a:gd name="connsiteY5" fmla="*/ 824389 h 1124045"/>
                <a:gd name="connsiteX6" fmla="*/ 254101 w 1121638"/>
                <a:gd name="connsiteY6" fmla="*/ 718661 h 1124045"/>
                <a:gd name="connsiteX7" fmla="*/ 217407 w 1121638"/>
                <a:gd name="connsiteY7" fmla="*/ 589217 h 1124045"/>
                <a:gd name="connsiteX8" fmla="*/ 233092 w 1121638"/>
                <a:gd name="connsiteY8" fmla="*/ 455486 h 1124045"/>
                <a:gd name="connsiteX9" fmla="*/ 298590 w 1121638"/>
                <a:gd name="connsiteY9" fmla="*/ 337947 h 1124045"/>
                <a:gd name="connsiteX10" fmla="*/ 404014 w 1121638"/>
                <a:gd name="connsiteY10" fmla="*/ 254508 h 1124045"/>
                <a:gd name="connsiteX11" fmla="*/ 533299 w 1121638"/>
                <a:gd name="connsiteY11" fmla="*/ 217742 h 1124045"/>
                <a:gd name="connsiteX12" fmla="*/ 666671 w 1121638"/>
                <a:gd name="connsiteY12" fmla="*/ 233458 h 1124045"/>
                <a:gd name="connsiteX13" fmla="*/ 783977 w 1121638"/>
                <a:gd name="connsiteY13" fmla="*/ 299085 h 1124045"/>
                <a:gd name="connsiteX14" fmla="*/ 867252 w 1121638"/>
                <a:gd name="connsiteY14" fmla="*/ 404622 h 1124045"/>
                <a:gd name="connsiteX15" fmla="*/ 903946 w 1121638"/>
                <a:gd name="connsiteY15" fmla="*/ 534162 h 1124045"/>
                <a:gd name="connsiteX16" fmla="*/ 888261 w 1121638"/>
                <a:gd name="connsiteY16" fmla="*/ 667798 h 1124045"/>
                <a:gd name="connsiteX17" fmla="*/ 888261 w 1121638"/>
                <a:gd name="connsiteY17" fmla="*/ 667798 h 1124045"/>
                <a:gd name="connsiteX18" fmla="*/ 1055855 w 1121638"/>
                <a:gd name="connsiteY18" fmla="*/ 522161 h 1124045"/>
                <a:gd name="connsiteX19" fmla="*/ 1051007 w 1121638"/>
                <a:gd name="connsiteY19" fmla="*/ 485013 h 1124045"/>
                <a:gd name="connsiteX20" fmla="*/ 1110991 w 1121638"/>
                <a:gd name="connsiteY20" fmla="*/ 451390 h 1124045"/>
                <a:gd name="connsiteX21" fmla="*/ 1086940 w 1121638"/>
                <a:gd name="connsiteY21" fmla="*/ 366903 h 1124045"/>
                <a:gd name="connsiteX22" fmla="*/ 1018591 w 1121638"/>
                <a:gd name="connsiteY22" fmla="*/ 369475 h 1124045"/>
                <a:gd name="connsiteX23" fmla="*/ 1003001 w 1121638"/>
                <a:gd name="connsiteY23" fmla="*/ 335375 h 1124045"/>
                <a:gd name="connsiteX24" fmla="*/ 984463 w 1121638"/>
                <a:gd name="connsiteY24" fmla="*/ 302800 h 1124045"/>
                <a:gd name="connsiteX25" fmla="*/ 1026766 w 1121638"/>
                <a:gd name="connsiteY25" fmla="*/ 248603 h 1124045"/>
                <a:gd name="connsiteX26" fmla="*/ 972486 w 1121638"/>
                <a:gd name="connsiteY26" fmla="*/ 179832 h 1124045"/>
                <a:gd name="connsiteX27" fmla="*/ 910315 w 1121638"/>
                <a:gd name="connsiteY27" fmla="*/ 208598 h 1124045"/>
                <a:gd name="connsiteX28" fmla="*/ 882842 w 1121638"/>
                <a:gd name="connsiteY28" fmla="*/ 182975 h 1124045"/>
                <a:gd name="connsiteX29" fmla="*/ 853373 w 1121638"/>
                <a:gd name="connsiteY29" fmla="*/ 160020 h 1124045"/>
                <a:gd name="connsiteX30" fmla="*/ 871815 w 1121638"/>
                <a:gd name="connsiteY30" fmla="*/ 93917 h 1124045"/>
                <a:gd name="connsiteX31" fmla="*/ 795480 w 1121638"/>
                <a:gd name="connsiteY31" fmla="*/ 51054 h 1124045"/>
                <a:gd name="connsiteX32" fmla="*/ 748709 w 1121638"/>
                <a:gd name="connsiteY32" fmla="*/ 101537 h 1124045"/>
                <a:gd name="connsiteX33" fmla="*/ 713631 w 1121638"/>
                <a:gd name="connsiteY33" fmla="*/ 88392 h 1124045"/>
                <a:gd name="connsiteX34" fmla="*/ 677508 w 1121638"/>
                <a:gd name="connsiteY34" fmla="*/ 78296 h 1124045"/>
                <a:gd name="connsiteX35" fmla="*/ 669237 w 1121638"/>
                <a:gd name="connsiteY35" fmla="*/ 10192 h 1124045"/>
                <a:gd name="connsiteX36" fmla="*/ 582161 w 1121638"/>
                <a:gd name="connsiteY36" fmla="*/ 0 h 1124045"/>
                <a:gd name="connsiteX37" fmla="*/ 558490 w 1121638"/>
                <a:gd name="connsiteY37" fmla="*/ 64580 h 1124045"/>
                <a:gd name="connsiteX38" fmla="*/ 521226 w 1121638"/>
                <a:gd name="connsiteY38" fmla="*/ 65723 h 1124045"/>
                <a:gd name="connsiteX39" fmla="*/ 484151 w 1121638"/>
                <a:gd name="connsiteY39" fmla="*/ 70485 h 1124045"/>
                <a:gd name="connsiteX40" fmla="*/ 450499 w 1121638"/>
                <a:gd name="connsiteY40" fmla="*/ 10478 h 1124045"/>
                <a:gd name="connsiteX41" fmla="*/ 366274 w 1121638"/>
                <a:gd name="connsiteY41" fmla="*/ 34481 h 1124045"/>
                <a:gd name="connsiteX42" fmla="*/ 368746 w 1121638"/>
                <a:gd name="connsiteY42" fmla="*/ 103061 h 1124045"/>
                <a:gd name="connsiteX43" fmla="*/ 334714 w 1121638"/>
                <a:gd name="connsiteY43" fmla="*/ 118777 h 1124045"/>
                <a:gd name="connsiteX44" fmla="*/ 302203 w 1121638"/>
                <a:gd name="connsiteY44" fmla="*/ 137351 h 1124045"/>
                <a:gd name="connsiteX45" fmla="*/ 248207 w 1121638"/>
                <a:gd name="connsiteY45" fmla="*/ 94964 h 1124045"/>
                <a:gd name="connsiteX46" fmla="*/ 179572 w 1121638"/>
                <a:gd name="connsiteY46" fmla="*/ 149447 h 1124045"/>
                <a:gd name="connsiteX47" fmla="*/ 208281 w 1121638"/>
                <a:gd name="connsiteY47" fmla="*/ 211836 h 1124045"/>
                <a:gd name="connsiteX48" fmla="*/ 182804 w 1121638"/>
                <a:gd name="connsiteY48" fmla="*/ 239173 h 1124045"/>
                <a:gd name="connsiteX49" fmla="*/ 159799 w 1121638"/>
                <a:gd name="connsiteY49" fmla="*/ 268796 h 1124045"/>
                <a:gd name="connsiteX50" fmla="*/ 93731 w 1121638"/>
                <a:gd name="connsiteY50" fmla="*/ 250317 h 1124045"/>
                <a:gd name="connsiteX51" fmla="*/ 50953 w 1121638"/>
                <a:gd name="connsiteY51" fmla="*/ 326803 h 1124045"/>
                <a:gd name="connsiteX52" fmla="*/ 101336 w 1121638"/>
                <a:gd name="connsiteY52" fmla="*/ 373571 h 1124045"/>
                <a:gd name="connsiteX53" fmla="*/ 88123 w 1121638"/>
                <a:gd name="connsiteY53" fmla="*/ 408718 h 1124045"/>
                <a:gd name="connsiteX54" fmla="*/ 78046 w 1121638"/>
                <a:gd name="connsiteY54" fmla="*/ 444913 h 1124045"/>
                <a:gd name="connsiteX55" fmla="*/ 10172 w 1121638"/>
                <a:gd name="connsiteY55" fmla="*/ 453295 h 1124045"/>
                <a:gd name="connsiteX56" fmla="*/ 0 w 1121638"/>
                <a:gd name="connsiteY56" fmla="*/ 540544 h 1124045"/>
                <a:gd name="connsiteX57" fmla="*/ 64452 w 1121638"/>
                <a:gd name="connsiteY57" fmla="*/ 564261 h 1124045"/>
                <a:gd name="connsiteX58" fmla="*/ 65498 w 1121638"/>
                <a:gd name="connsiteY58" fmla="*/ 601694 h 1124045"/>
                <a:gd name="connsiteX59" fmla="*/ 70441 w 1121638"/>
                <a:gd name="connsiteY59" fmla="*/ 638842 h 1124045"/>
                <a:gd name="connsiteX60" fmla="*/ 10457 w 1121638"/>
                <a:gd name="connsiteY60" fmla="*/ 672465 h 1124045"/>
                <a:gd name="connsiteX61" fmla="*/ 34413 w 1121638"/>
                <a:gd name="connsiteY61" fmla="*/ 756952 h 1124045"/>
                <a:gd name="connsiteX62" fmla="*/ 102762 w 1121638"/>
                <a:gd name="connsiteY62" fmla="*/ 754475 h 1124045"/>
                <a:gd name="connsiteX63" fmla="*/ 118352 w 1121638"/>
                <a:gd name="connsiteY63" fmla="*/ 788575 h 1124045"/>
                <a:gd name="connsiteX64" fmla="*/ 136889 w 1121638"/>
                <a:gd name="connsiteY64" fmla="*/ 821150 h 1124045"/>
                <a:gd name="connsiteX65" fmla="*/ 94492 w 1121638"/>
                <a:gd name="connsiteY65" fmla="*/ 875348 h 1124045"/>
                <a:gd name="connsiteX66" fmla="*/ 148772 w 1121638"/>
                <a:gd name="connsiteY66" fmla="*/ 944023 h 1124045"/>
                <a:gd name="connsiteX67" fmla="*/ 211038 w 1121638"/>
                <a:gd name="connsiteY67" fmla="*/ 915353 h 1124045"/>
                <a:gd name="connsiteX68" fmla="*/ 238511 w 1121638"/>
                <a:gd name="connsiteY68" fmla="*/ 940975 h 1124045"/>
                <a:gd name="connsiteX69" fmla="*/ 268075 w 1121638"/>
                <a:gd name="connsiteY69" fmla="*/ 963930 h 1124045"/>
                <a:gd name="connsiteX70" fmla="*/ 249633 w 1121638"/>
                <a:gd name="connsiteY70" fmla="*/ 1030034 h 1124045"/>
                <a:gd name="connsiteX71" fmla="*/ 325873 w 1121638"/>
                <a:gd name="connsiteY71" fmla="*/ 1072896 h 1124045"/>
                <a:gd name="connsiteX72" fmla="*/ 372548 w 1121638"/>
                <a:gd name="connsiteY72" fmla="*/ 1022509 h 1124045"/>
                <a:gd name="connsiteX73" fmla="*/ 407626 w 1121638"/>
                <a:gd name="connsiteY73" fmla="*/ 1035558 h 1124045"/>
                <a:gd name="connsiteX74" fmla="*/ 443750 w 1121638"/>
                <a:gd name="connsiteY74" fmla="*/ 1045750 h 1124045"/>
                <a:gd name="connsiteX75" fmla="*/ 452116 w 1121638"/>
                <a:gd name="connsiteY75" fmla="*/ 1113758 h 1124045"/>
                <a:gd name="connsiteX76" fmla="*/ 539192 w 1121638"/>
                <a:gd name="connsiteY76" fmla="*/ 1124045 h 1124045"/>
                <a:gd name="connsiteX77" fmla="*/ 562768 w 1121638"/>
                <a:gd name="connsiteY77" fmla="*/ 1059466 h 1124045"/>
                <a:gd name="connsiteX78" fmla="*/ 600317 w 1121638"/>
                <a:gd name="connsiteY78" fmla="*/ 1058228 h 1124045"/>
                <a:gd name="connsiteX79" fmla="*/ 637297 w 1121638"/>
                <a:gd name="connsiteY79" fmla="*/ 1053465 h 1124045"/>
                <a:gd name="connsiteX80" fmla="*/ 670949 w 1121638"/>
                <a:gd name="connsiteY80" fmla="*/ 1113473 h 1124045"/>
                <a:gd name="connsiteX81" fmla="*/ 755269 w 1121638"/>
                <a:gd name="connsiteY81" fmla="*/ 1089470 h 1124045"/>
                <a:gd name="connsiteX82" fmla="*/ 752702 w 1121638"/>
                <a:gd name="connsiteY82" fmla="*/ 1020985 h 1124045"/>
                <a:gd name="connsiteX83" fmla="*/ 786734 w 1121638"/>
                <a:gd name="connsiteY83" fmla="*/ 1005269 h 1124045"/>
                <a:gd name="connsiteX84" fmla="*/ 819341 w 1121638"/>
                <a:gd name="connsiteY84" fmla="*/ 986695 h 1124045"/>
                <a:gd name="connsiteX85" fmla="*/ 873431 w 1121638"/>
                <a:gd name="connsiteY85" fmla="*/ 1029081 h 1124045"/>
                <a:gd name="connsiteX86" fmla="*/ 942066 w 1121638"/>
                <a:gd name="connsiteY86" fmla="*/ 974598 h 1124045"/>
                <a:gd name="connsiteX87" fmla="*/ 913357 w 1121638"/>
                <a:gd name="connsiteY87" fmla="*/ 912209 h 1124045"/>
                <a:gd name="connsiteX88" fmla="*/ 938834 w 1121638"/>
                <a:gd name="connsiteY88" fmla="*/ 884873 h 1124045"/>
                <a:gd name="connsiteX89" fmla="*/ 961839 w 1121638"/>
                <a:gd name="connsiteY89" fmla="*/ 855250 h 1124045"/>
                <a:gd name="connsiteX90" fmla="*/ 1027812 w 1121638"/>
                <a:gd name="connsiteY90" fmla="*/ 873728 h 1124045"/>
                <a:gd name="connsiteX91" fmla="*/ 1070590 w 1121638"/>
                <a:gd name="connsiteY91" fmla="*/ 797243 h 1124045"/>
                <a:gd name="connsiteX92" fmla="*/ 1020302 w 1121638"/>
                <a:gd name="connsiteY92" fmla="*/ 750475 h 1124045"/>
                <a:gd name="connsiteX93" fmla="*/ 1033420 w 1121638"/>
                <a:gd name="connsiteY93" fmla="*/ 715328 h 1124045"/>
                <a:gd name="connsiteX94" fmla="*/ 1043402 w 1121638"/>
                <a:gd name="connsiteY94" fmla="*/ 679133 h 1124045"/>
                <a:gd name="connsiteX95" fmla="*/ 1111276 w 1121638"/>
                <a:gd name="connsiteY95" fmla="*/ 670751 h 1124045"/>
                <a:gd name="connsiteX96" fmla="*/ 1121638 w 1121638"/>
                <a:gd name="connsiteY96" fmla="*/ 583502 h 1124045"/>
                <a:gd name="connsiteX97" fmla="*/ 1057186 w 1121638"/>
                <a:gd name="connsiteY97" fmla="*/ 559784 h 1124045"/>
                <a:gd name="connsiteX98" fmla="*/ 1056045 w 1121638"/>
                <a:gd name="connsiteY98" fmla="*/ 522351 h 1124045"/>
                <a:gd name="connsiteX99" fmla="*/ 1056045 w 1121638"/>
                <a:gd name="connsiteY99" fmla="*/ 522351 h 112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1638" h="1124045">
                  <a:moveTo>
                    <a:pt x="888261" y="667988"/>
                  </a:moveTo>
                  <a:cubicBezTo>
                    <a:pt x="874477" y="710851"/>
                    <a:pt x="852042" y="751142"/>
                    <a:pt x="822858" y="785527"/>
                  </a:cubicBezTo>
                  <a:cubicBezTo>
                    <a:pt x="793579" y="819912"/>
                    <a:pt x="757550" y="848487"/>
                    <a:pt x="717434" y="868966"/>
                  </a:cubicBezTo>
                  <a:cubicBezTo>
                    <a:pt x="677223" y="889540"/>
                    <a:pt x="633304" y="901922"/>
                    <a:pt x="588245" y="905732"/>
                  </a:cubicBezTo>
                  <a:cubicBezTo>
                    <a:pt x="542900" y="909257"/>
                    <a:pt x="497555" y="904018"/>
                    <a:pt x="454777" y="890016"/>
                  </a:cubicBezTo>
                  <a:cubicBezTo>
                    <a:pt x="411904" y="876205"/>
                    <a:pt x="371788" y="853726"/>
                    <a:pt x="337376" y="824389"/>
                  </a:cubicBezTo>
                  <a:cubicBezTo>
                    <a:pt x="302963" y="795052"/>
                    <a:pt x="274539" y="758857"/>
                    <a:pt x="254101" y="718661"/>
                  </a:cubicBezTo>
                  <a:cubicBezTo>
                    <a:pt x="233568" y="678466"/>
                    <a:pt x="221210" y="634365"/>
                    <a:pt x="217407" y="589217"/>
                  </a:cubicBezTo>
                  <a:cubicBezTo>
                    <a:pt x="214080" y="543878"/>
                    <a:pt x="219118" y="498443"/>
                    <a:pt x="233092" y="455486"/>
                  </a:cubicBezTo>
                  <a:cubicBezTo>
                    <a:pt x="246876" y="412623"/>
                    <a:pt x="269311" y="372332"/>
                    <a:pt x="298590" y="337947"/>
                  </a:cubicBezTo>
                  <a:cubicBezTo>
                    <a:pt x="327869" y="303562"/>
                    <a:pt x="363898" y="274987"/>
                    <a:pt x="404014" y="254508"/>
                  </a:cubicBezTo>
                  <a:cubicBezTo>
                    <a:pt x="444130" y="233934"/>
                    <a:pt x="488049" y="221552"/>
                    <a:pt x="533299" y="217742"/>
                  </a:cubicBezTo>
                  <a:cubicBezTo>
                    <a:pt x="578453" y="214217"/>
                    <a:pt x="623893" y="219551"/>
                    <a:pt x="666671" y="233458"/>
                  </a:cubicBezTo>
                  <a:cubicBezTo>
                    <a:pt x="709449" y="247269"/>
                    <a:pt x="749565" y="269748"/>
                    <a:pt x="783977" y="299085"/>
                  </a:cubicBezTo>
                  <a:cubicBezTo>
                    <a:pt x="818295" y="328327"/>
                    <a:pt x="846909" y="364522"/>
                    <a:pt x="867252" y="404622"/>
                  </a:cubicBezTo>
                  <a:cubicBezTo>
                    <a:pt x="887785" y="444818"/>
                    <a:pt x="900143" y="488918"/>
                    <a:pt x="903946" y="534162"/>
                  </a:cubicBezTo>
                  <a:cubicBezTo>
                    <a:pt x="907368" y="579406"/>
                    <a:pt x="902140" y="624935"/>
                    <a:pt x="888261" y="667798"/>
                  </a:cubicBezTo>
                  <a:lnTo>
                    <a:pt x="888261" y="667798"/>
                  </a:lnTo>
                  <a:close/>
                  <a:moveTo>
                    <a:pt x="1055855" y="522161"/>
                  </a:moveTo>
                  <a:lnTo>
                    <a:pt x="1051007" y="485013"/>
                  </a:lnTo>
                  <a:cubicBezTo>
                    <a:pt x="1071350" y="474726"/>
                    <a:pt x="1091789" y="463391"/>
                    <a:pt x="1110991" y="451390"/>
                  </a:cubicBezTo>
                  <a:cubicBezTo>
                    <a:pt x="1105002" y="422720"/>
                    <a:pt x="1097492" y="394335"/>
                    <a:pt x="1086940" y="366903"/>
                  </a:cubicBezTo>
                  <a:cubicBezTo>
                    <a:pt x="1064126" y="366808"/>
                    <a:pt x="1041786" y="367475"/>
                    <a:pt x="1018591" y="369475"/>
                  </a:cubicBezTo>
                  <a:lnTo>
                    <a:pt x="1003001" y="335375"/>
                  </a:lnTo>
                  <a:cubicBezTo>
                    <a:pt x="997297" y="324326"/>
                    <a:pt x="990642" y="313658"/>
                    <a:pt x="984463" y="302800"/>
                  </a:cubicBezTo>
                  <a:cubicBezTo>
                    <a:pt x="999198" y="285369"/>
                    <a:pt x="1013743" y="266986"/>
                    <a:pt x="1026766" y="248603"/>
                  </a:cubicBezTo>
                  <a:cubicBezTo>
                    <a:pt x="1010320" y="224314"/>
                    <a:pt x="992449" y="201263"/>
                    <a:pt x="972486" y="179832"/>
                  </a:cubicBezTo>
                  <a:cubicBezTo>
                    <a:pt x="951382" y="188405"/>
                    <a:pt x="930658" y="198025"/>
                    <a:pt x="910315" y="208598"/>
                  </a:cubicBezTo>
                  <a:lnTo>
                    <a:pt x="882842" y="182975"/>
                  </a:lnTo>
                  <a:lnTo>
                    <a:pt x="853373" y="160020"/>
                  </a:lnTo>
                  <a:cubicBezTo>
                    <a:pt x="860598" y="138113"/>
                    <a:pt x="866681" y="116110"/>
                    <a:pt x="871815" y="93917"/>
                  </a:cubicBezTo>
                  <a:cubicBezTo>
                    <a:pt x="847479" y="77534"/>
                    <a:pt x="821907" y="63437"/>
                    <a:pt x="795480" y="51054"/>
                  </a:cubicBezTo>
                  <a:cubicBezTo>
                    <a:pt x="779414" y="66866"/>
                    <a:pt x="763539" y="84201"/>
                    <a:pt x="748709" y="101537"/>
                  </a:cubicBezTo>
                  <a:cubicBezTo>
                    <a:pt x="737112" y="97060"/>
                    <a:pt x="725514" y="92297"/>
                    <a:pt x="713631" y="88392"/>
                  </a:cubicBezTo>
                  <a:lnTo>
                    <a:pt x="677508" y="78296"/>
                  </a:lnTo>
                  <a:cubicBezTo>
                    <a:pt x="675892" y="55150"/>
                    <a:pt x="672945" y="32957"/>
                    <a:pt x="669237" y="10192"/>
                  </a:cubicBezTo>
                  <a:cubicBezTo>
                    <a:pt x="640434" y="4191"/>
                    <a:pt x="611345" y="1334"/>
                    <a:pt x="582161" y="0"/>
                  </a:cubicBezTo>
                  <a:cubicBezTo>
                    <a:pt x="573225" y="20765"/>
                    <a:pt x="565525" y="42767"/>
                    <a:pt x="558490" y="64580"/>
                  </a:cubicBezTo>
                  <a:lnTo>
                    <a:pt x="521226" y="65723"/>
                  </a:lnTo>
                  <a:lnTo>
                    <a:pt x="484151" y="70485"/>
                  </a:lnTo>
                  <a:cubicBezTo>
                    <a:pt x="473790" y="50102"/>
                    <a:pt x="462572" y="29623"/>
                    <a:pt x="450499" y="10478"/>
                  </a:cubicBezTo>
                  <a:cubicBezTo>
                    <a:pt x="421791" y="16478"/>
                    <a:pt x="393557" y="24003"/>
                    <a:pt x="366274" y="34481"/>
                  </a:cubicBezTo>
                  <a:cubicBezTo>
                    <a:pt x="366084" y="57436"/>
                    <a:pt x="366845" y="79915"/>
                    <a:pt x="368746" y="103061"/>
                  </a:cubicBezTo>
                  <a:lnTo>
                    <a:pt x="334714" y="118777"/>
                  </a:lnTo>
                  <a:cubicBezTo>
                    <a:pt x="323687" y="124492"/>
                    <a:pt x="312945" y="131064"/>
                    <a:pt x="302203" y="137351"/>
                  </a:cubicBezTo>
                  <a:cubicBezTo>
                    <a:pt x="284901" y="122587"/>
                    <a:pt x="266459" y="108014"/>
                    <a:pt x="248207" y="94964"/>
                  </a:cubicBezTo>
                  <a:cubicBezTo>
                    <a:pt x="223966" y="111443"/>
                    <a:pt x="200961" y="129445"/>
                    <a:pt x="179572" y="149447"/>
                  </a:cubicBezTo>
                  <a:cubicBezTo>
                    <a:pt x="188128" y="170593"/>
                    <a:pt x="197729" y="191357"/>
                    <a:pt x="208281" y="211836"/>
                  </a:cubicBezTo>
                  <a:lnTo>
                    <a:pt x="182804" y="239173"/>
                  </a:lnTo>
                  <a:lnTo>
                    <a:pt x="159799" y="268796"/>
                  </a:lnTo>
                  <a:cubicBezTo>
                    <a:pt x="137840" y="261652"/>
                    <a:pt x="115976" y="255461"/>
                    <a:pt x="93731" y="250317"/>
                  </a:cubicBezTo>
                  <a:cubicBezTo>
                    <a:pt x="77381" y="274606"/>
                    <a:pt x="63311" y="300228"/>
                    <a:pt x="50953" y="326803"/>
                  </a:cubicBezTo>
                  <a:cubicBezTo>
                    <a:pt x="66734" y="342900"/>
                    <a:pt x="83940" y="358712"/>
                    <a:pt x="101336" y="373571"/>
                  </a:cubicBezTo>
                  <a:cubicBezTo>
                    <a:pt x="96868" y="385286"/>
                    <a:pt x="91925" y="396907"/>
                    <a:pt x="88123" y="408718"/>
                  </a:cubicBezTo>
                  <a:lnTo>
                    <a:pt x="78046" y="444913"/>
                  </a:lnTo>
                  <a:cubicBezTo>
                    <a:pt x="54946" y="446627"/>
                    <a:pt x="32796" y="449485"/>
                    <a:pt x="10172" y="453295"/>
                  </a:cubicBezTo>
                  <a:cubicBezTo>
                    <a:pt x="4278" y="482060"/>
                    <a:pt x="1426" y="511207"/>
                    <a:pt x="0" y="540544"/>
                  </a:cubicBezTo>
                  <a:cubicBezTo>
                    <a:pt x="20819" y="549402"/>
                    <a:pt x="42778" y="557213"/>
                    <a:pt x="64452" y="564261"/>
                  </a:cubicBezTo>
                  <a:lnTo>
                    <a:pt x="65498" y="601694"/>
                  </a:lnTo>
                  <a:lnTo>
                    <a:pt x="70441" y="638842"/>
                  </a:lnTo>
                  <a:cubicBezTo>
                    <a:pt x="50003" y="649224"/>
                    <a:pt x="29564" y="660464"/>
                    <a:pt x="10457" y="672465"/>
                  </a:cubicBezTo>
                  <a:cubicBezTo>
                    <a:pt x="16351" y="701231"/>
                    <a:pt x="23861" y="729520"/>
                    <a:pt x="34413" y="756952"/>
                  </a:cubicBezTo>
                  <a:cubicBezTo>
                    <a:pt x="57322" y="757047"/>
                    <a:pt x="79757" y="756380"/>
                    <a:pt x="102762" y="754475"/>
                  </a:cubicBezTo>
                  <a:lnTo>
                    <a:pt x="118352" y="788575"/>
                  </a:lnTo>
                  <a:cubicBezTo>
                    <a:pt x="123961" y="799624"/>
                    <a:pt x="130710" y="810292"/>
                    <a:pt x="136889" y="821150"/>
                  </a:cubicBezTo>
                  <a:cubicBezTo>
                    <a:pt x="122155" y="838486"/>
                    <a:pt x="107610" y="856869"/>
                    <a:pt x="94492" y="875348"/>
                  </a:cubicBezTo>
                  <a:cubicBezTo>
                    <a:pt x="111033" y="899636"/>
                    <a:pt x="128904" y="922687"/>
                    <a:pt x="148772" y="944023"/>
                  </a:cubicBezTo>
                  <a:cubicBezTo>
                    <a:pt x="169971" y="935450"/>
                    <a:pt x="190695" y="925925"/>
                    <a:pt x="211038" y="915353"/>
                  </a:cubicBezTo>
                  <a:lnTo>
                    <a:pt x="238511" y="940975"/>
                  </a:lnTo>
                  <a:lnTo>
                    <a:pt x="268075" y="963930"/>
                  </a:lnTo>
                  <a:cubicBezTo>
                    <a:pt x="260850" y="985838"/>
                    <a:pt x="254671" y="1007840"/>
                    <a:pt x="249633" y="1030034"/>
                  </a:cubicBezTo>
                  <a:cubicBezTo>
                    <a:pt x="273779" y="1046417"/>
                    <a:pt x="299446" y="1060514"/>
                    <a:pt x="325873" y="1072896"/>
                  </a:cubicBezTo>
                  <a:cubicBezTo>
                    <a:pt x="341939" y="1057180"/>
                    <a:pt x="357719" y="1039749"/>
                    <a:pt x="372548" y="1022509"/>
                  </a:cubicBezTo>
                  <a:cubicBezTo>
                    <a:pt x="384146" y="1026986"/>
                    <a:pt x="395839" y="1031748"/>
                    <a:pt x="407626" y="1035558"/>
                  </a:cubicBezTo>
                  <a:lnTo>
                    <a:pt x="443750" y="1045750"/>
                  </a:lnTo>
                  <a:cubicBezTo>
                    <a:pt x="445556" y="1068800"/>
                    <a:pt x="448408" y="1091089"/>
                    <a:pt x="452116" y="1113758"/>
                  </a:cubicBezTo>
                  <a:cubicBezTo>
                    <a:pt x="480919" y="1119759"/>
                    <a:pt x="509913" y="1122617"/>
                    <a:pt x="539192" y="1124045"/>
                  </a:cubicBezTo>
                  <a:cubicBezTo>
                    <a:pt x="548033" y="1103186"/>
                    <a:pt x="555923" y="1081183"/>
                    <a:pt x="562768" y="1059466"/>
                  </a:cubicBezTo>
                  <a:lnTo>
                    <a:pt x="600317" y="1058228"/>
                  </a:lnTo>
                  <a:lnTo>
                    <a:pt x="637297" y="1053465"/>
                  </a:lnTo>
                  <a:cubicBezTo>
                    <a:pt x="647658" y="1073849"/>
                    <a:pt x="658876" y="1094327"/>
                    <a:pt x="670949" y="1113473"/>
                  </a:cubicBezTo>
                  <a:cubicBezTo>
                    <a:pt x="699657" y="1107472"/>
                    <a:pt x="727891" y="1099947"/>
                    <a:pt x="755269" y="1089470"/>
                  </a:cubicBezTo>
                  <a:cubicBezTo>
                    <a:pt x="755269" y="1066514"/>
                    <a:pt x="754603" y="1044035"/>
                    <a:pt x="752702" y="1020985"/>
                  </a:cubicBezTo>
                  <a:lnTo>
                    <a:pt x="786734" y="1005269"/>
                  </a:lnTo>
                  <a:cubicBezTo>
                    <a:pt x="797856" y="999554"/>
                    <a:pt x="808504" y="992981"/>
                    <a:pt x="819341" y="986695"/>
                  </a:cubicBezTo>
                  <a:cubicBezTo>
                    <a:pt x="836642" y="1001459"/>
                    <a:pt x="854989" y="1016032"/>
                    <a:pt x="873431" y="1029081"/>
                  </a:cubicBezTo>
                  <a:cubicBezTo>
                    <a:pt x="897672" y="1012603"/>
                    <a:pt x="920677" y="994696"/>
                    <a:pt x="942066" y="974598"/>
                  </a:cubicBezTo>
                  <a:cubicBezTo>
                    <a:pt x="933510" y="953453"/>
                    <a:pt x="923909" y="932783"/>
                    <a:pt x="913357" y="912209"/>
                  </a:cubicBezTo>
                  <a:lnTo>
                    <a:pt x="938834" y="884873"/>
                  </a:lnTo>
                  <a:lnTo>
                    <a:pt x="961839" y="855250"/>
                  </a:lnTo>
                  <a:cubicBezTo>
                    <a:pt x="983608" y="862489"/>
                    <a:pt x="1005567" y="868585"/>
                    <a:pt x="1027812" y="873728"/>
                  </a:cubicBezTo>
                  <a:cubicBezTo>
                    <a:pt x="1044257" y="849440"/>
                    <a:pt x="1058137" y="823722"/>
                    <a:pt x="1070590" y="797243"/>
                  </a:cubicBezTo>
                  <a:cubicBezTo>
                    <a:pt x="1054809" y="781050"/>
                    <a:pt x="1037603" y="765239"/>
                    <a:pt x="1020302" y="750475"/>
                  </a:cubicBezTo>
                  <a:cubicBezTo>
                    <a:pt x="1024675" y="738759"/>
                    <a:pt x="1029523" y="727234"/>
                    <a:pt x="1033420" y="715328"/>
                  </a:cubicBezTo>
                  <a:lnTo>
                    <a:pt x="1043402" y="679133"/>
                  </a:lnTo>
                  <a:cubicBezTo>
                    <a:pt x="1066597" y="677418"/>
                    <a:pt x="1088842" y="674465"/>
                    <a:pt x="1111276" y="670751"/>
                  </a:cubicBezTo>
                  <a:cubicBezTo>
                    <a:pt x="1117265" y="641985"/>
                    <a:pt x="1120117" y="612839"/>
                    <a:pt x="1121638" y="583502"/>
                  </a:cubicBezTo>
                  <a:cubicBezTo>
                    <a:pt x="1100820" y="574643"/>
                    <a:pt x="1078860" y="566833"/>
                    <a:pt x="1057186" y="559784"/>
                  </a:cubicBezTo>
                  <a:lnTo>
                    <a:pt x="1056045" y="522351"/>
                  </a:lnTo>
                  <a:lnTo>
                    <a:pt x="1056045" y="522351"/>
                  </a:lnTo>
                  <a:close/>
                </a:path>
              </a:pathLst>
            </a:custGeom>
            <a:solidFill>
              <a:srgbClr val="72BF44"/>
            </a:solidFill>
            <a:ln w="0" cap="flat">
              <a:noFill/>
              <a:prstDash val="solid"/>
              <a:miter/>
            </a:ln>
          </p:spPr>
          <p:txBody>
            <a:bodyPr rtlCol="0" anchor="ctr"/>
            <a:lstStyle/>
            <a:p>
              <a:endParaRPr lang="fr-CA"/>
            </a:p>
          </p:txBody>
        </p:sp>
        <p:sp>
          <p:nvSpPr>
            <p:cNvPr id="10" name="Freeform 14">
              <a:extLst>
                <a:ext uri="{FF2B5EF4-FFF2-40B4-BE49-F238E27FC236}">
                  <a16:creationId xmlns:a16="http://schemas.microsoft.com/office/drawing/2014/main" id="{B9D6B460-D596-B496-2885-D731B82A4069}"/>
                </a:ext>
              </a:extLst>
            </p:cNvPr>
            <p:cNvSpPr/>
            <p:nvPr/>
          </p:nvSpPr>
          <p:spPr>
            <a:xfrm>
              <a:off x="7669501" y="1616913"/>
              <a:ext cx="654544" cy="655810"/>
            </a:xfrm>
            <a:custGeom>
              <a:avLst/>
              <a:gdLst>
                <a:gd name="connsiteX0" fmla="*/ 602312 w 654544"/>
                <a:gd name="connsiteY0" fmla="*/ 417012 h 655810"/>
                <a:gd name="connsiteX1" fmla="*/ 547271 w 654544"/>
                <a:gd name="connsiteY1" fmla="*/ 515786 h 655810"/>
                <a:gd name="connsiteX2" fmla="*/ 458673 w 654544"/>
                <a:gd name="connsiteY2" fmla="*/ 585890 h 655810"/>
                <a:gd name="connsiteX3" fmla="*/ 350397 w 654544"/>
                <a:gd name="connsiteY3" fmla="*/ 616656 h 655810"/>
                <a:gd name="connsiteX4" fmla="*/ 238319 w 654544"/>
                <a:gd name="connsiteY4" fmla="*/ 603606 h 655810"/>
                <a:gd name="connsiteX5" fmla="*/ 139835 w 654544"/>
                <a:gd name="connsiteY5" fmla="*/ 548456 h 655810"/>
                <a:gd name="connsiteX6" fmla="*/ 69869 w 654544"/>
                <a:gd name="connsiteY6" fmla="*/ 459684 h 655810"/>
                <a:gd name="connsiteX7" fmla="*/ 39164 w 654544"/>
                <a:gd name="connsiteY7" fmla="*/ 351098 h 655810"/>
                <a:gd name="connsiteX8" fmla="*/ 52187 w 654544"/>
                <a:gd name="connsiteY8" fmla="*/ 238989 h 655810"/>
                <a:gd name="connsiteX9" fmla="*/ 107228 w 654544"/>
                <a:gd name="connsiteY9" fmla="*/ 140215 h 655810"/>
                <a:gd name="connsiteX10" fmla="*/ 195731 w 654544"/>
                <a:gd name="connsiteY10" fmla="*/ 70111 h 655810"/>
                <a:gd name="connsiteX11" fmla="*/ 304292 w 654544"/>
                <a:gd name="connsiteY11" fmla="*/ 39345 h 655810"/>
                <a:gd name="connsiteX12" fmla="*/ 416180 w 654544"/>
                <a:gd name="connsiteY12" fmla="*/ 52490 h 655810"/>
                <a:gd name="connsiteX13" fmla="*/ 514760 w 654544"/>
                <a:gd name="connsiteY13" fmla="*/ 107544 h 655810"/>
                <a:gd name="connsiteX14" fmla="*/ 584820 w 654544"/>
                <a:gd name="connsiteY14" fmla="*/ 196317 h 655810"/>
                <a:gd name="connsiteX15" fmla="*/ 615526 w 654544"/>
                <a:gd name="connsiteY15" fmla="*/ 304902 h 655810"/>
                <a:gd name="connsiteX16" fmla="*/ 602407 w 654544"/>
                <a:gd name="connsiteY16" fmla="*/ 417012 h 655810"/>
                <a:gd name="connsiteX17" fmla="*/ 602407 w 654544"/>
                <a:gd name="connsiteY17" fmla="*/ 417012 h 655810"/>
                <a:gd name="connsiteX18" fmla="*/ 539476 w 654544"/>
                <a:gd name="connsiteY18" fmla="*/ 78303 h 655810"/>
                <a:gd name="connsiteX19" fmla="*/ 427968 w 654544"/>
                <a:gd name="connsiteY19" fmla="*/ 15914 h 655810"/>
                <a:gd name="connsiteX20" fmla="*/ 301250 w 654544"/>
                <a:gd name="connsiteY20" fmla="*/ 960 h 655810"/>
                <a:gd name="connsiteX21" fmla="*/ 178430 w 654544"/>
                <a:gd name="connsiteY21" fmla="*/ 35916 h 655810"/>
                <a:gd name="connsiteX22" fmla="*/ 78139 w 654544"/>
                <a:gd name="connsiteY22" fmla="*/ 115260 h 655810"/>
                <a:gd name="connsiteX23" fmla="*/ 15874 w 654544"/>
                <a:gd name="connsiteY23" fmla="*/ 226988 h 655810"/>
                <a:gd name="connsiteX24" fmla="*/ 949 w 654544"/>
                <a:gd name="connsiteY24" fmla="*/ 354051 h 655810"/>
                <a:gd name="connsiteX25" fmla="*/ 35932 w 654544"/>
                <a:gd name="connsiteY25" fmla="*/ 477114 h 655810"/>
                <a:gd name="connsiteX26" fmla="*/ 115023 w 654544"/>
                <a:gd name="connsiteY26" fmla="*/ 577508 h 655810"/>
                <a:gd name="connsiteX27" fmla="*/ 226626 w 654544"/>
                <a:gd name="connsiteY27" fmla="*/ 639897 h 655810"/>
                <a:gd name="connsiteX28" fmla="*/ 353439 w 654544"/>
                <a:gd name="connsiteY28" fmla="*/ 654851 h 655810"/>
                <a:gd name="connsiteX29" fmla="*/ 476164 w 654544"/>
                <a:gd name="connsiteY29" fmla="*/ 619894 h 655810"/>
                <a:gd name="connsiteX30" fmla="*/ 576455 w 654544"/>
                <a:gd name="connsiteY30" fmla="*/ 540551 h 655810"/>
                <a:gd name="connsiteX31" fmla="*/ 638626 w 654544"/>
                <a:gd name="connsiteY31" fmla="*/ 428823 h 655810"/>
                <a:gd name="connsiteX32" fmla="*/ 653550 w 654544"/>
                <a:gd name="connsiteY32" fmla="*/ 301759 h 655810"/>
                <a:gd name="connsiteX33" fmla="*/ 618758 w 654544"/>
                <a:gd name="connsiteY33" fmla="*/ 178696 h 655810"/>
                <a:gd name="connsiteX34" fmla="*/ 539476 w 654544"/>
                <a:gd name="connsiteY34" fmla="*/ 78207 h 655810"/>
                <a:gd name="connsiteX35" fmla="*/ 539476 w 654544"/>
                <a:gd name="connsiteY35" fmla="*/ 78207 h 65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544" h="655810">
                  <a:moveTo>
                    <a:pt x="602312" y="417012"/>
                  </a:moveTo>
                  <a:cubicBezTo>
                    <a:pt x="590619" y="453016"/>
                    <a:pt x="571892" y="486830"/>
                    <a:pt x="547271" y="515786"/>
                  </a:cubicBezTo>
                  <a:cubicBezTo>
                    <a:pt x="522555" y="544742"/>
                    <a:pt x="492230" y="568745"/>
                    <a:pt x="458673" y="585890"/>
                  </a:cubicBezTo>
                  <a:cubicBezTo>
                    <a:pt x="425116" y="603035"/>
                    <a:pt x="388327" y="613417"/>
                    <a:pt x="350397" y="616656"/>
                  </a:cubicBezTo>
                  <a:cubicBezTo>
                    <a:pt x="312277" y="619608"/>
                    <a:pt x="274252" y="615131"/>
                    <a:pt x="238319" y="603606"/>
                  </a:cubicBezTo>
                  <a:cubicBezTo>
                    <a:pt x="202481" y="591986"/>
                    <a:pt x="168733" y="573126"/>
                    <a:pt x="139835" y="548456"/>
                  </a:cubicBezTo>
                  <a:cubicBezTo>
                    <a:pt x="111031" y="523787"/>
                    <a:pt x="87075" y="493402"/>
                    <a:pt x="69869" y="459684"/>
                  </a:cubicBezTo>
                  <a:cubicBezTo>
                    <a:pt x="52663" y="426060"/>
                    <a:pt x="42396" y="389198"/>
                    <a:pt x="39164" y="351098"/>
                  </a:cubicBezTo>
                  <a:cubicBezTo>
                    <a:pt x="36217" y="312903"/>
                    <a:pt x="40685" y="274803"/>
                    <a:pt x="52187" y="238989"/>
                  </a:cubicBezTo>
                  <a:cubicBezTo>
                    <a:pt x="63785" y="202985"/>
                    <a:pt x="82702" y="169171"/>
                    <a:pt x="107228" y="140215"/>
                  </a:cubicBezTo>
                  <a:cubicBezTo>
                    <a:pt x="131944" y="111354"/>
                    <a:pt x="162269" y="87351"/>
                    <a:pt x="195731" y="70111"/>
                  </a:cubicBezTo>
                  <a:cubicBezTo>
                    <a:pt x="229383" y="52871"/>
                    <a:pt x="266267" y="42489"/>
                    <a:pt x="304292" y="39345"/>
                  </a:cubicBezTo>
                  <a:cubicBezTo>
                    <a:pt x="342317" y="36393"/>
                    <a:pt x="380437" y="40869"/>
                    <a:pt x="416180" y="52490"/>
                  </a:cubicBezTo>
                  <a:cubicBezTo>
                    <a:pt x="452114" y="64110"/>
                    <a:pt x="485766" y="82970"/>
                    <a:pt x="514760" y="107544"/>
                  </a:cubicBezTo>
                  <a:cubicBezTo>
                    <a:pt x="543658" y="132214"/>
                    <a:pt x="567614" y="162599"/>
                    <a:pt x="584820" y="196317"/>
                  </a:cubicBezTo>
                  <a:cubicBezTo>
                    <a:pt x="601932" y="229941"/>
                    <a:pt x="612293" y="266802"/>
                    <a:pt x="615526" y="304902"/>
                  </a:cubicBezTo>
                  <a:cubicBezTo>
                    <a:pt x="618377" y="343098"/>
                    <a:pt x="614005" y="381102"/>
                    <a:pt x="602407" y="417012"/>
                  </a:cubicBezTo>
                  <a:lnTo>
                    <a:pt x="602407" y="417012"/>
                  </a:lnTo>
                  <a:close/>
                  <a:moveTo>
                    <a:pt x="539476" y="78303"/>
                  </a:moveTo>
                  <a:cubicBezTo>
                    <a:pt x="506774" y="50490"/>
                    <a:pt x="468750" y="29153"/>
                    <a:pt x="427968" y="15914"/>
                  </a:cubicBezTo>
                  <a:cubicBezTo>
                    <a:pt x="387281" y="2674"/>
                    <a:pt x="344218" y="-2279"/>
                    <a:pt x="301250" y="960"/>
                  </a:cubicBezTo>
                  <a:cubicBezTo>
                    <a:pt x="258187" y="4579"/>
                    <a:pt x="216550" y="16390"/>
                    <a:pt x="178430" y="35916"/>
                  </a:cubicBezTo>
                  <a:cubicBezTo>
                    <a:pt x="140310" y="55443"/>
                    <a:pt x="106088" y="82494"/>
                    <a:pt x="78139" y="115260"/>
                  </a:cubicBezTo>
                  <a:cubicBezTo>
                    <a:pt x="50286" y="148026"/>
                    <a:pt x="28992" y="186316"/>
                    <a:pt x="15874" y="226988"/>
                  </a:cubicBezTo>
                  <a:cubicBezTo>
                    <a:pt x="2755" y="267850"/>
                    <a:pt x="-2283" y="310998"/>
                    <a:pt x="949" y="354051"/>
                  </a:cubicBezTo>
                  <a:cubicBezTo>
                    <a:pt x="4656" y="397104"/>
                    <a:pt x="16444" y="438919"/>
                    <a:pt x="35932" y="477114"/>
                  </a:cubicBezTo>
                  <a:cubicBezTo>
                    <a:pt x="55324" y="515214"/>
                    <a:pt x="82322" y="549600"/>
                    <a:pt x="115023" y="577508"/>
                  </a:cubicBezTo>
                  <a:cubicBezTo>
                    <a:pt x="147725" y="605416"/>
                    <a:pt x="185940" y="626752"/>
                    <a:pt x="226626" y="639897"/>
                  </a:cubicBezTo>
                  <a:cubicBezTo>
                    <a:pt x="267218" y="653136"/>
                    <a:pt x="310281" y="658089"/>
                    <a:pt x="353439" y="654851"/>
                  </a:cubicBezTo>
                  <a:cubicBezTo>
                    <a:pt x="396312" y="651231"/>
                    <a:pt x="438140" y="639516"/>
                    <a:pt x="476164" y="619894"/>
                  </a:cubicBezTo>
                  <a:cubicBezTo>
                    <a:pt x="514379" y="600463"/>
                    <a:pt x="548507" y="573317"/>
                    <a:pt x="576455" y="540551"/>
                  </a:cubicBezTo>
                  <a:cubicBezTo>
                    <a:pt x="604308" y="507785"/>
                    <a:pt x="625602" y="469589"/>
                    <a:pt x="638626" y="428823"/>
                  </a:cubicBezTo>
                  <a:cubicBezTo>
                    <a:pt x="651839" y="387960"/>
                    <a:pt x="656877" y="344812"/>
                    <a:pt x="653550" y="301759"/>
                  </a:cubicBezTo>
                  <a:cubicBezTo>
                    <a:pt x="650033" y="258801"/>
                    <a:pt x="638340" y="216891"/>
                    <a:pt x="618758" y="178696"/>
                  </a:cubicBezTo>
                  <a:cubicBezTo>
                    <a:pt x="599270" y="140596"/>
                    <a:pt x="572272" y="106211"/>
                    <a:pt x="539476" y="78207"/>
                  </a:cubicBezTo>
                  <a:lnTo>
                    <a:pt x="539476" y="78207"/>
                  </a:lnTo>
                  <a:close/>
                </a:path>
              </a:pathLst>
            </a:custGeom>
            <a:solidFill>
              <a:srgbClr val="72BF44"/>
            </a:solidFill>
            <a:ln w="0" cap="flat">
              <a:noFill/>
              <a:prstDash val="solid"/>
              <a:miter/>
            </a:ln>
          </p:spPr>
          <p:txBody>
            <a:bodyPr rtlCol="0" anchor="ctr"/>
            <a:lstStyle/>
            <a:p>
              <a:endParaRPr lang="fr-CA"/>
            </a:p>
          </p:txBody>
        </p:sp>
        <p:sp>
          <p:nvSpPr>
            <p:cNvPr id="11" name="Freeform 15">
              <a:extLst>
                <a:ext uri="{FF2B5EF4-FFF2-40B4-BE49-F238E27FC236}">
                  <a16:creationId xmlns:a16="http://schemas.microsoft.com/office/drawing/2014/main" id="{6EEAF46D-46F3-15FB-34A5-15AA43487044}"/>
                </a:ext>
              </a:extLst>
            </p:cNvPr>
            <p:cNvSpPr/>
            <p:nvPr/>
          </p:nvSpPr>
          <p:spPr>
            <a:xfrm>
              <a:off x="8395393" y="890924"/>
              <a:ext cx="1122303" cy="1124426"/>
            </a:xfrm>
            <a:custGeom>
              <a:avLst/>
              <a:gdLst>
                <a:gd name="connsiteX0" fmla="*/ 903185 w 1122303"/>
                <a:gd name="connsiteY0" fmla="*/ 601790 h 1124426"/>
                <a:gd name="connsiteX1" fmla="*/ 862023 w 1122303"/>
                <a:gd name="connsiteY1" fmla="*/ 729901 h 1124426"/>
                <a:gd name="connsiteX2" fmla="*/ 775137 w 1122303"/>
                <a:gd name="connsiteY2" fmla="*/ 832485 h 1124426"/>
                <a:gd name="connsiteX3" fmla="*/ 655453 w 1122303"/>
                <a:gd name="connsiteY3" fmla="*/ 893921 h 1124426"/>
                <a:gd name="connsiteX4" fmla="*/ 521606 w 1122303"/>
                <a:gd name="connsiteY4" fmla="*/ 904875 h 1124426"/>
                <a:gd name="connsiteX5" fmla="*/ 393747 w 1122303"/>
                <a:gd name="connsiteY5" fmla="*/ 863537 h 1124426"/>
                <a:gd name="connsiteX6" fmla="*/ 291270 w 1122303"/>
                <a:gd name="connsiteY6" fmla="*/ 776383 h 1124426"/>
                <a:gd name="connsiteX7" fmla="*/ 229955 w 1122303"/>
                <a:gd name="connsiteY7" fmla="*/ 656558 h 1124426"/>
                <a:gd name="connsiteX8" fmla="*/ 218928 w 1122303"/>
                <a:gd name="connsiteY8" fmla="*/ 522446 h 1124426"/>
                <a:gd name="connsiteX9" fmla="*/ 260280 w 1122303"/>
                <a:gd name="connsiteY9" fmla="*/ 394335 h 1124426"/>
                <a:gd name="connsiteX10" fmla="*/ 347167 w 1122303"/>
                <a:gd name="connsiteY10" fmla="*/ 291751 h 1124426"/>
                <a:gd name="connsiteX11" fmla="*/ 466755 w 1122303"/>
                <a:gd name="connsiteY11" fmla="*/ 230314 h 1124426"/>
                <a:gd name="connsiteX12" fmla="*/ 600603 w 1122303"/>
                <a:gd name="connsiteY12" fmla="*/ 219361 h 1124426"/>
                <a:gd name="connsiteX13" fmla="*/ 728556 w 1122303"/>
                <a:gd name="connsiteY13" fmla="*/ 260699 h 1124426"/>
                <a:gd name="connsiteX14" fmla="*/ 830938 w 1122303"/>
                <a:gd name="connsiteY14" fmla="*/ 347853 h 1124426"/>
                <a:gd name="connsiteX15" fmla="*/ 892253 w 1122303"/>
                <a:gd name="connsiteY15" fmla="*/ 467677 h 1124426"/>
                <a:gd name="connsiteX16" fmla="*/ 903090 w 1122303"/>
                <a:gd name="connsiteY16" fmla="*/ 601885 h 1124426"/>
                <a:gd name="connsiteX17" fmla="*/ 903090 w 1122303"/>
                <a:gd name="connsiteY17" fmla="*/ 601885 h 1124426"/>
                <a:gd name="connsiteX18" fmla="*/ 1057091 w 1122303"/>
                <a:gd name="connsiteY18" fmla="*/ 581977 h 1124426"/>
                <a:gd name="connsiteX19" fmla="*/ 1122304 w 1122303"/>
                <a:gd name="connsiteY19" fmla="*/ 560642 h 1124426"/>
                <a:gd name="connsiteX20" fmla="*/ 1115079 w 1122303"/>
                <a:gd name="connsiteY20" fmla="*/ 473012 h 1124426"/>
                <a:gd name="connsiteX21" fmla="*/ 1047585 w 1122303"/>
                <a:gd name="connsiteY21" fmla="*/ 462248 h 1124426"/>
                <a:gd name="connsiteX22" fmla="*/ 1038839 w 1122303"/>
                <a:gd name="connsiteY22" fmla="*/ 425768 h 1124426"/>
                <a:gd name="connsiteX23" fmla="*/ 1026861 w 1122303"/>
                <a:gd name="connsiteY23" fmla="*/ 390144 h 1124426"/>
                <a:gd name="connsiteX24" fmla="*/ 1078955 w 1122303"/>
                <a:gd name="connsiteY24" fmla="*/ 345281 h 1124426"/>
                <a:gd name="connsiteX25" fmla="*/ 1038934 w 1122303"/>
                <a:gd name="connsiteY25" fmla="*/ 267367 h 1124426"/>
                <a:gd name="connsiteX26" fmla="*/ 972391 w 1122303"/>
                <a:gd name="connsiteY26" fmla="*/ 283464 h 1124426"/>
                <a:gd name="connsiteX27" fmla="*/ 950431 w 1122303"/>
                <a:gd name="connsiteY27" fmla="*/ 253079 h 1124426"/>
                <a:gd name="connsiteX28" fmla="*/ 926000 w 1122303"/>
                <a:gd name="connsiteY28" fmla="*/ 224790 h 1124426"/>
                <a:gd name="connsiteX29" fmla="*/ 956895 w 1122303"/>
                <a:gd name="connsiteY29" fmla="*/ 163544 h 1124426"/>
                <a:gd name="connsiteX30" fmla="*/ 890257 w 1122303"/>
                <a:gd name="connsiteY30" fmla="*/ 106680 h 1124426"/>
                <a:gd name="connsiteX31" fmla="*/ 834645 w 1122303"/>
                <a:gd name="connsiteY31" fmla="*/ 147161 h 1124426"/>
                <a:gd name="connsiteX32" fmla="*/ 802800 w 1122303"/>
                <a:gd name="connsiteY32" fmla="*/ 127444 h 1124426"/>
                <a:gd name="connsiteX33" fmla="*/ 769338 w 1122303"/>
                <a:gd name="connsiteY33" fmla="*/ 110490 h 1124426"/>
                <a:gd name="connsiteX34" fmla="*/ 774376 w 1122303"/>
                <a:gd name="connsiteY34" fmla="*/ 42101 h 1124426"/>
                <a:gd name="connsiteX35" fmla="*/ 690912 w 1122303"/>
                <a:gd name="connsiteY35" fmla="*/ 15145 h 1124426"/>
                <a:gd name="connsiteX36" fmla="*/ 655168 w 1122303"/>
                <a:gd name="connsiteY36" fmla="*/ 73914 h 1124426"/>
                <a:gd name="connsiteX37" fmla="*/ 618379 w 1122303"/>
                <a:gd name="connsiteY37" fmla="*/ 67818 h 1124426"/>
                <a:gd name="connsiteX38" fmla="*/ 581020 w 1122303"/>
                <a:gd name="connsiteY38" fmla="*/ 65341 h 1124426"/>
                <a:gd name="connsiteX39" fmla="*/ 559726 w 1122303"/>
                <a:gd name="connsiteY39" fmla="*/ 0 h 1124426"/>
                <a:gd name="connsiteX40" fmla="*/ 472364 w 1122303"/>
                <a:gd name="connsiteY40" fmla="*/ 7144 h 1124426"/>
                <a:gd name="connsiteX41" fmla="*/ 461527 w 1122303"/>
                <a:gd name="connsiteY41" fmla="*/ 74866 h 1124426"/>
                <a:gd name="connsiteX42" fmla="*/ 425118 w 1122303"/>
                <a:gd name="connsiteY42" fmla="*/ 83629 h 1124426"/>
                <a:gd name="connsiteX43" fmla="*/ 389660 w 1122303"/>
                <a:gd name="connsiteY43" fmla="*/ 95536 h 1124426"/>
                <a:gd name="connsiteX44" fmla="*/ 344790 w 1122303"/>
                <a:gd name="connsiteY44" fmla="*/ 43434 h 1124426"/>
                <a:gd name="connsiteX45" fmla="*/ 267030 w 1122303"/>
                <a:gd name="connsiteY45" fmla="*/ 83629 h 1124426"/>
                <a:gd name="connsiteX46" fmla="*/ 283095 w 1122303"/>
                <a:gd name="connsiteY46" fmla="*/ 150305 h 1124426"/>
                <a:gd name="connsiteX47" fmla="*/ 252675 w 1122303"/>
                <a:gd name="connsiteY47" fmla="*/ 172212 h 1124426"/>
                <a:gd name="connsiteX48" fmla="*/ 224442 w 1122303"/>
                <a:gd name="connsiteY48" fmla="*/ 196786 h 1124426"/>
                <a:gd name="connsiteX49" fmla="*/ 163317 w 1122303"/>
                <a:gd name="connsiteY49" fmla="*/ 165830 h 1124426"/>
                <a:gd name="connsiteX50" fmla="*/ 106470 w 1122303"/>
                <a:gd name="connsiteY50" fmla="*/ 232601 h 1124426"/>
                <a:gd name="connsiteX51" fmla="*/ 146966 w 1122303"/>
                <a:gd name="connsiteY51" fmla="*/ 288227 h 1124426"/>
                <a:gd name="connsiteX52" fmla="*/ 127288 w 1122303"/>
                <a:gd name="connsiteY52" fmla="*/ 320135 h 1124426"/>
                <a:gd name="connsiteX53" fmla="*/ 110367 w 1122303"/>
                <a:gd name="connsiteY53" fmla="*/ 353663 h 1124426"/>
                <a:gd name="connsiteX54" fmla="*/ 42112 w 1122303"/>
                <a:gd name="connsiteY54" fmla="*/ 348615 h 1124426"/>
                <a:gd name="connsiteX55" fmla="*/ 15115 w 1122303"/>
                <a:gd name="connsiteY55" fmla="*/ 432245 h 1124426"/>
                <a:gd name="connsiteX56" fmla="*/ 73863 w 1122303"/>
                <a:gd name="connsiteY56" fmla="*/ 468058 h 1124426"/>
                <a:gd name="connsiteX57" fmla="*/ 67684 w 1122303"/>
                <a:gd name="connsiteY57" fmla="*/ 505016 h 1124426"/>
                <a:gd name="connsiteX58" fmla="*/ 65308 w 1122303"/>
                <a:gd name="connsiteY58" fmla="*/ 542354 h 1124426"/>
                <a:gd name="connsiteX59" fmla="*/ 0 w 1122303"/>
                <a:gd name="connsiteY59" fmla="*/ 563880 h 1124426"/>
                <a:gd name="connsiteX60" fmla="*/ 7130 w 1122303"/>
                <a:gd name="connsiteY60" fmla="*/ 651320 h 1124426"/>
                <a:gd name="connsiteX61" fmla="*/ 74719 w 1122303"/>
                <a:gd name="connsiteY61" fmla="*/ 662178 h 1124426"/>
                <a:gd name="connsiteX62" fmla="*/ 83465 w 1122303"/>
                <a:gd name="connsiteY62" fmla="*/ 698659 h 1124426"/>
                <a:gd name="connsiteX63" fmla="*/ 95347 w 1122303"/>
                <a:gd name="connsiteY63" fmla="*/ 734187 h 1124426"/>
                <a:gd name="connsiteX64" fmla="*/ 46771 w 1122303"/>
                <a:gd name="connsiteY64" fmla="*/ 787527 h 1124426"/>
                <a:gd name="connsiteX65" fmla="*/ 77951 w 1122303"/>
                <a:gd name="connsiteY65" fmla="*/ 850106 h 1124426"/>
                <a:gd name="connsiteX66" fmla="*/ 150103 w 1122303"/>
                <a:gd name="connsiteY66" fmla="*/ 841058 h 1124426"/>
                <a:gd name="connsiteX67" fmla="*/ 171872 w 1122303"/>
                <a:gd name="connsiteY67" fmla="*/ 871442 h 1124426"/>
                <a:gd name="connsiteX68" fmla="*/ 196303 w 1122303"/>
                <a:gd name="connsiteY68" fmla="*/ 899732 h 1124426"/>
                <a:gd name="connsiteX69" fmla="*/ 165503 w 1122303"/>
                <a:gd name="connsiteY69" fmla="*/ 960977 h 1124426"/>
                <a:gd name="connsiteX70" fmla="*/ 232047 w 1122303"/>
                <a:gd name="connsiteY70" fmla="*/ 1017842 h 1124426"/>
                <a:gd name="connsiteX71" fmla="*/ 287658 w 1122303"/>
                <a:gd name="connsiteY71" fmla="*/ 977360 h 1124426"/>
                <a:gd name="connsiteX72" fmla="*/ 319504 w 1122303"/>
                <a:gd name="connsiteY72" fmla="*/ 996982 h 1124426"/>
                <a:gd name="connsiteX73" fmla="*/ 353061 w 1122303"/>
                <a:gd name="connsiteY73" fmla="*/ 1013936 h 1124426"/>
                <a:gd name="connsiteX74" fmla="*/ 348117 w 1122303"/>
                <a:gd name="connsiteY74" fmla="*/ 1082326 h 1124426"/>
                <a:gd name="connsiteX75" fmla="*/ 431487 w 1122303"/>
                <a:gd name="connsiteY75" fmla="*/ 1109282 h 1124426"/>
                <a:gd name="connsiteX76" fmla="*/ 467135 w 1122303"/>
                <a:gd name="connsiteY76" fmla="*/ 1050512 h 1124426"/>
                <a:gd name="connsiteX77" fmla="*/ 504114 w 1122303"/>
                <a:gd name="connsiteY77" fmla="*/ 1056608 h 1124426"/>
                <a:gd name="connsiteX78" fmla="*/ 541284 w 1122303"/>
                <a:gd name="connsiteY78" fmla="*/ 1059085 h 1124426"/>
                <a:gd name="connsiteX79" fmla="*/ 562673 w 1122303"/>
                <a:gd name="connsiteY79" fmla="*/ 1124426 h 1124426"/>
                <a:gd name="connsiteX80" fmla="*/ 650035 w 1122303"/>
                <a:gd name="connsiteY80" fmla="*/ 1117283 h 1124426"/>
                <a:gd name="connsiteX81" fmla="*/ 660777 w 1122303"/>
                <a:gd name="connsiteY81" fmla="*/ 1049655 h 1124426"/>
                <a:gd name="connsiteX82" fmla="*/ 697281 w 1122303"/>
                <a:gd name="connsiteY82" fmla="*/ 1040797 h 1124426"/>
                <a:gd name="connsiteX83" fmla="*/ 732739 w 1122303"/>
                <a:gd name="connsiteY83" fmla="*/ 1028986 h 1124426"/>
                <a:gd name="connsiteX84" fmla="*/ 777608 w 1122303"/>
                <a:gd name="connsiteY84" fmla="*/ 1081088 h 1124426"/>
                <a:gd name="connsiteX85" fmla="*/ 855464 w 1122303"/>
                <a:gd name="connsiteY85" fmla="*/ 1040987 h 1124426"/>
                <a:gd name="connsiteX86" fmla="*/ 839399 w 1122303"/>
                <a:gd name="connsiteY86" fmla="*/ 974217 h 1124426"/>
                <a:gd name="connsiteX87" fmla="*/ 869628 w 1122303"/>
                <a:gd name="connsiteY87" fmla="*/ 952310 h 1124426"/>
                <a:gd name="connsiteX88" fmla="*/ 897957 w 1122303"/>
                <a:gd name="connsiteY88" fmla="*/ 927735 h 1124426"/>
                <a:gd name="connsiteX89" fmla="*/ 959082 w 1122303"/>
                <a:gd name="connsiteY89" fmla="*/ 958691 h 1124426"/>
                <a:gd name="connsiteX90" fmla="*/ 1015929 w 1122303"/>
                <a:gd name="connsiteY90" fmla="*/ 891921 h 1124426"/>
                <a:gd name="connsiteX91" fmla="*/ 975528 w 1122303"/>
                <a:gd name="connsiteY91" fmla="*/ 836200 h 1124426"/>
                <a:gd name="connsiteX92" fmla="*/ 995205 w 1122303"/>
                <a:gd name="connsiteY92" fmla="*/ 804291 h 1124426"/>
                <a:gd name="connsiteX93" fmla="*/ 1012127 w 1122303"/>
                <a:gd name="connsiteY93" fmla="*/ 770763 h 1124426"/>
                <a:gd name="connsiteX94" fmla="*/ 1080286 w 1122303"/>
                <a:gd name="connsiteY94" fmla="*/ 775716 h 1124426"/>
                <a:gd name="connsiteX95" fmla="*/ 1107284 w 1122303"/>
                <a:gd name="connsiteY95" fmla="*/ 692182 h 1124426"/>
                <a:gd name="connsiteX96" fmla="*/ 1048630 w 1122303"/>
                <a:gd name="connsiteY96" fmla="*/ 656368 h 1124426"/>
                <a:gd name="connsiteX97" fmla="*/ 1054809 w 1122303"/>
                <a:gd name="connsiteY97" fmla="*/ 619506 h 1124426"/>
                <a:gd name="connsiteX98" fmla="*/ 1057186 w 1122303"/>
                <a:gd name="connsiteY98" fmla="*/ 582073 h 1124426"/>
                <a:gd name="connsiteX99" fmla="*/ 1057186 w 1122303"/>
                <a:gd name="connsiteY99" fmla="*/ 582073 h 1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03" h="1124426">
                  <a:moveTo>
                    <a:pt x="903185" y="601790"/>
                  </a:moveTo>
                  <a:cubicBezTo>
                    <a:pt x="897862" y="646843"/>
                    <a:pt x="883888" y="690467"/>
                    <a:pt x="862023" y="729901"/>
                  </a:cubicBezTo>
                  <a:cubicBezTo>
                    <a:pt x="840254" y="769239"/>
                    <a:pt x="810405" y="804386"/>
                    <a:pt x="775137" y="832485"/>
                  </a:cubicBezTo>
                  <a:cubicBezTo>
                    <a:pt x="739678" y="860584"/>
                    <a:pt x="698802" y="881634"/>
                    <a:pt x="655453" y="893921"/>
                  </a:cubicBezTo>
                  <a:cubicBezTo>
                    <a:pt x="612200" y="906399"/>
                    <a:pt x="566570" y="909923"/>
                    <a:pt x="521606" y="904875"/>
                  </a:cubicBezTo>
                  <a:cubicBezTo>
                    <a:pt x="476546" y="899541"/>
                    <a:pt x="433103" y="885539"/>
                    <a:pt x="393747" y="863537"/>
                  </a:cubicBezTo>
                  <a:cubicBezTo>
                    <a:pt x="354392" y="841629"/>
                    <a:pt x="319409" y="811816"/>
                    <a:pt x="291270" y="776383"/>
                  </a:cubicBezTo>
                  <a:cubicBezTo>
                    <a:pt x="263227" y="740950"/>
                    <a:pt x="242218" y="699992"/>
                    <a:pt x="229955" y="656558"/>
                  </a:cubicBezTo>
                  <a:cubicBezTo>
                    <a:pt x="217502" y="613124"/>
                    <a:pt x="213985" y="567500"/>
                    <a:pt x="218928" y="522446"/>
                  </a:cubicBezTo>
                  <a:cubicBezTo>
                    <a:pt x="224442" y="477393"/>
                    <a:pt x="238226" y="433673"/>
                    <a:pt x="260280" y="394335"/>
                  </a:cubicBezTo>
                  <a:cubicBezTo>
                    <a:pt x="282049" y="354997"/>
                    <a:pt x="311899" y="319850"/>
                    <a:pt x="347167" y="291751"/>
                  </a:cubicBezTo>
                  <a:cubicBezTo>
                    <a:pt x="382625" y="263652"/>
                    <a:pt x="423502" y="242602"/>
                    <a:pt x="466755" y="230314"/>
                  </a:cubicBezTo>
                  <a:cubicBezTo>
                    <a:pt x="510103" y="217932"/>
                    <a:pt x="555638" y="214217"/>
                    <a:pt x="600603" y="219361"/>
                  </a:cubicBezTo>
                  <a:cubicBezTo>
                    <a:pt x="645662" y="224695"/>
                    <a:pt x="689105" y="238697"/>
                    <a:pt x="728556" y="260699"/>
                  </a:cubicBezTo>
                  <a:cubicBezTo>
                    <a:pt x="767912" y="282607"/>
                    <a:pt x="802895" y="312420"/>
                    <a:pt x="830938" y="347853"/>
                  </a:cubicBezTo>
                  <a:cubicBezTo>
                    <a:pt x="858981" y="383286"/>
                    <a:pt x="879895" y="424244"/>
                    <a:pt x="892253" y="467677"/>
                  </a:cubicBezTo>
                  <a:cubicBezTo>
                    <a:pt x="904611" y="511112"/>
                    <a:pt x="908224" y="556736"/>
                    <a:pt x="903090" y="601885"/>
                  </a:cubicBezTo>
                  <a:lnTo>
                    <a:pt x="903090" y="601885"/>
                  </a:lnTo>
                  <a:close/>
                  <a:moveTo>
                    <a:pt x="1057091" y="581977"/>
                  </a:moveTo>
                  <a:cubicBezTo>
                    <a:pt x="1079050" y="575786"/>
                    <a:pt x="1101295" y="568643"/>
                    <a:pt x="1122304" y="560642"/>
                  </a:cubicBezTo>
                  <a:cubicBezTo>
                    <a:pt x="1122018" y="531305"/>
                    <a:pt x="1120117" y="502063"/>
                    <a:pt x="1115079" y="473012"/>
                  </a:cubicBezTo>
                  <a:cubicBezTo>
                    <a:pt x="1092739" y="468440"/>
                    <a:pt x="1070590" y="464820"/>
                    <a:pt x="1047585" y="462248"/>
                  </a:cubicBezTo>
                  <a:lnTo>
                    <a:pt x="1038839" y="425768"/>
                  </a:lnTo>
                  <a:cubicBezTo>
                    <a:pt x="1035417" y="413766"/>
                    <a:pt x="1030949" y="402050"/>
                    <a:pt x="1026861" y="390144"/>
                  </a:cubicBezTo>
                  <a:cubicBezTo>
                    <a:pt x="1044733" y="375952"/>
                    <a:pt x="1062605" y="360807"/>
                    <a:pt x="1078955" y="345281"/>
                  </a:cubicBezTo>
                  <a:cubicBezTo>
                    <a:pt x="1067548" y="318230"/>
                    <a:pt x="1054524" y="292132"/>
                    <a:pt x="1038934" y="267367"/>
                  </a:cubicBezTo>
                  <a:cubicBezTo>
                    <a:pt x="1016594" y="271653"/>
                    <a:pt x="994445" y="276987"/>
                    <a:pt x="972391" y="283464"/>
                  </a:cubicBezTo>
                  <a:lnTo>
                    <a:pt x="950431" y="253079"/>
                  </a:lnTo>
                  <a:lnTo>
                    <a:pt x="926000" y="224790"/>
                  </a:lnTo>
                  <a:cubicBezTo>
                    <a:pt x="937313" y="204692"/>
                    <a:pt x="947579" y="184213"/>
                    <a:pt x="956895" y="163544"/>
                  </a:cubicBezTo>
                  <a:cubicBezTo>
                    <a:pt x="936267" y="142780"/>
                    <a:pt x="913832" y="124015"/>
                    <a:pt x="890257" y="106680"/>
                  </a:cubicBezTo>
                  <a:cubicBezTo>
                    <a:pt x="871339" y="118967"/>
                    <a:pt x="852612" y="132969"/>
                    <a:pt x="834645" y="147161"/>
                  </a:cubicBezTo>
                  <a:cubicBezTo>
                    <a:pt x="824094" y="140589"/>
                    <a:pt x="813732" y="133445"/>
                    <a:pt x="802800" y="127444"/>
                  </a:cubicBezTo>
                  <a:lnTo>
                    <a:pt x="769338" y="110490"/>
                  </a:lnTo>
                  <a:cubicBezTo>
                    <a:pt x="772190" y="87440"/>
                    <a:pt x="773616" y="65056"/>
                    <a:pt x="774376" y="42101"/>
                  </a:cubicBezTo>
                  <a:cubicBezTo>
                    <a:pt x="747283" y="30670"/>
                    <a:pt x="719335" y="22098"/>
                    <a:pt x="690912" y="15145"/>
                  </a:cubicBezTo>
                  <a:cubicBezTo>
                    <a:pt x="678268" y="33814"/>
                    <a:pt x="666290" y="53912"/>
                    <a:pt x="655168" y="73914"/>
                  </a:cubicBezTo>
                  <a:lnTo>
                    <a:pt x="618379" y="67818"/>
                  </a:lnTo>
                  <a:lnTo>
                    <a:pt x="581020" y="65341"/>
                  </a:lnTo>
                  <a:cubicBezTo>
                    <a:pt x="574841" y="43339"/>
                    <a:pt x="567806" y="21050"/>
                    <a:pt x="559726" y="0"/>
                  </a:cubicBezTo>
                  <a:cubicBezTo>
                    <a:pt x="530447" y="286"/>
                    <a:pt x="501168" y="2191"/>
                    <a:pt x="472364" y="7144"/>
                  </a:cubicBezTo>
                  <a:cubicBezTo>
                    <a:pt x="467706" y="29623"/>
                    <a:pt x="464188" y="51816"/>
                    <a:pt x="461527" y="74866"/>
                  </a:cubicBezTo>
                  <a:lnTo>
                    <a:pt x="425118" y="83629"/>
                  </a:lnTo>
                  <a:cubicBezTo>
                    <a:pt x="413140" y="87058"/>
                    <a:pt x="401447" y="91535"/>
                    <a:pt x="389660" y="95536"/>
                  </a:cubicBezTo>
                  <a:cubicBezTo>
                    <a:pt x="375400" y="77724"/>
                    <a:pt x="360380" y="59817"/>
                    <a:pt x="344790" y="43434"/>
                  </a:cubicBezTo>
                  <a:cubicBezTo>
                    <a:pt x="317793" y="55054"/>
                    <a:pt x="291746" y="68104"/>
                    <a:pt x="267030" y="83629"/>
                  </a:cubicBezTo>
                  <a:cubicBezTo>
                    <a:pt x="271212" y="106013"/>
                    <a:pt x="276631" y="128207"/>
                    <a:pt x="283095" y="150305"/>
                  </a:cubicBezTo>
                  <a:lnTo>
                    <a:pt x="252675" y="172212"/>
                  </a:lnTo>
                  <a:lnTo>
                    <a:pt x="224442" y="196786"/>
                  </a:lnTo>
                  <a:cubicBezTo>
                    <a:pt x="204384" y="185452"/>
                    <a:pt x="184040" y="175165"/>
                    <a:pt x="163317" y="165830"/>
                  </a:cubicBezTo>
                  <a:cubicBezTo>
                    <a:pt x="142498" y="186500"/>
                    <a:pt x="123771" y="208883"/>
                    <a:pt x="106470" y="232601"/>
                  </a:cubicBezTo>
                  <a:cubicBezTo>
                    <a:pt x="118828" y="251460"/>
                    <a:pt x="132802" y="270415"/>
                    <a:pt x="146966" y="288227"/>
                  </a:cubicBezTo>
                  <a:cubicBezTo>
                    <a:pt x="140312" y="298895"/>
                    <a:pt x="133372" y="309182"/>
                    <a:pt x="127288" y="320135"/>
                  </a:cubicBezTo>
                  <a:lnTo>
                    <a:pt x="110367" y="353663"/>
                  </a:lnTo>
                  <a:cubicBezTo>
                    <a:pt x="87267" y="350901"/>
                    <a:pt x="65022" y="349377"/>
                    <a:pt x="42112" y="348615"/>
                  </a:cubicBezTo>
                  <a:cubicBezTo>
                    <a:pt x="30610" y="375761"/>
                    <a:pt x="22149" y="403765"/>
                    <a:pt x="15115" y="432245"/>
                  </a:cubicBezTo>
                  <a:cubicBezTo>
                    <a:pt x="33747" y="444913"/>
                    <a:pt x="53900" y="456914"/>
                    <a:pt x="73863" y="468058"/>
                  </a:cubicBezTo>
                  <a:lnTo>
                    <a:pt x="67684" y="505016"/>
                  </a:lnTo>
                  <a:lnTo>
                    <a:pt x="65308" y="542354"/>
                  </a:lnTo>
                  <a:cubicBezTo>
                    <a:pt x="43253" y="548640"/>
                    <a:pt x="21009" y="555689"/>
                    <a:pt x="0" y="563880"/>
                  </a:cubicBezTo>
                  <a:cubicBezTo>
                    <a:pt x="380" y="593122"/>
                    <a:pt x="2186" y="622364"/>
                    <a:pt x="7130" y="651320"/>
                  </a:cubicBezTo>
                  <a:cubicBezTo>
                    <a:pt x="29659" y="655987"/>
                    <a:pt x="51714" y="659606"/>
                    <a:pt x="74719" y="662178"/>
                  </a:cubicBezTo>
                  <a:lnTo>
                    <a:pt x="83465" y="698659"/>
                  </a:lnTo>
                  <a:cubicBezTo>
                    <a:pt x="86792" y="710660"/>
                    <a:pt x="91450" y="722376"/>
                    <a:pt x="95347" y="734187"/>
                  </a:cubicBezTo>
                  <a:cubicBezTo>
                    <a:pt x="79852" y="747713"/>
                    <a:pt x="61790" y="765239"/>
                    <a:pt x="46771" y="787527"/>
                  </a:cubicBezTo>
                  <a:cubicBezTo>
                    <a:pt x="58273" y="814483"/>
                    <a:pt x="62361" y="825246"/>
                    <a:pt x="77951" y="850106"/>
                  </a:cubicBezTo>
                  <a:cubicBezTo>
                    <a:pt x="104093" y="849059"/>
                    <a:pt x="127763" y="847439"/>
                    <a:pt x="150103" y="841058"/>
                  </a:cubicBezTo>
                  <a:lnTo>
                    <a:pt x="171872" y="871442"/>
                  </a:lnTo>
                  <a:lnTo>
                    <a:pt x="196303" y="899732"/>
                  </a:lnTo>
                  <a:cubicBezTo>
                    <a:pt x="185086" y="919829"/>
                    <a:pt x="174724" y="940213"/>
                    <a:pt x="165503" y="960977"/>
                  </a:cubicBezTo>
                  <a:cubicBezTo>
                    <a:pt x="186037" y="981837"/>
                    <a:pt x="208566" y="1000506"/>
                    <a:pt x="232047" y="1017842"/>
                  </a:cubicBezTo>
                  <a:cubicBezTo>
                    <a:pt x="250964" y="1005459"/>
                    <a:pt x="269786" y="991457"/>
                    <a:pt x="287658" y="977360"/>
                  </a:cubicBezTo>
                  <a:cubicBezTo>
                    <a:pt x="298305" y="983933"/>
                    <a:pt x="308667" y="990981"/>
                    <a:pt x="319504" y="996982"/>
                  </a:cubicBezTo>
                  <a:lnTo>
                    <a:pt x="353061" y="1013936"/>
                  </a:lnTo>
                  <a:cubicBezTo>
                    <a:pt x="350304" y="1036987"/>
                    <a:pt x="348878" y="1059275"/>
                    <a:pt x="348117" y="1082326"/>
                  </a:cubicBezTo>
                  <a:cubicBezTo>
                    <a:pt x="375115" y="1093756"/>
                    <a:pt x="403158" y="1102233"/>
                    <a:pt x="431487" y="1109282"/>
                  </a:cubicBezTo>
                  <a:cubicBezTo>
                    <a:pt x="444130" y="1090517"/>
                    <a:pt x="456203" y="1070515"/>
                    <a:pt x="467135" y="1050512"/>
                  </a:cubicBezTo>
                  <a:lnTo>
                    <a:pt x="504114" y="1056608"/>
                  </a:lnTo>
                  <a:lnTo>
                    <a:pt x="541284" y="1059085"/>
                  </a:lnTo>
                  <a:cubicBezTo>
                    <a:pt x="547558" y="1081088"/>
                    <a:pt x="554592" y="1103281"/>
                    <a:pt x="562673" y="1124426"/>
                  </a:cubicBezTo>
                  <a:cubicBezTo>
                    <a:pt x="591952" y="1124141"/>
                    <a:pt x="621136" y="1122236"/>
                    <a:pt x="650035" y="1117283"/>
                  </a:cubicBezTo>
                  <a:cubicBezTo>
                    <a:pt x="654693" y="1094803"/>
                    <a:pt x="658210" y="1072706"/>
                    <a:pt x="660777" y="1049655"/>
                  </a:cubicBezTo>
                  <a:lnTo>
                    <a:pt x="697281" y="1040797"/>
                  </a:lnTo>
                  <a:cubicBezTo>
                    <a:pt x="709259" y="1037368"/>
                    <a:pt x="720951" y="1032891"/>
                    <a:pt x="732739" y="1028986"/>
                  </a:cubicBezTo>
                  <a:cubicBezTo>
                    <a:pt x="746903" y="1046798"/>
                    <a:pt x="762018" y="1064705"/>
                    <a:pt x="777608" y="1081088"/>
                  </a:cubicBezTo>
                  <a:cubicBezTo>
                    <a:pt x="804606" y="1069562"/>
                    <a:pt x="830653" y="1056513"/>
                    <a:pt x="855464" y="1040987"/>
                  </a:cubicBezTo>
                  <a:cubicBezTo>
                    <a:pt x="851186" y="1018699"/>
                    <a:pt x="845768" y="996410"/>
                    <a:pt x="839399" y="974217"/>
                  </a:cubicBezTo>
                  <a:lnTo>
                    <a:pt x="869628" y="952310"/>
                  </a:lnTo>
                  <a:lnTo>
                    <a:pt x="897957" y="927735"/>
                  </a:lnTo>
                  <a:cubicBezTo>
                    <a:pt x="918015" y="939070"/>
                    <a:pt x="938263" y="949357"/>
                    <a:pt x="959082" y="958691"/>
                  </a:cubicBezTo>
                  <a:cubicBezTo>
                    <a:pt x="979900" y="938022"/>
                    <a:pt x="998533" y="915638"/>
                    <a:pt x="1015929" y="891921"/>
                  </a:cubicBezTo>
                  <a:cubicBezTo>
                    <a:pt x="1003476" y="872966"/>
                    <a:pt x="989692" y="854107"/>
                    <a:pt x="975528" y="836200"/>
                  </a:cubicBezTo>
                  <a:cubicBezTo>
                    <a:pt x="982087" y="825532"/>
                    <a:pt x="989121" y="815245"/>
                    <a:pt x="995205" y="804291"/>
                  </a:cubicBezTo>
                  <a:lnTo>
                    <a:pt x="1012127" y="770763"/>
                  </a:lnTo>
                  <a:cubicBezTo>
                    <a:pt x="1035131" y="773525"/>
                    <a:pt x="1057471" y="775049"/>
                    <a:pt x="1080286" y="775716"/>
                  </a:cubicBezTo>
                  <a:cubicBezTo>
                    <a:pt x="1091694" y="748665"/>
                    <a:pt x="1100249" y="720662"/>
                    <a:pt x="1107284" y="692182"/>
                  </a:cubicBezTo>
                  <a:cubicBezTo>
                    <a:pt x="1088651" y="679418"/>
                    <a:pt x="1068594" y="667417"/>
                    <a:pt x="1048630" y="656368"/>
                  </a:cubicBezTo>
                  <a:lnTo>
                    <a:pt x="1054809" y="619506"/>
                  </a:lnTo>
                  <a:lnTo>
                    <a:pt x="1057186" y="582073"/>
                  </a:lnTo>
                  <a:lnTo>
                    <a:pt x="1057186" y="582073"/>
                  </a:lnTo>
                  <a:close/>
                </a:path>
              </a:pathLst>
            </a:custGeom>
            <a:solidFill>
              <a:srgbClr val="72BF44"/>
            </a:solidFill>
            <a:ln w="0" cap="flat">
              <a:noFill/>
              <a:prstDash val="solid"/>
              <a:miter/>
            </a:ln>
          </p:spPr>
          <p:txBody>
            <a:bodyPr rtlCol="0" anchor="ctr"/>
            <a:lstStyle/>
            <a:p>
              <a:endParaRPr lang="fr-CA"/>
            </a:p>
          </p:txBody>
        </p:sp>
        <p:sp>
          <p:nvSpPr>
            <p:cNvPr id="12" name="Freeform 16">
              <a:extLst>
                <a:ext uri="{FF2B5EF4-FFF2-40B4-BE49-F238E27FC236}">
                  <a16:creationId xmlns:a16="http://schemas.microsoft.com/office/drawing/2014/main" id="{05A4D319-A9AB-F747-ECCE-AC65128FDC88}"/>
                </a:ext>
              </a:extLst>
            </p:cNvPr>
            <p:cNvSpPr/>
            <p:nvPr/>
          </p:nvSpPr>
          <p:spPr>
            <a:xfrm>
              <a:off x="8629286" y="1125219"/>
              <a:ext cx="654346" cy="655835"/>
            </a:xfrm>
            <a:custGeom>
              <a:avLst/>
              <a:gdLst>
                <a:gd name="connsiteX0" fmla="*/ 614346 w 654346"/>
                <a:gd name="connsiteY0" fmla="*/ 361113 h 655835"/>
                <a:gd name="connsiteX1" fmla="*/ 579839 w 654346"/>
                <a:gd name="connsiteY1" fmla="*/ 468555 h 655835"/>
                <a:gd name="connsiteX2" fmla="*/ 506641 w 654346"/>
                <a:gd name="connsiteY2" fmla="*/ 554757 h 655835"/>
                <a:gd name="connsiteX3" fmla="*/ 406255 w 654346"/>
                <a:gd name="connsiteY3" fmla="*/ 606382 h 655835"/>
                <a:gd name="connsiteX4" fmla="*/ 293987 w 654346"/>
                <a:gd name="connsiteY4" fmla="*/ 615526 h 655835"/>
                <a:gd name="connsiteX5" fmla="*/ 186662 w 654346"/>
                <a:gd name="connsiteY5" fmla="*/ 580950 h 655835"/>
                <a:gd name="connsiteX6" fmla="*/ 100630 w 654346"/>
                <a:gd name="connsiteY6" fmla="*/ 507608 h 655835"/>
                <a:gd name="connsiteX7" fmla="*/ 49202 w 654346"/>
                <a:gd name="connsiteY7" fmla="*/ 407024 h 655835"/>
                <a:gd name="connsiteX8" fmla="*/ 39981 w 654346"/>
                <a:gd name="connsiteY8" fmla="*/ 294534 h 655835"/>
                <a:gd name="connsiteX9" fmla="*/ 74583 w 654346"/>
                <a:gd name="connsiteY9" fmla="*/ 186996 h 655835"/>
                <a:gd name="connsiteX10" fmla="*/ 147591 w 654346"/>
                <a:gd name="connsiteY10" fmla="*/ 100890 h 655835"/>
                <a:gd name="connsiteX11" fmla="*/ 248072 w 654346"/>
                <a:gd name="connsiteY11" fmla="*/ 49265 h 655835"/>
                <a:gd name="connsiteX12" fmla="*/ 360340 w 654346"/>
                <a:gd name="connsiteY12" fmla="*/ 40026 h 655835"/>
                <a:gd name="connsiteX13" fmla="*/ 467570 w 654346"/>
                <a:gd name="connsiteY13" fmla="*/ 74697 h 655835"/>
                <a:gd name="connsiteX14" fmla="*/ 553697 w 654346"/>
                <a:gd name="connsiteY14" fmla="*/ 147849 h 655835"/>
                <a:gd name="connsiteX15" fmla="*/ 605125 w 654346"/>
                <a:gd name="connsiteY15" fmla="*/ 248433 h 655835"/>
                <a:gd name="connsiteX16" fmla="*/ 614251 w 654346"/>
                <a:gd name="connsiteY16" fmla="*/ 361018 h 655835"/>
                <a:gd name="connsiteX17" fmla="*/ 614251 w 654346"/>
                <a:gd name="connsiteY17" fmla="*/ 361018 h 655835"/>
                <a:gd name="connsiteX18" fmla="*/ 583831 w 654346"/>
                <a:gd name="connsiteY18" fmla="*/ 124131 h 655835"/>
                <a:gd name="connsiteX19" fmla="*/ 486393 w 654346"/>
                <a:gd name="connsiteY19" fmla="*/ 41359 h 655835"/>
                <a:gd name="connsiteX20" fmla="*/ 364903 w 654346"/>
                <a:gd name="connsiteY20" fmla="*/ 2116 h 655835"/>
                <a:gd name="connsiteX21" fmla="*/ 237710 w 654346"/>
                <a:gd name="connsiteY21" fmla="*/ 12498 h 655835"/>
                <a:gd name="connsiteX22" fmla="*/ 124016 w 654346"/>
                <a:gd name="connsiteY22" fmla="*/ 70887 h 655835"/>
                <a:gd name="connsiteX23" fmla="*/ 41312 w 654346"/>
                <a:gd name="connsiteY23" fmla="*/ 168423 h 655835"/>
                <a:gd name="connsiteX24" fmla="*/ 2051 w 654346"/>
                <a:gd name="connsiteY24" fmla="*/ 290152 h 655835"/>
                <a:gd name="connsiteX25" fmla="*/ 12508 w 654346"/>
                <a:gd name="connsiteY25" fmla="*/ 417692 h 655835"/>
                <a:gd name="connsiteX26" fmla="*/ 70686 w 654346"/>
                <a:gd name="connsiteY26" fmla="*/ 531611 h 655835"/>
                <a:gd name="connsiteX27" fmla="*/ 168030 w 654346"/>
                <a:gd name="connsiteY27" fmla="*/ 614478 h 655835"/>
                <a:gd name="connsiteX28" fmla="*/ 289519 w 654346"/>
                <a:gd name="connsiteY28" fmla="*/ 653721 h 655835"/>
                <a:gd name="connsiteX29" fmla="*/ 416712 w 654346"/>
                <a:gd name="connsiteY29" fmla="*/ 643244 h 655835"/>
                <a:gd name="connsiteX30" fmla="*/ 530406 w 654346"/>
                <a:gd name="connsiteY30" fmla="*/ 584856 h 655835"/>
                <a:gd name="connsiteX31" fmla="*/ 613015 w 654346"/>
                <a:gd name="connsiteY31" fmla="*/ 487320 h 655835"/>
                <a:gd name="connsiteX32" fmla="*/ 652276 w 654346"/>
                <a:gd name="connsiteY32" fmla="*/ 365590 h 655835"/>
                <a:gd name="connsiteX33" fmla="*/ 641914 w 654346"/>
                <a:gd name="connsiteY33" fmla="*/ 238050 h 655835"/>
                <a:gd name="connsiteX34" fmla="*/ 583736 w 654346"/>
                <a:gd name="connsiteY34" fmla="*/ 124131 h 655835"/>
                <a:gd name="connsiteX35" fmla="*/ 583736 w 654346"/>
                <a:gd name="connsiteY35" fmla="*/ 124131 h 65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346" h="655835">
                  <a:moveTo>
                    <a:pt x="614346" y="361113"/>
                  </a:moveTo>
                  <a:cubicBezTo>
                    <a:pt x="609878" y="399023"/>
                    <a:pt x="598186" y="435599"/>
                    <a:pt x="579839" y="468555"/>
                  </a:cubicBezTo>
                  <a:cubicBezTo>
                    <a:pt x="561397" y="501512"/>
                    <a:pt x="536490" y="531135"/>
                    <a:pt x="506641" y="554757"/>
                  </a:cubicBezTo>
                  <a:cubicBezTo>
                    <a:pt x="476886" y="578379"/>
                    <a:pt x="442569" y="596000"/>
                    <a:pt x="406255" y="606382"/>
                  </a:cubicBezTo>
                  <a:cubicBezTo>
                    <a:pt x="369941" y="616669"/>
                    <a:pt x="331917" y="619812"/>
                    <a:pt x="293987" y="615526"/>
                  </a:cubicBezTo>
                  <a:cubicBezTo>
                    <a:pt x="255962" y="610954"/>
                    <a:pt x="219648" y="599238"/>
                    <a:pt x="186662" y="580950"/>
                  </a:cubicBezTo>
                  <a:cubicBezTo>
                    <a:pt x="153675" y="562472"/>
                    <a:pt x="124301" y="537516"/>
                    <a:pt x="100630" y="507608"/>
                  </a:cubicBezTo>
                  <a:cubicBezTo>
                    <a:pt x="77150" y="477890"/>
                    <a:pt x="59564" y="443409"/>
                    <a:pt x="49202" y="407024"/>
                  </a:cubicBezTo>
                  <a:cubicBezTo>
                    <a:pt x="38840" y="370638"/>
                    <a:pt x="35798" y="332538"/>
                    <a:pt x="39981" y="294534"/>
                  </a:cubicBezTo>
                  <a:cubicBezTo>
                    <a:pt x="44544" y="256529"/>
                    <a:pt x="56332" y="220048"/>
                    <a:pt x="74583" y="186996"/>
                  </a:cubicBezTo>
                  <a:cubicBezTo>
                    <a:pt x="92930" y="153945"/>
                    <a:pt x="117932" y="124512"/>
                    <a:pt x="147591" y="100890"/>
                  </a:cubicBezTo>
                  <a:cubicBezTo>
                    <a:pt x="177441" y="77268"/>
                    <a:pt x="211758" y="59647"/>
                    <a:pt x="248072" y="49265"/>
                  </a:cubicBezTo>
                  <a:cubicBezTo>
                    <a:pt x="284386" y="38883"/>
                    <a:pt x="322506" y="35835"/>
                    <a:pt x="360340" y="40026"/>
                  </a:cubicBezTo>
                  <a:cubicBezTo>
                    <a:pt x="398270" y="44598"/>
                    <a:pt x="434679" y="56313"/>
                    <a:pt x="467570" y="74697"/>
                  </a:cubicBezTo>
                  <a:cubicBezTo>
                    <a:pt x="500652" y="92985"/>
                    <a:pt x="530121" y="118131"/>
                    <a:pt x="553697" y="147849"/>
                  </a:cubicBezTo>
                  <a:cubicBezTo>
                    <a:pt x="577177" y="177662"/>
                    <a:pt x="594763" y="212047"/>
                    <a:pt x="605125" y="248433"/>
                  </a:cubicBezTo>
                  <a:cubicBezTo>
                    <a:pt x="615487" y="284818"/>
                    <a:pt x="618529" y="323013"/>
                    <a:pt x="614251" y="361018"/>
                  </a:cubicBezTo>
                  <a:lnTo>
                    <a:pt x="614251" y="361018"/>
                  </a:lnTo>
                  <a:close/>
                  <a:moveTo>
                    <a:pt x="583831" y="124131"/>
                  </a:moveTo>
                  <a:cubicBezTo>
                    <a:pt x="557024" y="90413"/>
                    <a:pt x="523847" y="62124"/>
                    <a:pt x="486393" y="41359"/>
                  </a:cubicBezTo>
                  <a:cubicBezTo>
                    <a:pt x="449033" y="20499"/>
                    <a:pt x="407681" y="7164"/>
                    <a:pt x="364903" y="2116"/>
                  </a:cubicBezTo>
                  <a:cubicBezTo>
                    <a:pt x="322030" y="-2742"/>
                    <a:pt x="278777" y="783"/>
                    <a:pt x="237710" y="12498"/>
                  </a:cubicBezTo>
                  <a:cubicBezTo>
                    <a:pt x="196453" y="24214"/>
                    <a:pt x="157668" y="44217"/>
                    <a:pt x="124016" y="70887"/>
                  </a:cubicBezTo>
                  <a:cubicBezTo>
                    <a:pt x="90364" y="97652"/>
                    <a:pt x="62035" y="130989"/>
                    <a:pt x="41312" y="168423"/>
                  </a:cubicBezTo>
                  <a:cubicBezTo>
                    <a:pt x="20493" y="205856"/>
                    <a:pt x="7279" y="247290"/>
                    <a:pt x="2051" y="290152"/>
                  </a:cubicBezTo>
                  <a:cubicBezTo>
                    <a:pt x="-2702" y="333015"/>
                    <a:pt x="815" y="376449"/>
                    <a:pt x="12508" y="417692"/>
                  </a:cubicBezTo>
                  <a:cubicBezTo>
                    <a:pt x="24106" y="458840"/>
                    <a:pt x="43973" y="497797"/>
                    <a:pt x="70686" y="531611"/>
                  </a:cubicBezTo>
                  <a:cubicBezTo>
                    <a:pt x="97398" y="565234"/>
                    <a:pt x="130670" y="593619"/>
                    <a:pt x="168030" y="614478"/>
                  </a:cubicBezTo>
                  <a:cubicBezTo>
                    <a:pt x="205484" y="635338"/>
                    <a:pt x="246741" y="648673"/>
                    <a:pt x="289519" y="653721"/>
                  </a:cubicBezTo>
                  <a:cubicBezTo>
                    <a:pt x="332392" y="658579"/>
                    <a:pt x="375550" y="655055"/>
                    <a:pt x="416712" y="643244"/>
                  </a:cubicBezTo>
                  <a:cubicBezTo>
                    <a:pt x="457779" y="631623"/>
                    <a:pt x="496659" y="611621"/>
                    <a:pt x="530406" y="584856"/>
                  </a:cubicBezTo>
                  <a:cubicBezTo>
                    <a:pt x="564058" y="558090"/>
                    <a:pt x="592292" y="524753"/>
                    <a:pt x="613015" y="487320"/>
                  </a:cubicBezTo>
                  <a:cubicBezTo>
                    <a:pt x="633929" y="449886"/>
                    <a:pt x="647048" y="408453"/>
                    <a:pt x="652276" y="365590"/>
                  </a:cubicBezTo>
                  <a:cubicBezTo>
                    <a:pt x="657029" y="322632"/>
                    <a:pt x="653607" y="279294"/>
                    <a:pt x="641914" y="238050"/>
                  </a:cubicBezTo>
                  <a:cubicBezTo>
                    <a:pt x="630222" y="196902"/>
                    <a:pt x="610259" y="157945"/>
                    <a:pt x="583736" y="124131"/>
                  </a:cubicBezTo>
                  <a:lnTo>
                    <a:pt x="583736" y="124131"/>
                  </a:lnTo>
                  <a:close/>
                </a:path>
              </a:pathLst>
            </a:custGeom>
            <a:solidFill>
              <a:srgbClr val="72BF44"/>
            </a:solidFill>
            <a:ln w="0" cap="flat">
              <a:noFill/>
              <a:prstDash val="solid"/>
              <a:miter/>
            </a:ln>
          </p:spPr>
          <p:txBody>
            <a:bodyPr rtlCol="0" anchor="ctr"/>
            <a:lstStyle/>
            <a:p>
              <a:endParaRPr lang="fr-CA"/>
            </a:p>
          </p:txBody>
        </p:sp>
      </p:grpSp>
      <p:sp>
        <p:nvSpPr>
          <p:cNvPr id="14" name="Slide Number Placeholder 3">
            <a:extLst>
              <a:ext uri="{FF2B5EF4-FFF2-40B4-BE49-F238E27FC236}">
                <a16:creationId xmlns:a16="http://schemas.microsoft.com/office/drawing/2014/main" id="{617B0745-AEB5-7E6D-73D1-2D492477CB99}"/>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57</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152460694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2A59C-DC23-4530-AC1C-4E004EDD4D79}"/>
              </a:ext>
            </a:extLst>
          </p:cNvPr>
          <p:cNvSpPr>
            <a:spLocks noGrp="1"/>
          </p:cNvSpPr>
          <p:nvPr>
            <p:ph type="title"/>
          </p:nvPr>
        </p:nvSpPr>
        <p:spPr/>
        <p:txBody>
          <a:bodyPr/>
          <a:lstStyle/>
          <a:p>
            <a:r>
              <a:rPr lang="fr-CA" dirty="0"/>
              <a:t>La prochaine fois… le module 3 </a:t>
            </a:r>
          </a:p>
        </p:txBody>
      </p:sp>
      <p:pic>
        <p:nvPicPr>
          <p:cNvPr id="5" name="Picture 4" descr="Diapo 60">
            <a:extLst>
              <a:ext uri="{FF2B5EF4-FFF2-40B4-BE49-F238E27FC236}">
                <a16:creationId xmlns:a16="http://schemas.microsoft.com/office/drawing/2014/main" id="{6EC0B7A3-1D96-3F75-D151-D0562C314402}"/>
              </a:ext>
            </a:extLst>
          </p:cNvPr>
          <p:cNvPicPr>
            <a:picLocks noChangeAspect="1"/>
          </p:cNvPicPr>
          <p:nvPr/>
        </p:nvPicPr>
        <p:blipFill>
          <a:blip r:embed="rId3"/>
          <a:stretch>
            <a:fillRect/>
          </a:stretch>
        </p:blipFill>
        <p:spPr>
          <a:xfrm>
            <a:off x="1823383" y="1621180"/>
            <a:ext cx="8545234" cy="4794951"/>
          </a:xfrm>
          <a:prstGeom prst="rect">
            <a:avLst/>
          </a:prstGeom>
        </p:spPr>
      </p:pic>
      <p:sp>
        <p:nvSpPr>
          <p:cNvPr id="3" name="Slide Number Placeholder 3">
            <a:extLst>
              <a:ext uri="{FF2B5EF4-FFF2-40B4-BE49-F238E27FC236}">
                <a16:creationId xmlns:a16="http://schemas.microsoft.com/office/drawing/2014/main" id="{988223A4-D0A0-6698-9346-E5B3FA9EEB1F}"/>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58</a:t>
            </a:fld>
            <a:endParaRPr lang="fr-CA">
              <a:latin typeface="Lora Regular Roman" pitchFamily="2" charset="0"/>
            </a:endParaRPr>
          </a:p>
        </p:txBody>
      </p:sp>
    </p:spTree>
    <p:extLst>
      <p:ext uri="{BB962C8B-B14F-4D97-AF65-F5344CB8AC3E}">
        <p14:creationId xmlns:p14="http://schemas.microsoft.com/office/powerpoint/2010/main" val="101650755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EC8D24A-C170-963D-BF05-E20C573B1B04}"/>
              </a:ext>
            </a:extLst>
          </p:cNvPr>
          <p:cNvSpPr>
            <a:spLocks noGrp="1"/>
          </p:cNvSpPr>
          <p:nvPr>
            <p:ph type="title"/>
          </p:nvPr>
        </p:nvSpPr>
        <p:spPr>
          <a:xfrm>
            <a:off x="838200" y="0"/>
            <a:ext cx="10515600" cy="1325563"/>
          </a:xfrm>
        </p:spPr>
        <p:txBody>
          <a:bodyPr>
            <a:normAutofit/>
          </a:bodyPr>
          <a:lstStyle/>
          <a:p>
            <a:pPr algn="ctr"/>
            <a:r>
              <a:rPr lang="fr-CA" sz="4000" dirty="0"/>
              <a:t>Pause santé</a:t>
            </a:r>
          </a:p>
        </p:txBody>
      </p:sp>
      <p:sp>
        <p:nvSpPr>
          <p:cNvPr id="4" name="Slide Number Placeholder 3">
            <a:extLst>
              <a:ext uri="{FF2B5EF4-FFF2-40B4-BE49-F238E27FC236}">
                <a16:creationId xmlns:a16="http://schemas.microsoft.com/office/drawing/2014/main" id="{D13134DB-17C6-C8F5-6035-D79E7EDAE9EB}"/>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59</a:t>
            </a:fld>
            <a:endParaRPr lang="fr-CA">
              <a:latin typeface="Lora Regular Roman" pitchFamily="2" charset="0"/>
            </a:endParaRPr>
          </a:p>
        </p:txBody>
      </p:sp>
      <p:pic>
        <p:nvPicPr>
          <p:cNvPr id="5" name="Picture 4">
            <a:extLst>
              <a:ext uri="{FF2B5EF4-FFF2-40B4-BE49-F238E27FC236}">
                <a16:creationId xmlns:a16="http://schemas.microsoft.com/office/drawing/2014/main" id="{A9602DA9-46FE-C59F-97D5-500BE217E1DF}"/>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l="9825" t="381" r="20330" b="2760"/>
          <a:stretch/>
        </p:blipFill>
        <p:spPr>
          <a:xfrm>
            <a:off x="3582181" y="1352330"/>
            <a:ext cx="5487427" cy="5070801"/>
          </a:xfrm>
          <a:prstGeom prst="flowChartConnector">
            <a:avLst/>
          </a:prstGeom>
          <a:effectLst>
            <a:outerShdw blurRad="50800" dist="38100" algn="l" rotWithShape="0">
              <a:prstClr val="black">
                <a:alpha val="40000"/>
              </a:prstClr>
            </a:outerShdw>
          </a:effectLst>
        </p:spPr>
      </p:pic>
    </p:spTree>
    <p:custDataLst>
      <p:tags r:id="rId1"/>
    </p:custDataLst>
    <p:extLst>
      <p:ext uri="{BB962C8B-B14F-4D97-AF65-F5344CB8AC3E}">
        <p14:creationId xmlns:p14="http://schemas.microsoft.com/office/powerpoint/2010/main" val="18458161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4400" y="1631126"/>
            <a:ext cx="10073050" cy="2115386"/>
          </a:xfrm>
        </p:spPr>
        <p:txBody>
          <a:bodyPr>
            <a:normAutofit/>
          </a:bodyPr>
          <a:lstStyle/>
          <a:p>
            <a:r>
              <a:rPr lang="fr-CA" dirty="0"/>
              <a:t>Module 3 : </a:t>
            </a:r>
            <a:br>
              <a:rPr lang="fr-CA" dirty="0"/>
            </a:br>
            <a:r>
              <a:rPr lang="fr-CA" dirty="0"/>
              <a:t>Le stress et la résilience</a:t>
            </a:r>
          </a:p>
        </p:txBody>
      </p:sp>
      <p:sp>
        <p:nvSpPr>
          <p:cNvPr id="3" name="Content Placeholder 2"/>
          <p:cNvSpPr>
            <a:spLocks noGrp="1"/>
          </p:cNvSpPr>
          <p:nvPr>
            <p:ph type="body" sz="quarter" idx="10"/>
          </p:nvPr>
        </p:nvSpPr>
        <p:spPr>
          <a:solidFill>
            <a:srgbClr val="006498"/>
          </a:solidFill>
        </p:spPr>
        <p:txBody>
          <a:bodyPr anchor="t">
            <a:noAutofit/>
          </a:bodyPr>
          <a:lstStyle/>
          <a:p>
            <a:pPr>
              <a:lnSpc>
                <a:spcPct val="150000"/>
              </a:lnSpc>
            </a:pPr>
            <a:r>
              <a:rPr lang="fr-CA" sz="2200" b="1" dirty="0">
                <a:latin typeface="Lora Bold Roman" pitchFamily="2" charset="0"/>
              </a:rPr>
              <a:t>Dans ce module, vous apprendrez à: </a:t>
            </a:r>
          </a:p>
          <a:p>
            <a:pPr marL="342900" lvl="0" indent="-342900">
              <a:lnSpc>
                <a:spcPct val="107000"/>
              </a:lnSpc>
              <a:spcBef>
                <a:spcPts val="600"/>
              </a:spcBef>
              <a:spcAft>
                <a:spcPts val="600"/>
              </a:spcAft>
              <a:buFont typeface="Wingdings" pitchFamily="2" charset="2"/>
              <a:buChar char=""/>
              <a:tabLst>
                <a:tab pos="457200" algn="l"/>
              </a:tabLst>
            </a:pPr>
            <a:r>
              <a:rPr lang="fr-FR" sz="1800" dirty="0">
                <a:latin typeface="Lora" pitchFamily="2" charset="77"/>
                <a:ea typeface="Calibri" panose="020F0502020204030204" pitchFamily="34" charset="0"/>
                <a:cs typeface="Calibri" panose="020F0502020204030204" pitchFamily="34" charset="0"/>
              </a:rPr>
              <a:t>R</a:t>
            </a:r>
            <a:r>
              <a:rPr lang="fr-FR" sz="1800" kern="1200" noProof="0" dirty="0" err="1">
                <a:effectLst/>
                <a:latin typeface="Lora" pitchFamily="2" charset="77"/>
                <a:ea typeface="Calibri" panose="020F0502020204030204" pitchFamily="34" charset="0"/>
                <a:cs typeface="Calibri" panose="020F0502020204030204" pitchFamily="34" charset="0"/>
              </a:rPr>
              <a:t>econnaître</a:t>
            </a:r>
            <a:r>
              <a:rPr lang="fr-FR" sz="1800" kern="1200" noProof="0" dirty="0">
                <a:effectLst/>
                <a:latin typeface="Lora" pitchFamily="2" charset="77"/>
                <a:ea typeface="Calibri" panose="020F0502020204030204" pitchFamily="34" charset="0"/>
                <a:cs typeface="Calibri" panose="020F0502020204030204" pitchFamily="34" charset="0"/>
              </a:rPr>
              <a:t> les facteurs de stress dans votre vie.</a:t>
            </a:r>
          </a:p>
          <a:p>
            <a:pPr marL="342900" lvl="0" indent="-342900">
              <a:lnSpc>
                <a:spcPct val="107000"/>
              </a:lnSpc>
              <a:spcBef>
                <a:spcPts val="600"/>
              </a:spcBef>
              <a:spcAft>
                <a:spcPts val="600"/>
              </a:spcAft>
              <a:buFont typeface="Wingdings" pitchFamily="2" charset="2"/>
              <a:buChar char=""/>
              <a:tabLst>
                <a:tab pos="457200" algn="l"/>
              </a:tabLst>
            </a:pPr>
            <a:r>
              <a:rPr lang="fr-FR" sz="1800" dirty="0">
                <a:latin typeface="Lora" pitchFamily="2" charset="77"/>
                <a:ea typeface="Calibri" panose="020F0502020204030204" pitchFamily="34" charset="0"/>
                <a:cs typeface="Calibri" panose="020F0502020204030204" pitchFamily="34" charset="0"/>
              </a:rPr>
              <a:t>Utiliser des stratégies d’adaptation et prendre soin de votre santé pour gérer le stress et renforcer votre résilience.</a:t>
            </a:r>
          </a:p>
          <a:p>
            <a:pPr marL="342900" indent="-342900">
              <a:lnSpc>
                <a:spcPct val="107000"/>
              </a:lnSpc>
              <a:spcBef>
                <a:spcPts val="600"/>
              </a:spcBef>
              <a:spcAft>
                <a:spcPts val="600"/>
              </a:spcAft>
              <a:buFont typeface="Wingdings" pitchFamily="2" charset="2"/>
              <a:buChar char=""/>
              <a:tabLst>
                <a:tab pos="457200" algn="l"/>
              </a:tabLst>
            </a:pPr>
            <a:r>
              <a:rPr lang="fr-CA" sz="1800" dirty="0">
                <a:latin typeface="Lora" pitchFamily="2" charset="0"/>
                <a:ea typeface="Calibri" panose="020F0502020204030204" pitchFamily="34" charset="0"/>
                <a:cs typeface="Calibri" panose="020F0502020204030204" pitchFamily="34" charset="0"/>
              </a:rPr>
              <a:t>T</a:t>
            </a:r>
            <a:r>
              <a:rPr lang="fr-CA" sz="1800" kern="1200" noProof="0" dirty="0" err="1">
                <a:effectLst/>
                <a:latin typeface="Lora" pitchFamily="2" charset="0"/>
                <a:ea typeface="Calibri" panose="020F0502020204030204" pitchFamily="34" charset="0"/>
                <a:cs typeface="Calibri" panose="020F0502020204030204" pitchFamily="34" charset="0"/>
              </a:rPr>
              <a:t>rouver</a:t>
            </a:r>
            <a:r>
              <a:rPr lang="fr-CA" sz="1800" kern="1200" noProof="0" dirty="0">
                <a:effectLst/>
                <a:latin typeface="Lora" pitchFamily="2" charset="0"/>
                <a:ea typeface="Calibri" panose="020F0502020204030204" pitchFamily="34" charset="0"/>
                <a:cs typeface="Calibri" panose="020F0502020204030204" pitchFamily="34" charset="0"/>
              </a:rPr>
              <a:t> les soutiens qui existent pour vous aider.</a:t>
            </a:r>
            <a:endParaRPr lang="fr-CA" sz="1800" kern="100" noProof="0" dirty="0">
              <a:effectLst/>
              <a:latin typeface="Lora" pitchFamily="2" charset="0"/>
              <a:ea typeface="Calibri" panose="020F0502020204030204" pitchFamily="34" charset="0"/>
              <a:cs typeface="Arial" panose="020B0604020202020204" pitchFamily="34" charset="0"/>
            </a:endParaRPr>
          </a:p>
        </p:txBody>
      </p:sp>
      <p:grpSp>
        <p:nvGrpSpPr>
          <p:cNvPr id="5" name="TWM icon">
            <a:extLst>
              <a:ext uri="{FF2B5EF4-FFF2-40B4-BE49-F238E27FC236}">
                <a16:creationId xmlns:a16="http://schemas.microsoft.com/office/drawing/2014/main" id="{6173E81D-7EBC-5860-755F-3F20B6C060C1}"/>
              </a:ext>
              <a:ext uri="{C183D7F6-B498-43B3-948B-1728B52AA6E4}">
                <adec:decorative xmlns:adec="http://schemas.microsoft.com/office/drawing/2017/decorative" val="1"/>
              </a:ext>
            </a:extLst>
          </p:cNvPr>
          <p:cNvGrpSpPr/>
          <p:nvPr/>
        </p:nvGrpSpPr>
        <p:grpSpPr>
          <a:xfrm>
            <a:off x="9930247" y="4544079"/>
            <a:ext cx="2075929" cy="2313921"/>
            <a:chOff x="6881284" y="687592"/>
            <a:chExt cx="3215928" cy="3584612"/>
          </a:xfrm>
        </p:grpSpPr>
        <p:sp>
          <p:nvSpPr>
            <p:cNvPr id="6" name="Freeform 10">
              <a:extLst>
                <a:ext uri="{FF2B5EF4-FFF2-40B4-BE49-F238E27FC236}">
                  <a16:creationId xmlns:a16="http://schemas.microsoft.com/office/drawing/2014/main" id="{CAE21901-BAC2-F439-D6BC-C6AF830866C0}"/>
                </a:ext>
              </a:extLst>
            </p:cNvPr>
            <p:cNvSpPr/>
            <p:nvPr/>
          </p:nvSpPr>
          <p:spPr>
            <a:xfrm>
              <a:off x="6881284" y="687592"/>
              <a:ext cx="3215928" cy="3584612"/>
            </a:xfrm>
            <a:custGeom>
              <a:avLst/>
              <a:gdLst>
                <a:gd name="connsiteX0" fmla="*/ 2993314 w 3215928"/>
                <a:gd name="connsiteY0" fmla="*/ 3582136 h 3584612"/>
                <a:gd name="connsiteX1" fmla="*/ 2803855 w 3215928"/>
                <a:gd name="connsiteY1" fmla="*/ 2844520 h 3584612"/>
                <a:gd name="connsiteX2" fmla="*/ 3114423 w 3215928"/>
                <a:gd name="connsiteY2" fmla="*/ 1892496 h 3584612"/>
                <a:gd name="connsiteX3" fmla="*/ 3095791 w 3215928"/>
                <a:gd name="connsiteY3" fmla="*/ 759878 h 3584612"/>
                <a:gd name="connsiteX4" fmla="*/ 1928047 w 3215928"/>
                <a:gd name="connsiteY4" fmla="*/ 545 h 3584612"/>
                <a:gd name="connsiteX5" fmla="*/ 549171 w 3215928"/>
                <a:gd name="connsiteY5" fmla="*/ 541946 h 3584612"/>
                <a:gd name="connsiteX6" fmla="*/ 207613 w 3215928"/>
                <a:gd name="connsiteY6" fmla="*/ 1257655 h 3584612"/>
                <a:gd name="connsiteX7" fmla="*/ 269783 w 3215928"/>
                <a:gd name="connsiteY7" fmla="*/ 1568741 h 3584612"/>
                <a:gd name="connsiteX8" fmla="*/ 269783 w 3215928"/>
                <a:gd name="connsiteY8" fmla="*/ 1730476 h 3584612"/>
                <a:gd name="connsiteX9" fmla="*/ 182802 w 3215928"/>
                <a:gd name="connsiteY9" fmla="*/ 1886114 h 3584612"/>
                <a:gd name="connsiteX10" fmla="*/ 58650 w 3215928"/>
                <a:gd name="connsiteY10" fmla="*/ 2166149 h 3584612"/>
                <a:gd name="connsiteX11" fmla="*/ 39923 w 3215928"/>
                <a:gd name="connsiteY11" fmla="*/ 2396369 h 3584612"/>
                <a:gd name="connsiteX12" fmla="*/ 207518 w 3215928"/>
                <a:gd name="connsiteY12" fmla="*/ 2502191 h 3584612"/>
                <a:gd name="connsiteX13" fmla="*/ 182706 w 3215928"/>
                <a:gd name="connsiteY13" fmla="*/ 2564390 h 3584612"/>
                <a:gd name="connsiteX14" fmla="*/ 201339 w 3215928"/>
                <a:gd name="connsiteY14" fmla="*/ 2682595 h 3584612"/>
                <a:gd name="connsiteX15" fmla="*/ 188790 w 3215928"/>
                <a:gd name="connsiteY15" fmla="*/ 2707455 h 3584612"/>
                <a:gd name="connsiteX16" fmla="*/ 232424 w 3215928"/>
                <a:gd name="connsiteY16" fmla="*/ 2800895 h 3584612"/>
                <a:gd name="connsiteX17" fmla="*/ 238603 w 3215928"/>
                <a:gd name="connsiteY17" fmla="*/ 2894145 h 3584612"/>
                <a:gd name="connsiteX18" fmla="*/ 182611 w 3215928"/>
                <a:gd name="connsiteY18" fmla="*/ 3062261 h 3584612"/>
                <a:gd name="connsiteX19" fmla="*/ 337943 w 3215928"/>
                <a:gd name="connsiteY19" fmla="*/ 3199136 h 3584612"/>
                <a:gd name="connsiteX20" fmla="*/ 704407 w 3215928"/>
                <a:gd name="connsiteY20" fmla="*/ 3230187 h 3584612"/>
                <a:gd name="connsiteX21" fmla="*/ 1120589 w 3215928"/>
                <a:gd name="connsiteY21" fmla="*/ 3304768 h 3584612"/>
                <a:gd name="connsiteX22" fmla="*/ 1293983 w 3215928"/>
                <a:gd name="connsiteY22" fmla="*/ 3584612 h 3584612"/>
                <a:gd name="connsiteX23" fmla="*/ 2993123 w 3215928"/>
                <a:gd name="connsiteY23" fmla="*/ 3581850 h 3584612"/>
                <a:gd name="connsiteX24" fmla="*/ 2993123 w 3215928"/>
                <a:gd name="connsiteY24" fmla="*/ 3581850 h 358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215928" h="3584612">
                  <a:moveTo>
                    <a:pt x="2993314" y="3582136"/>
                  </a:moveTo>
                  <a:cubicBezTo>
                    <a:pt x="2924964" y="3488791"/>
                    <a:pt x="2791402" y="3037496"/>
                    <a:pt x="2803855" y="2844520"/>
                  </a:cubicBezTo>
                  <a:cubicBezTo>
                    <a:pt x="2816308" y="2651734"/>
                    <a:pt x="3064705" y="2060517"/>
                    <a:pt x="3114423" y="1892496"/>
                  </a:cubicBezTo>
                  <a:cubicBezTo>
                    <a:pt x="3164045" y="1724475"/>
                    <a:pt x="3325556" y="1288802"/>
                    <a:pt x="3095791" y="759878"/>
                  </a:cubicBezTo>
                  <a:cubicBezTo>
                    <a:pt x="2865930" y="230764"/>
                    <a:pt x="2431211" y="13023"/>
                    <a:pt x="1928047" y="545"/>
                  </a:cubicBezTo>
                  <a:cubicBezTo>
                    <a:pt x="1424978" y="-11837"/>
                    <a:pt x="859739" y="187235"/>
                    <a:pt x="549171" y="541946"/>
                  </a:cubicBezTo>
                  <a:cubicBezTo>
                    <a:pt x="238793" y="896657"/>
                    <a:pt x="220066" y="1182979"/>
                    <a:pt x="207613" y="1257655"/>
                  </a:cubicBezTo>
                  <a:cubicBezTo>
                    <a:pt x="195255" y="1332331"/>
                    <a:pt x="244972" y="1500352"/>
                    <a:pt x="269783" y="1568741"/>
                  </a:cubicBezTo>
                  <a:cubicBezTo>
                    <a:pt x="294595" y="1637226"/>
                    <a:pt x="275962" y="1662086"/>
                    <a:pt x="269783" y="1730476"/>
                  </a:cubicBezTo>
                  <a:cubicBezTo>
                    <a:pt x="263509" y="1798961"/>
                    <a:pt x="207613" y="1842585"/>
                    <a:pt x="182802" y="1886114"/>
                  </a:cubicBezTo>
                  <a:cubicBezTo>
                    <a:pt x="157990" y="1929739"/>
                    <a:pt x="108273" y="2060327"/>
                    <a:pt x="58650" y="2166149"/>
                  </a:cubicBezTo>
                  <a:cubicBezTo>
                    <a:pt x="8933" y="2271972"/>
                    <a:pt x="-34511" y="2327979"/>
                    <a:pt x="39923" y="2396369"/>
                  </a:cubicBezTo>
                  <a:cubicBezTo>
                    <a:pt x="114452" y="2464853"/>
                    <a:pt x="188981" y="2464853"/>
                    <a:pt x="207518" y="2502191"/>
                  </a:cubicBezTo>
                  <a:cubicBezTo>
                    <a:pt x="226150" y="2539529"/>
                    <a:pt x="195160" y="2545721"/>
                    <a:pt x="182706" y="2564390"/>
                  </a:cubicBezTo>
                  <a:cubicBezTo>
                    <a:pt x="170253" y="2583154"/>
                    <a:pt x="145442" y="2620396"/>
                    <a:pt x="201339" y="2682595"/>
                  </a:cubicBezTo>
                  <a:lnTo>
                    <a:pt x="188790" y="2707455"/>
                  </a:lnTo>
                  <a:cubicBezTo>
                    <a:pt x="176337" y="2732411"/>
                    <a:pt x="201339" y="2775940"/>
                    <a:pt x="232424" y="2800895"/>
                  </a:cubicBezTo>
                  <a:cubicBezTo>
                    <a:pt x="263414" y="2825756"/>
                    <a:pt x="257235" y="2838138"/>
                    <a:pt x="238603" y="2894145"/>
                  </a:cubicBezTo>
                  <a:cubicBezTo>
                    <a:pt x="219971" y="2950247"/>
                    <a:pt x="195065" y="2968821"/>
                    <a:pt x="182611" y="3062261"/>
                  </a:cubicBezTo>
                  <a:cubicBezTo>
                    <a:pt x="170158" y="3155511"/>
                    <a:pt x="244782" y="3155511"/>
                    <a:pt x="337943" y="3199136"/>
                  </a:cubicBezTo>
                  <a:cubicBezTo>
                    <a:pt x="431104" y="3242665"/>
                    <a:pt x="586435" y="3223996"/>
                    <a:pt x="704407" y="3230187"/>
                  </a:cubicBezTo>
                  <a:cubicBezTo>
                    <a:pt x="822380" y="3236378"/>
                    <a:pt x="1033608" y="3280003"/>
                    <a:pt x="1120589" y="3304768"/>
                  </a:cubicBezTo>
                  <a:cubicBezTo>
                    <a:pt x="1207381" y="3329723"/>
                    <a:pt x="1238086" y="3491362"/>
                    <a:pt x="1293983" y="3584612"/>
                  </a:cubicBezTo>
                  <a:lnTo>
                    <a:pt x="2993123" y="3581850"/>
                  </a:lnTo>
                  <a:lnTo>
                    <a:pt x="2993123" y="3581850"/>
                  </a:lnTo>
                  <a:close/>
                </a:path>
              </a:pathLst>
            </a:custGeom>
            <a:solidFill>
              <a:schemeClr val="bg1"/>
            </a:solidFill>
            <a:ln w="0" cap="flat">
              <a:noFill/>
              <a:prstDash val="solid"/>
              <a:miter/>
            </a:ln>
          </p:spPr>
          <p:txBody>
            <a:bodyPr rtlCol="0" anchor="ctr"/>
            <a:lstStyle/>
            <a:p>
              <a:endParaRPr lang="fr-CA" dirty="0"/>
            </a:p>
          </p:txBody>
        </p:sp>
        <p:sp>
          <p:nvSpPr>
            <p:cNvPr id="7" name="Freeform 11">
              <a:extLst>
                <a:ext uri="{FF2B5EF4-FFF2-40B4-BE49-F238E27FC236}">
                  <a16:creationId xmlns:a16="http://schemas.microsoft.com/office/drawing/2014/main" id="{AAC57319-B3E7-908E-2D71-D97D3A0C3C1F}"/>
                </a:ext>
              </a:extLst>
            </p:cNvPr>
            <p:cNvSpPr/>
            <p:nvPr/>
          </p:nvSpPr>
          <p:spPr>
            <a:xfrm>
              <a:off x="8255251" y="2084657"/>
              <a:ext cx="1122360" cy="1124591"/>
            </a:xfrm>
            <a:custGeom>
              <a:avLst/>
              <a:gdLst>
                <a:gd name="connsiteX0" fmla="*/ 903016 w 1122360"/>
                <a:gd name="connsiteY0" fmla="*/ 603634 h 1124591"/>
                <a:gd name="connsiteX1" fmla="*/ 861189 w 1122360"/>
                <a:gd name="connsiteY1" fmla="*/ 731555 h 1124591"/>
                <a:gd name="connsiteX2" fmla="*/ 773637 w 1122360"/>
                <a:gd name="connsiteY2" fmla="*/ 833758 h 1124591"/>
                <a:gd name="connsiteX3" fmla="*/ 653763 w 1122360"/>
                <a:gd name="connsiteY3" fmla="*/ 894528 h 1124591"/>
                <a:gd name="connsiteX4" fmla="*/ 519821 w 1122360"/>
                <a:gd name="connsiteY4" fmla="*/ 904720 h 1124591"/>
                <a:gd name="connsiteX5" fmla="*/ 392057 w 1122360"/>
                <a:gd name="connsiteY5" fmla="*/ 862905 h 1124591"/>
                <a:gd name="connsiteX6" fmla="*/ 290341 w 1122360"/>
                <a:gd name="connsiteY6" fmla="*/ 775084 h 1124591"/>
                <a:gd name="connsiteX7" fmla="*/ 229501 w 1122360"/>
                <a:gd name="connsiteY7" fmla="*/ 655069 h 1124591"/>
                <a:gd name="connsiteX8" fmla="*/ 219329 w 1122360"/>
                <a:gd name="connsiteY8" fmla="*/ 520862 h 1124591"/>
                <a:gd name="connsiteX9" fmla="*/ 261062 w 1122360"/>
                <a:gd name="connsiteY9" fmla="*/ 392941 h 1124591"/>
                <a:gd name="connsiteX10" fmla="*/ 348709 w 1122360"/>
                <a:gd name="connsiteY10" fmla="*/ 290738 h 1124591"/>
                <a:gd name="connsiteX11" fmla="*/ 468582 w 1122360"/>
                <a:gd name="connsiteY11" fmla="*/ 229873 h 1124591"/>
                <a:gd name="connsiteX12" fmla="*/ 602525 w 1122360"/>
                <a:gd name="connsiteY12" fmla="*/ 219777 h 1124591"/>
                <a:gd name="connsiteX13" fmla="*/ 730098 w 1122360"/>
                <a:gd name="connsiteY13" fmla="*/ 261687 h 1124591"/>
                <a:gd name="connsiteX14" fmla="*/ 832100 w 1122360"/>
                <a:gd name="connsiteY14" fmla="*/ 349317 h 1124591"/>
                <a:gd name="connsiteX15" fmla="*/ 892749 w 1122360"/>
                <a:gd name="connsiteY15" fmla="*/ 469427 h 1124591"/>
                <a:gd name="connsiteX16" fmla="*/ 902921 w 1122360"/>
                <a:gd name="connsiteY16" fmla="*/ 603634 h 1124591"/>
                <a:gd name="connsiteX17" fmla="*/ 902921 w 1122360"/>
                <a:gd name="connsiteY17" fmla="*/ 603634 h 1124591"/>
                <a:gd name="connsiteX18" fmla="*/ 1057302 w 1122360"/>
                <a:gd name="connsiteY18" fmla="*/ 584584 h 1124591"/>
                <a:gd name="connsiteX19" fmla="*/ 1122325 w 1122360"/>
                <a:gd name="connsiteY19" fmla="*/ 563344 h 1124591"/>
                <a:gd name="connsiteX20" fmla="*/ 1115765 w 1122360"/>
                <a:gd name="connsiteY20" fmla="*/ 475904 h 1124591"/>
                <a:gd name="connsiteX21" fmla="*/ 1047891 w 1122360"/>
                <a:gd name="connsiteY21" fmla="*/ 464950 h 1124591"/>
                <a:gd name="connsiteX22" fmla="*/ 1039620 w 1122360"/>
                <a:gd name="connsiteY22" fmla="*/ 428470 h 1124591"/>
                <a:gd name="connsiteX23" fmla="*/ 1027928 w 1122360"/>
                <a:gd name="connsiteY23" fmla="*/ 392941 h 1124591"/>
                <a:gd name="connsiteX24" fmla="*/ 1080307 w 1122360"/>
                <a:gd name="connsiteY24" fmla="*/ 348460 h 1124591"/>
                <a:gd name="connsiteX25" fmla="*/ 1040571 w 1122360"/>
                <a:gd name="connsiteY25" fmla="*/ 270069 h 1124591"/>
                <a:gd name="connsiteX26" fmla="*/ 974028 w 1122360"/>
                <a:gd name="connsiteY26" fmla="*/ 285690 h 1124591"/>
                <a:gd name="connsiteX27" fmla="*/ 952068 w 1122360"/>
                <a:gd name="connsiteY27" fmla="*/ 255210 h 1124591"/>
                <a:gd name="connsiteX28" fmla="*/ 927732 w 1122360"/>
                <a:gd name="connsiteY28" fmla="*/ 226825 h 1124591"/>
                <a:gd name="connsiteX29" fmla="*/ 958818 w 1122360"/>
                <a:gd name="connsiteY29" fmla="*/ 165484 h 1124591"/>
                <a:gd name="connsiteX30" fmla="*/ 892369 w 1122360"/>
                <a:gd name="connsiteY30" fmla="*/ 108430 h 1124591"/>
                <a:gd name="connsiteX31" fmla="*/ 836758 w 1122360"/>
                <a:gd name="connsiteY31" fmla="*/ 148625 h 1124591"/>
                <a:gd name="connsiteX32" fmla="*/ 804912 w 1122360"/>
                <a:gd name="connsiteY32" fmla="*/ 128718 h 1124591"/>
                <a:gd name="connsiteX33" fmla="*/ 771640 w 1122360"/>
                <a:gd name="connsiteY33" fmla="*/ 111763 h 1124591"/>
                <a:gd name="connsiteX34" fmla="*/ 777059 w 1122360"/>
                <a:gd name="connsiteY34" fmla="*/ 43374 h 1124591"/>
                <a:gd name="connsiteX35" fmla="*/ 693974 w 1122360"/>
                <a:gd name="connsiteY35" fmla="*/ 15847 h 1124591"/>
                <a:gd name="connsiteX36" fmla="*/ 657851 w 1122360"/>
                <a:gd name="connsiteY36" fmla="*/ 74330 h 1124591"/>
                <a:gd name="connsiteX37" fmla="*/ 620777 w 1122360"/>
                <a:gd name="connsiteY37" fmla="*/ 68139 h 1124591"/>
                <a:gd name="connsiteX38" fmla="*/ 583417 w 1122360"/>
                <a:gd name="connsiteY38" fmla="*/ 65186 h 1124591"/>
                <a:gd name="connsiteX39" fmla="*/ 562218 w 1122360"/>
                <a:gd name="connsiteY39" fmla="*/ 35 h 1124591"/>
                <a:gd name="connsiteX40" fmla="*/ 474856 w 1122360"/>
                <a:gd name="connsiteY40" fmla="*/ 6607 h 1124591"/>
                <a:gd name="connsiteX41" fmla="*/ 463924 w 1122360"/>
                <a:gd name="connsiteY41" fmla="*/ 74521 h 1124591"/>
                <a:gd name="connsiteX42" fmla="*/ 427420 w 1122360"/>
                <a:gd name="connsiteY42" fmla="*/ 82807 h 1124591"/>
                <a:gd name="connsiteX43" fmla="*/ 392057 w 1122360"/>
                <a:gd name="connsiteY43" fmla="*/ 94618 h 1124591"/>
                <a:gd name="connsiteX44" fmla="*/ 347568 w 1122360"/>
                <a:gd name="connsiteY44" fmla="*/ 42136 h 1124591"/>
                <a:gd name="connsiteX45" fmla="*/ 269427 w 1122360"/>
                <a:gd name="connsiteY45" fmla="*/ 81855 h 1124591"/>
                <a:gd name="connsiteX46" fmla="*/ 285017 w 1122360"/>
                <a:gd name="connsiteY46" fmla="*/ 148530 h 1124591"/>
                <a:gd name="connsiteX47" fmla="*/ 254597 w 1122360"/>
                <a:gd name="connsiteY47" fmla="*/ 170437 h 1124591"/>
                <a:gd name="connsiteX48" fmla="*/ 226269 w 1122360"/>
                <a:gd name="connsiteY48" fmla="*/ 194917 h 1124591"/>
                <a:gd name="connsiteX49" fmla="*/ 160105 w 1122360"/>
                <a:gd name="connsiteY49" fmla="*/ 169390 h 1124591"/>
                <a:gd name="connsiteX50" fmla="*/ 113050 w 1122360"/>
                <a:gd name="connsiteY50" fmla="*/ 224444 h 1124591"/>
                <a:gd name="connsiteX51" fmla="*/ 148223 w 1122360"/>
                <a:gd name="connsiteY51" fmla="*/ 285880 h 1124591"/>
                <a:gd name="connsiteX52" fmla="*/ 128450 w 1122360"/>
                <a:gd name="connsiteY52" fmla="*/ 317694 h 1124591"/>
                <a:gd name="connsiteX53" fmla="*/ 111529 w 1122360"/>
                <a:gd name="connsiteY53" fmla="*/ 351222 h 1124591"/>
                <a:gd name="connsiteX54" fmla="*/ 43179 w 1122360"/>
                <a:gd name="connsiteY54" fmla="*/ 345697 h 1124591"/>
                <a:gd name="connsiteX55" fmla="*/ 15801 w 1122360"/>
                <a:gd name="connsiteY55" fmla="*/ 429041 h 1124591"/>
                <a:gd name="connsiteX56" fmla="*/ 74264 w 1122360"/>
                <a:gd name="connsiteY56" fmla="*/ 465236 h 1124591"/>
                <a:gd name="connsiteX57" fmla="*/ 67990 w 1122360"/>
                <a:gd name="connsiteY57" fmla="*/ 502193 h 1124591"/>
                <a:gd name="connsiteX58" fmla="*/ 65043 w 1122360"/>
                <a:gd name="connsiteY58" fmla="*/ 539626 h 1124591"/>
                <a:gd name="connsiteX59" fmla="*/ 21 w 1122360"/>
                <a:gd name="connsiteY59" fmla="*/ 560867 h 1124591"/>
                <a:gd name="connsiteX60" fmla="*/ 6675 w 1122360"/>
                <a:gd name="connsiteY60" fmla="*/ 648497 h 1124591"/>
                <a:gd name="connsiteX61" fmla="*/ 74455 w 1122360"/>
                <a:gd name="connsiteY61" fmla="*/ 659356 h 1124591"/>
                <a:gd name="connsiteX62" fmla="*/ 82725 w 1122360"/>
                <a:gd name="connsiteY62" fmla="*/ 695932 h 1124591"/>
                <a:gd name="connsiteX63" fmla="*/ 94608 w 1122360"/>
                <a:gd name="connsiteY63" fmla="*/ 731460 h 1124591"/>
                <a:gd name="connsiteX64" fmla="*/ 42133 w 1122360"/>
                <a:gd name="connsiteY64" fmla="*/ 776037 h 1124591"/>
                <a:gd name="connsiteX65" fmla="*/ 81774 w 1122360"/>
                <a:gd name="connsiteY65" fmla="*/ 854332 h 1124591"/>
                <a:gd name="connsiteX66" fmla="*/ 148318 w 1122360"/>
                <a:gd name="connsiteY66" fmla="*/ 838807 h 1124591"/>
                <a:gd name="connsiteX67" fmla="*/ 170182 w 1122360"/>
                <a:gd name="connsiteY67" fmla="*/ 869287 h 1124591"/>
                <a:gd name="connsiteX68" fmla="*/ 194708 w 1122360"/>
                <a:gd name="connsiteY68" fmla="*/ 897766 h 1124591"/>
                <a:gd name="connsiteX69" fmla="*/ 163433 w 1122360"/>
                <a:gd name="connsiteY69" fmla="*/ 959107 h 1124591"/>
                <a:gd name="connsiteX70" fmla="*/ 229881 w 1122360"/>
                <a:gd name="connsiteY70" fmla="*/ 1016162 h 1124591"/>
                <a:gd name="connsiteX71" fmla="*/ 285587 w 1122360"/>
                <a:gd name="connsiteY71" fmla="*/ 976062 h 1124591"/>
                <a:gd name="connsiteX72" fmla="*/ 317243 w 1122360"/>
                <a:gd name="connsiteY72" fmla="*/ 995874 h 1124591"/>
                <a:gd name="connsiteX73" fmla="*/ 350610 w 1122360"/>
                <a:gd name="connsiteY73" fmla="*/ 1012733 h 1124591"/>
                <a:gd name="connsiteX74" fmla="*/ 345191 w 1122360"/>
                <a:gd name="connsiteY74" fmla="*/ 1081218 h 1124591"/>
                <a:gd name="connsiteX75" fmla="*/ 428276 w 1122360"/>
                <a:gd name="connsiteY75" fmla="*/ 1108555 h 1124591"/>
                <a:gd name="connsiteX76" fmla="*/ 464494 w 1122360"/>
                <a:gd name="connsiteY76" fmla="*/ 1050166 h 1124591"/>
                <a:gd name="connsiteX77" fmla="*/ 501474 w 1122360"/>
                <a:gd name="connsiteY77" fmla="*/ 1056358 h 1124591"/>
                <a:gd name="connsiteX78" fmla="*/ 538833 w 1122360"/>
                <a:gd name="connsiteY78" fmla="*/ 1059406 h 1124591"/>
                <a:gd name="connsiteX79" fmla="*/ 560032 w 1122360"/>
                <a:gd name="connsiteY79" fmla="*/ 1124557 h 1124591"/>
                <a:gd name="connsiteX80" fmla="*/ 647394 w 1122360"/>
                <a:gd name="connsiteY80" fmla="*/ 1117984 h 1124591"/>
                <a:gd name="connsiteX81" fmla="*/ 658231 w 1122360"/>
                <a:gd name="connsiteY81" fmla="*/ 1050071 h 1124591"/>
                <a:gd name="connsiteX82" fmla="*/ 694735 w 1122360"/>
                <a:gd name="connsiteY82" fmla="*/ 1041784 h 1124591"/>
                <a:gd name="connsiteX83" fmla="*/ 730098 w 1122360"/>
                <a:gd name="connsiteY83" fmla="*/ 1029973 h 1124591"/>
                <a:gd name="connsiteX84" fmla="*/ 774682 w 1122360"/>
                <a:gd name="connsiteY84" fmla="*/ 1082456 h 1124591"/>
                <a:gd name="connsiteX85" fmla="*/ 852823 w 1122360"/>
                <a:gd name="connsiteY85" fmla="*/ 1042737 h 1124591"/>
                <a:gd name="connsiteX86" fmla="*/ 837328 w 1122360"/>
                <a:gd name="connsiteY86" fmla="*/ 975967 h 1124591"/>
                <a:gd name="connsiteX87" fmla="*/ 867653 w 1122360"/>
                <a:gd name="connsiteY87" fmla="*/ 954059 h 1124591"/>
                <a:gd name="connsiteX88" fmla="*/ 895981 w 1122360"/>
                <a:gd name="connsiteY88" fmla="*/ 929580 h 1124591"/>
                <a:gd name="connsiteX89" fmla="*/ 957297 w 1122360"/>
                <a:gd name="connsiteY89" fmla="*/ 960822 h 1124591"/>
                <a:gd name="connsiteX90" fmla="*/ 1014144 w 1122360"/>
                <a:gd name="connsiteY90" fmla="*/ 894147 h 1124591"/>
                <a:gd name="connsiteX91" fmla="*/ 974218 w 1122360"/>
                <a:gd name="connsiteY91" fmla="*/ 838426 h 1124591"/>
                <a:gd name="connsiteX92" fmla="*/ 993800 w 1122360"/>
                <a:gd name="connsiteY92" fmla="*/ 806612 h 1124591"/>
                <a:gd name="connsiteX93" fmla="*/ 1010721 w 1122360"/>
                <a:gd name="connsiteY93" fmla="*/ 773179 h 1124591"/>
                <a:gd name="connsiteX94" fmla="*/ 1079071 w 1122360"/>
                <a:gd name="connsiteY94" fmla="*/ 778609 h 1124591"/>
                <a:gd name="connsiteX95" fmla="*/ 1106544 w 1122360"/>
                <a:gd name="connsiteY95" fmla="*/ 695360 h 1124591"/>
                <a:gd name="connsiteX96" fmla="*/ 1048176 w 1122360"/>
                <a:gd name="connsiteY96" fmla="*/ 659070 h 1124591"/>
                <a:gd name="connsiteX97" fmla="*/ 1054450 w 1122360"/>
                <a:gd name="connsiteY97" fmla="*/ 622018 h 1124591"/>
                <a:gd name="connsiteX98" fmla="*/ 1057302 w 1122360"/>
                <a:gd name="connsiteY98" fmla="*/ 584584 h 1124591"/>
                <a:gd name="connsiteX99" fmla="*/ 1057302 w 1122360"/>
                <a:gd name="connsiteY99" fmla="*/ 584584 h 11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60" h="1124591">
                  <a:moveTo>
                    <a:pt x="903016" y="603634"/>
                  </a:moveTo>
                  <a:cubicBezTo>
                    <a:pt x="897693" y="648402"/>
                    <a:pt x="883243" y="692122"/>
                    <a:pt x="861189" y="731555"/>
                  </a:cubicBezTo>
                  <a:cubicBezTo>
                    <a:pt x="839039" y="771084"/>
                    <a:pt x="809095" y="805945"/>
                    <a:pt x="773637" y="833758"/>
                  </a:cubicBezTo>
                  <a:cubicBezTo>
                    <a:pt x="738178" y="861667"/>
                    <a:pt x="697397" y="882241"/>
                    <a:pt x="653763" y="894528"/>
                  </a:cubicBezTo>
                  <a:cubicBezTo>
                    <a:pt x="610035" y="906625"/>
                    <a:pt x="564500" y="910244"/>
                    <a:pt x="519821" y="904720"/>
                  </a:cubicBezTo>
                  <a:cubicBezTo>
                    <a:pt x="475237" y="899386"/>
                    <a:pt x="431508" y="885003"/>
                    <a:pt x="392057" y="862905"/>
                  </a:cubicBezTo>
                  <a:cubicBezTo>
                    <a:pt x="352701" y="840616"/>
                    <a:pt x="318004" y="810613"/>
                    <a:pt x="290341" y="775084"/>
                  </a:cubicBezTo>
                  <a:cubicBezTo>
                    <a:pt x="262487" y="739556"/>
                    <a:pt x="241859" y="698694"/>
                    <a:pt x="229501" y="655069"/>
                  </a:cubicBezTo>
                  <a:cubicBezTo>
                    <a:pt x="217428" y="611254"/>
                    <a:pt x="213911" y="565630"/>
                    <a:pt x="219329" y="520862"/>
                  </a:cubicBezTo>
                  <a:cubicBezTo>
                    <a:pt x="224748" y="476095"/>
                    <a:pt x="239007" y="432280"/>
                    <a:pt x="261062" y="392941"/>
                  </a:cubicBezTo>
                  <a:cubicBezTo>
                    <a:pt x="283401" y="353508"/>
                    <a:pt x="313251" y="318551"/>
                    <a:pt x="348709" y="290738"/>
                  </a:cubicBezTo>
                  <a:cubicBezTo>
                    <a:pt x="384072" y="262830"/>
                    <a:pt x="424854" y="242256"/>
                    <a:pt x="468582" y="229873"/>
                  </a:cubicBezTo>
                  <a:cubicBezTo>
                    <a:pt x="512216" y="217777"/>
                    <a:pt x="557750" y="214252"/>
                    <a:pt x="602525" y="219777"/>
                  </a:cubicBezTo>
                  <a:cubicBezTo>
                    <a:pt x="647109" y="225206"/>
                    <a:pt x="690837" y="239494"/>
                    <a:pt x="730098" y="261687"/>
                  </a:cubicBezTo>
                  <a:cubicBezTo>
                    <a:pt x="769359" y="283880"/>
                    <a:pt x="804342" y="313884"/>
                    <a:pt x="832100" y="349317"/>
                  </a:cubicBezTo>
                  <a:cubicBezTo>
                    <a:pt x="859953" y="384845"/>
                    <a:pt x="880391" y="425707"/>
                    <a:pt x="892749" y="469427"/>
                  </a:cubicBezTo>
                  <a:cubicBezTo>
                    <a:pt x="904822" y="513147"/>
                    <a:pt x="908340" y="558772"/>
                    <a:pt x="902921" y="603634"/>
                  </a:cubicBezTo>
                  <a:lnTo>
                    <a:pt x="902921" y="603634"/>
                  </a:lnTo>
                  <a:close/>
                  <a:moveTo>
                    <a:pt x="1057302" y="584584"/>
                  </a:moveTo>
                  <a:cubicBezTo>
                    <a:pt x="1079641" y="578488"/>
                    <a:pt x="1100936" y="571440"/>
                    <a:pt x="1122325" y="563344"/>
                  </a:cubicBezTo>
                  <a:cubicBezTo>
                    <a:pt x="1122705" y="534007"/>
                    <a:pt x="1120043" y="504860"/>
                    <a:pt x="1115765" y="475904"/>
                  </a:cubicBezTo>
                  <a:cubicBezTo>
                    <a:pt x="1093711" y="471142"/>
                    <a:pt x="1070706" y="467713"/>
                    <a:pt x="1047891" y="464950"/>
                  </a:cubicBezTo>
                  <a:lnTo>
                    <a:pt x="1039620" y="428470"/>
                  </a:lnTo>
                  <a:lnTo>
                    <a:pt x="1027928" y="392941"/>
                  </a:lnTo>
                  <a:cubicBezTo>
                    <a:pt x="1045894" y="378844"/>
                    <a:pt x="1063671" y="363890"/>
                    <a:pt x="1080307" y="348460"/>
                  </a:cubicBezTo>
                  <a:cubicBezTo>
                    <a:pt x="1068900" y="321504"/>
                    <a:pt x="1056161" y="295120"/>
                    <a:pt x="1040571" y="270069"/>
                  </a:cubicBezTo>
                  <a:cubicBezTo>
                    <a:pt x="1018136" y="274355"/>
                    <a:pt x="996272" y="279403"/>
                    <a:pt x="974028" y="285690"/>
                  </a:cubicBezTo>
                  <a:lnTo>
                    <a:pt x="952068" y="255210"/>
                  </a:lnTo>
                  <a:cubicBezTo>
                    <a:pt x="944463" y="245399"/>
                    <a:pt x="935813" y="236255"/>
                    <a:pt x="927732" y="226825"/>
                  </a:cubicBezTo>
                  <a:cubicBezTo>
                    <a:pt x="938854" y="206918"/>
                    <a:pt x="949596" y="186058"/>
                    <a:pt x="958818" y="165484"/>
                  </a:cubicBezTo>
                  <a:cubicBezTo>
                    <a:pt x="938094" y="144815"/>
                    <a:pt x="916040" y="125575"/>
                    <a:pt x="892369" y="108430"/>
                  </a:cubicBezTo>
                  <a:cubicBezTo>
                    <a:pt x="873262" y="120907"/>
                    <a:pt x="854820" y="134242"/>
                    <a:pt x="836758" y="148625"/>
                  </a:cubicBezTo>
                  <a:lnTo>
                    <a:pt x="804912" y="128718"/>
                  </a:lnTo>
                  <a:lnTo>
                    <a:pt x="771640" y="111763"/>
                  </a:lnTo>
                  <a:cubicBezTo>
                    <a:pt x="774492" y="88808"/>
                    <a:pt x="776203" y="66043"/>
                    <a:pt x="777059" y="43374"/>
                  </a:cubicBezTo>
                  <a:cubicBezTo>
                    <a:pt x="750156" y="31944"/>
                    <a:pt x="722398" y="22990"/>
                    <a:pt x="693974" y="15847"/>
                  </a:cubicBezTo>
                  <a:cubicBezTo>
                    <a:pt x="681046" y="34420"/>
                    <a:pt x="668973" y="54518"/>
                    <a:pt x="657851" y="74330"/>
                  </a:cubicBezTo>
                  <a:cubicBezTo>
                    <a:pt x="645398" y="72235"/>
                    <a:pt x="633135" y="69663"/>
                    <a:pt x="620777" y="68139"/>
                  </a:cubicBezTo>
                  <a:lnTo>
                    <a:pt x="583417" y="65186"/>
                  </a:lnTo>
                  <a:cubicBezTo>
                    <a:pt x="577333" y="42802"/>
                    <a:pt x="570299" y="21562"/>
                    <a:pt x="562218" y="35"/>
                  </a:cubicBezTo>
                  <a:cubicBezTo>
                    <a:pt x="532844" y="-346"/>
                    <a:pt x="503755" y="2416"/>
                    <a:pt x="474856" y="6607"/>
                  </a:cubicBezTo>
                  <a:cubicBezTo>
                    <a:pt x="470103" y="28705"/>
                    <a:pt x="466586" y="51851"/>
                    <a:pt x="463924" y="74521"/>
                  </a:cubicBezTo>
                  <a:lnTo>
                    <a:pt x="427420" y="82807"/>
                  </a:lnTo>
                  <a:lnTo>
                    <a:pt x="392057" y="94618"/>
                  </a:lnTo>
                  <a:cubicBezTo>
                    <a:pt x="377988" y="76616"/>
                    <a:pt x="363063" y="58709"/>
                    <a:pt x="347568" y="42136"/>
                  </a:cubicBezTo>
                  <a:cubicBezTo>
                    <a:pt x="320570" y="53566"/>
                    <a:pt x="294238" y="66329"/>
                    <a:pt x="269427" y="81855"/>
                  </a:cubicBezTo>
                  <a:cubicBezTo>
                    <a:pt x="273705" y="104334"/>
                    <a:pt x="278743" y="126241"/>
                    <a:pt x="285017" y="148530"/>
                  </a:cubicBezTo>
                  <a:lnTo>
                    <a:pt x="254597" y="170437"/>
                  </a:lnTo>
                  <a:cubicBezTo>
                    <a:pt x="244806" y="178057"/>
                    <a:pt x="235585" y="186725"/>
                    <a:pt x="226269" y="194917"/>
                  </a:cubicBezTo>
                  <a:cubicBezTo>
                    <a:pt x="206306" y="183772"/>
                    <a:pt x="182065" y="176057"/>
                    <a:pt x="160105" y="169390"/>
                  </a:cubicBezTo>
                  <a:cubicBezTo>
                    <a:pt x="139667" y="190345"/>
                    <a:pt x="130161" y="200727"/>
                    <a:pt x="113050" y="224444"/>
                  </a:cubicBezTo>
                  <a:cubicBezTo>
                    <a:pt x="125123" y="250828"/>
                    <a:pt x="133868" y="267878"/>
                    <a:pt x="148223" y="285880"/>
                  </a:cubicBezTo>
                  <a:lnTo>
                    <a:pt x="128450" y="317694"/>
                  </a:lnTo>
                  <a:lnTo>
                    <a:pt x="111529" y="351222"/>
                  </a:lnTo>
                  <a:cubicBezTo>
                    <a:pt x="88619" y="348269"/>
                    <a:pt x="65899" y="346459"/>
                    <a:pt x="43179" y="345697"/>
                  </a:cubicBezTo>
                  <a:cubicBezTo>
                    <a:pt x="31772" y="372653"/>
                    <a:pt x="23026" y="400466"/>
                    <a:pt x="15801" y="429041"/>
                  </a:cubicBezTo>
                  <a:cubicBezTo>
                    <a:pt x="34433" y="441805"/>
                    <a:pt x="54301" y="454092"/>
                    <a:pt x="74264" y="465236"/>
                  </a:cubicBezTo>
                  <a:cubicBezTo>
                    <a:pt x="72173" y="477619"/>
                    <a:pt x="69511" y="489811"/>
                    <a:pt x="67990" y="502193"/>
                  </a:cubicBezTo>
                  <a:lnTo>
                    <a:pt x="65043" y="539626"/>
                  </a:lnTo>
                  <a:cubicBezTo>
                    <a:pt x="42799" y="545818"/>
                    <a:pt x="21410" y="552866"/>
                    <a:pt x="21" y="560867"/>
                  </a:cubicBezTo>
                  <a:cubicBezTo>
                    <a:pt x="-264" y="590299"/>
                    <a:pt x="2397" y="619446"/>
                    <a:pt x="6675" y="648497"/>
                  </a:cubicBezTo>
                  <a:cubicBezTo>
                    <a:pt x="28730" y="653164"/>
                    <a:pt x="51830" y="656689"/>
                    <a:pt x="74455" y="659356"/>
                  </a:cubicBezTo>
                  <a:lnTo>
                    <a:pt x="82725" y="695932"/>
                  </a:lnTo>
                  <a:lnTo>
                    <a:pt x="94608" y="731460"/>
                  </a:lnTo>
                  <a:cubicBezTo>
                    <a:pt x="76546" y="745557"/>
                    <a:pt x="58674" y="760511"/>
                    <a:pt x="42133" y="776037"/>
                  </a:cubicBezTo>
                  <a:cubicBezTo>
                    <a:pt x="53446" y="802993"/>
                    <a:pt x="66279" y="829377"/>
                    <a:pt x="81774" y="854332"/>
                  </a:cubicBezTo>
                  <a:cubicBezTo>
                    <a:pt x="104304" y="850046"/>
                    <a:pt x="126073" y="845093"/>
                    <a:pt x="148318" y="838807"/>
                  </a:cubicBezTo>
                  <a:lnTo>
                    <a:pt x="170182" y="869287"/>
                  </a:lnTo>
                  <a:cubicBezTo>
                    <a:pt x="177882" y="879097"/>
                    <a:pt x="186438" y="888337"/>
                    <a:pt x="194708" y="897766"/>
                  </a:cubicBezTo>
                  <a:cubicBezTo>
                    <a:pt x="183491" y="917674"/>
                    <a:pt x="172654" y="938533"/>
                    <a:pt x="163433" y="959107"/>
                  </a:cubicBezTo>
                  <a:cubicBezTo>
                    <a:pt x="184156" y="979777"/>
                    <a:pt x="206211" y="999017"/>
                    <a:pt x="229881" y="1016162"/>
                  </a:cubicBezTo>
                  <a:cubicBezTo>
                    <a:pt x="248989" y="1003684"/>
                    <a:pt x="267431" y="990349"/>
                    <a:pt x="285587" y="976062"/>
                  </a:cubicBezTo>
                  <a:lnTo>
                    <a:pt x="317243" y="995874"/>
                  </a:lnTo>
                  <a:lnTo>
                    <a:pt x="350610" y="1012733"/>
                  </a:lnTo>
                  <a:cubicBezTo>
                    <a:pt x="347758" y="1035593"/>
                    <a:pt x="345952" y="1058453"/>
                    <a:pt x="345191" y="1081218"/>
                  </a:cubicBezTo>
                  <a:cubicBezTo>
                    <a:pt x="371999" y="1092648"/>
                    <a:pt x="399852" y="1101506"/>
                    <a:pt x="428276" y="1108555"/>
                  </a:cubicBezTo>
                  <a:cubicBezTo>
                    <a:pt x="441109" y="1089981"/>
                    <a:pt x="453087" y="1069978"/>
                    <a:pt x="464494" y="1050166"/>
                  </a:cubicBezTo>
                  <a:cubicBezTo>
                    <a:pt x="476662" y="1052262"/>
                    <a:pt x="488925" y="1054834"/>
                    <a:pt x="501474" y="1056358"/>
                  </a:cubicBezTo>
                  <a:lnTo>
                    <a:pt x="538833" y="1059406"/>
                  </a:lnTo>
                  <a:cubicBezTo>
                    <a:pt x="544917" y="1081694"/>
                    <a:pt x="551952" y="1103030"/>
                    <a:pt x="560032" y="1124557"/>
                  </a:cubicBezTo>
                  <a:cubicBezTo>
                    <a:pt x="589311" y="1124938"/>
                    <a:pt x="618495" y="1122175"/>
                    <a:pt x="647394" y="1117984"/>
                  </a:cubicBezTo>
                  <a:cubicBezTo>
                    <a:pt x="652052" y="1095887"/>
                    <a:pt x="655569" y="1072741"/>
                    <a:pt x="658231" y="1050071"/>
                  </a:cubicBezTo>
                  <a:lnTo>
                    <a:pt x="694735" y="1041784"/>
                  </a:lnTo>
                  <a:lnTo>
                    <a:pt x="730098" y="1029973"/>
                  </a:lnTo>
                  <a:cubicBezTo>
                    <a:pt x="744357" y="1047976"/>
                    <a:pt x="759282" y="1065978"/>
                    <a:pt x="774682" y="1082456"/>
                  </a:cubicBezTo>
                  <a:cubicBezTo>
                    <a:pt x="801680" y="1071026"/>
                    <a:pt x="827917" y="1058263"/>
                    <a:pt x="852823" y="1042737"/>
                  </a:cubicBezTo>
                  <a:cubicBezTo>
                    <a:pt x="848641" y="1020258"/>
                    <a:pt x="843602" y="998350"/>
                    <a:pt x="837328" y="975967"/>
                  </a:cubicBezTo>
                  <a:lnTo>
                    <a:pt x="867653" y="954059"/>
                  </a:lnTo>
                  <a:cubicBezTo>
                    <a:pt x="877444" y="946344"/>
                    <a:pt x="886665" y="937771"/>
                    <a:pt x="895981" y="929580"/>
                  </a:cubicBezTo>
                  <a:cubicBezTo>
                    <a:pt x="915849" y="940724"/>
                    <a:pt x="936668" y="951487"/>
                    <a:pt x="957297" y="960822"/>
                  </a:cubicBezTo>
                  <a:cubicBezTo>
                    <a:pt x="977830" y="940057"/>
                    <a:pt x="997033" y="917959"/>
                    <a:pt x="1014144" y="894147"/>
                  </a:cubicBezTo>
                  <a:cubicBezTo>
                    <a:pt x="1001786" y="875097"/>
                    <a:pt x="988477" y="856523"/>
                    <a:pt x="974218" y="838426"/>
                  </a:cubicBezTo>
                  <a:lnTo>
                    <a:pt x="993800" y="806612"/>
                  </a:lnTo>
                  <a:lnTo>
                    <a:pt x="1010721" y="773179"/>
                  </a:lnTo>
                  <a:cubicBezTo>
                    <a:pt x="1033631" y="776132"/>
                    <a:pt x="1056256" y="777847"/>
                    <a:pt x="1079071" y="778609"/>
                  </a:cubicBezTo>
                  <a:cubicBezTo>
                    <a:pt x="1090574" y="751653"/>
                    <a:pt x="1099509" y="723745"/>
                    <a:pt x="1106544" y="695360"/>
                  </a:cubicBezTo>
                  <a:cubicBezTo>
                    <a:pt x="1088007" y="682501"/>
                    <a:pt x="1068044" y="670309"/>
                    <a:pt x="1048176" y="659070"/>
                  </a:cubicBezTo>
                  <a:cubicBezTo>
                    <a:pt x="1050267" y="646783"/>
                    <a:pt x="1052834" y="634495"/>
                    <a:pt x="1054450" y="622018"/>
                  </a:cubicBezTo>
                  <a:lnTo>
                    <a:pt x="1057302" y="584584"/>
                  </a:lnTo>
                  <a:lnTo>
                    <a:pt x="1057302" y="584584"/>
                  </a:lnTo>
                  <a:close/>
                </a:path>
              </a:pathLst>
            </a:custGeom>
            <a:solidFill>
              <a:srgbClr val="72BF44"/>
            </a:solidFill>
            <a:ln w="0" cap="flat">
              <a:noFill/>
              <a:prstDash val="solid"/>
              <a:miter/>
            </a:ln>
          </p:spPr>
          <p:txBody>
            <a:bodyPr rtlCol="0" anchor="ctr"/>
            <a:lstStyle/>
            <a:p>
              <a:endParaRPr lang="fr-CA" dirty="0"/>
            </a:p>
          </p:txBody>
        </p:sp>
        <p:sp>
          <p:nvSpPr>
            <p:cNvPr id="8" name="Freeform 12">
              <a:extLst>
                <a:ext uri="{FF2B5EF4-FFF2-40B4-BE49-F238E27FC236}">
                  <a16:creationId xmlns:a16="http://schemas.microsoft.com/office/drawing/2014/main" id="{9E6EE5AB-AE56-5F24-3988-A5E4C56D5214}"/>
                </a:ext>
              </a:extLst>
            </p:cNvPr>
            <p:cNvSpPr/>
            <p:nvPr/>
          </p:nvSpPr>
          <p:spPr>
            <a:xfrm>
              <a:off x="8489249" y="2318942"/>
              <a:ext cx="654422" cy="655752"/>
            </a:xfrm>
            <a:custGeom>
              <a:avLst/>
              <a:gdLst>
                <a:gd name="connsiteX0" fmla="*/ 614167 w 654422"/>
                <a:gd name="connsiteY0" fmla="*/ 362682 h 655752"/>
                <a:gd name="connsiteX1" fmla="*/ 579089 w 654422"/>
                <a:gd name="connsiteY1" fmla="*/ 470124 h 655752"/>
                <a:gd name="connsiteX2" fmla="*/ 505511 w 654422"/>
                <a:gd name="connsiteY2" fmla="*/ 555849 h 655752"/>
                <a:gd name="connsiteX3" fmla="*/ 404935 w 654422"/>
                <a:gd name="connsiteY3" fmla="*/ 606808 h 655752"/>
                <a:gd name="connsiteX4" fmla="*/ 292666 w 654422"/>
                <a:gd name="connsiteY4" fmla="*/ 615380 h 655752"/>
                <a:gd name="connsiteX5" fmla="*/ 185341 w 654422"/>
                <a:gd name="connsiteY5" fmla="*/ 580233 h 655752"/>
                <a:gd name="connsiteX6" fmla="*/ 99785 w 654422"/>
                <a:gd name="connsiteY6" fmla="*/ 506510 h 655752"/>
                <a:gd name="connsiteX7" fmla="*/ 48927 w 654422"/>
                <a:gd name="connsiteY7" fmla="*/ 405735 h 655752"/>
                <a:gd name="connsiteX8" fmla="*/ 40372 w 654422"/>
                <a:gd name="connsiteY8" fmla="*/ 293054 h 655752"/>
                <a:gd name="connsiteX9" fmla="*/ 75545 w 654422"/>
                <a:gd name="connsiteY9" fmla="*/ 185612 h 655752"/>
                <a:gd name="connsiteX10" fmla="*/ 149123 w 654422"/>
                <a:gd name="connsiteY10" fmla="*/ 99792 h 655752"/>
                <a:gd name="connsiteX11" fmla="*/ 249698 w 654422"/>
                <a:gd name="connsiteY11" fmla="*/ 48833 h 655752"/>
                <a:gd name="connsiteX12" fmla="*/ 362062 w 654422"/>
                <a:gd name="connsiteY12" fmla="*/ 40166 h 655752"/>
                <a:gd name="connsiteX13" fmla="*/ 469292 w 654422"/>
                <a:gd name="connsiteY13" fmla="*/ 75408 h 655752"/>
                <a:gd name="connsiteX14" fmla="*/ 554848 w 654422"/>
                <a:gd name="connsiteY14" fmla="*/ 149132 h 655752"/>
                <a:gd name="connsiteX15" fmla="*/ 605801 w 654422"/>
                <a:gd name="connsiteY15" fmla="*/ 249906 h 655752"/>
                <a:gd name="connsiteX16" fmla="*/ 614357 w 654422"/>
                <a:gd name="connsiteY16" fmla="*/ 362587 h 655752"/>
                <a:gd name="connsiteX17" fmla="*/ 614357 w 654422"/>
                <a:gd name="connsiteY17" fmla="*/ 362587 h 655752"/>
                <a:gd name="connsiteX18" fmla="*/ 487924 w 654422"/>
                <a:gd name="connsiteY18" fmla="*/ 42166 h 655752"/>
                <a:gd name="connsiteX19" fmla="*/ 366435 w 654422"/>
                <a:gd name="connsiteY19" fmla="*/ 2351 h 655752"/>
                <a:gd name="connsiteX20" fmla="*/ 239242 w 654422"/>
                <a:gd name="connsiteY20" fmla="*/ 11972 h 655752"/>
                <a:gd name="connsiteX21" fmla="*/ 125262 w 654422"/>
                <a:gd name="connsiteY21" fmla="*/ 69788 h 655752"/>
                <a:gd name="connsiteX22" fmla="*/ 42083 w 654422"/>
                <a:gd name="connsiteY22" fmla="*/ 166753 h 655752"/>
                <a:gd name="connsiteX23" fmla="*/ 2347 w 654422"/>
                <a:gd name="connsiteY23" fmla="*/ 288387 h 655752"/>
                <a:gd name="connsiteX24" fmla="*/ 11948 w 654422"/>
                <a:gd name="connsiteY24" fmla="*/ 416022 h 655752"/>
                <a:gd name="connsiteX25" fmla="*/ 69651 w 654422"/>
                <a:gd name="connsiteY25" fmla="*/ 530132 h 655752"/>
                <a:gd name="connsiteX26" fmla="*/ 166519 w 654422"/>
                <a:gd name="connsiteY26" fmla="*/ 613571 h 655752"/>
                <a:gd name="connsiteX27" fmla="*/ 288008 w 654422"/>
                <a:gd name="connsiteY27" fmla="*/ 653385 h 655752"/>
                <a:gd name="connsiteX28" fmla="*/ 415202 w 654422"/>
                <a:gd name="connsiteY28" fmla="*/ 643670 h 655752"/>
                <a:gd name="connsiteX29" fmla="*/ 529086 w 654422"/>
                <a:gd name="connsiteY29" fmla="*/ 585853 h 655752"/>
                <a:gd name="connsiteX30" fmla="*/ 612360 w 654422"/>
                <a:gd name="connsiteY30" fmla="*/ 488793 h 655752"/>
                <a:gd name="connsiteX31" fmla="*/ 652096 w 654422"/>
                <a:gd name="connsiteY31" fmla="*/ 367159 h 655752"/>
                <a:gd name="connsiteX32" fmla="*/ 642400 w 654422"/>
                <a:gd name="connsiteY32" fmla="*/ 239619 h 655752"/>
                <a:gd name="connsiteX33" fmla="*/ 584602 w 654422"/>
                <a:gd name="connsiteY33" fmla="*/ 125414 h 655752"/>
                <a:gd name="connsiteX34" fmla="*/ 487829 w 654422"/>
                <a:gd name="connsiteY34" fmla="*/ 41975 h 655752"/>
                <a:gd name="connsiteX35" fmla="*/ 487829 w 654422"/>
                <a:gd name="connsiteY35" fmla="*/ 41975 h 655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422" h="655752">
                  <a:moveTo>
                    <a:pt x="614167" y="362682"/>
                  </a:moveTo>
                  <a:cubicBezTo>
                    <a:pt x="609604" y="400211"/>
                    <a:pt x="597626" y="436882"/>
                    <a:pt x="579089" y="470124"/>
                  </a:cubicBezTo>
                  <a:cubicBezTo>
                    <a:pt x="560456" y="503176"/>
                    <a:pt x="535170" y="532513"/>
                    <a:pt x="505511" y="555849"/>
                  </a:cubicBezTo>
                  <a:cubicBezTo>
                    <a:pt x="475851" y="579090"/>
                    <a:pt x="441629" y="596426"/>
                    <a:pt x="404935" y="606808"/>
                  </a:cubicBezTo>
                  <a:cubicBezTo>
                    <a:pt x="368241" y="617000"/>
                    <a:pt x="330026" y="619952"/>
                    <a:pt x="292666" y="615380"/>
                  </a:cubicBezTo>
                  <a:cubicBezTo>
                    <a:pt x="255117" y="610808"/>
                    <a:pt x="218613" y="598807"/>
                    <a:pt x="185341" y="580233"/>
                  </a:cubicBezTo>
                  <a:cubicBezTo>
                    <a:pt x="152355" y="561564"/>
                    <a:pt x="123076" y="536323"/>
                    <a:pt x="99785" y="506510"/>
                  </a:cubicBezTo>
                  <a:cubicBezTo>
                    <a:pt x="76495" y="476792"/>
                    <a:pt x="59289" y="442502"/>
                    <a:pt x="48927" y="405735"/>
                  </a:cubicBezTo>
                  <a:cubicBezTo>
                    <a:pt x="38756" y="368873"/>
                    <a:pt x="35904" y="330678"/>
                    <a:pt x="40372" y="293054"/>
                  </a:cubicBezTo>
                  <a:cubicBezTo>
                    <a:pt x="44935" y="255526"/>
                    <a:pt x="56912" y="218759"/>
                    <a:pt x="75545" y="185612"/>
                  </a:cubicBezTo>
                  <a:cubicBezTo>
                    <a:pt x="94177" y="152465"/>
                    <a:pt x="119368" y="123128"/>
                    <a:pt x="149123" y="99792"/>
                  </a:cubicBezTo>
                  <a:cubicBezTo>
                    <a:pt x="178782" y="76456"/>
                    <a:pt x="212909" y="59216"/>
                    <a:pt x="249698" y="48833"/>
                  </a:cubicBezTo>
                  <a:cubicBezTo>
                    <a:pt x="286392" y="38642"/>
                    <a:pt x="324607" y="35689"/>
                    <a:pt x="362062" y="40166"/>
                  </a:cubicBezTo>
                  <a:cubicBezTo>
                    <a:pt x="399516" y="44738"/>
                    <a:pt x="436115" y="56834"/>
                    <a:pt x="469292" y="75408"/>
                  </a:cubicBezTo>
                  <a:cubicBezTo>
                    <a:pt x="502374" y="94077"/>
                    <a:pt x="531653" y="119318"/>
                    <a:pt x="554848" y="149132"/>
                  </a:cubicBezTo>
                  <a:cubicBezTo>
                    <a:pt x="578138" y="178850"/>
                    <a:pt x="595439" y="213044"/>
                    <a:pt x="605801" y="249906"/>
                  </a:cubicBezTo>
                  <a:cubicBezTo>
                    <a:pt x="615878" y="286768"/>
                    <a:pt x="618825" y="324963"/>
                    <a:pt x="614357" y="362587"/>
                  </a:cubicBezTo>
                  <a:lnTo>
                    <a:pt x="614357" y="362587"/>
                  </a:lnTo>
                  <a:close/>
                  <a:moveTo>
                    <a:pt x="487924" y="42166"/>
                  </a:moveTo>
                  <a:cubicBezTo>
                    <a:pt x="450375" y="21116"/>
                    <a:pt x="408928" y="7495"/>
                    <a:pt x="366435" y="2351"/>
                  </a:cubicBezTo>
                  <a:cubicBezTo>
                    <a:pt x="324037" y="-2792"/>
                    <a:pt x="280784" y="542"/>
                    <a:pt x="239242" y="11972"/>
                  </a:cubicBezTo>
                  <a:cubicBezTo>
                    <a:pt x="197699" y="23783"/>
                    <a:pt x="159009" y="43309"/>
                    <a:pt x="125262" y="69788"/>
                  </a:cubicBezTo>
                  <a:cubicBezTo>
                    <a:pt x="91610" y="96173"/>
                    <a:pt x="63186" y="129320"/>
                    <a:pt x="42083" y="166753"/>
                  </a:cubicBezTo>
                  <a:cubicBezTo>
                    <a:pt x="20979" y="204281"/>
                    <a:pt x="7480" y="245906"/>
                    <a:pt x="2347" y="288387"/>
                  </a:cubicBezTo>
                  <a:cubicBezTo>
                    <a:pt x="-2787" y="330964"/>
                    <a:pt x="541" y="374303"/>
                    <a:pt x="11948" y="416022"/>
                  </a:cubicBezTo>
                  <a:cubicBezTo>
                    <a:pt x="23736" y="457551"/>
                    <a:pt x="43223" y="496318"/>
                    <a:pt x="69651" y="530132"/>
                  </a:cubicBezTo>
                  <a:cubicBezTo>
                    <a:pt x="95983" y="563850"/>
                    <a:pt x="129160" y="592330"/>
                    <a:pt x="166519" y="613571"/>
                  </a:cubicBezTo>
                  <a:cubicBezTo>
                    <a:pt x="204069" y="634621"/>
                    <a:pt x="245421" y="648242"/>
                    <a:pt x="288008" y="653385"/>
                  </a:cubicBezTo>
                  <a:cubicBezTo>
                    <a:pt x="330406" y="658529"/>
                    <a:pt x="373659" y="655290"/>
                    <a:pt x="415202" y="643670"/>
                  </a:cubicBezTo>
                  <a:cubicBezTo>
                    <a:pt x="456744" y="631954"/>
                    <a:pt x="495529" y="612332"/>
                    <a:pt x="529086" y="585853"/>
                  </a:cubicBezTo>
                  <a:cubicBezTo>
                    <a:pt x="562833" y="559469"/>
                    <a:pt x="591257" y="526226"/>
                    <a:pt x="612360" y="488793"/>
                  </a:cubicBezTo>
                  <a:cubicBezTo>
                    <a:pt x="633369" y="451265"/>
                    <a:pt x="646963" y="409640"/>
                    <a:pt x="652096" y="367159"/>
                  </a:cubicBezTo>
                  <a:cubicBezTo>
                    <a:pt x="657230" y="324582"/>
                    <a:pt x="653808" y="281243"/>
                    <a:pt x="642400" y="239619"/>
                  </a:cubicBezTo>
                  <a:cubicBezTo>
                    <a:pt x="630708" y="197995"/>
                    <a:pt x="611125" y="159133"/>
                    <a:pt x="584602" y="125414"/>
                  </a:cubicBezTo>
                  <a:cubicBezTo>
                    <a:pt x="558365" y="91696"/>
                    <a:pt x="525188" y="63216"/>
                    <a:pt x="487829" y="41975"/>
                  </a:cubicBezTo>
                  <a:lnTo>
                    <a:pt x="487829" y="41975"/>
                  </a:lnTo>
                  <a:close/>
                </a:path>
              </a:pathLst>
            </a:custGeom>
            <a:solidFill>
              <a:srgbClr val="72BF44"/>
            </a:solidFill>
            <a:ln w="0" cap="flat">
              <a:noFill/>
              <a:prstDash val="solid"/>
              <a:miter/>
            </a:ln>
          </p:spPr>
          <p:txBody>
            <a:bodyPr rtlCol="0" anchor="ctr"/>
            <a:lstStyle/>
            <a:p>
              <a:endParaRPr lang="fr-CA" dirty="0"/>
            </a:p>
          </p:txBody>
        </p:sp>
        <p:sp>
          <p:nvSpPr>
            <p:cNvPr id="9" name="Freeform 13">
              <a:extLst>
                <a:ext uri="{FF2B5EF4-FFF2-40B4-BE49-F238E27FC236}">
                  <a16:creationId xmlns:a16="http://schemas.microsoft.com/office/drawing/2014/main" id="{228DF5E5-CA6B-6746-CF1F-79D44C448847}"/>
                </a:ext>
              </a:extLst>
            </p:cNvPr>
            <p:cNvSpPr/>
            <p:nvPr/>
          </p:nvSpPr>
          <p:spPr>
            <a:xfrm>
              <a:off x="7436121" y="1383081"/>
              <a:ext cx="1121638" cy="1124045"/>
            </a:xfrm>
            <a:custGeom>
              <a:avLst/>
              <a:gdLst>
                <a:gd name="connsiteX0" fmla="*/ 888261 w 1121638"/>
                <a:gd name="connsiteY0" fmla="*/ 667988 h 1124045"/>
                <a:gd name="connsiteX1" fmla="*/ 822858 w 1121638"/>
                <a:gd name="connsiteY1" fmla="*/ 785527 h 1124045"/>
                <a:gd name="connsiteX2" fmla="*/ 717434 w 1121638"/>
                <a:gd name="connsiteY2" fmla="*/ 868966 h 1124045"/>
                <a:gd name="connsiteX3" fmla="*/ 588245 w 1121638"/>
                <a:gd name="connsiteY3" fmla="*/ 905732 h 1124045"/>
                <a:gd name="connsiteX4" fmla="*/ 454777 w 1121638"/>
                <a:gd name="connsiteY4" fmla="*/ 890016 h 1124045"/>
                <a:gd name="connsiteX5" fmla="*/ 337376 w 1121638"/>
                <a:gd name="connsiteY5" fmla="*/ 824389 h 1124045"/>
                <a:gd name="connsiteX6" fmla="*/ 254101 w 1121638"/>
                <a:gd name="connsiteY6" fmla="*/ 718661 h 1124045"/>
                <a:gd name="connsiteX7" fmla="*/ 217407 w 1121638"/>
                <a:gd name="connsiteY7" fmla="*/ 589217 h 1124045"/>
                <a:gd name="connsiteX8" fmla="*/ 233092 w 1121638"/>
                <a:gd name="connsiteY8" fmla="*/ 455486 h 1124045"/>
                <a:gd name="connsiteX9" fmla="*/ 298590 w 1121638"/>
                <a:gd name="connsiteY9" fmla="*/ 337947 h 1124045"/>
                <a:gd name="connsiteX10" fmla="*/ 404014 w 1121638"/>
                <a:gd name="connsiteY10" fmla="*/ 254508 h 1124045"/>
                <a:gd name="connsiteX11" fmla="*/ 533299 w 1121638"/>
                <a:gd name="connsiteY11" fmla="*/ 217742 h 1124045"/>
                <a:gd name="connsiteX12" fmla="*/ 666671 w 1121638"/>
                <a:gd name="connsiteY12" fmla="*/ 233458 h 1124045"/>
                <a:gd name="connsiteX13" fmla="*/ 783977 w 1121638"/>
                <a:gd name="connsiteY13" fmla="*/ 299085 h 1124045"/>
                <a:gd name="connsiteX14" fmla="*/ 867252 w 1121638"/>
                <a:gd name="connsiteY14" fmla="*/ 404622 h 1124045"/>
                <a:gd name="connsiteX15" fmla="*/ 903946 w 1121638"/>
                <a:gd name="connsiteY15" fmla="*/ 534162 h 1124045"/>
                <a:gd name="connsiteX16" fmla="*/ 888261 w 1121638"/>
                <a:gd name="connsiteY16" fmla="*/ 667798 h 1124045"/>
                <a:gd name="connsiteX17" fmla="*/ 888261 w 1121638"/>
                <a:gd name="connsiteY17" fmla="*/ 667798 h 1124045"/>
                <a:gd name="connsiteX18" fmla="*/ 1055855 w 1121638"/>
                <a:gd name="connsiteY18" fmla="*/ 522161 h 1124045"/>
                <a:gd name="connsiteX19" fmla="*/ 1051007 w 1121638"/>
                <a:gd name="connsiteY19" fmla="*/ 485013 h 1124045"/>
                <a:gd name="connsiteX20" fmla="*/ 1110991 w 1121638"/>
                <a:gd name="connsiteY20" fmla="*/ 451390 h 1124045"/>
                <a:gd name="connsiteX21" fmla="*/ 1086940 w 1121638"/>
                <a:gd name="connsiteY21" fmla="*/ 366903 h 1124045"/>
                <a:gd name="connsiteX22" fmla="*/ 1018591 w 1121638"/>
                <a:gd name="connsiteY22" fmla="*/ 369475 h 1124045"/>
                <a:gd name="connsiteX23" fmla="*/ 1003001 w 1121638"/>
                <a:gd name="connsiteY23" fmla="*/ 335375 h 1124045"/>
                <a:gd name="connsiteX24" fmla="*/ 984463 w 1121638"/>
                <a:gd name="connsiteY24" fmla="*/ 302800 h 1124045"/>
                <a:gd name="connsiteX25" fmla="*/ 1026766 w 1121638"/>
                <a:gd name="connsiteY25" fmla="*/ 248603 h 1124045"/>
                <a:gd name="connsiteX26" fmla="*/ 972486 w 1121638"/>
                <a:gd name="connsiteY26" fmla="*/ 179832 h 1124045"/>
                <a:gd name="connsiteX27" fmla="*/ 910315 w 1121638"/>
                <a:gd name="connsiteY27" fmla="*/ 208598 h 1124045"/>
                <a:gd name="connsiteX28" fmla="*/ 882842 w 1121638"/>
                <a:gd name="connsiteY28" fmla="*/ 182975 h 1124045"/>
                <a:gd name="connsiteX29" fmla="*/ 853373 w 1121638"/>
                <a:gd name="connsiteY29" fmla="*/ 160020 h 1124045"/>
                <a:gd name="connsiteX30" fmla="*/ 871815 w 1121638"/>
                <a:gd name="connsiteY30" fmla="*/ 93917 h 1124045"/>
                <a:gd name="connsiteX31" fmla="*/ 795480 w 1121638"/>
                <a:gd name="connsiteY31" fmla="*/ 51054 h 1124045"/>
                <a:gd name="connsiteX32" fmla="*/ 748709 w 1121638"/>
                <a:gd name="connsiteY32" fmla="*/ 101537 h 1124045"/>
                <a:gd name="connsiteX33" fmla="*/ 713631 w 1121638"/>
                <a:gd name="connsiteY33" fmla="*/ 88392 h 1124045"/>
                <a:gd name="connsiteX34" fmla="*/ 677508 w 1121638"/>
                <a:gd name="connsiteY34" fmla="*/ 78296 h 1124045"/>
                <a:gd name="connsiteX35" fmla="*/ 669237 w 1121638"/>
                <a:gd name="connsiteY35" fmla="*/ 10192 h 1124045"/>
                <a:gd name="connsiteX36" fmla="*/ 582161 w 1121638"/>
                <a:gd name="connsiteY36" fmla="*/ 0 h 1124045"/>
                <a:gd name="connsiteX37" fmla="*/ 558490 w 1121638"/>
                <a:gd name="connsiteY37" fmla="*/ 64580 h 1124045"/>
                <a:gd name="connsiteX38" fmla="*/ 521226 w 1121638"/>
                <a:gd name="connsiteY38" fmla="*/ 65723 h 1124045"/>
                <a:gd name="connsiteX39" fmla="*/ 484151 w 1121638"/>
                <a:gd name="connsiteY39" fmla="*/ 70485 h 1124045"/>
                <a:gd name="connsiteX40" fmla="*/ 450499 w 1121638"/>
                <a:gd name="connsiteY40" fmla="*/ 10478 h 1124045"/>
                <a:gd name="connsiteX41" fmla="*/ 366274 w 1121638"/>
                <a:gd name="connsiteY41" fmla="*/ 34481 h 1124045"/>
                <a:gd name="connsiteX42" fmla="*/ 368746 w 1121638"/>
                <a:gd name="connsiteY42" fmla="*/ 103061 h 1124045"/>
                <a:gd name="connsiteX43" fmla="*/ 334714 w 1121638"/>
                <a:gd name="connsiteY43" fmla="*/ 118777 h 1124045"/>
                <a:gd name="connsiteX44" fmla="*/ 302203 w 1121638"/>
                <a:gd name="connsiteY44" fmla="*/ 137351 h 1124045"/>
                <a:gd name="connsiteX45" fmla="*/ 248207 w 1121638"/>
                <a:gd name="connsiteY45" fmla="*/ 94964 h 1124045"/>
                <a:gd name="connsiteX46" fmla="*/ 179572 w 1121638"/>
                <a:gd name="connsiteY46" fmla="*/ 149447 h 1124045"/>
                <a:gd name="connsiteX47" fmla="*/ 208281 w 1121638"/>
                <a:gd name="connsiteY47" fmla="*/ 211836 h 1124045"/>
                <a:gd name="connsiteX48" fmla="*/ 182804 w 1121638"/>
                <a:gd name="connsiteY48" fmla="*/ 239173 h 1124045"/>
                <a:gd name="connsiteX49" fmla="*/ 159799 w 1121638"/>
                <a:gd name="connsiteY49" fmla="*/ 268796 h 1124045"/>
                <a:gd name="connsiteX50" fmla="*/ 93731 w 1121638"/>
                <a:gd name="connsiteY50" fmla="*/ 250317 h 1124045"/>
                <a:gd name="connsiteX51" fmla="*/ 50953 w 1121638"/>
                <a:gd name="connsiteY51" fmla="*/ 326803 h 1124045"/>
                <a:gd name="connsiteX52" fmla="*/ 101336 w 1121638"/>
                <a:gd name="connsiteY52" fmla="*/ 373571 h 1124045"/>
                <a:gd name="connsiteX53" fmla="*/ 88123 w 1121638"/>
                <a:gd name="connsiteY53" fmla="*/ 408718 h 1124045"/>
                <a:gd name="connsiteX54" fmla="*/ 78046 w 1121638"/>
                <a:gd name="connsiteY54" fmla="*/ 444913 h 1124045"/>
                <a:gd name="connsiteX55" fmla="*/ 10172 w 1121638"/>
                <a:gd name="connsiteY55" fmla="*/ 453295 h 1124045"/>
                <a:gd name="connsiteX56" fmla="*/ 0 w 1121638"/>
                <a:gd name="connsiteY56" fmla="*/ 540544 h 1124045"/>
                <a:gd name="connsiteX57" fmla="*/ 64452 w 1121638"/>
                <a:gd name="connsiteY57" fmla="*/ 564261 h 1124045"/>
                <a:gd name="connsiteX58" fmla="*/ 65498 w 1121638"/>
                <a:gd name="connsiteY58" fmla="*/ 601694 h 1124045"/>
                <a:gd name="connsiteX59" fmla="*/ 70441 w 1121638"/>
                <a:gd name="connsiteY59" fmla="*/ 638842 h 1124045"/>
                <a:gd name="connsiteX60" fmla="*/ 10457 w 1121638"/>
                <a:gd name="connsiteY60" fmla="*/ 672465 h 1124045"/>
                <a:gd name="connsiteX61" fmla="*/ 34413 w 1121638"/>
                <a:gd name="connsiteY61" fmla="*/ 756952 h 1124045"/>
                <a:gd name="connsiteX62" fmla="*/ 102762 w 1121638"/>
                <a:gd name="connsiteY62" fmla="*/ 754475 h 1124045"/>
                <a:gd name="connsiteX63" fmla="*/ 118352 w 1121638"/>
                <a:gd name="connsiteY63" fmla="*/ 788575 h 1124045"/>
                <a:gd name="connsiteX64" fmla="*/ 136889 w 1121638"/>
                <a:gd name="connsiteY64" fmla="*/ 821150 h 1124045"/>
                <a:gd name="connsiteX65" fmla="*/ 94492 w 1121638"/>
                <a:gd name="connsiteY65" fmla="*/ 875348 h 1124045"/>
                <a:gd name="connsiteX66" fmla="*/ 148772 w 1121638"/>
                <a:gd name="connsiteY66" fmla="*/ 944023 h 1124045"/>
                <a:gd name="connsiteX67" fmla="*/ 211038 w 1121638"/>
                <a:gd name="connsiteY67" fmla="*/ 915353 h 1124045"/>
                <a:gd name="connsiteX68" fmla="*/ 238511 w 1121638"/>
                <a:gd name="connsiteY68" fmla="*/ 940975 h 1124045"/>
                <a:gd name="connsiteX69" fmla="*/ 268075 w 1121638"/>
                <a:gd name="connsiteY69" fmla="*/ 963930 h 1124045"/>
                <a:gd name="connsiteX70" fmla="*/ 249633 w 1121638"/>
                <a:gd name="connsiteY70" fmla="*/ 1030034 h 1124045"/>
                <a:gd name="connsiteX71" fmla="*/ 325873 w 1121638"/>
                <a:gd name="connsiteY71" fmla="*/ 1072896 h 1124045"/>
                <a:gd name="connsiteX72" fmla="*/ 372548 w 1121638"/>
                <a:gd name="connsiteY72" fmla="*/ 1022509 h 1124045"/>
                <a:gd name="connsiteX73" fmla="*/ 407626 w 1121638"/>
                <a:gd name="connsiteY73" fmla="*/ 1035558 h 1124045"/>
                <a:gd name="connsiteX74" fmla="*/ 443750 w 1121638"/>
                <a:gd name="connsiteY74" fmla="*/ 1045750 h 1124045"/>
                <a:gd name="connsiteX75" fmla="*/ 452116 w 1121638"/>
                <a:gd name="connsiteY75" fmla="*/ 1113758 h 1124045"/>
                <a:gd name="connsiteX76" fmla="*/ 539192 w 1121638"/>
                <a:gd name="connsiteY76" fmla="*/ 1124045 h 1124045"/>
                <a:gd name="connsiteX77" fmla="*/ 562768 w 1121638"/>
                <a:gd name="connsiteY77" fmla="*/ 1059466 h 1124045"/>
                <a:gd name="connsiteX78" fmla="*/ 600317 w 1121638"/>
                <a:gd name="connsiteY78" fmla="*/ 1058228 h 1124045"/>
                <a:gd name="connsiteX79" fmla="*/ 637297 w 1121638"/>
                <a:gd name="connsiteY79" fmla="*/ 1053465 h 1124045"/>
                <a:gd name="connsiteX80" fmla="*/ 670949 w 1121638"/>
                <a:gd name="connsiteY80" fmla="*/ 1113473 h 1124045"/>
                <a:gd name="connsiteX81" fmla="*/ 755269 w 1121638"/>
                <a:gd name="connsiteY81" fmla="*/ 1089470 h 1124045"/>
                <a:gd name="connsiteX82" fmla="*/ 752702 w 1121638"/>
                <a:gd name="connsiteY82" fmla="*/ 1020985 h 1124045"/>
                <a:gd name="connsiteX83" fmla="*/ 786734 w 1121638"/>
                <a:gd name="connsiteY83" fmla="*/ 1005269 h 1124045"/>
                <a:gd name="connsiteX84" fmla="*/ 819341 w 1121638"/>
                <a:gd name="connsiteY84" fmla="*/ 986695 h 1124045"/>
                <a:gd name="connsiteX85" fmla="*/ 873431 w 1121638"/>
                <a:gd name="connsiteY85" fmla="*/ 1029081 h 1124045"/>
                <a:gd name="connsiteX86" fmla="*/ 942066 w 1121638"/>
                <a:gd name="connsiteY86" fmla="*/ 974598 h 1124045"/>
                <a:gd name="connsiteX87" fmla="*/ 913357 w 1121638"/>
                <a:gd name="connsiteY87" fmla="*/ 912209 h 1124045"/>
                <a:gd name="connsiteX88" fmla="*/ 938834 w 1121638"/>
                <a:gd name="connsiteY88" fmla="*/ 884873 h 1124045"/>
                <a:gd name="connsiteX89" fmla="*/ 961839 w 1121638"/>
                <a:gd name="connsiteY89" fmla="*/ 855250 h 1124045"/>
                <a:gd name="connsiteX90" fmla="*/ 1027812 w 1121638"/>
                <a:gd name="connsiteY90" fmla="*/ 873728 h 1124045"/>
                <a:gd name="connsiteX91" fmla="*/ 1070590 w 1121638"/>
                <a:gd name="connsiteY91" fmla="*/ 797243 h 1124045"/>
                <a:gd name="connsiteX92" fmla="*/ 1020302 w 1121638"/>
                <a:gd name="connsiteY92" fmla="*/ 750475 h 1124045"/>
                <a:gd name="connsiteX93" fmla="*/ 1033420 w 1121638"/>
                <a:gd name="connsiteY93" fmla="*/ 715328 h 1124045"/>
                <a:gd name="connsiteX94" fmla="*/ 1043402 w 1121638"/>
                <a:gd name="connsiteY94" fmla="*/ 679133 h 1124045"/>
                <a:gd name="connsiteX95" fmla="*/ 1111276 w 1121638"/>
                <a:gd name="connsiteY95" fmla="*/ 670751 h 1124045"/>
                <a:gd name="connsiteX96" fmla="*/ 1121638 w 1121638"/>
                <a:gd name="connsiteY96" fmla="*/ 583502 h 1124045"/>
                <a:gd name="connsiteX97" fmla="*/ 1057186 w 1121638"/>
                <a:gd name="connsiteY97" fmla="*/ 559784 h 1124045"/>
                <a:gd name="connsiteX98" fmla="*/ 1056045 w 1121638"/>
                <a:gd name="connsiteY98" fmla="*/ 522351 h 1124045"/>
                <a:gd name="connsiteX99" fmla="*/ 1056045 w 1121638"/>
                <a:gd name="connsiteY99" fmla="*/ 522351 h 112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1638" h="1124045">
                  <a:moveTo>
                    <a:pt x="888261" y="667988"/>
                  </a:moveTo>
                  <a:cubicBezTo>
                    <a:pt x="874477" y="710851"/>
                    <a:pt x="852042" y="751142"/>
                    <a:pt x="822858" y="785527"/>
                  </a:cubicBezTo>
                  <a:cubicBezTo>
                    <a:pt x="793579" y="819912"/>
                    <a:pt x="757550" y="848487"/>
                    <a:pt x="717434" y="868966"/>
                  </a:cubicBezTo>
                  <a:cubicBezTo>
                    <a:pt x="677223" y="889540"/>
                    <a:pt x="633304" y="901922"/>
                    <a:pt x="588245" y="905732"/>
                  </a:cubicBezTo>
                  <a:cubicBezTo>
                    <a:pt x="542900" y="909257"/>
                    <a:pt x="497555" y="904018"/>
                    <a:pt x="454777" y="890016"/>
                  </a:cubicBezTo>
                  <a:cubicBezTo>
                    <a:pt x="411904" y="876205"/>
                    <a:pt x="371788" y="853726"/>
                    <a:pt x="337376" y="824389"/>
                  </a:cubicBezTo>
                  <a:cubicBezTo>
                    <a:pt x="302963" y="795052"/>
                    <a:pt x="274539" y="758857"/>
                    <a:pt x="254101" y="718661"/>
                  </a:cubicBezTo>
                  <a:cubicBezTo>
                    <a:pt x="233568" y="678466"/>
                    <a:pt x="221210" y="634365"/>
                    <a:pt x="217407" y="589217"/>
                  </a:cubicBezTo>
                  <a:cubicBezTo>
                    <a:pt x="214080" y="543878"/>
                    <a:pt x="219118" y="498443"/>
                    <a:pt x="233092" y="455486"/>
                  </a:cubicBezTo>
                  <a:cubicBezTo>
                    <a:pt x="246876" y="412623"/>
                    <a:pt x="269311" y="372332"/>
                    <a:pt x="298590" y="337947"/>
                  </a:cubicBezTo>
                  <a:cubicBezTo>
                    <a:pt x="327869" y="303562"/>
                    <a:pt x="363898" y="274987"/>
                    <a:pt x="404014" y="254508"/>
                  </a:cubicBezTo>
                  <a:cubicBezTo>
                    <a:pt x="444130" y="233934"/>
                    <a:pt x="488049" y="221552"/>
                    <a:pt x="533299" y="217742"/>
                  </a:cubicBezTo>
                  <a:cubicBezTo>
                    <a:pt x="578453" y="214217"/>
                    <a:pt x="623893" y="219551"/>
                    <a:pt x="666671" y="233458"/>
                  </a:cubicBezTo>
                  <a:cubicBezTo>
                    <a:pt x="709449" y="247269"/>
                    <a:pt x="749565" y="269748"/>
                    <a:pt x="783977" y="299085"/>
                  </a:cubicBezTo>
                  <a:cubicBezTo>
                    <a:pt x="818295" y="328327"/>
                    <a:pt x="846909" y="364522"/>
                    <a:pt x="867252" y="404622"/>
                  </a:cubicBezTo>
                  <a:cubicBezTo>
                    <a:pt x="887785" y="444818"/>
                    <a:pt x="900143" y="488918"/>
                    <a:pt x="903946" y="534162"/>
                  </a:cubicBezTo>
                  <a:cubicBezTo>
                    <a:pt x="907368" y="579406"/>
                    <a:pt x="902140" y="624935"/>
                    <a:pt x="888261" y="667798"/>
                  </a:cubicBezTo>
                  <a:lnTo>
                    <a:pt x="888261" y="667798"/>
                  </a:lnTo>
                  <a:close/>
                  <a:moveTo>
                    <a:pt x="1055855" y="522161"/>
                  </a:moveTo>
                  <a:lnTo>
                    <a:pt x="1051007" y="485013"/>
                  </a:lnTo>
                  <a:cubicBezTo>
                    <a:pt x="1071350" y="474726"/>
                    <a:pt x="1091789" y="463391"/>
                    <a:pt x="1110991" y="451390"/>
                  </a:cubicBezTo>
                  <a:cubicBezTo>
                    <a:pt x="1105002" y="422720"/>
                    <a:pt x="1097492" y="394335"/>
                    <a:pt x="1086940" y="366903"/>
                  </a:cubicBezTo>
                  <a:cubicBezTo>
                    <a:pt x="1064126" y="366808"/>
                    <a:pt x="1041786" y="367475"/>
                    <a:pt x="1018591" y="369475"/>
                  </a:cubicBezTo>
                  <a:lnTo>
                    <a:pt x="1003001" y="335375"/>
                  </a:lnTo>
                  <a:cubicBezTo>
                    <a:pt x="997297" y="324326"/>
                    <a:pt x="990642" y="313658"/>
                    <a:pt x="984463" y="302800"/>
                  </a:cubicBezTo>
                  <a:cubicBezTo>
                    <a:pt x="999198" y="285369"/>
                    <a:pt x="1013743" y="266986"/>
                    <a:pt x="1026766" y="248603"/>
                  </a:cubicBezTo>
                  <a:cubicBezTo>
                    <a:pt x="1010320" y="224314"/>
                    <a:pt x="992449" y="201263"/>
                    <a:pt x="972486" y="179832"/>
                  </a:cubicBezTo>
                  <a:cubicBezTo>
                    <a:pt x="951382" y="188405"/>
                    <a:pt x="930658" y="198025"/>
                    <a:pt x="910315" y="208598"/>
                  </a:cubicBezTo>
                  <a:lnTo>
                    <a:pt x="882842" y="182975"/>
                  </a:lnTo>
                  <a:lnTo>
                    <a:pt x="853373" y="160020"/>
                  </a:lnTo>
                  <a:cubicBezTo>
                    <a:pt x="860598" y="138113"/>
                    <a:pt x="866681" y="116110"/>
                    <a:pt x="871815" y="93917"/>
                  </a:cubicBezTo>
                  <a:cubicBezTo>
                    <a:pt x="847479" y="77534"/>
                    <a:pt x="821907" y="63437"/>
                    <a:pt x="795480" y="51054"/>
                  </a:cubicBezTo>
                  <a:cubicBezTo>
                    <a:pt x="779414" y="66866"/>
                    <a:pt x="763539" y="84201"/>
                    <a:pt x="748709" y="101537"/>
                  </a:cubicBezTo>
                  <a:cubicBezTo>
                    <a:pt x="737112" y="97060"/>
                    <a:pt x="725514" y="92297"/>
                    <a:pt x="713631" y="88392"/>
                  </a:cubicBezTo>
                  <a:lnTo>
                    <a:pt x="677508" y="78296"/>
                  </a:lnTo>
                  <a:cubicBezTo>
                    <a:pt x="675892" y="55150"/>
                    <a:pt x="672945" y="32957"/>
                    <a:pt x="669237" y="10192"/>
                  </a:cubicBezTo>
                  <a:cubicBezTo>
                    <a:pt x="640434" y="4191"/>
                    <a:pt x="611345" y="1334"/>
                    <a:pt x="582161" y="0"/>
                  </a:cubicBezTo>
                  <a:cubicBezTo>
                    <a:pt x="573225" y="20765"/>
                    <a:pt x="565525" y="42767"/>
                    <a:pt x="558490" y="64580"/>
                  </a:cubicBezTo>
                  <a:lnTo>
                    <a:pt x="521226" y="65723"/>
                  </a:lnTo>
                  <a:lnTo>
                    <a:pt x="484151" y="70485"/>
                  </a:lnTo>
                  <a:cubicBezTo>
                    <a:pt x="473790" y="50102"/>
                    <a:pt x="462572" y="29623"/>
                    <a:pt x="450499" y="10478"/>
                  </a:cubicBezTo>
                  <a:cubicBezTo>
                    <a:pt x="421791" y="16478"/>
                    <a:pt x="393557" y="24003"/>
                    <a:pt x="366274" y="34481"/>
                  </a:cubicBezTo>
                  <a:cubicBezTo>
                    <a:pt x="366084" y="57436"/>
                    <a:pt x="366845" y="79915"/>
                    <a:pt x="368746" y="103061"/>
                  </a:cubicBezTo>
                  <a:lnTo>
                    <a:pt x="334714" y="118777"/>
                  </a:lnTo>
                  <a:cubicBezTo>
                    <a:pt x="323687" y="124492"/>
                    <a:pt x="312945" y="131064"/>
                    <a:pt x="302203" y="137351"/>
                  </a:cubicBezTo>
                  <a:cubicBezTo>
                    <a:pt x="284901" y="122587"/>
                    <a:pt x="266459" y="108014"/>
                    <a:pt x="248207" y="94964"/>
                  </a:cubicBezTo>
                  <a:cubicBezTo>
                    <a:pt x="223966" y="111443"/>
                    <a:pt x="200961" y="129445"/>
                    <a:pt x="179572" y="149447"/>
                  </a:cubicBezTo>
                  <a:cubicBezTo>
                    <a:pt x="188128" y="170593"/>
                    <a:pt x="197729" y="191357"/>
                    <a:pt x="208281" y="211836"/>
                  </a:cubicBezTo>
                  <a:lnTo>
                    <a:pt x="182804" y="239173"/>
                  </a:lnTo>
                  <a:lnTo>
                    <a:pt x="159799" y="268796"/>
                  </a:lnTo>
                  <a:cubicBezTo>
                    <a:pt x="137840" y="261652"/>
                    <a:pt x="115976" y="255461"/>
                    <a:pt x="93731" y="250317"/>
                  </a:cubicBezTo>
                  <a:cubicBezTo>
                    <a:pt x="77381" y="274606"/>
                    <a:pt x="63311" y="300228"/>
                    <a:pt x="50953" y="326803"/>
                  </a:cubicBezTo>
                  <a:cubicBezTo>
                    <a:pt x="66734" y="342900"/>
                    <a:pt x="83940" y="358712"/>
                    <a:pt x="101336" y="373571"/>
                  </a:cubicBezTo>
                  <a:cubicBezTo>
                    <a:pt x="96868" y="385286"/>
                    <a:pt x="91925" y="396907"/>
                    <a:pt x="88123" y="408718"/>
                  </a:cubicBezTo>
                  <a:lnTo>
                    <a:pt x="78046" y="444913"/>
                  </a:lnTo>
                  <a:cubicBezTo>
                    <a:pt x="54946" y="446627"/>
                    <a:pt x="32796" y="449485"/>
                    <a:pt x="10172" y="453295"/>
                  </a:cubicBezTo>
                  <a:cubicBezTo>
                    <a:pt x="4278" y="482060"/>
                    <a:pt x="1426" y="511207"/>
                    <a:pt x="0" y="540544"/>
                  </a:cubicBezTo>
                  <a:cubicBezTo>
                    <a:pt x="20819" y="549402"/>
                    <a:pt x="42778" y="557213"/>
                    <a:pt x="64452" y="564261"/>
                  </a:cubicBezTo>
                  <a:lnTo>
                    <a:pt x="65498" y="601694"/>
                  </a:lnTo>
                  <a:lnTo>
                    <a:pt x="70441" y="638842"/>
                  </a:lnTo>
                  <a:cubicBezTo>
                    <a:pt x="50003" y="649224"/>
                    <a:pt x="29564" y="660464"/>
                    <a:pt x="10457" y="672465"/>
                  </a:cubicBezTo>
                  <a:cubicBezTo>
                    <a:pt x="16351" y="701231"/>
                    <a:pt x="23861" y="729520"/>
                    <a:pt x="34413" y="756952"/>
                  </a:cubicBezTo>
                  <a:cubicBezTo>
                    <a:pt x="57322" y="757047"/>
                    <a:pt x="79757" y="756380"/>
                    <a:pt x="102762" y="754475"/>
                  </a:cubicBezTo>
                  <a:lnTo>
                    <a:pt x="118352" y="788575"/>
                  </a:lnTo>
                  <a:cubicBezTo>
                    <a:pt x="123961" y="799624"/>
                    <a:pt x="130710" y="810292"/>
                    <a:pt x="136889" y="821150"/>
                  </a:cubicBezTo>
                  <a:cubicBezTo>
                    <a:pt x="122155" y="838486"/>
                    <a:pt x="107610" y="856869"/>
                    <a:pt x="94492" y="875348"/>
                  </a:cubicBezTo>
                  <a:cubicBezTo>
                    <a:pt x="111033" y="899636"/>
                    <a:pt x="128904" y="922687"/>
                    <a:pt x="148772" y="944023"/>
                  </a:cubicBezTo>
                  <a:cubicBezTo>
                    <a:pt x="169971" y="935450"/>
                    <a:pt x="190695" y="925925"/>
                    <a:pt x="211038" y="915353"/>
                  </a:cubicBezTo>
                  <a:lnTo>
                    <a:pt x="238511" y="940975"/>
                  </a:lnTo>
                  <a:lnTo>
                    <a:pt x="268075" y="963930"/>
                  </a:lnTo>
                  <a:cubicBezTo>
                    <a:pt x="260850" y="985838"/>
                    <a:pt x="254671" y="1007840"/>
                    <a:pt x="249633" y="1030034"/>
                  </a:cubicBezTo>
                  <a:cubicBezTo>
                    <a:pt x="273779" y="1046417"/>
                    <a:pt x="299446" y="1060514"/>
                    <a:pt x="325873" y="1072896"/>
                  </a:cubicBezTo>
                  <a:cubicBezTo>
                    <a:pt x="341939" y="1057180"/>
                    <a:pt x="357719" y="1039749"/>
                    <a:pt x="372548" y="1022509"/>
                  </a:cubicBezTo>
                  <a:cubicBezTo>
                    <a:pt x="384146" y="1026986"/>
                    <a:pt x="395839" y="1031748"/>
                    <a:pt x="407626" y="1035558"/>
                  </a:cubicBezTo>
                  <a:lnTo>
                    <a:pt x="443750" y="1045750"/>
                  </a:lnTo>
                  <a:cubicBezTo>
                    <a:pt x="445556" y="1068800"/>
                    <a:pt x="448408" y="1091089"/>
                    <a:pt x="452116" y="1113758"/>
                  </a:cubicBezTo>
                  <a:cubicBezTo>
                    <a:pt x="480919" y="1119759"/>
                    <a:pt x="509913" y="1122617"/>
                    <a:pt x="539192" y="1124045"/>
                  </a:cubicBezTo>
                  <a:cubicBezTo>
                    <a:pt x="548033" y="1103186"/>
                    <a:pt x="555923" y="1081183"/>
                    <a:pt x="562768" y="1059466"/>
                  </a:cubicBezTo>
                  <a:lnTo>
                    <a:pt x="600317" y="1058228"/>
                  </a:lnTo>
                  <a:lnTo>
                    <a:pt x="637297" y="1053465"/>
                  </a:lnTo>
                  <a:cubicBezTo>
                    <a:pt x="647658" y="1073849"/>
                    <a:pt x="658876" y="1094327"/>
                    <a:pt x="670949" y="1113473"/>
                  </a:cubicBezTo>
                  <a:cubicBezTo>
                    <a:pt x="699657" y="1107472"/>
                    <a:pt x="727891" y="1099947"/>
                    <a:pt x="755269" y="1089470"/>
                  </a:cubicBezTo>
                  <a:cubicBezTo>
                    <a:pt x="755269" y="1066514"/>
                    <a:pt x="754603" y="1044035"/>
                    <a:pt x="752702" y="1020985"/>
                  </a:cubicBezTo>
                  <a:lnTo>
                    <a:pt x="786734" y="1005269"/>
                  </a:lnTo>
                  <a:cubicBezTo>
                    <a:pt x="797856" y="999554"/>
                    <a:pt x="808504" y="992981"/>
                    <a:pt x="819341" y="986695"/>
                  </a:cubicBezTo>
                  <a:cubicBezTo>
                    <a:pt x="836642" y="1001459"/>
                    <a:pt x="854989" y="1016032"/>
                    <a:pt x="873431" y="1029081"/>
                  </a:cubicBezTo>
                  <a:cubicBezTo>
                    <a:pt x="897672" y="1012603"/>
                    <a:pt x="920677" y="994696"/>
                    <a:pt x="942066" y="974598"/>
                  </a:cubicBezTo>
                  <a:cubicBezTo>
                    <a:pt x="933510" y="953453"/>
                    <a:pt x="923909" y="932783"/>
                    <a:pt x="913357" y="912209"/>
                  </a:cubicBezTo>
                  <a:lnTo>
                    <a:pt x="938834" y="884873"/>
                  </a:lnTo>
                  <a:lnTo>
                    <a:pt x="961839" y="855250"/>
                  </a:lnTo>
                  <a:cubicBezTo>
                    <a:pt x="983608" y="862489"/>
                    <a:pt x="1005567" y="868585"/>
                    <a:pt x="1027812" y="873728"/>
                  </a:cubicBezTo>
                  <a:cubicBezTo>
                    <a:pt x="1044257" y="849440"/>
                    <a:pt x="1058137" y="823722"/>
                    <a:pt x="1070590" y="797243"/>
                  </a:cubicBezTo>
                  <a:cubicBezTo>
                    <a:pt x="1054809" y="781050"/>
                    <a:pt x="1037603" y="765239"/>
                    <a:pt x="1020302" y="750475"/>
                  </a:cubicBezTo>
                  <a:cubicBezTo>
                    <a:pt x="1024675" y="738759"/>
                    <a:pt x="1029523" y="727234"/>
                    <a:pt x="1033420" y="715328"/>
                  </a:cubicBezTo>
                  <a:lnTo>
                    <a:pt x="1043402" y="679133"/>
                  </a:lnTo>
                  <a:cubicBezTo>
                    <a:pt x="1066597" y="677418"/>
                    <a:pt x="1088842" y="674465"/>
                    <a:pt x="1111276" y="670751"/>
                  </a:cubicBezTo>
                  <a:cubicBezTo>
                    <a:pt x="1117265" y="641985"/>
                    <a:pt x="1120117" y="612839"/>
                    <a:pt x="1121638" y="583502"/>
                  </a:cubicBezTo>
                  <a:cubicBezTo>
                    <a:pt x="1100820" y="574643"/>
                    <a:pt x="1078860" y="566833"/>
                    <a:pt x="1057186" y="559784"/>
                  </a:cubicBezTo>
                  <a:lnTo>
                    <a:pt x="1056045" y="522351"/>
                  </a:lnTo>
                  <a:lnTo>
                    <a:pt x="1056045" y="522351"/>
                  </a:lnTo>
                  <a:close/>
                </a:path>
              </a:pathLst>
            </a:custGeom>
            <a:solidFill>
              <a:srgbClr val="72BF44"/>
            </a:solidFill>
            <a:ln w="0" cap="flat">
              <a:noFill/>
              <a:prstDash val="solid"/>
              <a:miter/>
            </a:ln>
          </p:spPr>
          <p:txBody>
            <a:bodyPr rtlCol="0" anchor="ctr"/>
            <a:lstStyle/>
            <a:p>
              <a:endParaRPr lang="fr-CA" dirty="0"/>
            </a:p>
          </p:txBody>
        </p:sp>
        <p:sp>
          <p:nvSpPr>
            <p:cNvPr id="10" name="Freeform 14">
              <a:extLst>
                <a:ext uri="{FF2B5EF4-FFF2-40B4-BE49-F238E27FC236}">
                  <a16:creationId xmlns:a16="http://schemas.microsoft.com/office/drawing/2014/main" id="{B9D6B460-D596-B496-2885-D731B82A4069}"/>
                </a:ext>
              </a:extLst>
            </p:cNvPr>
            <p:cNvSpPr/>
            <p:nvPr/>
          </p:nvSpPr>
          <p:spPr>
            <a:xfrm>
              <a:off x="7669501" y="1616913"/>
              <a:ext cx="654544" cy="655810"/>
            </a:xfrm>
            <a:custGeom>
              <a:avLst/>
              <a:gdLst>
                <a:gd name="connsiteX0" fmla="*/ 602312 w 654544"/>
                <a:gd name="connsiteY0" fmla="*/ 417012 h 655810"/>
                <a:gd name="connsiteX1" fmla="*/ 547271 w 654544"/>
                <a:gd name="connsiteY1" fmla="*/ 515786 h 655810"/>
                <a:gd name="connsiteX2" fmla="*/ 458673 w 654544"/>
                <a:gd name="connsiteY2" fmla="*/ 585890 h 655810"/>
                <a:gd name="connsiteX3" fmla="*/ 350397 w 654544"/>
                <a:gd name="connsiteY3" fmla="*/ 616656 h 655810"/>
                <a:gd name="connsiteX4" fmla="*/ 238319 w 654544"/>
                <a:gd name="connsiteY4" fmla="*/ 603606 h 655810"/>
                <a:gd name="connsiteX5" fmla="*/ 139835 w 654544"/>
                <a:gd name="connsiteY5" fmla="*/ 548456 h 655810"/>
                <a:gd name="connsiteX6" fmla="*/ 69869 w 654544"/>
                <a:gd name="connsiteY6" fmla="*/ 459684 h 655810"/>
                <a:gd name="connsiteX7" fmla="*/ 39164 w 654544"/>
                <a:gd name="connsiteY7" fmla="*/ 351098 h 655810"/>
                <a:gd name="connsiteX8" fmla="*/ 52187 w 654544"/>
                <a:gd name="connsiteY8" fmla="*/ 238989 h 655810"/>
                <a:gd name="connsiteX9" fmla="*/ 107228 w 654544"/>
                <a:gd name="connsiteY9" fmla="*/ 140215 h 655810"/>
                <a:gd name="connsiteX10" fmla="*/ 195731 w 654544"/>
                <a:gd name="connsiteY10" fmla="*/ 70111 h 655810"/>
                <a:gd name="connsiteX11" fmla="*/ 304292 w 654544"/>
                <a:gd name="connsiteY11" fmla="*/ 39345 h 655810"/>
                <a:gd name="connsiteX12" fmla="*/ 416180 w 654544"/>
                <a:gd name="connsiteY12" fmla="*/ 52490 h 655810"/>
                <a:gd name="connsiteX13" fmla="*/ 514760 w 654544"/>
                <a:gd name="connsiteY13" fmla="*/ 107544 h 655810"/>
                <a:gd name="connsiteX14" fmla="*/ 584820 w 654544"/>
                <a:gd name="connsiteY14" fmla="*/ 196317 h 655810"/>
                <a:gd name="connsiteX15" fmla="*/ 615526 w 654544"/>
                <a:gd name="connsiteY15" fmla="*/ 304902 h 655810"/>
                <a:gd name="connsiteX16" fmla="*/ 602407 w 654544"/>
                <a:gd name="connsiteY16" fmla="*/ 417012 h 655810"/>
                <a:gd name="connsiteX17" fmla="*/ 602407 w 654544"/>
                <a:gd name="connsiteY17" fmla="*/ 417012 h 655810"/>
                <a:gd name="connsiteX18" fmla="*/ 539476 w 654544"/>
                <a:gd name="connsiteY18" fmla="*/ 78303 h 655810"/>
                <a:gd name="connsiteX19" fmla="*/ 427968 w 654544"/>
                <a:gd name="connsiteY19" fmla="*/ 15914 h 655810"/>
                <a:gd name="connsiteX20" fmla="*/ 301250 w 654544"/>
                <a:gd name="connsiteY20" fmla="*/ 960 h 655810"/>
                <a:gd name="connsiteX21" fmla="*/ 178430 w 654544"/>
                <a:gd name="connsiteY21" fmla="*/ 35916 h 655810"/>
                <a:gd name="connsiteX22" fmla="*/ 78139 w 654544"/>
                <a:gd name="connsiteY22" fmla="*/ 115260 h 655810"/>
                <a:gd name="connsiteX23" fmla="*/ 15874 w 654544"/>
                <a:gd name="connsiteY23" fmla="*/ 226988 h 655810"/>
                <a:gd name="connsiteX24" fmla="*/ 949 w 654544"/>
                <a:gd name="connsiteY24" fmla="*/ 354051 h 655810"/>
                <a:gd name="connsiteX25" fmla="*/ 35932 w 654544"/>
                <a:gd name="connsiteY25" fmla="*/ 477114 h 655810"/>
                <a:gd name="connsiteX26" fmla="*/ 115023 w 654544"/>
                <a:gd name="connsiteY26" fmla="*/ 577508 h 655810"/>
                <a:gd name="connsiteX27" fmla="*/ 226626 w 654544"/>
                <a:gd name="connsiteY27" fmla="*/ 639897 h 655810"/>
                <a:gd name="connsiteX28" fmla="*/ 353439 w 654544"/>
                <a:gd name="connsiteY28" fmla="*/ 654851 h 655810"/>
                <a:gd name="connsiteX29" fmla="*/ 476164 w 654544"/>
                <a:gd name="connsiteY29" fmla="*/ 619894 h 655810"/>
                <a:gd name="connsiteX30" fmla="*/ 576455 w 654544"/>
                <a:gd name="connsiteY30" fmla="*/ 540551 h 655810"/>
                <a:gd name="connsiteX31" fmla="*/ 638626 w 654544"/>
                <a:gd name="connsiteY31" fmla="*/ 428823 h 655810"/>
                <a:gd name="connsiteX32" fmla="*/ 653550 w 654544"/>
                <a:gd name="connsiteY32" fmla="*/ 301759 h 655810"/>
                <a:gd name="connsiteX33" fmla="*/ 618758 w 654544"/>
                <a:gd name="connsiteY33" fmla="*/ 178696 h 655810"/>
                <a:gd name="connsiteX34" fmla="*/ 539476 w 654544"/>
                <a:gd name="connsiteY34" fmla="*/ 78207 h 655810"/>
                <a:gd name="connsiteX35" fmla="*/ 539476 w 654544"/>
                <a:gd name="connsiteY35" fmla="*/ 78207 h 65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544" h="655810">
                  <a:moveTo>
                    <a:pt x="602312" y="417012"/>
                  </a:moveTo>
                  <a:cubicBezTo>
                    <a:pt x="590619" y="453016"/>
                    <a:pt x="571892" y="486830"/>
                    <a:pt x="547271" y="515786"/>
                  </a:cubicBezTo>
                  <a:cubicBezTo>
                    <a:pt x="522555" y="544742"/>
                    <a:pt x="492230" y="568745"/>
                    <a:pt x="458673" y="585890"/>
                  </a:cubicBezTo>
                  <a:cubicBezTo>
                    <a:pt x="425116" y="603035"/>
                    <a:pt x="388327" y="613417"/>
                    <a:pt x="350397" y="616656"/>
                  </a:cubicBezTo>
                  <a:cubicBezTo>
                    <a:pt x="312277" y="619608"/>
                    <a:pt x="274252" y="615131"/>
                    <a:pt x="238319" y="603606"/>
                  </a:cubicBezTo>
                  <a:cubicBezTo>
                    <a:pt x="202481" y="591986"/>
                    <a:pt x="168733" y="573126"/>
                    <a:pt x="139835" y="548456"/>
                  </a:cubicBezTo>
                  <a:cubicBezTo>
                    <a:pt x="111031" y="523787"/>
                    <a:pt x="87075" y="493402"/>
                    <a:pt x="69869" y="459684"/>
                  </a:cubicBezTo>
                  <a:cubicBezTo>
                    <a:pt x="52663" y="426060"/>
                    <a:pt x="42396" y="389198"/>
                    <a:pt x="39164" y="351098"/>
                  </a:cubicBezTo>
                  <a:cubicBezTo>
                    <a:pt x="36217" y="312903"/>
                    <a:pt x="40685" y="274803"/>
                    <a:pt x="52187" y="238989"/>
                  </a:cubicBezTo>
                  <a:cubicBezTo>
                    <a:pt x="63785" y="202985"/>
                    <a:pt x="82702" y="169171"/>
                    <a:pt x="107228" y="140215"/>
                  </a:cubicBezTo>
                  <a:cubicBezTo>
                    <a:pt x="131944" y="111354"/>
                    <a:pt x="162269" y="87351"/>
                    <a:pt x="195731" y="70111"/>
                  </a:cubicBezTo>
                  <a:cubicBezTo>
                    <a:pt x="229383" y="52871"/>
                    <a:pt x="266267" y="42489"/>
                    <a:pt x="304292" y="39345"/>
                  </a:cubicBezTo>
                  <a:cubicBezTo>
                    <a:pt x="342317" y="36393"/>
                    <a:pt x="380437" y="40869"/>
                    <a:pt x="416180" y="52490"/>
                  </a:cubicBezTo>
                  <a:cubicBezTo>
                    <a:pt x="452114" y="64110"/>
                    <a:pt x="485766" y="82970"/>
                    <a:pt x="514760" y="107544"/>
                  </a:cubicBezTo>
                  <a:cubicBezTo>
                    <a:pt x="543658" y="132214"/>
                    <a:pt x="567614" y="162599"/>
                    <a:pt x="584820" y="196317"/>
                  </a:cubicBezTo>
                  <a:cubicBezTo>
                    <a:pt x="601932" y="229941"/>
                    <a:pt x="612293" y="266802"/>
                    <a:pt x="615526" y="304902"/>
                  </a:cubicBezTo>
                  <a:cubicBezTo>
                    <a:pt x="618377" y="343098"/>
                    <a:pt x="614005" y="381102"/>
                    <a:pt x="602407" y="417012"/>
                  </a:cubicBezTo>
                  <a:lnTo>
                    <a:pt x="602407" y="417012"/>
                  </a:lnTo>
                  <a:close/>
                  <a:moveTo>
                    <a:pt x="539476" y="78303"/>
                  </a:moveTo>
                  <a:cubicBezTo>
                    <a:pt x="506774" y="50490"/>
                    <a:pt x="468750" y="29153"/>
                    <a:pt x="427968" y="15914"/>
                  </a:cubicBezTo>
                  <a:cubicBezTo>
                    <a:pt x="387281" y="2674"/>
                    <a:pt x="344218" y="-2279"/>
                    <a:pt x="301250" y="960"/>
                  </a:cubicBezTo>
                  <a:cubicBezTo>
                    <a:pt x="258187" y="4579"/>
                    <a:pt x="216550" y="16390"/>
                    <a:pt x="178430" y="35916"/>
                  </a:cubicBezTo>
                  <a:cubicBezTo>
                    <a:pt x="140310" y="55443"/>
                    <a:pt x="106088" y="82494"/>
                    <a:pt x="78139" y="115260"/>
                  </a:cubicBezTo>
                  <a:cubicBezTo>
                    <a:pt x="50286" y="148026"/>
                    <a:pt x="28992" y="186316"/>
                    <a:pt x="15874" y="226988"/>
                  </a:cubicBezTo>
                  <a:cubicBezTo>
                    <a:pt x="2755" y="267850"/>
                    <a:pt x="-2283" y="310998"/>
                    <a:pt x="949" y="354051"/>
                  </a:cubicBezTo>
                  <a:cubicBezTo>
                    <a:pt x="4656" y="397104"/>
                    <a:pt x="16444" y="438919"/>
                    <a:pt x="35932" y="477114"/>
                  </a:cubicBezTo>
                  <a:cubicBezTo>
                    <a:pt x="55324" y="515214"/>
                    <a:pt x="82322" y="549600"/>
                    <a:pt x="115023" y="577508"/>
                  </a:cubicBezTo>
                  <a:cubicBezTo>
                    <a:pt x="147725" y="605416"/>
                    <a:pt x="185940" y="626752"/>
                    <a:pt x="226626" y="639897"/>
                  </a:cubicBezTo>
                  <a:cubicBezTo>
                    <a:pt x="267218" y="653136"/>
                    <a:pt x="310281" y="658089"/>
                    <a:pt x="353439" y="654851"/>
                  </a:cubicBezTo>
                  <a:cubicBezTo>
                    <a:pt x="396312" y="651231"/>
                    <a:pt x="438140" y="639516"/>
                    <a:pt x="476164" y="619894"/>
                  </a:cubicBezTo>
                  <a:cubicBezTo>
                    <a:pt x="514379" y="600463"/>
                    <a:pt x="548507" y="573317"/>
                    <a:pt x="576455" y="540551"/>
                  </a:cubicBezTo>
                  <a:cubicBezTo>
                    <a:pt x="604308" y="507785"/>
                    <a:pt x="625602" y="469589"/>
                    <a:pt x="638626" y="428823"/>
                  </a:cubicBezTo>
                  <a:cubicBezTo>
                    <a:pt x="651839" y="387960"/>
                    <a:pt x="656877" y="344812"/>
                    <a:pt x="653550" y="301759"/>
                  </a:cubicBezTo>
                  <a:cubicBezTo>
                    <a:pt x="650033" y="258801"/>
                    <a:pt x="638340" y="216891"/>
                    <a:pt x="618758" y="178696"/>
                  </a:cubicBezTo>
                  <a:cubicBezTo>
                    <a:pt x="599270" y="140596"/>
                    <a:pt x="572272" y="106211"/>
                    <a:pt x="539476" y="78207"/>
                  </a:cubicBezTo>
                  <a:lnTo>
                    <a:pt x="539476" y="78207"/>
                  </a:lnTo>
                  <a:close/>
                </a:path>
              </a:pathLst>
            </a:custGeom>
            <a:solidFill>
              <a:srgbClr val="72BF44"/>
            </a:solidFill>
            <a:ln w="0" cap="flat">
              <a:noFill/>
              <a:prstDash val="solid"/>
              <a:miter/>
            </a:ln>
          </p:spPr>
          <p:txBody>
            <a:bodyPr rtlCol="0" anchor="ctr"/>
            <a:lstStyle/>
            <a:p>
              <a:endParaRPr lang="fr-CA" dirty="0"/>
            </a:p>
          </p:txBody>
        </p:sp>
        <p:sp>
          <p:nvSpPr>
            <p:cNvPr id="11" name="Freeform 15">
              <a:extLst>
                <a:ext uri="{FF2B5EF4-FFF2-40B4-BE49-F238E27FC236}">
                  <a16:creationId xmlns:a16="http://schemas.microsoft.com/office/drawing/2014/main" id="{6EEAF46D-46F3-15FB-34A5-15AA43487044}"/>
                </a:ext>
              </a:extLst>
            </p:cNvPr>
            <p:cNvSpPr/>
            <p:nvPr/>
          </p:nvSpPr>
          <p:spPr>
            <a:xfrm>
              <a:off x="8395393" y="890924"/>
              <a:ext cx="1122303" cy="1124426"/>
            </a:xfrm>
            <a:custGeom>
              <a:avLst/>
              <a:gdLst>
                <a:gd name="connsiteX0" fmla="*/ 903185 w 1122303"/>
                <a:gd name="connsiteY0" fmla="*/ 601790 h 1124426"/>
                <a:gd name="connsiteX1" fmla="*/ 862023 w 1122303"/>
                <a:gd name="connsiteY1" fmla="*/ 729901 h 1124426"/>
                <a:gd name="connsiteX2" fmla="*/ 775137 w 1122303"/>
                <a:gd name="connsiteY2" fmla="*/ 832485 h 1124426"/>
                <a:gd name="connsiteX3" fmla="*/ 655453 w 1122303"/>
                <a:gd name="connsiteY3" fmla="*/ 893921 h 1124426"/>
                <a:gd name="connsiteX4" fmla="*/ 521606 w 1122303"/>
                <a:gd name="connsiteY4" fmla="*/ 904875 h 1124426"/>
                <a:gd name="connsiteX5" fmla="*/ 393747 w 1122303"/>
                <a:gd name="connsiteY5" fmla="*/ 863537 h 1124426"/>
                <a:gd name="connsiteX6" fmla="*/ 291270 w 1122303"/>
                <a:gd name="connsiteY6" fmla="*/ 776383 h 1124426"/>
                <a:gd name="connsiteX7" fmla="*/ 229955 w 1122303"/>
                <a:gd name="connsiteY7" fmla="*/ 656558 h 1124426"/>
                <a:gd name="connsiteX8" fmla="*/ 218928 w 1122303"/>
                <a:gd name="connsiteY8" fmla="*/ 522446 h 1124426"/>
                <a:gd name="connsiteX9" fmla="*/ 260280 w 1122303"/>
                <a:gd name="connsiteY9" fmla="*/ 394335 h 1124426"/>
                <a:gd name="connsiteX10" fmla="*/ 347167 w 1122303"/>
                <a:gd name="connsiteY10" fmla="*/ 291751 h 1124426"/>
                <a:gd name="connsiteX11" fmla="*/ 466755 w 1122303"/>
                <a:gd name="connsiteY11" fmla="*/ 230314 h 1124426"/>
                <a:gd name="connsiteX12" fmla="*/ 600603 w 1122303"/>
                <a:gd name="connsiteY12" fmla="*/ 219361 h 1124426"/>
                <a:gd name="connsiteX13" fmla="*/ 728556 w 1122303"/>
                <a:gd name="connsiteY13" fmla="*/ 260699 h 1124426"/>
                <a:gd name="connsiteX14" fmla="*/ 830938 w 1122303"/>
                <a:gd name="connsiteY14" fmla="*/ 347853 h 1124426"/>
                <a:gd name="connsiteX15" fmla="*/ 892253 w 1122303"/>
                <a:gd name="connsiteY15" fmla="*/ 467677 h 1124426"/>
                <a:gd name="connsiteX16" fmla="*/ 903090 w 1122303"/>
                <a:gd name="connsiteY16" fmla="*/ 601885 h 1124426"/>
                <a:gd name="connsiteX17" fmla="*/ 903090 w 1122303"/>
                <a:gd name="connsiteY17" fmla="*/ 601885 h 1124426"/>
                <a:gd name="connsiteX18" fmla="*/ 1057091 w 1122303"/>
                <a:gd name="connsiteY18" fmla="*/ 581977 h 1124426"/>
                <a:gd name="connsiteX19" fmla="*/ 1122304 w 1122303"/>
                <a:gd name="connsiteY19" fmla="*/ 560642 h 1124426"/>
                <a:gd name="connsiteX20" fmla="*/ 1115079 w 1122303"/>
                <a:gd name="connsiteY20" fmla="*/ 473012 h 1124426"/>
                <a:gd name="connsiteX21" fmla="*/ 1047585 w 1122303"/>
                <a:gd name="connsiteY21" fmla="*/ 462248 h 1124426"/>
                <a:gd name="connsiteX22" fmla="*/ 1038839 w 1122303"/>
                <a:gd name="connsiteY22" fmla="*/ 425768 h 1124426"/>
                <a:gd name="connsiteX23" fmla="*/ 1026861 w 1122303"/>
                <a:gd name="connsiteY23" fmla="*/ 390144 h 1124426"/>
                <a:gd name="connsiteX24" fmla="*/ 1078955 w 1122303"/>
                <a:gd name="connsiteY24" fmla="*/ 345281 h 1124426"/>
                <a:gd name="connsiteX25" fmla="*/ 1038934 w 1122303"/>
                <a:gd name="connsiteY25" fmla="*/ 267367 h 1124426"/>
                <a:gd name="connsiteX26" fmla="*/ 972391 w 1122303"/>
                <a:gd name="connsiteY26" fmla="*/ 283464 h 1124426"/>
                <a:gd name="connsiteX27" fmla="*/ 950431 w 1122303"/>
                <a:gd name="connsiteY27" fmla="*/ 253079 h 1124426"/>
                <a:gd name="connsiteX28" fmla="*/ 926000 w 1122303"/>
                <a:gd name="connsiteY28" fmla="*/ 224790 h 1124426"/>
                <a:gd name="connsiteX29" fmla="*/ 956895 w 1122303"/>
                <a:gd name="connsiteY29" fmla="*/ 163544 h 1124426"/>
                <a:gd name="connsiteX30" fmla="*/ 890257 w 1122303"/>
                <a:gd name="connsiteY30" fmla="*/ 106680 h 1124426"/>
                <a:gd name="connsiteX31" fmla="*/ 834645 w 1122303"/>
                <a:gd name="connsiteY31" fmla="*/ 147161 h 1124426"/>
                <a:gd name="connsiteX32" fmla="*/ 802800 w 1122303"/>
                <a:gd name="connsiteY32" fmla="*/ 127444 h 1124426"/>
                <a:gd name="connsiteX33" fmla="*/ 769338 w 1122303"/>
                <a:gd name="connsiteY33" fmla="*/ 110490 h 1124426"/>
                <a:gd name="connsiteX34" fmla="*/ 774376 w 1122303"/>
                <a:gd name="connsiteY34" fmla="*/ 42101 h 1124426"/>
                <a:gd name="connsiteX35" fmla="*/ 690912 w 1122303"/>
                <a:gd name="connsiteY35" fmla="*/ 15145 h 1124426"/>
                <a:gd name="connsiteX36" fmla="*/ 655168 w 1122303"/>
                <a:gd name="connsiteY36" fmla="*/ 73914 h 1124426"/>
                <a:gd name="connsiteX37" fmla="*/ 618379 w 1122303"/>
                <a:gd name="connsiteY37" fmla="*/ 67818 h 1124426"/>
                <a:gd name="connsiteX38" fmla="*/ 581020 w 1122303"/>
                <a:gd name="connsiteY38" fmla="*/ 65341 h 1124426"/>
                <a:gd name="connsiteX39" fmla="*/ 559726 w 1122303"/>
                <a:gd name="connsiteY39" fmla="*/ 0 h 1124426"/>
                <a:gd name="connsiteX40" fmla="*/ 472364 w 1122303"/>
                <a:gd name="connsiteY40" fmla="*/ 7144 h 1124426"/>
                <a:gd name="connsiteX41" fmla="*/ 461527 w 1122303"/>
                <a:gd name="connsiteY41" fmla="*/ 74866 h 1124426"/>
                <a:gd name="connsiteX42" fmla="*/ 425118 w 1122303"/>
                <a:gd name="connsiteY42" fmla="*/ 83629 h 1124426"/>
                <a:gd name="connsiteX43" fmla="*/ 389660 w 1122303"/>
                <a:gd name="connsiteY43" fmla="*/ 95536 h 1124426"/>
                <a:gd name="connsiteX44" fmla="*/ 344790 w 1122303"/>
                <a:gd name="connsiteY44" fmla="*/ 43434 h 1124426"/>
                <a:gd name="connsiteX45" fmla="*/ 267030 w 1122303"/>
                <a:gd name="connsiteY45" fmla="*/ 83629 h 1124426"/>
                <a:gd name="connsiteX46" fmla="*/ 283095 w 1122303"/>
                <a:gd name="connsiteY46" fmla="*/ 150305 h 1124426"/>
                <a:gd name="connsiteX47" fmla="*/ 252675 w 1122303"/>
                <a:gd name="connsiteY47" fmla="*/ 172212 h 1124426"/>
                <a:gd name="connsiteX48" fmla="*/ 224442 w 1122303"/>
                <a:gd name="connsiteY48" fmla="*/ 196786 h 1124426"/>
                <a:gd name="connsiteX49" fmla="*/ 163317 w 1122303"/>
                <a:gd name="connsiteY49" fmla="*/ 165830 h 1124426"/>
                <a:gd name="connsiteX50" fmla="*/ 106470 w 1122303"/>
                <a:gd name="connsiteY50" fmla="*/ 232601 h 1124426"/>
                <a:gd name="connsiteX51" fmla="*/ 146966 w 1122303"/>
                <a:gd name="connsiteY51" fmla="*/ 288227 h 1124426"/>
                <a:gd name="connsiteX52" fmla="*/ 127288 w 1122303"/>
                <a:gd name="connsiteY52" fmla="*/ 320135 h 1124426"/>
                <a:gd name="connsiteX53" fmla="*/ 110367 w 1122303"/>
                <a:gd name="connsiteY53" fmla="*/ 353663 h 1124426"/>
                <a:gd name="connsiteX54" fmla="*/ 42112 w 1122303"/>
                <a:gd name="connsiteY54" fmla="*/ 348615 h 1124426"/>
                <a:gd name="connsiteX55" fmla="*/ 15115 w 1122303"/>
                <a:gd name="connsiteY55" fmla="*/ 432245 h 1124426"/>
                <a:gd name="connsiteX56" fmla="*/ 73863 w 1122303"/>
                <a:gd name="connsiteY56" fmla="*/ 468058 h 1124426"/>
                <a:gd name="connsiteX57" fmla="*/ 67684 w 1122303"/>
                <a:gd name="connsiteY57" fmla="*/ 505016 h 1124426"/>
                <a:gd name="connsiteX58" fmla="*/ 65308 w 1122303"/>
                <a:gd name="connsiteY58" fmla="*/ 542354 h 1124426"/>
                <a:gd name="connsiteX59" fmla="*/ 0 w 1122303"/>
                <a:gd name="connsiteY59" fmla="*/ 563880 h 1124426"/>
                <a:gd name="connsiteX60" fmla="*/ 7130 w 1122303"/>
                <a:gd name="connsiteY60" fmla="*/ 651320 h 1124426"/>
                <a:gd name="connsiteX61" fmla="*/ 74719 w 1122303"/>
                <a:gd name="connsiteY61" fmla="*/ 662178 h 1124426"/>
                <a:gd name="connsiteX62" fmla="*/ 83465 w 1122303"/>
                <a:gd name="connsiteY62" fmla="*/ 698659 h 1124426"/>
                <a:gd name="connsiteX63" fmla="*/ 95347 w 1122303"/>
                <a:gd name="connsiteY63" fmla="*/ 734187 h 1124426"/>
                <a:gd name="connsiteX64" fmla="*/ 46771 w 1122303"/>
                <a:gd name="connsiteY64" fmla="*/ 787527 h 1124426"/>
                <a:gd name="connsiteX65" fmla="*/ 77951 w 1122303"/>
                <a:gd name="connsiteY65" fmla="*/ 850106 h 1124426"/>
                <a:gd name="connsiteX66" fmla="*/ 150103 w 1122303"/>
                <a:gd name="connsiteY66" fmla="*/ 841058 h 1124426"/>
                <a:gd name="connsiteX67" fmla="*/ 171872 w 1122303"/>
                <a:gd name="connsiteY67" fmla="*/ 871442 h 1124426"/>
                <a:gd name="connsiteX68" fmla="*/ 196303 w 1122303"/>
                <a:gd name="connsiteY68" fmla="*/ 899732 h 1124426"/>
                <a:gd name="connsiteX69" fmla="*/ 165503 w 1122303"/>
                <a:gd name="connsiteY69" fmla="*/ 960977 h 1124426"/>
                <a:gd name="connsiteX70" fmla="*/ 232047 w 1122303"/>
                <a:gd name="connsiteY70" fmla="*/ 1017842 h 1124426"/>
                <a:gd name="connsiteX71" fmla="*/ 287658 w 1122303"/>
                <a:gd name="connsiteY71" fmla="*/ 977360 h 1124426"/>
                <a:gd name="connsiteX72" fmla="*/ 319504 w 1122303"/>
                <a:gd name="connsiteY72" fmla="*/ 996982 h 1124426"/>
                <a:gd name="connsiteX73" fmla="*/ 353061 w 1122303"/>
                <a:gd name="connsiteY73" fmla="*/ 1013936 h 1124426"/>
                <a:gd name="connsiteX74" fmla="*/ 348117 w 1122303"/>
                <a:gd name="connsiteY74" fmla="*/ 1082326 h 1124426"/>
                <a:gd name="connsiteX75" fmla="*/ 431487 w 1122303"/>
                <a:gd name="connsiteY75" fmla="*/ 1109282 h 1124426"/>
                <a:gd name="connsiteX76" fmla="*/ 467135 w 1122303"/>
                <a:gd name="connsiteY76" fmla="*/ 1050512 h 1124426"/>
                <a:gd name="connsiteX77" fmla="*/ 504114 w 1122303"/>
                <a:gd name="connsiteY77" fmla="*/ 1056608 h 1124426"/>
                <a:gd name="connsiteX78" fmla="*/ 541284 w 1122303"/>
                <a:gd name="connsiteY78" fmla="*/ 1059085 h 1124426"/>
                <a:gd name="connsiteX79" fmla="*/ 562673 w 1122303"/>
                <a:gd name="connsiteY79" fmla="*/ 1124426 h 1124426"/>
                <a:gd name="connsiteX80" fmla="*/ 650035 w 1122303"/>
                <a:gd name="connsiteY80" fmla="*/ 1117283 h 1124426"/>
                <a:gd name="connsiteX81" fmla="*/ 660777 w 1122303"/>
                <a:gd name="connsiteY81" fmla="*/ 1049655 h 1124426"/>
                <a:gd name="connsiteX82" fmla="*/ 697281 w 1122303"/>
                <a:gd name="connsiteY82" fmla="*/ 1040797 h 1124426"/>
                <a:gd name="connsiteX83" fmla="*/ 732739 w 1122303"/>
                <a:gd name="connsiteY83" fmla="*/ 1028986 h 1124426"/>
                <a:gd name="connsiteX84" fmla="*/ 777608 w 1122303"/>
                <a:gd name="connsiteY84" fmla="*/ 1081088 h 1124426"/>
                <a:gd name="connsiteX85" fmla="*/ 855464 w 1122303"/>
                <a:gd name="connsiteY85" fmla="*/ 1040987 h 1124426"/>
                <a:gd name="connsiteX86" fmla="*/ 839399 w 1122303"/>
                <a:gd name="connsiteY86" fmla="*/ 974217 h 1124426"/>
                <a:gd name="connsiteX87" fmla="*/ 869628 w 1122303"/>
                <a:gd name="connsiteY87" fmla="*/ 952310 h 1124426"/>
                <a:gd name="connsiteX88" fmla="*/ 897957 w 1122303"/>
                <a:gd name="connsiteY88" fmla="*/ 927735 h 1124426"/>
                <a:gd name="connsiteX89" fmla="*/ 959082 w 1122303"/>
                <a:gd name="connsiteY89" fmla="*/ 958691 h 1124426"/>
                <a:gd name="connsiteX90" fmla="*/ 1015929 w 1122303"/>
                <a:gd name="connsiteY90" fmla="*/ 891921 h 1124426"/>
                <a:gd name="connsiteX91" fmla="*/ 975528 w 1122303"/>
                <a:gd name="connsiteY91" fmla="*/ 836200 h 1124426"/>
                <a:gd name="connsiteX92" fmla="*/ 995205 w 1122303"/>
                <a:gd name="connsiteY92" fmla="*/ 804291 h 1124426"/>
                <a:gd name="connsiteX93" fmla="*/ 1012127 w 1122303"/>
                <a:gd name="connsiteY93" fmla="*/ 770763 h 1124426"/>
                <a:gd name="connsiteX94" fmla="*/ 1080286 w 1122303"/>
                <a:gd name="connsiteY94" fmla="*/ 775716 h 1124426"/>
                <a:gd name="connsiteX95" fmla="*/ 1107284 w 1122303"/>
                <a:gd name="connsiteY95" fmla="*/ 692182 h 1124426"/>
                <a:gd name="connsiteX96" fmla="*/ 1048630 w 1122303"/>
                <a:gd name="connsiteY96" fmla="*/ 656368 h 1124426"/>
                <a:gd name="connsiteX97" fmla="*/ 1054809 w 1122303"/>
                <a:gd name="connsiteY97" fmla="*/ 619506 h 1124426"/>
                <a:gd name="connsiteX98" fmla="*/ 1057186 w 1122303"/>
                <a:gd name="connsiteY98" fmla="*/ 582073 h 1124426"/>
                <a:gd name="connsiteX99" fmla="*/ 1057186 w 1122303"/>
                <a:gd name="connsiteY99" fmla="*/ 582073 h 1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03" h="1124426">
                  <a:moveTo>
                    <a:pt x="903185" y="601790"/>
                  </a:moveTo>
                  <a:cubicBezTo>
                    <a:pt x="897862" y="646843"/>
                    <a:pt x="883888" y="690467"/>
                    <a:pt x="862023" y="729901"/>
                  </a:cubicBezTo>
                  <a:cubicBezTo>
                    <a:pt x="840254" y="769239"/>
                    <a:pt x="810405" y="804386"/>
                    <a:pt x="775137" y="832485"/>
                  </a:cubicBezTo>
                  <a:cubicBezTo>
                    <a:pt x="739678" y="860584"/>
                    <a:pt x="698802" y="881634"/>
                    <a:pt x="655453" y="893921"/>
                  </a:cubicBezTo>
                  <a:cubicBezTo>
                    <a:pt x="612200" y="906399"/>
                    <a:pt x="566570" y="909923"/>
                    <a:pt x="521606" y="904875"/>
                  </a:cubicBezTo>
                  <a:cubicBezTo>
                    <a:pt x="476546" y="899541"/>
                    <a:pt x="433103" y="885539"/>
                    <a:pt x="393747" y="863537"/>
                  </a:cubicBezTo>
                  <a:cubicBezTo>
                    <a:pt x="354392" y="841629"/>
                    <a:pt x="319409" y="811816"/>
                    <a:pt x="291270" y="776383"/>
                  </a:cubicBezTo>
                  <a:cubicBezTo>
                    <a:pt x="263227" y="740950"/>
                    <a:pt x="242218" y="699992"/>
                    <a:pt x="229955" y="656558"/>
                  </a:cubicBezTo>
                  <a:cubicBezTo>
                    <a:pt x="217502" y="613124"/>
                    <a:pt x="213985" y="567500"/>
                    <a:pt x="218928" y="522446"/>
                  </a:cubicBezTo>
                  <a:cubicBezTo>
                    <a:pt x="224442" y="477393"/>
                    <a:pt x="238226" y="433673"/>
                    <a:pt x="260280" y="394335"/>
                  </a:cubicBezTo>
                  <a:cubicBezTo>
                    <a:pt x="282049" y="354997"/>
                    <a:pt x="311899" y="319850"/>
                    <a:pt x="347167" y="291751"/>
                  </a:cubicBezTo>
                  <a:cubicBezTo>
                    <a:pt x="382625" y="263652"/>
                    <a:pt x="423502" y="242602"/>
                    <a:pt x="466755" y="230314"/>
                  </a:cubicBezTo>
                  <a:cubicBezTo>
                    <a:pt x="510103" y="217932"/>
                    <a:pt x="555638" y="214217"/>
                    <a:pt x="600603" y="219361"/>
                  </a:cubicBezTo>
                  <a:cubicBezTo>
                    <a:pt x="645662" y="224695"/>
                    <a:pt x="689105" y="238697"/>
                    <a:pt x="728556" y="260699"/>
                  </a:cubicBezTo>
                  <a:cubicBezTo>
                    <a:pt x="767912" y="282607"/>
                    <a:pt x="802895" y="312420"/>
                    <a:pt x="830938" y="347853"/>
                  </a:cubicBezTo>
                  <a:cubicBezTo>
                    <a:pt x="858981" y="383286"/>
                    <a:pt x="879895" y="424244"/>
                    <a:pt x="892253" y="467677"/>
                  </a:cubicBezTo>
                  <a:cubicBezTo>
                    <a:pt x="904611" y="511112"/>
                    <a:pt x="908224" y="556736"/>
                    <a:pt x="903090" y="601885"/>
                  </a:cubicBezTo>
                  <a:lnTo>
                    <a:pt x="903090" y="601885"/>
                  </a:lnTo>
                  <a:close/>
                  <a:moveTo>
                    <a:pt x="1057091" y="581977"/>
                  </a:moveTo>
                  <a:cubicBezTo>
                    <a:pt x="1079050" y="575786"/>
                    <a:pt x="1101295" y="568643"/>
                    <a:pt x="1122304" y="560642"/>
                  </a:cubicBezTo>
                  <a:cubicBezTo>
                    <a:pt x="1122018" y="531305"/>
                    <a:pt x="1120117" y="502063"/>
                    <a:pt x="1115079" y="473012"/>
                  </a:cubicBezTo>
                  <a:cubicBezTo>
                    <a:pt x="1092739" y="468440"/>
                    <a:pt x="1070590" y="464820"/>
                    <a:pt x="1047585" y="462248"/>
                  </a:cubicBezTo>
                  <a:lnTo>
                    <a:pt x="1038839" y="425768"/>
                  </a:lnTo>
                  <a:cubicBezTo>
                    <a:pt x="1035417" y="413766"/>
                    <a:pt x="1030949" y="402050"/>
                    <a:pt x="1026861" y="390144"/>
                  </a:cubicBezTo>
                  <a:cubicBezTo>
                    <a:pt x="1044733" y="375952"/>
                    <a:pt x="1062605" y="360807"/>
                    <a:pt x="1078955" y="345281"/>
                  </a:cubicBezTo>
                  <a:cubicBezTo>
                    <a:pt x="1067548" y="318230"/>
                    <a:pt x="1054524" y="292132"/>
                    <a:pt x="1038934" y="267367"/>
                  </a:cubicBezTo>
                  <a:cubicBezTo>
                    <a:pt x="1016594" y="271653"/>
                    <a:pt x="994445" y="276987"/>
                    <a:pt x="972391" y="283464"/>
                  </a:cubicBezTo>
                  <a:lnTo>
                    <a:pt x="950431" y="253079"/>
                  </a:lnTo>
                  <a:lnTo>
                    <a:pt x="926000" y="224790"/>
                  </a:lnTo>
                  <a:cubicBezTo>
                    <a:pt x="937313" y="204692"/>
                    <a:pt x="947579" y="184213"/>
                    <a:pt x="956895" y="163544"/>
                  </a:cubicBezTo>
                  <a:cubicBezTo>
                    <a:pt x="936267" y="142780"/>
                    <a:pt x="913832" y="124015"/>
                    <a:pt x="890257" y="106680"/>
                  </a:cubicBezTo>
                  <a:cubicBezTo>
                    <a:pt x="871339" y="118967"/>
                    <a:pt x="852612" y="132969"/>
                    <a:pt x="834645" y="147161"/>
                  </a:cubicBezTo>
                  <a:cubicBezTo>
                    <a:pt x="824094" y="140589"/>
                    <a:pt x="813732" y="133445"/>
                    <a:pt x="802800" y="127444"/>
                  </a:cubicBezTo>
                  <a:lnTo>
                    <a:pt x="769338" y="110490"/>
                  </a:lnTo>
                  <a:cubicBezTo>
                    <a:pt x="772190" y="87440"/>
                    <a:pt x="773616" y="65056"/>
                    <a:pt x="774376" y="42101"/>
                  </a:cubicBezTo>
                  <a:cubicBezTo>
                    <a:pt x="747283" y="30670"/>
                    <a:pt x="719335" y="22098"/>
                    <a:pt x="690912" y="15145"/>
                  </a:cubicBezTo>
                  <a:cubicBezTo>
                    <a:pt x="678268" y="33814"/>
                    <a:pt x="666290" y="53912"/>
                    <a:pt x="655168" y="73914"/>
                  </a:cubicBezTo>
                  <a:lnTo>
                    <a:pt x="618379" y="67818"/>
                  </a:lnTo>
                  <a:lnTo>
                    <a:pt x="581020" y="65341"/>
                  </a:lnTo>
                  <a:cubicBezTo>
                    <a:pt x="574841" y="43339"/>
                    <a:pt x="567806" y="21050"/>
                    <a:pt x="559726" y="0"/>
                  </a:cubicBezTo>
                  <a:cubicBezTo>
                    <a:pt x="530447" y="286"/>
                    <a:pt x="501168" y="2191"/>
                    <a:pt x="472364" y="7144"/>
                  </a:cubicBezTo>
                  <a:cubicBezTo>
                    <a:pt x="467706" y="29623"/>
                    <a:pt x="464188" y="51816"/>
                    <a:pt x="461527" y="74866"/>
                  </a:cubicBezTo>
                  <a:lnTo>
                    <a:pt x="425118" y="83629"/>
                  </a:lnTo>
                  <a:cubicBezTo>
                    <a:pt x="413140" y="87058"/>
                    <a:pt x="401447" y="91535"/>
                    <a:pt x="389660" y="95536"/>
                  </a:cubicBezTo>
                  <a:cubicBezTo>
                    <a:pt x="375400" y="77724"/>
                    <a:pt x="360380" y="59817"/>
                    <a:pt x="344790" y="43434"/>
                  </a:cubicBezTo>
                  <a:cubicBezTo>
                    <a:pt x="317793" y="55054"/>
                    <a:pt x="291746" y="68104"/>
                    <a:pt x="267030" y="83629"/>
                  </a:cubicBezTo>
                  <a:cubicBezTo>
                    <a:pt x="271212" y="106013"/>
                    <a:pt x="276631" y="128207"/>
                    <a:pt x="283095" y="150305"/>
                  </a:cubicBezTo>
                  <a:lnTo>
                    <a:pt x="252675" y="172212"/>
                  </a:lnTo>
                  <a:lnTo>
                    <a:pt x="224442" y="196786"/>
                  </a:lnTo>
                  <a:cubicBezTo>
                    <a:pt x="204384" y="185452"/>
                    <a:pt x="184040" y="175165"/>
                    <a:pt x="163317" y="165830"/>
                  </a:cubicBezTo>
                  <a:cubicBezTo>
                    <a:pt x="142498" y="186500"/>
                    <a:pt x="123771" y="208883"/>
                    <a:pt x="106470" y="232601"/>
                  </a:cubicBezTo>
                  <a:cubicBezTo>
                    <a:pt x="118828" y="251460"/>
                    <a:pt x="132802" y="270415"/>
                    <a:pt x="146966" y="288227"/>
                  </a:cubicBezTo>
                  <a:cubicBezTo>
                    <a:pt x="140312" y="298895"/>
                    <a:pt x="133372" y="309182"/>
                    <a:pt x="127288" y="320135"/>
                  </a:cubicBezTo>
                  <a:lnTo>
                    <a:pt x="110367" y="353663"/>
                  </a:lnTo>
                  <a:cubicBezTo>
                    <a:pt x="87267" y="350901"/>
                    <a:pt x="65022" y="349377"/>
                    <a:pt x="42112" y="348615"/>
                  </a:cubicBezTo>
                  <a:cubicBezTo>
                    <a:pt x="30610" y="375761"/>
                    <a:pt x="22149" y="403765"/>
                    <a:pt x="15115" y="432245"/>
                  </a:cubicBezTo>
                  <a:cubicBezTo>
                    <a:pt x="33747" y="444913"/>
                    <a:pt x="53900" y="456914"/>
                    <a:pt x="73863" y="468058"/>
                  </a:cubicBezTo>
                  <a:lnTo>
                    <a:pt x="67684" y="505016"/>
                  </a:lnTo>
                  <a:lnTo>
                    <a:pt x="65308" y="542354"/>
                  </a:lnTo>
                  <a:cubicBezTo>
                    <a:pt x="43253" y="548640"/>
                    <a:pt x="21009" y="555689"/>
                    <a:pt x="0" y="563880"/>
                  </a:cubicBezTo>
                  <a:cubicBezTo>
                    <a:pt x="380" y="593122"/>
                    <a:pt x="2186" y="622364"/>
                    <a:pt x="7130" y="651320"/>
                  </a:cubicBezTo>
                  <a:cubicBezTo>
                    <a:pt x="29659" y="655987"/>
                    <a:pt x="51714" y="659606"/>
                    <a:pt x="74719" y="662178"/>
                  </a:cubicBezTo>
                  <a:lnTo>
                    <a:pt x="83465" y="698659"/>
                  </a:lnTo>
                  <a:cubicBezTo>
                    <a:pt x="86792" y="710660"/>
                    <a:pt x="91450" y="722376"/>
                    <a:pt x="95347" y="734187"/>
                  </a:cubicBezTo>
                  <a:cubicBezTo>
                    <a:pt x="79852" y="747713"/>
                    <a:pt x="61790" y="765239"/>
                    <a:pt x="46771" y="787527"/>
                  </a:cubicBezTo>
                  <a:cubicBezTo>
                    <a:pt x="58273" y="814483"/>
                    <a:pt x="62361" y="825246"/>
                    <a:pt x="77951" y="850106"/>
                  </a:cubicBezTo>
                  <a:cubicBezTo>
                    <a:pt x="104093" y="849059"/>
                    <a:pt x="127763" y="847439"/>
                    <a:pt x="150103" y="841058"/>
                  </a:cubicBezTo>
                  <a:lnTo>
                    <a:pt x="171872" y="871442"/>
                  </a:lnTo>
                  <a:lnTo>
                    <a:pt x="196303" y="899732"/>
                  </a:lnTo>
                  <a:cubicBezTo>
                    <a:pt x="185086" y="919829"/>
                    <a:pt x="174724" y="940213"/>
                    <a:pt x="165503" y="960977"/>
                  </a:cubicBezTo>
                  <a:cubicBezTo>
                    <a:pt x="186037" y="981837"/>
                    <a:pt x="208566" y="1000506"/>
                    <a:pt x="232047" y="1017842"/>
                  </a:cubicBezTo>
                  <a:cubicBezTo>
                    <a:pt x="250964" y="1005459"/>
                    <a:pt x="269786" y="991457"/>
                    <a:pt x="287658" y="977360"/>
                  </a:cubicBezTo>
                  <a:cubicBezTo>
                    <a:pt x="298305" y="983933"/>
                    <a:pt x="308667" y="990981"/>
                    <a:pt x="319504" y="996982"/>
                  </a:cubicBezTo>
                  <a:lnTo>
                    <a:pt x="353061" y="1013936"/>
                  </a:lnTo>
                  <a:cubicBezTo>
                    <a:pt x="350304" y="1036987"/>
                    <a:pt x="348878" y="1059275"/>
                    <a:pt x="348117" y="1082326"/>
                  </a:cubicBezTo>
                  <a:cubicBezTo>
                    <a:pt x="375115" y="1093756"/>
                    <a:pt x="403158" y="1102233"/>
                    <a:pt x="431487" y="1109282"/>
                  </a:cubicBezTo>
                  <a:cubicBezTo>
                    <a:pt x="444130" y="1090517"/>
                    <a:pt x="456203" y="1070515"/>
                    <a:pt x="467135" y="1050512"/>
                  </a:cubicBezTo>
                  <a:lnTo>
                    <a:pt x="504114" y="1056608"/>
                  </a:lnTo>
                  <a:lnTo>
                    <a:pt x="541284" y="1059085"/>
                  </a:lnTo>
                  <a:cubicBezTo>
                    <a:pt x="547558" y="1081088"/>
                    <a:pt x="554592" y="1103281"/>
                    <a:pt x="562673" y="1124426"/>
                  </a:cubicBezTo>
                  <a:cubicBezTo>
                    <a:pt x="591952" y="1124141"/>
                    <a:pt x="621136" y="1122236"/>
                    <a:pt x="650035" y="1117283"/>
                  </a:cubicBezTo>
                  <a:cubicBezTo>
                    <a:pt x="654693" y="1094803"/>
                    <a:pt x="658210" y="1072706"/>
                    <a:pt x="660777" y="1049655"/>
                  </a:cubicBezTo>
                  <a:lnTo>
                    <a:pt x="697281" y="1040797"/>
                  </a:lnTo>
                  <a:cubicBezTo>
                    <a:pt x="709259" y="1037368"/>
                    <a:pt x="720951" y="1032891"/>
                    <a:pt x="732739" y="1028986"/>
                  </a:cubicBezTo>
                  <a:cubicBezTo>
                    <a:pt x="746903" y="1046798"/>
                    <a:pt x="762018" y="1064705"/>
                    <a:pt x="777608" y="1081088"/>
                  </a:cubicBezTo>
                  <a:cubicBezTo>
                    <a:pt x="804606" y="1069562"/>
                    <a:pt x="830653" y="1056513"/>
                    <a:pt x="855464" y="1040987"/>
                  </a:cubicBezTo>
                  <a:cubicBezTo>
                    <a:pt x="851186" y="1018699"/>
                    <a:pt x="845768" y="996410"/>
                    <a:pt x="839399" y="974217"/>
                  </a:cubicBezTo>
                  <a:lnTo>
                    <a:pt x="869628" y="952310"/>
                  </a:lnTo>
                  <a:lnTo>
                    <a:pt x="897957" y="927735"/>
                  </a:lnTo>
                  <a:cubicBezTo>
                    <a:pt x="918015" y="939070"/>
                    <a:pt x="938263" y="949357"/>
                    <a:pt x="959082" y="958691"/>
                  </a:cubicBezTo>
                  <a:cubicBezTo>
                    <a:pt x="979900" y="938022"/>
                    <a:pt x="998533" y="915638"/>
                    <a:pt x="1015929" y="891921"/>
                  </a:cubicBezTo>
                  <a:cubicBezTo>
                    <a:pt x="1003476" y="872966"/>
                    <a:pt x="989692" y="854107"/>
                    <a:pt x="975528" y="836200"/>
                  </a:cubicBezTo>
                  <a:cubicBezTo>
                    <a:pt x="982087" y="825532"/>
                    <a:pt x="989121" y="815245"/>
                    <a:pt x="995205" y="804291"/>
                  </a:cubicBezTo>
                  <a:lnTo>
                    <a:pt x="1012127" y="770763"/>
                  </a:lnTo>
                  <a:cubicBezTo>
                    <a:pt x="1035131" y="773525"/>
                    <a:pt x="1057471" y="775049"/>
                    <a:pt x="1080286" y="775716"/>
                  </a:cubicBezTo>
                  <a:cubicBezTo>
                    <a:pt x="1091694" y="748665"/>
                    <a:pt x="1100249" y="720662"/>
                    <a:pt x="1107284" y="692182"/>
                  </a:cubicBezTo>
                  <a:cubicBezTo>
                    <a:pt x="1088651" y="679418"/>
                    <a:pt x="1068594" y="667417"/>
                    <a:pt x="1048630" y="656368"/>
                  </a:cubicBezTo>
                  <a:lnTo>
                    <a:pt x="1054809" y="619506"/>
                  </a:lnTo>
                  <a:lnTo>
                    <a:pt x="1057186" y="582073"/>
                  </a:lnTo>
                  <a:lnTo>
                    <a:pt x="1057186" y="582073"/>
                  </a:lnTo>
                  <a:close/>
                </a:path>
              </a:pathLst>
            </a:custGeom>
            <a:solidFill>
              <a:srgbClr val="72BF44"/>
            </a:solidFill>
            <a:ln w="0" cap="flat">
              <a:noFill/>
              <a:prstDash val="solid"/>
              <a:miter/>
            </a:ln>
          </p:spPr>
          <p:txBody>
            <a:bodyPr rtlCol="0" anchor="ctr"/>
            <a:lstStyle/>
            <a:p>
              <a:endParaRPr lang="fr-CA" dirty="0"/>
            </a:p>
          </p:txBody>
        </p:sp>
        <p:sp>
          <p:nvSpPr>
            <p:cNvPr id="12" name="Freeform 16">
              <a:extLst>
                <a:ext uri="{FF2B5EF4-FFF2-40B4-BE49-F238E27FC236}">
                  <a16:creationId xmlns:a16="http://schemas.microsoft.com/office/drawing/2014/main" id="{05A4D319-A9AB-F747-ECCE-AC65128FDC88}"/>
                </a:ext>
              </a:extLst>
            </p:cNvPr>
            <p:cNvSpPr/>
            <p:nvPr/>
          </p:nvSpPr>
          <p:spPr>
            <a:xfrm>
              <a:off x="8629286" y="1125219"/>
              <a:ext cx="654346" cy="655835"/>
            </a:xfrm>
            <a:custGeom>
              <a:avLst/>
              <a:gdLst>
                <a:gd name="connsiteX0" fmla="*/ 614346 w 654346"/>
                <a:gd name="connsiteY0" fmla="*/ 361113 h 655835"/>
                <a:gd name="connsiteX1" fmla="*/ 579839 w 654346"/>
                <a:gd name="connsiteY1" fmla="*/ 468555 h 655835"/>
                <a:gd name="connsiteX2" fmla="*/ 506641 w 654346"/>
                <a:gd name="connsiteY2" fmla="*/ 554757 h 655835"/>
                <a:gd name="connsiteX3" fmla="*/ 406255 w 654346"/>
                <a:gd name="connsiteY3" fmla="*/ 606382 h 655835"/>
                <a:gd name="connsiteX4" fmla="*/ 293987 w 654346"/>
                <a:gd name="connsiteY4" fmla="*/ 615526 h 655835"/>
                <a:gd name="connsiteX5" fmla="*/ 186662 w 654346"/>
                <a:gd name="connsiteY5" fmla="*/ 580950 h 655835"/>
                <a:gd name="connsiteX6" fmla="*/ 100630 w 654346"/>
                <a:gd name="connsiteY6" fmla="*/ 507608 h 655835"/>
                <a:gd name="connsiteX7" fmla="*/ 49202 w 654346"/>
                <a:gd name="connsiteY7" fmla="*/ 407024 h 655835"/>
                <a:gd name="connsiteX8" fmla="*/ 39981 w 654346"/>
                <a:gd name="connsiteY8" fmla="*/ 294534 h 655835"/>
                <a:gd name="connsiteX9" fmla="*/ 74583 w 654346"/>
                <a:gd name="connsiteY9" fmla="*/ 186996 h 655835"/>
                <a:gd name="connsiteX10" fmla="*/ 147591 w 654346"/>
                <a:gd name="connsiteY10" fmla="*/ 100890 h 655835"/>
                <a:gd name="connsiteX11" fmla="*/ 248072 w 654346"/>
                <a:gd name="connsiteY11" fmla="*/ 49265 h 655835"/>
                <a:gd name="connsiteX12" fmla="*/ 360340 w 654346"/>
                <a:gd name="connsiteY12" fmla="*/ 40026 h 655835"/>
                <a:gd name="connsiteX13" fmla="*/ 467570 w 654346"/>
                <a:gd name="connsiteY13" fmla="*/ 74697 h 655835"/>
                <a:gd name="connsiteX14" fmla="*/ 553697 w 654346"/>
                <a:gd name="connsiteY14" fmla="*/ 147849 h 655835"/>
                <a:gd name="connsiteX15" fmla="*/ 605125 w 654346"/>
                <a:gd name="connsiteY15" fmla="*/ 248433 h 655835"/>
                <a:gd name="connsiteX16" fmla="*/ 614251 w 654346"/>
                <a:gd name="connsiteY16" fmla="*/ 361018 h 655835"/>
                <a:gd name="connsiteX17" fmla="*/ 614251 w 654346"/>
                <a:gd name="connsiteY17" fmla="*/ 361018 h 655835"/>
                <a:gd name="connsiteX18" fmla="*/ 583831 w 654346"/>
                <a:gd name="connsiteY18" fmla="*/ 124131 h 655835"/>
                <a:gd name="connsiteX19" fmla="*/ 486393 w 654346"/>
                <a:gd name="connsiteY19" fmla="*/ 41359 h 655835"/>
                <a:gd name="connsiteX20" fmla="*/ 364903 w 654346"/>
                <a:gd name="connsiteY20" fmla="*/ 2116 h 655835"/>
                <a:gd name="connsiteX21" fmla="*/ 237710 w 654346"/>
                <a:gd name="connsiteY21" fmla="*/ 12498 h 655835"/>
                <a:gd name="connsiteX22" fmla="*/ 124016 w 654346"/>
                <a:gd name="connsiteY22" fmla="*/ 70887 h 655835"/>
                <a:gd name="connsiteX23" fmla="*/ 41312 w 654346"/>
                <a:gd name="connsiteY23" fmla="*/ 168423 h 655835"/>
                <a:gd name="connsiteX24" fmla="*/ 2051 w 654346"/>
                <a:gd name="connsiteY24" fmla="*/ 290152 h 655835"/>
                <a:gd name="connsiteX25" fmla="*/ 12508 w 654346"/>
                <a:gd name="connsiteY25" fmla="*/ 417692 h 655835"/>
                <a:gd name="connsiteX26" fmla="*/ 70686 w 654346"/>
                <a:gd name="connsiteY26" fmla="*/ 531611 h 655835"/>
                <a:gd name="connsiteX27" fmla="*/ 168030 w 654346"/>
                <a:gd name="connsiteY27" fmla="*/ 614478 h 655835"/>
                <a:gd name="connsiteX28" fmla="*/ 289519 w 654346"/>
                <a:gd name="connsiteY28" fmla="*/ 653721 h 655835"/>
                <a:gd name="connsiteX29" fmla="*/ 416712 w 654346"/>
                <a:gd name="connsiteY29" fmla="*/ 643244 h 655835"/>
                <a:gd name="connsiteX30" fmla="*/ 530406 w 654346"/>
                <a:gd name="connsiteY30" fmla="*/ 584856 h 655835"/>
                <a:gd name="connsiteX31" fmla="*/ 613015 w 654346"/>
                <a:gd name="connsiteY31" fmla="*/ 487320 h 655835"/>
                <a:gd name="connsiteX32" fmla="*/ 652276 w 654346"/>
                <a:gd name="connsiteY32" fmla="*/ 365590 h 655835"/>
                <a:gd name="connsiteX33" fmla="*/ 641914 w 654346"/>
                <a:gd name="connsiteY33" fmla="*/ 238050 h 655835"/>
                <a:gd name="connsiteX34" fmla="*/ 583736 w 654346"/>
                <a:gd name="connsiteY34" fmla="*/ 124131 h 655835"/>
                <a:gd name="connsiteX35" fmla="*/ 583736 w 654346"/>
                <a:gd name="connsiteY35" fmla="*/ 124131 h 65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346" h="655835">
                  <a:moveTo>
                    <a:pt x="614346" y="361113"/>
                  </a:moveTo>
                  <a:cubicBezTo>
                    <a:pt x="609878" y="399023"/>
                    <a:pt x="598186" y="435599"/>
                    <a:pt x="579839" y="468555"/>
                  </a:cubicBezTo>
                  <a:cubicBezTo>
                    <a:pt x="561397" y="501512"/>
                    <a:pt x="536490" y="531135"/>
                    <a:pt x="506641" y="554757"/>
                  </a:cubicBezTo>
                  <a:cubicBezTo>
                    <a:pt x="476886" y="578379"/>
                    <a:pt x="442569" y="596000"/>
                    <a:pt x="406255" y="606382"/>
                  </a:cubicBezTo>
                  <a:cubicBezTo>
                    <a:pt x="369941" y="616669"/>
                    <a:pt x="331917" y="619812"/>
                    <a:pt x="293987" y="615526"/>
                  </a:cubicBezTo>
                  <a:cubicBezTo>
                    <a:pt x="255962" y="610954"/>
                    <a:pt x="219648" y="599238"/>
                    <a:pt x="186662" y="580950"/>
                  </a:cubicBezTo>
                  <a:cubicBezTo>
                    <a:pt x="153675" y="562472"/>
                    <a:pt x="124301" y="537516"/>
                    <a:pt x="100630" y="507608"/>
                  </a:cubicBezTo>
                  <a:cubicBezTo>
                    <a:pt x="77150" y="477890"/>
                    <a:pt x="59564" y="443409"/>
                    <a:pt x="49202" y="407024"/>
                  </a:cubicBezTo>
                  <a:cubicBezTo>
                    <a:pt x="38840" y="370638"/>
                    <a:pt x="35798" y="332538"/>
                    <a:pt x="39981" y="294534"/>
                  </a:cubicBezTo>
                  <a:cubicBezTo>
                    <a:pt x="44544" y="256529"/>
                    <a:pt x="56332" y="220048"/>
                    <a:pt x="74583" y="186996"/>
                  </a:cubicBezTo>
                  <a:cubicBezTo>
                    <a:pt x="92930" y="153945"/>
                    <a:pt x="117932" y="124512"/>
                    <a:pt x="147591" y="100890"/>
                  </a:cubicBezTo>
                  <a:cubicBezTo>
                    <a:pt x="177441" y="77268"/>
                    <a:pt x="211758" y="59647"/>
                    <a:pt x="248072" y="49265"/>
                  </a:cubicBezTo>
                  <a:cubicBezTo>
                    <a:pt x="284386" y="38883"/>
                    <a:pt x="322506" y="35835"/>
                    <a:pt x="360340" y="40026"/>
                  </a:cubicBezTo>
                  <a:cubicBezTo>
                    <a:pt x="398270" y="44598"/>
                    <a:pt x="434679" y="56313"/>
                    <a:pt x="467570" y="74697"/>
                  </a:cubicBezTo>
                  <a:cubicBezTo>
                    <a:pt x="500652" y="92985"/>
                    <a:pt x="530121" y="118131"/>
                    <a:pt x="553697" y="147849"/>
                  </a:cubicBezTo>
                  <a:cubicBezTo>
                    <a:pt x="577177" y="177662"/>
                    <a:pt x="594763" y="212047"/>
                    <a:pt x="605125" y="248433"/>
                  </a:cubicBezTo>
                  <a:cubicBezTo>
                    <a:pt x="615487" y="284818"/>
                    <a:pt x="618529" y="323013"/>
                    <a:pt x="614251" y="361018"/>
                  </a:cubicBezTo>
                  <a:lnTo>
                    <a:pt x="614251" y="361018"/>
                  </a:lnTo>
                  <a:close/>
                  <a:moveTo>
                    <a:pt x="583831" y="124131"/>
                  </a:moveTo>
                  <a:cubicBezTo>
                    <a:pt x="557024" y="90413"/>
                    <a:pt x="523847" y="62124"/>
                    <a:pt x="486393" y="41359"/>
                  </a:cubicBezTo>
                  <a:cubicBezTo>
                    <a:pt x="449033" y="20499"/>
                    <a:pt x="407681" y="7164"/>
                    <a:pt x="364903" y="2116"/>
                  </a:cubicBezTo>
                  <a:cubicBezTo>
                    <a:pt x="322030" y="-2742"/>
                    <a:pt x="278777" y="783"/>
                    <a:pt x="237710" y="12498"/>
                  </a:cubicBezTo>
                  <a:cubicBezTo>
                    <a:pt x="196453" y="24214"/>
                    <a:pt x="157668" y="44217"/>
                    <a:pt x="124016" y="70887"/>
                  </a:cubicBezTo>
                  <a:cubicBezTo>
                    <a:pt x="90364" y="97652"/>
                    <a:pt x="62035" y="130989"/>
                    <a:pt x="41312" y="168423"/>
                  </a:cubicBezTo>
                  <a:cubicBezTo>
                    <a:pt x="20493" y="205856"/>
                    <a:pt x="7279" y="247290"/>
                    <a:pt x="2051" y="290152"/>
                  </a:cubicBezTo>
                  <a:cubicBezTo>
                    <a:pt x="-2702" y="333015"/>
                    <a:pt x="815" y="376449"/>
                    <a:pt x="12508" y="417692"/>
                  </a:cubicBezTo>
                  <a:cubicBezTo>
                    <a:pt x="24106" y="458840"/>
                    <a:pt x="43973" y="497797"/>
                    <a:pt x="70686" y="531611"/>
                  </a:cubicBezTo>
                  <a:cubicBezTo>
                    <a:pt x="97398" y="565234"/>
                    <a:pt x="130670" y="593619"/>
                    <a:pt x="168030" y="614478"/>
                  </a:cubicBezTo>
                  <a:cubicBezTo>
                    <a:pt x="205484" y="635338"/>
                    <a:pt x="246741" y="648673"/>
                    <a:pt x="289519" y="653721"/>
                  </a:cubicBezTo>
                  <a:cubicBezTo>
                    <a:pt x="332392" y="658579"/>
                    <a:pt x="375550" y="655055"/>
                    <a:pt x="416712" y="643244"/>
                  </a:cubicBezTo>
                  <a:cubicBezTo>
                    <a:pt x="457779" y="631623"/>
                    <a:pt x="496659" y="611621"/>
                    <a:pt x="530406" y="584856"/>
                  </a:cubicBezTo>
                  <a:cubicBezTo>
                    <a:pt x="564058" y="558090"/>
                    <a:pt x="592292" y="524753"/>
                    <a:pt x="613015" y="487320"/>
                  </a:cubicBezTo>
                  <a:cubicBezTo>
                    <a:pt x="633929" y="449886"/>
                    <a:pt x="647048" y="408453"/>
                    <a:pt x="652276" y="365590"/>
                  </a:cubicBezTo>
                  <a:cubicBezTo>
                    <a:pt x="657029" y="322632"/>
                    <a:pt x="653607" y="279294"/>
                    <a:pt x="641914" y="238050"/>
                  </a:cubicBezTo>
                  <a:cubicBezTo>
                    <a:pt x="630222" y="196902"/>
                    <a:pt x="610259" y="157945"/>
                    <a:pt x="583736" y="124131"/>
                  </a:cubicBezTo>
                  <a:lnTo>
                    <a:pt x="583736" y="124131"/>
                  </a:lnTo>
                  <a:close/>
                </a:path>
              </a:pathLst>
            </a:custGeom>
            <a:solidFill>
              <a:srgbClr val="72BF44"/>
            </a:solidFill>
            <a:ln w="0" cap="flat">
              <a:noFill/>
              <a:prstDash val="solid"/>
              <a:miter/>
            </a:ln>
          </p:spPr>
          <p:txBody>
            <a:bodyPr rtlCol="0" anchor="ctr"/>
            <a:lstStyle/>
            <a:p>
              <a:endParaRPr lang="fr-CA" dirty="0"/>
            </a:p>
          </p:txBody>
        </p:sp>
      </p:grpSp>
      <p:sp>
        <p:nvSpPr>
          <p:cNvPr id="13" name="Slide Number Placeholder 3">
            <a:extLst>
              <a:ext uri="{FF2B5EF4-FFF2-40B4-BE49-F238E27FC236}">
                <a16:creationId xmlns:a16="http://schemas.microsoft.com/office/drawing/2014/main" id="{27C3AB15-1B2E-B39F-45FF-8CF9AFEA7485}"/>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60</a:t>
            </a:fld>
            <a:endParaRPr lang="fr-CA" dirty="0">
              <a:latin typeface="Lora Regular Roman" pitchFamily="2" charset="0"/>
            </a:endParaRPr>
          </a:p>
        </p:txBody>
      </p:sp>
    </p:spTree>
    <p:custDataLst>
      <p:tags r:id="rId1"/>
    </p:custDataLst>
    <p:extLst>
      <p:ext uri="{BB962C8B-B14F-4D97-AF65-F5344CB8AC3E}">
        <p14:creationId xmlns:p14="http://schemas.microsoft.com/office/powerpoint/2010/main" val="336280135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B7494BB2-92FD-333A-AA57-761C7653DE9D}"/>
              </a:ext>
              <a:ext uri="{C183D7F6-B498-43B3-948B-1728B52AA6E4}">
                <adec:decorative xmlns:adec="http://schemas.microsoft.com/office/drawing/2017/decorative" val="1"/>
              </a:ext>
            </a:extLst>
          </p:cNvPr>
          <p:cNvSpPr txBox="1">
            <a:spLocks noGrp="1"/>
          </p:cNvSpPr>
          <p:nvPr>
            <p:ph type="title" idx="4294967295"/>
          </p:nvPr>
        </p:nvSpPr>
        <p:spPr>
          <a:xfrm>
            <a:off x="838200" y="579390"/>
            <a:ext cx="10515600" cy="132556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lvl1pPr algn="l" defTabSz="914400" rtl="0" eaLnBrk="1" latinLnBrk="0" hangingPunct="1">
              <a:lnSpc>
                <a:spcPct val="90000"/>
              </a:lnSpc>
              <a:spcBef>
                <a:spcPct val="0"/>
              </a:spcBef>
              <a:buNone/>
              <a:defRPr sz="4000" b="1" i="0" kern="1200">
                <a:solidFill>
                  <a:schemeClr val="tx2"/>
                </a:solidFill>
                <a:latin typeface="Red Hat Display" panose="02010303040201060303" pitchFamily="2" charset="0"/>
                <a:ea typeface="Red Hat Display" panose="02010303040201060303" pitchFamily="2" charset="0"/>
                <a:cs typeface="Red Hat Display" panose="02010303040201060303" pitchFamily="2"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fr-CA" sz="4000" b="1" i="0" u="none" strike="noStrike" kern="1200" cap="none" spc="0" normalizeH="0" baseline="0" noProof="0" dirty="0">
                <a:ln>
                  <a:noFill/>
                </a:ln>
                <a:solidFill>
                  <a:schemeClr val="bg1"/>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Le Stress</a:t>
            </a:r>
          </a:p>
        </p:txBody>
      </p:sp>
      <p:sp>
        <p:nvSpPr>
          <p:cNvPr id="3" name="Oval 2">
            <a:extLst>
              <a:ext uri="{FF2B5EF4-FFF2-40B4-BE49-F238E27FC236}">
                <a16:creationId xmlns:a16="http://schemas.microsoft.com/office/drawing/2014/main" id="{EAE610E2-E756-FF4A-8E1B-C3C2B60208DD}"/>
              </a:ext>
              <a:ext uri="{C183D7F6-B498-43B3-948B-1728B52AA6E4}">
                <adec:decorative xmlns:adec="http://schemas.microsoft.com/office/drawing/2017/decorative" val="1"/>
              </a:ext>
            </a:extLst>
          </p:cNvPr>
          <p:cNvSpPr/>
          <p:nvPr/>
        </p:nvSpPr>
        <p:spPr>
          <a:xfrm>
            <a:off x="3373643" y="628650"/>
            <a:ext cx="5444714" cy="5543550"/>
          </a:xfrm>
          <a:prstGeom prst="ellipse">
            <a:avLst/>
          </a:prstGeom>
          <a:solidFill>
            <a:srgbClr val="00B0F0">
              <a:alpha val="1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3" name="TextBox 22">
            <a:extLst>
              <a:ext uri="{FF2B5EF4-FFF2-40B4-BE49-F238E27FC236}">
                <a16:creationId xmlns:a16="http://schemas.microsoft.com/office/drawing/2014/main" id="{F6E23812-BA49-4F5E-B305-066BFBA5AB07}"/>
              </a:ext>
            </a:extLst>
          </p:cNvPr>
          <p:cNvSpPr txBox="1"/>
          <p:nvPr/>
        </p:nvSpPr>
        <p:spPr>
          <a:xfrm>
            <a:off x="2877693" y="1641255"/>
            <a:ext cx="6866383" cy="30469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CA" sz="3200" b="1" i="0" u="none" strike="noStrike" kern="1200" cap="none" spc="0" normalizeH="0" baseline="0" noProof="0" dirty="0">
                <a:ln>
                  <a:noFill/>
                </a:ln>
                <a:solidFill>
                  <a:srgbClr val="172144"/>
                </a:solidFill>
                <a:effectLst/>
                <a:uLnTx/>
                <a:uFillTx/>
                <a:latin typeface="Lora" pitchFamily="2" charset="0"/>
                <a:ea typeface="Red Hat Display" panose="02010303040201060303" pitchFamily="2" charset="0"/>
                <a:cs typeface="Red Hat Display" panose="02010303040201060303" pitchFamily="2" charset="0"/>
              </a:rPr>
              <a:t>Le stress </a:t>
            </a:r>
            <a:r>
              <a:rPr lang="fr-CA" sz="3200" dirty="0">
                <a:effectLst/>
                <a:latin typeface="Lora" pitchFamily="2" charset="0"/>
                <a:ea typeface="Red Hat Display" panose="02010303040201060303" pitchFamily="2" charset="0"/>
                <a:cs typeface="Red Hat Display" panose="02010303040201060303" pitchFamily="2" charset="0"/>
              </a:rPr>
              <a:t>est la réaction physique, mentale et émotionnelle à un « facteur de stress ». C’est la réaction d’adaptation/gestion qui aide le corps à se préparer aux situations difficiles</a:t>
            </a:r>
            <a:r>
              <a:rPr kumimoji="0" lang="fr-CA" sz="3200" b="0" i="0" u="none" strike="noStrike" kern="1200" cap="none" spc="0" normalizeH="0" baseline="0" noProof="0" dirty="0">
                <a:ln>
                  <a:noFill/>
                </a:ln>
                <a:solidFill>
                  <a:srgbClr val="172144"/>
                </a:solidFill>
                <a:effectLst/>
                <a:uLnTx/>
                <a:uFillTx/>
                <a:latin typeface="Lora" pitchFamily="2" charset="0"/>
                <a:ea typeface="Red Hat Display" panose="02010303040201060303" pitchFamily="2" charset="0"/>
                <a:cs typeface="Red Hat Display" panose="02010303040201060303" pitchFamily="2" charset="0"/>
              </a:rPr>
              <a:t>. </a:t>
            </a:r>
          </a:p>
        </p:txBody>
      </p:sp>
      <p:sp>
        <p:nvSpPr>
          <p:cNvPr id="6" name="TextBox 5">
            <a:extLst>
              <a:ext uri="{FF2B5EF4-FFF2-40B4-BE49-F238E27FC236}">
                <a16:creationId xmlns:a16="http://schemas.microsoft.com/office/drawing/2014/main" id="{EFA5CADA-1754-E80F-E9A4-1621E68AC47A}"/>
              </a:ext>
            </a:extLst>
          </p:cNvPr>
          <p:cNvSpPr txBox="1"/>
          <p:nvPr/>
        </p:nvSpPr>
        <p:spPr>
          <a:xfrm>
            <a:off x="3989220" y="5385584"/>
            <a:ext cx="4318811" cy="369332"/>
          </a:xfrm>
          <a:prstGeom prst="rect">
            <a:avLst/>
          </a:prstGeom>
          <a:noFill/>
        </p:spPr>
        <p:txBody>
          <a:bodyPr wrap="none" rtlCol="0">
            <a:spAutoFit/>
          </a:bodyPr>
          <a:lstStyle/>
          <a:p>
            <a:pPr algn="ctr" defTabSz="228554">
              <a:defRPr/>
            </a:pPr>
            <a:r>
              <a:rPr kumimoji="0" lang="fr-CA" sz="1800" b="1" i="0" u="none" strike="noStrike" kern="0" cap="none" spc="0" normalizeH="0" baseline="0" noProof="0" dirty="0">
                <a:ln>
                  <a:noFill/>
                </a:ln>
                <a:solidFill>
                  <a:srgbClr val="172144"/>
                </a:solidFill>
                <a:effectLst/>
                <a:uLnTx/>
                <a:uFillTx/>
                <a:latin typeface="Lora" pitchFamily="2" charset="0"/>
              </a:rPr>
              <a:t>- </a:t>
            </a:r>
            <a:r>
              <a:rPr lang="fr-CA" b="1" kern="0" dirty="0">
                <a:solidFill>
                  <a:srgbClr val="172144"/>
                </a:solidFill>
                <a:latin typeface="Lora" pitchFamily="2" charset="0"/>
              </a:rPr>
              <a:t>Organisation Mondiale de la Santé -</a:t>
            </a:r>
            <a:endParaRPr kumimoji="0" lang="fr-CA" sz="1800" b="1" i="0" u="none" strike="noStrike" kern="0" cap="none" spc="0" normalizeH="0" baseline="0" noProof="0" dirty="0">
              <a:ln>
                <a:noFill/>
              </a:ln>
              <a:solidFill>
                <a:srgbClr val="172144"/>
              </a:solidFill>
              <a:effectLst/>
              <a:uLnTx/>
              <a:uFillTx/>
              <a:latin typeface="Lora" pitchFamily="2" charset="0"/>
            </a:endParaRPr>
          </a:p>
        </p:txBody>
      </p:sp>
      <p:sp>
        <p:nvSpPr>
          <p:cNvPr id="5" name="Slide Number Placeholder 3">
            <a:extLst>
              <a:ext uri="{FF2B5EF4-FFF2-40B4-BE49-F238E27FC236}">
                <a16:creationId xmlns:a16="http://schemas.microsoft.com/office/drawing/2014/main" id="{9C071E2E-A3CC-E793-46ED-786D65097406}"/>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61</a:t>
            </a:fld>
            <a:endParaRPr lang="fr-CA" dirty="0">
              <a:latin typeface="Lora Regular Roman" pitchFamily="2" charset="0"/>
            </a:endParaRPr>
          </a:p>
        </p:txBody>
      </p:sp>
    </p:spTree>
    <p:extLst>
      <p:ext uri="{BB962C8B-B14F-4D97-AF65-F5344CB8AC3E}">
        <p14:creationId xmlns:p14="http://schemas.microsoft.com/office/powerpoint/2010/main" val="61506963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088" y="300809"/>
            <a:ext cx="9723120" cy="1460500"/>
          </a:xfrm>
        </p:spPr>
        <p:txBody>
          <a:bodyPr>
            <a:normAutofit/>
          </a:bodyPr>
          <a:lstStyle/>
          <a:p>
            <a:r>
              <a:rPr lang="fr-CA" dirty="0"/>
              <a:t>Quelles sont les principales sources de stress?</a:t>
            </a:r>
          </a:p>
        </p:txBody>
      </p:sp>
      <p:sp>
        <p:nvSpPr>
          <p:cNvPr id="5" name="Content Placeholder 4">
            <a:extLst>
              <a:ext uri="{FF2B5EF4-FFF2-40B4-BE49-F238E27FC236}">
                <a16:creationId xmlns:a16="http://schemas.microsoft.com/office/drawing/2014/main" id="{2D94CFA4-CB45-48EA-97A5-9AE1739B6BCE}"/>
              </a:ext>
            </a:extLst>
          </p:cNvPr>
          <p:cNvSpPr>
            <a:spLocks noGrp="1"/>
          </p:cNvSpPr>
          <p:nvPr>
            <p:ph sz="half" idx="1"/>
          </p:nvPr>
        </p:nvSpPr>
        <p:spPr>
          <a:xfrm>
            <a:off x="721820" y="1761309"/>
            <a:ext cx="5874923" cy="4149638"/>
          </a:xfrm>
        </p:spPr>
        <p:txBody>
          <a:bodyPr anchor="ctr">
            <a:normAutofit/>
          </a:bodyPr>
          <a:lstStyle/>
          <a:p>
            <a:pPr marL="457200" lvl="0" indent="-457200">
              <a:lnSpc>
                <a:spcPts val="3680"/>
              </a:lnSpc>
              <a:buFont typeface="Arial" panose="020B0604020202020204" pitchFamily="34" charset="0"/>
              <a:buChar char="•"/>
            </a:pPr>
            <a:r>
              <a:rPr lang="fr-CA" dirty="0">
                <a:latin typeface="Lora" pitchFamily="2" charset="77"/>
              </a:rPr>
              <a:t>Énumérez certains facteurs clés de stress personnels/organisationnels/autres dans votre document de cours.</a:t>
            </a:r>
          </a:p>
          <a:p>
            <a:pPr marL="457200" lvl="0" indent="-457200">
              <a:lnSpc>
                <a:spcPts val="3680"/>
              </a:lnSpc>
              <a:buFont typeface="Arial" panose="020B0604020202020204" pitchFamily="34" charset="0"/>
              <a:buChar char="•"/>
            </a:pPr>
            <a:r>
              <a:rPr lang="fr-CA" dirty="0">
                <a:latin typeface="Lora" pitchFamily="2" charset="0"/>
              </a:rPr>
              <a:t>Soyez </a:t>
            </a:r>
            <a:r>
              <a:rPr lang="fr-CA" dirty="0" err="1">
                <a:latin typeface="Lora" pitchFamily="2" charset="0"/>
              </a:rPr>
              <a:t>prêt·e</a:t>
            </a:r>
            <a:r>
              <a:rPr lang="fr-CA" dirty="0">
                <a:latin typeface="Lora" pitchFamily="2" charset="0"/>
              </a:rPr>
              <a:t> à partager certaines de vos réponses avec le groupe.</a:t>
            </a:r>
          </a:p>
        </p:txBody>
      </p:sp>
      <p:sp>
        <p:nvSpPr>
          <p:cNvPr id="4" name="Slide Number Placeholder 3">
            <a:extLst>
              <a:ext uri="{FF2B5EF4-FFF2-40B4-BE49-F238E27FC236}">
                <a16:creationId xmlns:a16="http://schemas.microsoft.com/office/drawing/2014/main" id="{7CF29EE5-0391-1CBF-3A8F-9EB0352488D0}"/>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62</a:t>
            </a:fld>
            <a:endParaRPr lang="fr-CA">
              <a:latin typeface="Lora Regular Roman" pitchFamily="2" charset="0"/>
            </a:endParaRPr>
          </a:p>
        </p:txBody>
      </p:sp>
      <p:pic>
        <p:nvPicPr>
          <p:cNvPr id="6" name="Picture 5" descr="Chef preparing food">
            <a:extLst>
              <a:ext uri="{FF2B5EF4-FFF2-40B4-BE49-F238E27FC236}">
                <a16:creationId xmlns:a16="http://schemas.microsoft.com/office/drawing/2014/main" id="{C8030D73-1F1C-7E6C-D803-9A5F3928E229}"/>
              </a:ext>
            </a:extLst>
          </p:cNvPr>
          <p:cNvPicPr>
            <a:picLocks noChangeAspect="1"/>
          </p:cNvPicPr>
          <p:nvPr/>
        </p:nvPicPr>
        <p:blipFill rotWithShape="1">
          <a:blip r:embed="rId4">
            <a:extLst>
              <a:ext uri="{28A0092B-C50C-407E-A947-70E740481C1C}">
                <a14:useLocalDpi xmlns:a14="http://schemas.microsoft.com/office/drawing/2010/main" val="0"/>
              </a:ext>
            </a:extLst>
          </a:blip>
          <a:srcRect l="20623" r="13466" b="2752"/>
          <a:stretch/>
        </p:blipFill>
        <p:spPr>
          <a:xfrm>
            <a:off x="6898025" y="1439098"/>
            <a:ext cx="4848479" cy="4769138"/>
          </a:xfrm>
          <a:prstGeom prst="flowChartConnector">
            <a:avLst/>
          </a:prstGeom>
          <a:effectLst>
            <a:outerShdw blurRad="50800" dist="38100" algn="l" rotWithShape="0">
              <a:prstClr val="black">
                <a:alpha val="40000"/>
              </a:prstClr>
            </a:outerShdw>
          </a:effectLst>
        </p:spPr>
      </p:pic>
    </p:spTree>
    <p:custDataLst>
      <p:tags r:id="rId1"/>
    </p:custDataLst>
    <p:extLst>
      <p:ext uri="{BB962C8B-B14F-4D97-AF65-F5344CB8AC3E}">
        <p14:creationId xmlns:p14="http://schemas.microsoft.com/office/powerpoint/2010/main" val="229345894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821CC57-FA9C-170C-2F80-46D8EE0B87D5}"/>
              </a:ext>
            </a:extLst>
          </p:cNvPr>
          <p:cNvSpPr>
            <a:spLocks noGrp="1"/>
          </p:cNvSpPr>
          <p:nvPr>
            <p:ph type="title"/>
          </p:nvPr>
        </p:nvSpPr>
        <p:spPr/>
        <p:txBody>
          <a:bodyPr>
            <a:normAutofit/>
          </a:bodyPr>
          <a:lstStyle/>
          <a:p>
            <a:pPr algn="ctr"/>
            <a:r>
              <a:rPr lang="fr-CA" dirty="0"/>
              <a:t>Sources de stress</a:t>
            </a:r>
          </a:p>
        </p:txBody>
      </p:sp>
      <p:graphicFrame>
        <p:nvGraphicFramePr>
          <p:cNvPr id="6" name="Content Placeholder 5" descr="Personnelle: &#10;Obligations financières&#10;Problèmes de santé familiale&#10;Facteurs de stress organisationnels ou liés au travail&#10;Augmentation de la charge de travail&#10;Inquiétudes liées à la perte d'emploi&#10;Autre&#10;Réseaux sociaux&#10;Facteurs environnementaux &#10;&#10;">
            <a:extLst>
              <a:ext uri="{FF2B5EF4-FFF2-40B4-BE49-F238E27FC236}">
                <a16:creationId xmlns:a16="http://schemas.microsoft.com/office/drawing/2014/main" id="{DBCEC5C2-24DA-7E81-3F80-8D213334A50C}"/>
              </a:ext>
            </a:extLst>
          </p:cNvPr>
          <p:cNvGraphicFramePr>
            <a:graphicFrameLocks noGrp="1"/>
          </p:cNvGraphicFramePr>
          <p:nvPr>
            <p:ph idx="1"/>
            <p:extLst>
              <p:ext uri="{D42A27DB-BD31-4B8C-83A1-F6EECF244321}">
                <p14:modId xmlns:p14="http://schemas.microsoft.com/office/powerpoint/2010/main" val="2839124938"/>
              </p:ext>
            </p:extLst>
          </p:nvPr>
        </p:nvGraphicFramePr>
        <p:xfrm>
          <a:off x="808831" y="1801241"/>
          <a:ext cx="10574337" cy="38592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Graphic 2">
            <a:extLst>
              <a:ext uri="{FF2B5EF4-FFF2-40B4-BE49-F238E27FC236}">
                <a16:creationId xmlns:a16="http://schemas.microsoft.com/office/drawing/2014/main" id="{1433A45A-2173-80B5-E2B1-87D972B2726C}"/>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24985" y="5983571"/>
            <a:ext cx="899948" cy="899948"/>
          </a:xfrm>
          <a:prstGeom prst="rect">
            <a:avLst/>
          </a:prstGeom>
        </p:spPr>
      </p:pic>
      <p:sp>
        <p:nvSpPr>
          <p:cNvPr id="2" name="Slide Number Placeholder 3">
            <a:extLst>
              <a:ext uri="{FF2B5EF4-FFF2-40B4-BE49-F238E27FC236}">
                <a16:creationId xmlns:a16="http://schemas.microsoft.com/office/drawing/2014/main" id="{122ECF4A-6266-0981-AE09-59753B005224}"/>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63</a:t>
            </a:fld>
            <a:endParaRPr lang="fr-CA" dirty="0">
              <a:latin typeface="Lora Regular Roman" pitchFamily="2" charset="0"/>
            </a:endParaRPr>
          </a:p>
        </p:txBody>
      </p:sp>
    </p:spTree>
    <p:custDataLst>
      <p:tags r:id="rId1"/>
    </p:custDataLst>
    <p:extLst>
      <p:ext uri="{BB962C8B-B14F-4D97-AF65-F5344CB8AC3E}">
        <p14:creationId xmlns:p14="http://schemas.microsoft.com/office/powerpoint/2010/main" val="6292708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F5A0F-F189-4BBC-A5D3-06039D429E9C}"/>
              </a:ext>
            </a:extLst>
          </p:cNvPr>
          <p:cNvSpPr>
            <a:spLocks noGrp="1"/>
          </p:cNvSpPr>
          <p:nvPr>
            <p:ph type="title"/>
          </p:nvPr>
        </p:nvSpPr>
        <p:spPr>
          <a:xfrm>
            <a:off x="547854" y="253439"/>
            <a:ext cx="9717088" cy="1325563"/>
          </a:xfrm>
        </p:spPr>
        <p:txBody>
          <a:bodyPr>
            <a:normAutofit/>
          </a:bodyPr>
          <a:lstStyle/>
          <a:p>
            <a:r>
              <a:rPr lang="fr-CA" dirty="0"/>
              <a:t>Comment réagissez-vous au stress?</a:t>
            </a:r>
          </a:p>
        </p:txBody>
      </p:sp>
      <p:sp>
        <p:nvSpPr>
          <p:cNvPr id="4" name="Text Placeholder 3">
            <a:extLst>
              <a:ext uri="{FF2B5EF4-FFF2-40B4-BE49-F238E27FC236}">
                <a16:creationId xmlns:a16="http://schemas.microsoft.com/office/drawing/2014/main" id="{CA4F6404-7273-410B-907D-7A7E614C951C}"/>
              </a:ext>
            </a:extLst>
          </p:cNvPr>
          <p:cNvSpPr>
            <a:spLocks noGrp="1"/>
          </p:cNvSpPr>
          <p:nvPr>
            <p:ph type="body" idx="4294967295"/>
          </p:nvPr>
        </p:nvSpPr>
        <p:spPr>
          <a:xfrm>
            <a:off x="1347954" y="1579002"/>
            <a:ext cx="8405646" cy="490072"/>
          </a:xfrm>
        </p:spPr>
        <p:txBody>
          <a:bodyPr>
            <a:noAutofit/>
          </a:bodyPr>
          <a:lstStyle/>
          <a:p>
            <a:pPr>
              <a:lnSpc>
                <a:spcPct val="107000"/>
              </a:lnSpc>
              <a:spcAft>
                <a:spcPts val="800"/>
              </a:spcAft>
            </a:pPr>
            <a:r>
              <a:rPr lang="fr-CA" sz="2800" b="1" kern="1200" dirty="0">
                <a:effectLst/>
                <a:latin typeface="Lora" pitchFamily="2" charset="77"/>
                <a:ea typeface="Calibri" panose="020F0502020204030204" pitchFamily="34" charset="0"/>
                <a:cs typeface="Calibri" panose="020F0502020204030204" pitchFamily="34" charset="0"/>
              </a:rPr>
              <a:t>Choisissez toutes les options qui s’appliquent :</a:t>
            </a:r>
            <a:endParaRPr lang="fr-CA" sz="2800" b="1" kern="100" dirty="0">
              <a:effectLst/>
              <a:latin typeface="Lora" pitchFamily="2" charset="77"/>
              <a:ea typeface="Calibri" panose="020F0502020204030204" pitchFamily="34" charset="0"/>
              <a:cs typeface="Arial" panose="020B0604020202020204" pitchFamily="34" charset="0"/>
            </a:endParaRPr>
          </a:p>
        </p:txBody>
      </p:sp>
      <p:graphicFrame>
        <p:nvGraphicFramePr>
          <p:cNvPr id="8" name="Diagram 7" descr="A. Je trouve des façons de me distraire.&#10;B. J’ignore le problème et j’espère qu’il disparaitra.&#10;C. J’aborde le problème de front.&#10;D. J’apprécie la montée d’adrénaline. &#10;E. Je fige comme un chevreuil devant les phares d’une auto.&#10;F. Je me tais et me retire.&#10;">
            <a:extLst>
              <a:ext uri="{FF2B5EF4-FFF2-40B4-BE49-F238E27FC236}">
                <a16:creationId xmlns:a16="http://schemas.microsoft.com/office/drawing/2014/main" id="{EEABD560-8358-480B-A1C1-50C8D919BE98}"/>
              </a:ext>
            </a:extLst>
          </p:cNvPr>
          <p:cNvGraphicFramePr/>
          <p:nvPr>
            <p:extLst>
              <p:ext uri="{D42A27DB-BD31-4B8C-83A1-F6EECF244321}">
                <p14:modId xmlns:p14="http://schemas.microsoft.com/office/powerpoint/2010/main" val="662989774"/>
              </p:ext>
            </p:extLst>
          </p:nvPr>
        </p:nvGraphicFramePr>
        <p:xfrm>
          <a:off x="1089124" y="2261937"/>
          <a:ext cx="10264676" cy="39184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3">
            <a:extLst>
              <a:ext uri="{FF2B5EF4-FFF2-40B4-BE49-F238E27FC236}">
                <a16:creationId xmlns:a16="http://schemas.microsoft.com/office/drawing/2014/main" id="{CC4CFC33-8A8E-139D-F53A-80EF6B9D5428}"/>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64</a:t>
            </a:fld>
            <a:endParaRPr lang="fr-CA" dirty="0">
              <a:latin typeface="Lora Regular Roman" pitchFamily="2" charset="0"/>
            </a:endParaRPr>
          </a:p>
        </p:txBody>
      </p:sp>
    </p:spTree>
    <p:extLst>
      <p:ext uri="{BB962C8B-B14F-4D97-AF65-F5344CB8AC3E}">
        <p14:creationId xmlns:p14="http://schemas.microsoft.com/office/powerpoint/2010/main" val="489644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98CC4AC-94A0-43CB-B8D0-1B2FFD0FB416}"/>
              </a:ext>
            </a:extLst>
          </p:cNvPr>
          <p:cNvSpPr>
            <a:spLocks noGrp="1"/>
          </p:cNvSpPr>
          <p:nvPr>
            <p:ph type="title"/>
          </p:nvPr>
        </p:nvSpPr>
        <p:spPr/>
        <p:txBody>
          <a:bodyPr>
            <a:normAutofit/>
          </a:bodyPr>
          <a:lstStyle/>
          <a:p>
            <a:r>
              <a:rPr lang="fr-CA" sz="4400" dirty="0"/>
              <a:t>Réaction au stress</a:t>
            </a:r>
          </a:p>
        </p:txBody>
      </p:sp>
      <p:pic>
        <p:nvPicPr>
          <p:cNvPr id="1028" name="Picture 4" descr="Lutte">
            <a:extLst>
              <a:ext uri="{FF2B5EF4-FFF2-40B4-BE49-F238E27FC236}">
                <a16:creationId xmlns:a16="http://schemas.microsoft.com/office/drawing/2014/main" id="{E13E20D1-B6CD-4B66-9F86-BCAB43AC07A7}"/>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p:blipFill>
        <p:spPr bwMode="auto">
          <a:xfrm>
            <a:off x="1488622" y="2305383"/>
            <a:ext cx="1609725" cy="28518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6DBB456-66C6-4F3B-8F07-9096E9BE4372}"/>
              </a:ext>
            </a:extLst>
          </p:cNvPr>
          <p:cNvSpPr txBox="1"/>
          <p:nvPr/>
        </p:nvSpPr>
        <p:spPr>
          <a:xfrm>
            <a:off x="1232596" y="5218532"/>
            <a:ext cx="1865751"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CA" sz="4000" dirty="0">
                <a:solidFill>
                  <a:prstClr val="black"/>
                </a:solidFill>
                <a:latin typeface="Lora" pitchFamily="2" charset="0"/>
                <a:ea typeface="Red Hat Display" panose="02010303040201060303" pitchFamily="2" charset="0"/>
                <a:cs typeface="Red Hat Display" panose="02010303040201060303" pitchFamily="2" charset="0"/>
              </a:rPr>
              <a:t>LUTTE</a:t>
            </a:r>
            <a:endParaRPr kumimoji="0" lang="fr-CA" sz="4000" b="0" i="0" u="none" strike="noStrike" kern="1200" cap="none" spc="0" normalizeH="0" baseline="0" dirty="0">
              <a:ln>
                <a:noFill/>
              </a:ln>
              <a:solidFill>
                <a:prstClr val="black"/>
              </a:solidFill>
              <a:effectLst/>
              <a:uLnTx/>
              <a:uFillTx/>
              <a:latin typeface="Lora" pitchFamily="2" charset="0"/>
              <a:ea typeface="Red Hat Display" panose="02010303040201060303" pitchFamily="2" charset="0"/>
              <a:cs typeface="Red Hat Display" panose="02010303040201060303" pitchFamily="2" charset="0"/>
            </a:endParaRPr>
          </a:p>
        </p:txBody>
      </p:sp>
      <p:pic>
        <p:nvPicPr>
          <p:cNvPr id="1030" name="Picture 6" descr="Fuite">
            <a:extLst>
              <a:ext uri="{FF2B5EF4-FFF2-40B4-BE49-F238E27FC236}">
                <a16:creationId xmlns:a16="http://schemas.microsoft.com/office/drawing/2014/main" id="{26E208CB-057C-4F74-A9DB-EAEBD6ACA677}"/>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p:blipFill>
        <p:spPr bwMode="auto">
          <a:xfrm>
            <a:off x="5291137" y="2309195"/>
            <a:ext cx="1609725" cy="285187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4560EB7-33F0-47BA-BD33-30E23F9321FA}"/>
              </a:ext>
            </a:extLst>
          </p:cNvPr>
          <p:cNvSpPr txBox="1"/>
          <p:nvPr/>
        </p:nvSpPr>
        <p:spPr>
          <a:xfrm>
            <a:off x="5002205" y="5218532"/>
            <a:ext cx="2187587" cy="707886"/>
          </a:xfrm>
          <a:prstGeom prst="rect">
            <a:avLst/>
          </a:prstGeom>
          <a:noFill/>
        </p:spPr>
        <p:txBody>
          <a:bodyPr wrap="square" rtlCol="0">
            <a:spAutoFit/>
          </a:bodyPr>
          <a:lstStyle/>
          <a:p>
            <a:pPr algn="ctr">
              <a:defRPr/>
            </a:pPr>
            <a:r>
              <a:rPr lang="fr-CA" sz="4000" dirty="0">
                <a:solidFill>
                  <a:prstClr val="black"/>
                </a:solidFill>
                <a:latin typeface="Lora" pitchFamily="2" charset="0"/>
                <a:ea typeface="Red Hat Display" panose="02010303040201060303" pitchFamily="2" charset="0"/>
                <a:cs typeface="Red Hat Display" panose="02010303040201060303" pitchFamily="2" charset="0"/>
              </a:rPr>
              <a:t>FUITE</a:t>
            </a:r>
          </a:p>
        </p:txBody>
      </p:sp>
      <p:pic>
        <p:nvPicPr>
          <p:cNvPr id="1026" name="Picture 2" descr="Fige">
            <a:extLst>
              <a:ext uri="{FF2B5EF4-FFF2-40B4-BE49-F238E27FC236}">
                <a16:creationId xmlns:a16="http://schemas.microsoft.com/office/drawing/2014/main" id="{28343EB5-2525-4ABC-B0CA-CFB1E0CD2F16}"/>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p:blipFill>
        <p:spPr bwMode="auto">
          <a:xfrm>
            <a:off x="8914545" y="2305383"/>
            <a:ext cx="1609725" cy="284425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B4067F0B-C134-44ED-943C-E8488ECA11D3}"/>
              </a:ext>
            </a:extLst>
          </p:cNvPr>
          <p:cNvSpPr txBox="1"/>
          <p:nvPr/>
        </p:nvSpPr>
        <p:spPr>
          <a:xfrm>
            <a:off x="8655376" y="5218532"/>
            <a:ext cx="2128061" cy="707886"/>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fr-CA" sz="4000" dirty="0">
                <a:solidFill>
                  <a:prstClr val="black"/>
                </a:solidFill>
                <a:latin typeface="Lora" pitchFamily="2" charset="0"/>
                <a:ea typeface="Red Hat Display" panose="02010303040201060303" pitchFamily="2" charset="0"/>
                <a:cs typeface="Red Hat Display" panose="02010303040201060303" pitchFamily="2" charset="0"/>
              </a:rPr>
              <a:t>FIGE</a:t>
            </a:r>
          </a:p>
        </p:txBody>
      </p:sp>
      <p:sp>
        <p:nvSpPr>
          <p:cNvPr id="5" name="Slide Number Placeholder 3">
            <a:extLst>
              <a:ext uri="{FF2B5EF4-FFF2-40B4-BE49-F238E27FC236}">
                <a16:creationId xmlns:a16="http://schemas.microsoft.com/office/drawing/2014/main" id="{0AC73C84-9BE6-89A2-33E5-E7575D463861}"/>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65</a:t>
            </a:fld>
            <a:endParaRPr lang="fr-CA" dirty="0">
              <a:latin typeface="Lora Regular Roman" pitchFamily="2" charset="0"/>
            </a:endParaRPr>
          </a:p>
        </p:txBody>
      </p:sp>
    </p:spTree>
    <p:custDataLst>
      <p:tags r:id="rId1"/>
    </p:custDataLst>
    <p:extLst>
      <p:ext uri="{BB962C8B-B14F-4D97-AF65-F5344CB8AC3E}">
        <p14:creationId xmlns:p14="http://schemas.microsoft.com/office/powerpoint/2010/main" val="2900819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500"/>
                                        <p:tgtEl>
                                          <p:spTgt spid="102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1030"/>
                                        </p:tgtEl>
                                        <p:attrNameLst>
                                          <p:attrName>style.visibility</p:attrName>
                                        </p:attrNameLst>
                                      </p:cBhvr>
                                      <p:to>
                                        <p:strVal val="visible"/>
                                      </p:to>
                                    </p:set>
                                    <p:animEffect transition="in" filter="fade">
                                      <p:cBhvr>
                                        <p:cTn id="14" dur="500"/>
                                        <p:tgtEl>
                                          <p:spTgt spid="1030"/>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par>
                          <p:cTn id="18" fill="hold">
                            <p:stCondLst>
                              <p:cond delay="1000"/>
                            </p:stCondLst>
                            <p:childTnLst>
                              <p:par>
                                <p:cTn id="19" presetID="10" presetClass="entr" presetSubtype="0" fill="hold" nodeType="afterEffect">
                                  <p:stCondLst>
                                    <p:cond delay="0"/>
                                  </p:stCondLst>
                                  <p:childTnLst>
                                    <p:set>
                                      <p:cBhvr>
                                        <p:cTn id="20" dur="1" fill="hold">
                                          <p:stCondLst>
                                            <p:cond delay="0"/>
                                          </p:stCondLst>
                                        </p:cTn>
                                        <p:tgtEl>
                                          <p:spTgt spid="1026"/>
                                        </p:tgtEl>
                                        <p:attrNameLst>
                                          <p:attrName>style.visibility</p:attrName>
                                        </p:attrNameLst>
                                      </p:cBhvr>
                                      <p:to>
                                        <p:strVal val="visible"/>
                                      </p:to>
                                    </p:set>
                                    <p:animEffect transition="in" filter="fade">
                                      <p:cBhvr>
                                        <p:cTn id="21" dur="500"/>
                                        <p:tgtEl>
                                          <p:spTgt spid="102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10"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p:cNvSpPr>
          <p:nvPr>
            <p:ph type="title"/>
          </p:nvPr>
        </p:nvSpPr>
        <p:spPr/>
        <p:txBody>
          <a:bodyPr>
            <a:normAutofit/>
          </a:bodyPr>
          <a:lstStyle/>
          <a:p>
            <a:r>
              <a:rPr lang="fr-CA" altLang="en-US" sz="4400" dirty="0"/>
              <a:t>Votre réaction est VOTRE réaction!</a:t>
            </a:r>
          </a:p>
        </p:txBody>
      </p:sp>
      <p:sp>
        <p:nvSpPr>
          <p:cNvPr id="4" name="Rounded Rectangle 3"/>
          <p:cNvSpPr/>
          <p:nvPr/>
        </p:nvSpPr>
        <p:spPr>
          <a:xfrm>
            <a:off x="4731972" y="3084318"/>
            <a:ext cx="3029957" cy="1407607"/>
          </a:xfrm>
          <a:prstGeom prst="roundRect">
            <a:avLst/>
          </a:prstGeom>
          <a:solidFill>
            <a:srgbClr val="006498"/>
          </a:solidFill>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609585">
              <a:defRPr/>
            </a:pPr>
            <a:r>
              <a:rPr kumimoji="0" lang="fr-CA" sz="2800" b="0" i="0" u="none" strike="noStrike" kern="1200" cap="none" spc="0" normalizeH="0" baseline="0" noProof="0" dirty="0">
                <a:ln>
                  <a:noFill/>
                </a:ln>
                <a:solidFill>
                  <a:prstClr val="white"/>
                </a:solidFill>
                <a:effectLst/>
                <a:uLnTx/>
                <a:uFillTx/>
                <a:latin typeface="Lora" pitchFamily="2" charset="0"/>
              </a:rPr>
              <a:t>Événements stressants</a:t>
            </a:r>
          </a:p>
        </p:txBody>
      </p:sp>
      <p:sp>
        <p:nvSpPr>
          <p:cNvPr id="6" name="Right Arrow 5">
            <a:extLst>
              <a:ext uri="{C183D7F6-B498-43B3-948B-1728B52AA6E4}">
                <adec:decorative xmlns:adec="http://schemas.microsoft.com/office/drawing/2017/decorative" val="1"/>
              </a:ext>
            </a:extLst>
          </p:cNvPr>
          <p:cNvSpPr/>
          <p:nvPr/>
        </p:nvSpPr>
        <p:spPr>
          <a:xfrm>
            <a:off x="7828563" y="3453520"/>
            <a:ext cx="1023288" cy="374646"/>
          </a:xfrm>
          <a:prstGeom prst="rightArrow">
            <a:avLst/>
          </a:prstGeom>
          <a:solidFill>
            <a:srgbClr val="F1693E"/>
          </a:solidFill>
          <a:ln>
            <a:solidFill>
              <a:srgbClr val="F1693E"/>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fr-CA" sz="2400" b="0" i="0" u="none" strike="noStrike" kern="1200" cap="none" spc="0" normalizeH="0" baseline="0" noProof="0" dirty="0">
              <a:ln>
                <a:noFill/>
              </a:ln>
              <a:solidFill>
                <a:prstClr val="white"/>
              </a:solidFill>
              <a:effectLst/>
              <a:uLnTx/>
              <a:uFillTx/>
              <a:ea typeface="+mn-ea"/>
              <a:cs typeface="+mn-cs"/>
            </a:endParaRPr>
          </a:p>
        </p:txBody>
      </p:sp>
      <p:sp>
        <p:nvSpPr>
          <p:cNvPr id="18" name="Right Arrow 17">
            <a:extLst>
              <a:ext uri="{C183D7F6-B498-43B3-948B-1728B52AA6E4}">
                <adec:decorative xmlns:adec="http://schemas.microsoft.com/office/drawing/2017/decorative" val="1"/>
              </a:ext>
            </a:extLst>
          </p:cNvPr>
          <p:cNvSpPr/>
          <p:nvPr/>
        </p:nvSpPr>
        <p:spPr>
          <a:xfrm rot="10800000">
            <a:off x="3718728" y="3453520"/>
            <a:ext cx="946610" cy="373580"/>
          </a:xfrm>
          <a:prstGeom prst="rightArrow">
            <a:avLst/>
          </a:prstGeom>
          <a:solidFill>
            <a:srgbClr val="F1693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fr-CA" sz="2400" b="0" i="0" u="none" strike="noStrike" kern="1200" cap="none" spc="0" normalizeH="0" baseline="0" noProof="0" dirty="0">
              <a:ln>
                <a:noFill/>
              </a:ln>
              <a:solidFill>
                <a:prstClr val="white"/>
              </a:solidFill>
              <a:effectLst/>
              <a:uLnTx/>
              <a:uFillTx/>
              <a:ea typeface="+mn-ea"/>
              <a:cs typeface="+mn-cs"/>
            </a:endParaRPr>
          </a:p>
        </p:txBody>
      </p:sp>
      <p:sp>
        <p:nvSpPr>
          <p:cNvPr id="7" name="Rounded Rectangle 6"/>
          <p:cNvSpPr/>
          <p:nvPr/>
        </p:nvSpPr>
        <p:spPr>
          <a:xfrm>
            <a:off x="4751873" y="4873393"/>
            <a:ext cx="2903620" cy="1012162"/>
          </a:xfrm>
          <a:prstGeom prst="roundRect">
            <a:avLst>
              <a:gd name="adj" fmla="val 26851"/>
            </a:avLst>
          </a:prstGeom>
          <a:solidFill>
            <a:srgbClr val="78C044"/>
          </a:solidFill>
          <a:ln/>
        </p:spPr>
        <p:style>
          <a:lnRef idx="3">
            <a:schemeClr val="lt1"/>
          </a:lnRef>
          <a:fillRef idx="1">
            <a:schemeClr val="accent4"/>
          </a:fillRef>
          <a:effectRef idx="1">
            <a:schemeClr val="accent4"/>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fr-CA" sz="2400" b="0" i="0" u="none" strike="noStrike" kern="1200" cap="none" spc="0" normalizeH="0" baseline="0" noProof="0" dirty="0">
                <a:ln>
                  <a:noFill/>
                </a:ln>
                <a:solidFill>
                  <a:schemeClr val="bg1"/>
                </a:solidFill>
                <a:effectLst/>
                <a:uLnTx/>
                <a:uFillTx/>
                <a:latin typeface="Lora" pitchFamily="2" charset="0"/>
              </a:rPr>
              <a:t>C’est acceptable…</a:t>
            </a:r>
          </a:p>
        </p:txBody>
      </p:sp>
      <p:sp>
        <p:nvSpPr>
          <p:cNvPr id="21" name="Rounded Rectangle 20"/>
          <p:cNvSpPr/>
          <p:nvPr/>
        </p:nvSpPr>
        <p:spPr>
          <a:xfrm>
            <a:off x="911425" y="5214359"/>
            <a:ext cx="2903620" cy="1117600"/>
          </a:xfrm>
          <a:prstGeom prst="roundRect">
            <a:avLst/>
          </a:prstGeom>
          <a:solidFill>
            <a:srgbClr val="78C044"/>
          </a:solidFill>
          <a:ln/>
        </p:spPr>
        <p:style>
          <a:lnRef idx="3">
            <a:schemeClr val="lt1"/>
          </a:lnRef>
          <a:fillRef idx="1">
            <a:schemeClr val="accent4"/>
          </a:fillRef>
          <a:effectRef idx="1">
            <a:schemeClr val="accent4"/>
          </a:effectRef>
          <a:fontRef idx="minor">
            <a:schemeClr val="lt1"/>
          </a:fontRef>
        </p:style>
        <p:txBody>
          <a:bodyPr rtlCol="0" anchor="ctr"/>
          <a:lstStyle/>
          <a:p>
            <a:pPr algn="ctr" defTabSz="609585">
              <a:defRPr/>
            </a:pPr>
            <a:r>
              <a:rPr kumimoji="0" lang="fr-CA" sz="2400" b="0" i="0" u="none" strike="noStrike" kern="1200" cap="none" spc="0" normalizeH="0" baseline="0" noProof="0" dirty="0">
                <a:ln>
                  <a:noFill/>
                </a:ln>
                <a:solidFill>
                  <a:schemeClr val="bg1"/>
                </a:solidFill>
                <a:effectLst/>
                <a:uLnTx/>
                <a:uFillTx/>
                <a:latin typeface="Lora" pitchFamily="2" charset="0"/>
              </a:rPr>
              <a:t>…de ne </a:t>
            </a:r>
            <a:r>
              <a:rPr lang="fr-CA" sz="2400" dirty="0">
                <a:solidFill>
                  <a:schemeClr val="bg1"/>
                </a:solidFill>
                <a:latin typeface="Lora" pitchFamily="2" charset="0"/>
              </a:rPr>
              <a:t>pas être en détresse</a:t>
            </a:r>
            <a:endParaRPr kumimoji="0" lang="fr-CA" sz="2400" b="0" i="0" u="none" strike="noStrike" kern="1200" cap="none" spc="0" normalizeH="0" baseline="0" noProof="0" dirty="0">
              <a:ln>
                <a:noFill/>
              </a:ln>
              <a:solidFill>
                <a:schemeClr val="bg1"/>
              </a:solidFill>
              <a:effectLst/>
              <a:uLnTx/>
              <a:uFillTx/>
              <a:latin typeface="Lora" pitchFamily="2" charset="0"/>
            </a:endParaRPr>
          </a:p>
        </p:txBody>
      </p:sp>
      <p:sp>
        <p:nvSpPr>
          <p:cNvPr id="22" name="Rounded Rectangle 21"/>
          <p:cNvSpPr/>
          <p:nvPr/>
        </p:nvSpPr>
        <p:spPr>
          <a:xfrm>
            <a:off x="8678781" y="5214359"/>
            <a:ext cx="2903620" cy="1030280"/>
          </a:xfrm>
          <a:prstGeom prst="roundRect">
            <a:avLst/>
          </a:prstGeom>
          <a:solidFill>
            <a:srgbClr val="78C044"/>
          </a:solidFill>
          <a:ln/>
        </p:spPr>
        <p:style>
          <a:lnRef idx="3">
            <a:schemeClr val="lt1"/>
          </a:lnRef>
          <a:fillRef idx="1">
            <a:schemeClr val="accent4"/>
          </a:fillRef>
          <a:effectRef idx="1">
            <a:schemeClr val="accent4"/>
          </a:effectRef>
          <a:fontRef idx="minor">
            <a:schemeClr val="lt1"/>
          </a:fontRef>
        </p:style>
        <p:txBody>
          <a:bodyPr rtlCol="0" anchor="ctr"/>
          <a:lstStyle/>
          <a:p>
            <a:pPr lvl="0" algn="ctr" defTabSz="609585">
              <a:defRPr/>
            </a:pPr>
            <a:r>
              <a:rPr kumimoji="0" lang="fr-CA" sz="2400" b="0" i="0" u="none" strike="noStrike" kern="1200" cap="none" spc="0" normalizeH="0" baseline="0" noProof="0" dirty="0">
                <a:ln>
                  <a:noFill/>
                </a:ln>
                <a:solidFill>
                  <a:schemeClr val="bg1"/>
                </a:solidFill>
                <a:effectLst/>
                <a:uLnTx/>
                <a:uFillTx/>
                <a:latin typeface="Lora" pitchFamily="2" charset="0"/>
              </a:rPr>
              <a:t>…d’</a:t>
            </a:r>
            <a:r>
              <a:rPr lang="fr-CA" sz="2400" dirty="0">
                <a:solidFill>
                  <a:schemeClr val="bg1"/>
                </a:solidFill>
                <a:latin typeface="Lora" pitchFamily="2" charset="0"/>
              </a:rPr>
              <a:t> ê</a:t>
            </a:r>
            <a:r>
              <a:rPr kumimoji="0" lang="fr-CA" sz="2400" b="0" i="0" u="none" strike="noStrike" kern="1200" cap="none" spc="0" normalizeH="0" baseline="0" noProof="0" dirty="0" err="1">
                <a:ln>
                  <a:noFill/>
                </a:ln>
                <a:solidFill>
                  <a:schemeClr val="bg1"/>
                </a:solidFill>
                <a:effectLst/>
                <a:uLnTx/>
                <a:uFillTx/>
                <a:latin typeface="Lora" pitchFamily="2" charset="0"/>
              </a:rPr>
              <a:t>tre</a:t>
            </a:r>
            <a:r>
              <a:rPr kumimoji="0" lang="fr-CA" sz="2400" b="0" i="0" u="none" strike="noStrike" kern="1200" cap="none" spc="0" normalizeH="0" baseline="0" noProof="0" dirty="0">
                <a:ln>
                  <a:noFill/>
                </a:ln>
                <a:solidFill>
                  <a:schemeClr val="bg1"/>
                </a:solidFill>
                <a:effectLst/>
                <a:uLnTx/>
                <a:uFillTx/>
                <a:latin typeface="Lora" pitchFamily="2" charset="0"/>
              </a:rPr>
              <a:t> en détresse</a:t>
            </a:r>
          </a:p>
        </p:txBody>
      </p:sp>
      <p:cxnSp>
        <p:nvCxnSpPr>
          <p:cNvPr id="25" name="Straight Arrow Connector 24">
            <a:extLst>
              <a:ext uri="{C183D7F6-B498-43B3-948B-1728B52AA6E4}">
                <adec:decorative xmlns:adec="http://schemas.microsoft.com/office/drawing/2017/decorative" val="1"/>
              </a:ext>
            </a:extLst>
          </p:cNvPr>
          <p:cNvCxnSpPr>
            <a:cxnSpLocks/>
            <a:stCxn id="7" idx="3"/>
            <a:endCxn id="22" idx="1"/>
          </p:cNvCxnSpPr>
          <p:nvPr/>
        </p:nvCxnSpPr>
        <p:spPr>
          <a:xfrm>
            <a:off x="7655493" y="5379474"/>
            <a:ext cx="1023288" cy="350025"/>
          </a:xfrm>
          <a:prstGeom prst="straightConnector1">
            <a:avLst/>
          </a:prstGeom>
          <a:ln>
            <a:headEnd type="none"/>
            <a:tailEnd type="triangle" w="lg" len="lg"/>
          </a:ln>
        </p:spPr>
        <p:style>
          <a:lnRef idx="2">
            <a:schemeClr val="accent4"/>
          </a:lnRef>
          <a:fillRef idx="0">
            <a:schemeClr val="accent4"/>
          </a:fillRef>
          <a:effectRef idx="1">
            <a:schemeClr val="accent4"/>
          </a:effectRef>
          <a:fontRef idx="minor">
            <a:schemeClr val="tx1"/>
          </a:fontRef>
        </p:style>
      </p:cxnSp>
      <p:cxnSp>
        <p:nvCxnSpPr>
          <p:cNvPr id="5" name="Straight Arrow Connector 4">
            <a:extLst>
              <a:ext uri="{FF2B5EF4-FFF2-40B4-BE49-F238E27FC236}">
                <a16:creationId xmlns:a16="http://schemas.microsoft.com/office/drawing/2014/main" id="{77ABA262-91E5-D516-86DD-77C53D03593C}"/>
              </a:ext>
              <a:ext uri="{C183D7F6-B498-43B3-948B-1728B52AA6E4}">
                <adec:decorative xmlns:adec="http://schemas.microsoft.com/office/drawing/2017/decorative" val="1"/>
              </a:ext>
            </a:extLst>
          </p:cNvPr>
          <p:cNvCxnSpPr>
            <a:cxnSpLocks/>
            <a:endCxn id="21" idx="3"/>
          </p:cNvCxnSpPr>
          <p:nvPr/>
        </p:nvCxnSpPr>
        <p:spPr>
          <a:xfrm flipH="1">
            <a:off x="3815045" y="5251624"/>
            <a:ext cx="946608" cy="521535"/>
          </a:xfrm>
          <a:prstGeom prst="straightConnector1">
            <a:avLst/>
          </a:prstGeom>
          <a:ln>
            <a:headEnd type="none"/>
            <a:tailEnd type="triangle" w="lg" len="lg"/>
          </a:ln>
        </p:spPr>
        <p:style>
          <a:lnRef idx="2">
            <a:schemeClr val="accent4"/>
          </a:lnRef>
          <a:fillRef idx="0">
            <a:schemeClr val="accent4"/>
          </a:fillRef>
          <a:effectRef idx="1">
            <a:schemeClr val="accent4"/>
          </a:effectRef>
          <a:fontRef idx="minor">
            <a:schemeClr val="tx1"/>
          </a:fontRef>
        </p:style>
      </p:cxnSp>
      <p:sp>
        <p:nvSpPr>
          <p:cNvPr id="2" name="Slide Number Placeholder 3">
            <a:extLst>
              <a:ext uri="{FF2B5EF4-FFF2-40B4-BE49-F238E27FC236}">
                <a16:creationId xmlns:a16="http://schemas.microsoft.com/office/drawing/2014/main" id="{D8F2F5FC-C730-0F73-504F-7C1471C83CDC}"/>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66</a:t>
            </a:fld>
            <a:endParaRPr lang="fr-CA" dirty="0">
              <a:latin typeface="Lora Regular Roman" pitchFamily="2" charset="0"/>
            </a:endParaRPr>
          </a:p>
        </p:txBody>
      </p:sp>
      <p:pic>
        <p:nvPicPr>
          <p:cNvPr id="3" name="Picture 2">
            <a:extLst>
              <a:ext uri="{FF2B5EF4-FFF2-40B4-BE49-F238E27FC236}">
                <a16:creationId xmlns:a16="http://schemas.microsoft.com/office/drawing/2014/main" id="{F61AB57C-BFCB-E382-AF65-D60721BFB329}"/>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976153" y="1690688"/>
            <a:ext cx="2561762" cy="3404480"/>
          </a:xfrm>
          <a:prstGeom prst="rect">
            <a:avLst/>
          </a:prstGeom>
          <a:effectLst>
            <a:outerShdw blurRad="50800" dist="38100" algn="l" rotWithShape="0">
              <a:prstClr val="black">
                <a:alpha val="40000"/>
              </a:prstClr>
            </a:outerShdw>
          </a:effectLst>
        </p:spPr>
      </p:pic>
      <p:pic>
        <p:nvPicPr>
          <p:cNvPr id="8" name="Picture 7">
            <a:extLst>
              <a:ext uri="{FF2B5EF4-FFF2-40B4-BE49-F238E27FC236}">
                <a16:creationId xmlns:a16="http://schemas.microsoft.com/office/drawing/2014/main" id="{BF4212D4-984D-5007-9AA2-BC8E8D22420B}"/>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l="51456" t="9871" r="6441" b="4209"/>
          <a:stretch/>
        </p:blipFill>
        <p:spPr>
          <a:xfrm>
            <a:off x="8958310" y="1690688"/>
            <a:ext cx="2501117" cy="3404480"/>
          </a:xfrm>
          <a:prstGeom prst="rect">
            <a:avLst/>
          </a:prstGeom>
          <a:effectLst>
            <a:outerShdw blurRad="50800" dist="38100" algn="l" rotWithShape="0">
              <a:prstClr val="black">
                <a:alpha val="40000"/>
              </a:prstClr>
            </a:outerShdw>
          </a:effectLst>
        </p:spPr>
      </p:pic>
    </p:spTree>
    <p:custDataLst>
      <p:tags r:id="rId1"/>
    </p:custDataLst>
    <p:extLst>
      <p:ext uri="{BB962C8B-B14F-4D97-AF65-F5344CB8AC3E}">
        <p14:creationId xmlns:p14="http://schemas.microsoft.com/office/powerpoint/2010/main" val="3290747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fade">
                                      <p:cBhvr>
                                        <p:cTn id="10" dur="500"/>
                                        <p:tgtEl>
                                          <p:spTgt spid="21"/>
                                        </p:tgtEl>
                                      </p:cBhvr>
                                    </p:animEffect>
                                  </p:childTnLst>
                                </p:cTn>
                              </p:par>
                              <p:par>
                                <p:cTn id="11" presetID="10"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nodeType="withEffect">
                                  <p:stCondLst>
                                    <p:cond delay="0"/>
                                  </p:stCondLst>
                                  <p:childTnLst>
                                    <p:set>
                                      <p:cBhvr>
                                        <p:cTn id="15" dur="1" fill="hold">
                                          <p:stCondLst>
                                            <p:cond delay="0"/>
                                          </p:stCondLst>
                                        </p:cTn>
                                        <p:tgtEl>
                                          <p:spTgt spid="25"/>
                                        </p:tgtEl>
                                        <p:attrNameLst>
                                          <p:attrName>style.visibility</p:attrName>
                                        </p:attrNameLst>
                                      </p:cBhvr>
                                      <p:to>
                                        <p:strVal val="visible"/>
                                      </p:to>
                                    </p:set>
                                    <p:animEffect transition="in" filter="fade">
                                      <p:cBhvr>
                                        <p:cTn id="16" dur="500"/>
                                        <p:tgtEl>
                                          <p:spTgt spid="25"/>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fade">
                                      <p:cBhvr>
                                        <p:cTn id="1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1" grpId="0" animBg="1"/>
      <p:bldP spid="22"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DF58E-9AC4-4BE5-BCC1-90E212764FEA}"/>
              </a:ext>
            </a:extLst>
          </p:cNvPr>
          <p:cNvSpPr>
            <a:spLocks noGrp="1"/>
          </p:cNvSpPr>
          <p:nvPr>
            <p:ph type="title"/>
          </p:nvPr>
        </p:nvSpPr>
        <p:spPr/>
        <p:txBody>
          <a:bodyPr>
            <a:normAutofit/>
          </a:bodyPr>
          <a:lstStyle/>
          <a:p>
            <a:r>
              <a:rPr lang="fr-CA" dirty="0"/>
              <a:t>Le stress et le rendement</a:t>
            </a:r>
          </a:p>
        </p:txBody>
      </p:sp>
      <p:graphicFrame>
        <p:nvGraphicFramePr>
          <p:cNvPr id="8" name="Content Placeholder 8" descr="Trop peu de stress = Failble croissance&#10;Rendement optimal&#10;« dans la zone »&#10;Trop de stress = Épuisement mental/physique&#10;&#10;">
            <a:extLst>
              <a:ext uri="{FF2B5EF4-FFF2-40B4-BE49-F238E27FC236}">
                <a16:creationId xmlns:a16="http://schemas.microsoft.com/office/drawing/2014/main" id="{3EFD4F6A-2AF9-4226-AE9B-16FF0C0B57E1}"/>
              </a:ext>
            </a:extLst>
          </p:cNvPr>
          <p:cNvGraphicFramePr>
            <a:graphicFrameLocks/>
          </p:cNvGraphicFramePr>
          <p:nvPr>
            <p:extLst>
              <p:ext uri="{D42A27DB-BD31-4B8C-83A1-F6EECF244321}">
                <p14:modId xmlns:p14="http://schemas.microsoft.com/office/powerpoint/2010/main" val="2657490589"/>
              </p:ext>
            </p:extLst>
          </p:nvPr>
        </p:nvGraphicFramePr>
        <p:xfrm>
          <a:off x="768405" y="1195378"/>
          <a:ext cx="10972800" cy="4627033"/>
        </p:xfrm>
        <a:graphic>
          <a:graphicData uri="http://schemas.openxmlformats.org/drawingml/2006/chart">
            <c:chart xmlns:c="http://schemas.openxmlformats.org/drawingml/2006/chart" xmlns:r="http://schemas.openxmlformats.org/officeDocument/2006/relationships" r:id="rId3"/>
          </a:graphicData>
        </a:graphic>
      </p:graphicFrame>
      <p:grpSp>
        <p:nvGrpSpPr>
          <p:cNvPr id="4" name="Group 3" descr="Élevé&#10;Faible&#10;">
            <a:extLst>
              <a:ext uri="{FF2B5EF4-FFF2-40B4-BE49-F238E27FC236}">
                <a16:creationId xmlns:a16="http://schemas.microsoft.com/office/drawing/2014/main" id="{CE455497-CD3D-49DC-A5AD-68F05828DBCD}"/>
              </a:ext>
            </a:extLst>
          </p:cNvPr>
          <p:cNvGrpSpPr/>
          <p:nvPr/>
        </p:nvGrpSpPr>
        <p:grpSpPr>
          <a:xfrm>
            <a:off x="388279" y="1903985"/>
            <a:ext cx="841897" cy="3002690"/>
            <a:chOff x="925830" y="1927655"/>
            <a:chExt cx="841897" cy="3002690"/>
          </a:xfrm>
        </p:grpSpPr>
        <p:sp>
          <p:nvSpPr>
            <p:cNvPr id="10" name="TextBox 9">
              <a:extLst>
                <a:ext uri="{FF2B5EF4-FFF2-40B4-BE49-F238E27FC236}">
                  <a16:creationId xmlns:a16="http://schemas.microsoft.com/office/drawing/2014/main" id="{8973D570-19E0-4323-B447-8E2CCB19F3E7}"/>
                </a:ext>
              </a:extLst>
            </p:cNvPr>
            <p:cNvSpPr txBox="1"/>
            <p:nvPr/>
          </p:nvSpPr>
          <p:spPr>
            <a:xfrm>
              <a:off x="925830" y="4550689"/>
              <a:ext cx="841897" cy="379656"/>
            </a:xfrm>
            <a:prstGeom prst="rect">
              <a:avLst/>
            </a:prstGeom>
            <a:noFill/>
          </p:spPr>
          <p:txBody>
            <a:bodyPr wrap="none" rtlCol="0">
              <a:spAutoFit/>
            </a:bodyPr>
            <a:lstStyle/>
            <a:p>
              <a:pPr>
                <a:defRPr/>
              </a:pPr>
              <a:r>
                <a:rPr kumimoji="0" lang="fr-CA" sz="1867" b="0" i="0" u="none" strike="noStrike" kern="1200" cap="none" spc="0" normalizeH="0" baseline="0" dirty="0">
                  <a:ln>
                    <a:noFill/>
                  </a:ln>
                  <a:solidFill>
                    <a:srgbClr val="006498"/>
                  </a:solidFill>
                  <a:effectLst/>
                  <a:uLnTx/>
                  <a:uFillTx/>
                  <a:latin typeface="Lora Regular Roman" pitchFamily="2" charset="0"/>
                  <a:cs typeface="Calibri"/>
                </a:rPr>
                <a:t>Faible</a:t>
              </a:r>
            </a:p>
          </p:txBody>
        </p:sp>
        <p:sp>
          <p:nvSpPr>
            <p:cNvPr id="11" name="TextBox 10" descr="Élevé&#10;">
              <a:extLst>
                <a:ext uri="{FF2B5EF4-FFF2-40B4-BE49-F238E27FC236}">
                  <a16:creationId xmlns:a16="http://schemas.microsoft.com/office/drawing/2014/main" id="{EFC56974-C878-4C3D-A331-A75F5FD353DF}"/>
                </a:ext>
              </a:extLst>
            </p:cNvPr>
            <p:cNvSpPr txBox="1"/>
            <p:nvPr/>
          </p:nvSpPr>
          <p:spPr>
            <a:xfrm>
              <a:off x="988346" y="1927655"/>
              <a:ext cx="779381" cy="379656"/>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CA" sz="1867" b="0" i="0" u="none" strike="noStrike" kern="1200" cap="none" spc="0" normalizeH="0" baseline="0" dirty="0">
                  <a:ln>
                    <a:noFill/>
                  </a:ln>
                  <a:solidFill>
                    <a:srgbClr val="006498"/>
                  </a:solidFill>
                  <a:effectLst/>
                  <a:uLnTx/>
                  <a:uFillTx/>
                  <a:latin typeface="Lora Regular Roman" pitchFamily="2" charset="0"/>
                  <a:cs typeface="Calibri"/>
                </a:rPr>
                <a:t>Élevé</a:t>
              </a:r>
              <a:endParaRPr kumimoji="0" lang="fr-CA" sz="1867" u="none" strike="noStrike" kern="1200" cap="none" spc="0" normalizeH="0" baseline="0" dirty="0">
                <a:ln>
                  <a:noFill/>
                </a:ln>
                <a:solidFill>
                  <a:srgbClr val="006498"/>
                </a:solidFill>
                <a:effectLst/>
                <a:uLnTx/>
                <a:uFillTx/>
                <a:latin typeface="Lora Regular Roman" pitchFamily="2" charset="0"/>
                <a:cs typeface="Calibri"/>
              </a:endParaRPr>
            </a:p>
          </p:txBody>
        </p:sp>
      </p:grpSp>
      <p:sp>
        <p:nvSpPr>
          <p:cNvPr id="13" name="Rectangle: Rounded Corners 12">
            <a:extLst>
              <a:ext uri="{FF2B5EF4-FFF2-40B4-BE49-F238E27FC236}">
                <a16:creationId xmlns:a16="http://schemas.microsoft.com/office/drawing/2014/main" id="{05CE968D-CC2A-4777-904C-7D0EFC703854}"/>
              </a:ext>
            </a:extLst>
          </p:cNvPr>
          <p:cNvSpPr/>
          <p:nvPr/>
        </p:nvSpPr>
        <p:spPr>
          <a:xfrm>
            <a:off x="2005264" y="5647045"/>
            <a:ext cx="8680822" cy="983404"/>
          </a:xfrm>
          <a:prstGeom prst="roundRect">
            <a:avLst/>
          </a:prstGeom>
          <a:solidFill>
            <a:srgbClr val="006498"/>
          </a:solidFill>
          <a:ln>
            <a:noFill/>
          </a:ln>
        </p:spPr>
        <p:style>
          <a:lnRef idx="2">
            <a:schemeClr val="accent1">
              <a:shade val="50000"/>
            </a:schemeClr>
          </a:lnRef>
          <a:fillRef idx="1">
            <a:schemeClr val="accent1"/>
          </a:fillRef>
          <a:effectRef idx="0">
            <a:schemeClr val="accent1"/>
          </a:effectRef>
          <a:fontRef idx="minor">
            <a:schemeClr val="lt1"/>
          </a:fontRef>
        </p:style>
        <p:txBody>
          <a:bodyPr lIns="274284" rIns="274284" rtlCol="0" anchor="ctr"/>
          <a:lstStyle/>
          <a:p>
            <a:pPr lvl="0" algn="ctr" defTabSz="228554">
              <a:lnSpc>
                <a:spcPct val="150000"/>
              </a:lnSpc>
              <a:defRPr/>
            </a:pPr>
            <a:r>
              <a:rPr lang="fr-CA" b="1" dirty="0">
                <a:solidFill>
                  <a:prstClr val="white"/>
                </a:solidFill>
                <a:latin typeface="Lora" pitchFamily="2" charset="0"/>
                <a:cs typeface="Calibri" panose="020F0502020204030204" pitchFamily="34" charset="0"/>
              </a:rPr>
              <a:t>Le stress est un élément de la vie, mais tout le stress n’est PAS négatif! </a:t>
            </a:r>
          </a:p>
          <a:p>
            <a:pPr lvl="0" algn="ctr" defTabSz="228554">
              <a:lnSpc>
                <a:spcPct val="150000"/>
              </a:lnSpc>
              <a:defRPr/>
            </a:pPr>
            <a:r>
              <a:rPr lang="fr-CA" dirty="0">
                <a:solidFill>
                  <a:prstClr val="white"/>
                </a:solidFill>
                <a:latin typeface="Lora" pitchFamily="2" charset="0"/>
                <a:cs typeface="Calibri" panose="020F0502020204030204" pitchFamily="34" charset="0"/>
              </a:rPr>
              <a:t>Trop ou pas assez de stress peuvent affecter votre bien-être négativement.</a:t>
            </a:r>
          </a:p>
        </p:txBody>
      </p:sp>
      <p:sp>
        <p:nvSpPr>
          <p:cNvPr id="6" name="Slide Number Placeholder 3">
            <a:extLst>
              <a:ext uri="{FF2B5EF4-FFF2-40B4-BE49-F238E27FC236}">
                <a16:creationId xmlns:a16="http://schemas.microsoft.com/office/drawing/2014/main" id="{D1364A83-4E4C-4870-29F0-011E8A6044BF}"/>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67</a:t>
            </a:fld>
            <a:endParaRPr lang="fr-CA" dirty="0">
              <a:latin typeface="Lora Regular Roman" pitchFamily="2" charset="0"/>
            </a:endParaRPr>
          </a:p>
        </p:txBody>
      </p:sp>
    </p:spTree>
    <p:extLst>
      <p:ext uri="{BB962C8B-B14F-4D97-AF65-F5344CB8AC3E}">
        <p14:creationId xmlns:p14="http://schemas.microsoft.com/office/powerpoint/2010/main" val="1240768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0923" y="1523237"/>
            <a:ext cx="5133936" cy="2387600"/>
          </a:xfrm>
        </p:spPr>
        <p:txBody>
          <a:bodyPr/>
          <a:lstStyle/>
          <a:p>
            <a:r>
              <a:rPr lang="en-US" sz="4000" dirty="0"/>
              <a:t>Le stress et l’épuisement professionnel </a:t>
            </a:r>
          </a:p>
        </p:txBody>
      </p:sp>
      <p:sp>
        <p:nvSpPr>
          <p:cNvPr id="6" name="Content Placeholder 5">
            <a:extLst>
              <a:ext uri="{FF2B5EF4-FFF2-40B4-BE49-F238E27FC236}">
                <a16:creationId xmlns:a16="http://schemas.microsoft.com/office/drawing/2014/main" id="{13A71A29-2008-9ECA-3F91-BE200BC8B0B1}"/>
              </a:ext>
            </a:extLst>
          </p:cNvPr>
          <p:cNvSpPr>
            <a:spLocks noGrp="1"/>
          </p:cNvSpPr>
          <p:nvPr>
            <p:ph type="subTitle" idx="1"/>
          </p:nvPr>
        </p:nvSpPr>
        <p:spPr>
          <a:xfrm>
            <a:off x="6096000" y="619781"/>
            <a:ext cx="5578929" cy="5141571"/>
          </a:xfrm>
        </p:spPr>
        <p:txBody>
          <a:bodyPr>
            <a:noAutofit/>
          </a:bodyPr>
          <a:lstStyle/>
          <a:p>
            <a:pPr marL="457200" indent="-457200">
              <a:lnSpc>
                <a:spcPct val="120000"/>
              </a:lnSpc>
              <a:buFont typeface="Arial" panose="020B0604020202020204" pitchFamily="34" charset="0"/>
              <a:buChar char="•"/>
            </a:pPr>
            <a:r>
              <a:rPr lang="fr-FR" sz="2000" dirty="0">
                <a:latin typeface="Lora" pitchFamily="2" charset="0"/>
                <a:cs typeface="Calibri Light" panose="020F0302020204030204" pitchFamily="34" charset="0"/>
              </a:rPr>
              <a:t>L’épuisement professionnel est un </a:t>
            </a:r>
            <a:r>
              <a:rPr lang="fr-FR" sz="2000" b="1" dirty="0">
                <a:latin typeface="Lora" pitchFamily="2" charset="0"/>
                <a:cs typeface="Calibri Light" panose="020F0302020204030204" pitchFamily="34" charset="0"/>
              </a:rPr>
              <a:t>état d’épuisement émotionnel, mental et physique </a:t>
            </a:r>
            <a:r>
              <a:rPr lang="fr-FR" sz="2000" dirty="0">
                <a:latin typeface="Lora" pitchFamily="2" charset="0"/>
                <a:cs typeface="Calibri Light" panose="020F0302020204030204" pitchFamily="34" charset="0"/>
              </a:rPr>
              <a:t>dû à un stress cumulatif et prolongé.</a:t>
            </a:r>
            <a:endParaRPr lang="fr-CA" sz="2000" dirty="0">
              <a:latin typeface="Lora" pitchFamily="2" charset="0"/>
              <a:cs typeface="Calibri Light" panose="020F0302020204030204" pitchFamily="34" charset="0"/>
            </a:endParaRPr>
          </a:p>
          <a:p>
            <a:pPr marL="457200" indent="-457200">
              <a:lnSpc>
                <a:spcPct val="120000"/>
              </a:lnSpc>
              <a:buFont typeface="Arial" panose="020B0604020202020204" pitchFamily="34" charset="0"/>
              <a:buChar char="•"/>
            </a:pPr>
            <a:r>
              <a:rPr lang="fr-FR" sz="2000" dirty="0">
                <a:solidFill>
                  <a:srgbClr val="000000"/>
                </a:solidFill>
                <a:latin typeface="Lora" pitchFamily="2" charset="0"/>
                <a:ea typeface="Calibri" panose="020F0502020204030204" pitchFamily="34" charset="0"/>
                <a:cs typeface="Calibri Light" panose="020F0302020204030204" pitchFamily="34" charset="0"/>
              </a:rPr>
              <a:t>La tension psychologique et l’épuisement professionnel ont été considérés comme les problèmes de santé mentale les plus courants (même s’ils ne sont pas diagnostiqués) qui sont vécus au travail.</a:t>
            </a:r>
            <a:endParaRPr lang="fr-CA" sz="2000" dirty="0">
              <a:solidFill>
                <a:srgbClr val="000000"/>
              </a:solidFill>
              <a:latin typeface="Lora" pitchFamily="2" charset="0"/>
              <a:ea typeface="Calibri" panose="020F0502020204030204" pitchFamily="34" charset="0"/>
              <a:cs typeface="Calibri Light" panose="020F0302020204030204" pitchFamily="34" charset="0"/>
            </a:endParaRPr>
          </a:p>
          <a:p>
            <a:pPr marL="457200" indent="-457200">
              <a:lnSpc>
                <a:spcPct val="120000"/>
              </a:lnSpc>
              <a:buFont typeface="Arial" panose="020B0604020202020204" pitchFamily="34" charset="0"/>
              <a:buChar char="•"/>
            </a:pPr>
            <a:r>
              <a:rPr lang="fr-FR" sz="2000" dirty="0">
                <a:solidFill>
                  <a:srgbClr val="000000"/>
                </a:solidFill>
                <a:latin typeface="Lora" pitchFamily="2" charset="0"/>
                <a:ea typeface="Calibri" panose="020F0502020204030204" pitchFamily="34" charset="0"/>
                <a:cs typeface="Calibri Light" panose="020F0302020204030204" pitchFamily="34" charset="0"/>
              </a:rPr>
              <a:t>Surveillez les signes et indicateurs qui se situent dans les zones orange (</a:t>
            </a:r>
            <a:r>
              <a:rPr lang="fr-FR" sz="2000" dirty="0" err="1">
                <a:solidFill>
                  <a:srgbClr val="000000"/>
                </a:solidFill>
                <a:latin typeface="Lora" pitchFamily="2" charset="0"/>
                <a:ea typeface="Calibri" panose="020F0502020204030204" pitchFamily="34" charset="0"/>
                <a:cs typeface="Calibri Light" panose="020F0302020204030204" pitchFamily="34" charset="0"/>
              </a:rPr>
              <a:t>blessé·e</a:t>
            </a:r>
            <a:r>
              <a:rPr lang="fr-FR" sz="2000" dirty="0">
                <a:solidFill>
                  <a:srgbClr val="000000"/>
                </a:solidFill>
                <a:latin typeface="Lora" pitchFamily="2" charset="0"/>
                <a:ea typeface="Calibri" panose="020F0502020204030204" pitchFamily="34" charset="0"/>
                <a:cs typeface="Calibri Light" panose="020F0302020204030204" pitchFamily="34" charset="0"/>
              </a:rPr>
              <a:t>) et rouge (malade) du continuum.</a:t>
            </a:r>
            <a:endParaRPr lang="fr-CA" sz="1800" dirty="0">
              <a:latin typeface="Lora" pitchFamily="2" charset="0"/>
            </a:endParaRPr>
          </a:p>
        </p:txBody>
      </p:sp>
      <p:sp>
        <p:nvSpPr>
          <p:cNvPr id="3" name="TextBox 2">
            <a:extLst>
              <a:ext uri="{FF2B5EF4-FFF2-40B4-BE49-F238E27FC236}">
                <a16:creationId xmlns:a16="http://schemas.microsoft.com/office/drawing/2014/main" id="{F94F552A-3555-38E1-D93B-AB66844C5166}"/>
              </a:ext>
            </a:extLst>
          </p:cNvPr>
          <p:cNvSpPr txBox="1"/>
          <p:nvPr/>
        </p:nvSpPr>
        <p:spPr>
          <a:xfrm>
            <a:off x="4833476" y="6335467"/>
            <a:ext cx="2525050" cy="276999"/>
          </a:xfrm>
          <a:prstGeom prst="rect">
            <a:avLst/>
          </a:prstGeom>
          <a:noFill/>
        </p:spPr>
        <p:txBody>
          <a:bodyPr wrap="none">
            <a:spAutoFit/>
          </a:bodyPr>
          <a:lstStyle/>
          <a:p>
            <a:pPr lvl="0" algn="ctr">
              <a:defRPr/>
            </a:pPr>
            <a:r>
              <a:rPr lang="en-CA" sz="1200" dirty="0">
                <a:solidFill>
                  <a:schemeClr val="bg2">
                    <a:lumMod val="50000"/>
                  </a:schemeClr>
                </a:solidFill>
                <a:latin typeface="Lora" pitchFamily="2" charset="0"/>
              </a:rPr>
              <a:t>Source: </a:t>
            </a:r>
            <a:r>
              <a:rPr lang="en-CA" sz="1200" dirty="0" err="1">
                <a:solidFill>
                  <a:schemeClr val="bg2">
                    <a:lumMod val="50000"/>
                  </a:schemeClr>
                </a:solidFill>
                <a:latin typeface="Lora" pitchFamily="2" charset="0"/>
              </a:rPr>
              <a:t>Kelloway</a:t>
            </a:r>
            <a:r>
              <a:rPr lang="en-CA" sz="1200" dirty="0">
                <a:solidFill>
                  <a:schemeClr val="bg2">
                    <a:lumMod val="50000"/>
                  </a:schemeClr>
                </a:solidFill>
                <a:latin typeface="Lora" pitchFamily="2" charset="0"/>
              </a:rPr>
              <a:t> et coll., (2023). </a:t>
            </a:r>
            <a:endParaRPr lang="en-US" sz="1200" dirty="0">
              <a:solidFill>
                <a:schemeClr val="bg2">
                  <a:lumMod val="50000"/>
                </a:schemeClr>
              </a:solidFill>
              <a:latin typeface="Lora" pitchFamily="2" charset="0"/>
            </a:endParaRPr>
          </a:p>
        </p:txBody>
      </p:sp>
      <p:sp>
        <p:nvSpPr>
          <p:cNvPr id="5" name="Slide Number Placeholder 3">
            <a:extLst>
              <a:ext uri="{FF2B5EF4-FFF2-40B4-BE49-F238E27FC236}">
                <a16:creationId xmlns:a16="http://schemas.microsoft.com/office/drawing/2014/main" id="{1801C780-E249-FFE6-5123-4ECF0F1E1A54}"/>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en-US" smtClean="0">
                <a:latin typeface="Lora Regular Roman" pitchFamily="2" charset="0"/>
              </a:rPr>
              <a:pPr/>
              <a:t>68</a:t>
            </a:fld>
            <a:endParaRPr lang="en-US" dirty="0">
              <a:latin typeface="Lora Regular Roman" pitchFamily="2" charset="0"/>
            </a:endParaRPr>
          </a:p>
        </p:txBody>
      </p:sp>
    </p:spTree>
    <p:extLst>
      <p:ext uri="{BB962C8B-B14F-4D97-AF65-F5344CB8AC3E}">
        <p14:creationId xmlns:p14="http://schemas.microsoft.com/office/powerpoint/2010/main" val="263572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600" y="511376"/>
            <a:ext cx="6599548" cy="1325563"/>
          </a:xfrm>
        </p:spPr>
        <p:txBody>
          <a:bodyPr>
            <a:normAutofit/>
          </a:bodyPr>
          <a:lstStyle/>
          <a:p>
            <a:r>
              <a:rPr lang="fr-CA" dirty="0"/>
              <a:t>Le stress et la résilience</a:t>
            </a:r>
          </a:p>
        </p:txBody>
      </p:sp>
      <p:sp>
        <p:nvSpPr>
          <p:cNvPr id="5" name="Content Placeholder 4">
            <a:extLst>
              <a:ext uri="{FF2B5EF4-FFF2-40B4-BE49-F238E27FC236}">
                <a16:creationId xmlns:a16="http://schemas.microsoft.com/office/drawing/2014/main" id="{2D94CFA4-CB45-48EA-97A5-9AE1739B6BCE}"/>
              </a:ext>
            </a:extLst>
          </p:cNvPr>
          <p:cNvSpPr>
            <a:spLocks noGrp="1"/>
          </p:cNvSpPr>
          <p:nvPr>
            <p:ph sz="half" idx="1"/>
          </p:nvPr>
        </p:nvSpPr>
        <p:spPr>
          <a:xfrm>
            <a:off x="482600" y="2723143"/>
            <a:ext cx="5382986" cy="2120446"/>
          </a:xfrm>
        </p:spPr>
        <p:txBody>
          <a:bodyPr>
            <a:normAutofit/>
          </a:bodyPr>
          <a:lstStyle/>
          <a:p>
            <a:pPr algn="ctr"/>
            <a:r>
              <a:rPr lang="fr-CA" sz="3600" dirty="0">
                <a:latin typeface="Lora" pitchFamily="2" charset="0"/>
              </a:rPr>
              <a:t>Qu’est-ce que cela veut dire, d’être </a:t>
            </a:r>
            <a:r>
              <a:rPr lang="fr-CA" sz="3600" dirty="0" err="1">
                <a:latin typeface="Lora" pitchFamily="2" charset="0"/>
              </a:rPr>
              <a:t>résilient·e</a:t>
            </a:r>
            <a:r>
              <a:rPr lang="fr-CA" sz="3600" dirty="0">
                <a:latin typeface="Lora" pitchFamily="2" charset="0"/>
              </a:rPr>
              <a:t>?</a:t>
            </a:r>
          </a:p>
          <a:p>
            <a:pPr algn="ctr"/>
            <a:endParaRPr lang="fr-CA" sz="3600" dirty="0">
              <a:latin typeface="Lora" pitchFamily="2" charset="0"/>
            </a:endParaRPr>
          </a:p>
        </p:txBody>
      </p:sp>
      <p:sp>
        <p:nvSpPr>
          <p:cNvPr id="6" name="Slide Number Placeholder 3">
            <a:extLst>
              <a:ext uri="{FF2B5EF4-FFF2-40B4-BE49-F238E27FC236}">
                <a16:creationId xmlns:a16="http://schemas.microsoft.com/office/drawing/2014/main" id="{4B284F39-69C9-464A-88FD-8623D1003682}"/>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69</a:t>
            </a:fld>
            <a:endParaRPr lang="fr-CA">
              <a:latin typeface="Lora Regular Roman" pitchFamily="2" charset="0"/>
            </a:endParaRPr>
          </a:p>
        </p:txBody>
      </p:sp>
      <p:pic>
        <p:nvPicPr>
          <p:cNvPr id="3" name="Picture 2" descr="Flower in the breach of the earth">
            <a:extLst>
              <a:ext uri="{FF2B5EF4-FFF2-40B4-BE49-F238E27FC236}">
                <a16:creationId xmlns:a16="http://schemas.microsoft.com/office/drawing/2014/main" id="{FC0763A5-E8D5-BF0C-3420-90DDAF704447}"/>
              </a:ext>
            </a:extLst>
          </p:cNvPr>
          <p:cNvPicPr>
            <a:picLocks noChangeAspect="1"/>
          </p:cNvPicPr>
          <p:nvPr/>
        </p:nvPicPr>
        <p:blipFill rotWithShape="1">
          <a:blip r:embed="rId4">
            <a:extLst>
              <a:ext uri="{28A0092B-C50C-407E-A947-70E740481C1C}">
                <a14:useLocalDpi xmlns:a14="http://schemas.microsoft.com/office/drawing/2010/main" val="0"/>
              </a:ext>
            </a:extLst>
          </a:blip>
          <a:srcRect l="2908" t="3140" r="30561" b="3282"/>
          <a:stretch/>
        </p:blipFill>
        <p:spPr>
          <a:xfrm>
            <a:off x="6293922" y="1447800"/>
            <a:ext cx="4528286" cy="4245956"/>
          </a:xfrm>
          <a:prstGeom prst="flowChartConnector">
            <a:avLst/>
          </a:prstGeom>
          <a:effectLst>
            <a:outerShdw blurRad="50800" dist="38100" algn="l" rotWithShape="0">
              <a:prstClr val="black">
                <a:alpha val="40000"/>
              </a:prstClr>
            </a:outerShdw>
          </a:effectLst>
        </p:spPr>
      </p:pic>
    </p:spTree>
    <p:custDataLst>
      <p:tags r:id="rId1"/>
    </p:custDataLst>
    <p:extLst>
      <p:ext uri="{BB962C8B-B14F-4D97-AF65-F5344CB8AC3E}">
        <p14:creationId xmlns:p14="http://schemas.microsoft.com/office/powerpoint/2010/main" val="195144751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1067841-357D-699C-85D4-73608C5DF3F3}"/>
              </a:ext>
            </a:extLst>
          </p:cNvPr>
          <p:cNvSpPr>
            <a:spLocks noGrp="1"/>
          </p:cNvSpPr>
          <p:nvPr>
            <p:ph type="title" idx="4294967295"/>
          </p:nvPr>
        </p:nvSpPr>
        <p:spPr/>
        <p:txBody>
          <a:bodyPr/>
          <a:lstStyle/>
          <a:p>
            <a:r>
              <a:rPr lang="en-US" dirty="0">
                <a:solidFill>
                  <a:schemeClr val="bg1"/>
                </a:solidFill>
              </a:rPr>
              <a:t>La </a:t>
            </a:r>
            <a:r>
              <a:rPr lang="en-US" dirty="0" err="1">
                <a:solidFill>
                  <a:schemeClr val="bg1"/>
                </a:solidFill>
              </a:rPr>
              <a:t>résilience</a:t>
            </a:r>
            <a:endParaRPr lang="en-US" dirty="0">
              <a:solidFill>
                <a:schemeClr val="bg1"/>
              </a:solidFill>
            </a:endParaRPr>
          </a:p>
        </p:txBody>
      </p:sp>
      <p:sp>
        <p:nvSpPr>
          <p:cNvPr id="2" name="Title 5">
            <a:extLst>
              <a:ext uri="{FF2B5EF4-FFF2-40B4-BE49-F238E27FC236}">
                <a16:creationId xmlns:a16="http://schemas.microsoft.com/office/drawing/2014/main" id="{49E7BB5D-E790-D282-6261-DE696665947A}"/>
              </a:ext>
              <a:ext uri="{C183D7F6-B498-43B3-948B-1728B52AA6E4}">
                <adec:decorative xmlns:adec="http://schemas.microsoft.com/office/drawing/2017/decorative" val="1"/>
              </a:ext>
            </a:extLst>
          </p:cNvPr>
          <p:cNvSpPr txBox="1">
            <a:spLocks/>
          </p:cNvSpPr>
          <p:nvPr/>
        </p:nvSpPr>
        <p:spPr>
          <a:xfrm>
            <a:off x="838200" y="325471"/>
            <a:ext cx="10515600" cy="1325563"/>
          </a:xfrm>
          <a:prstGeom prst="rect">
            <a:avLst/>
          </a:prstGeom>
        </p:spPr>
        <p:txBody>
          <a:bodyPr>
            <a:normAutofit/>
          </a:bodyPr>
          <a:lstStyle>
            <a:lvl1pPr algn="l" defTabSz="914400" rtl="0" eaLnBrk="1" latinLnBrk="0" hangingPunct="1">
              <a:lnSpc>
                <a:spcPct val="90000"/>
              </a:lnSpc>
              <a:spcBef>
                <a:spcPct val="0"/>
              </a:spcBef>
              <a:buNone/>
              <a:defRPr sz="4000" b="1" i="0" kern="1200">
                <a:solidFill>
                  <a:schemeClr val="tx2"/>
                </a:solidFill>
                <a:latin typeface="Red Hat Display" panose="02010303040201060303" pitchFamily="2" charset="0"/>
                <a:ea typeface="Red Hat Display" panose="02010303040201060303" pitchFamily="2" charset="0"/>
                <a:cs typeface="Red Hat Display" panose="02010303040201060303" pitchFamily="2" charset="0"/>
              </a:defRPr>
            </a:lvl1pPr>
          </a:lstStyle>
          <a:p>
            <a:r>
              <a:rPr lang="fr-CA" dirty="0">
                <a:solidFill>
                  <a:schemeClr val="bg1"/>
                </a:solidFill>
              </a:rPr>
              <a:t>La résilience</a:t>
            </a:r>
          </a:p>
        </p:txBody>
      </p:sp>
      <p:sp>
        <p:nvSpPr>
          <p:cNvPr id="3" name="Oval 2">
            <a:extLst>
              <a:ext uri="{FF2B5EF4-FFF2-40B4-BE49-F238E27FC236}">
                <a16:creationId xmlns:a16="http://schemas.microsoft.com/office/drawing/2014/main" id="{EC1D8D95-888D-2B4F-A763-6BD7A63FA380}"/>
              </a:ext>
              <a:ext uri="{C183D7F6-B498-43B3-948B-1728B52AA6E4}">
                <adec:decorative xmlns:adec="http://schemas.microsoft.com/office/drawing/2017/decorative" val="1"/>
              </a:ext>
            </a:extLst>
          </p:cNvPr>
          <p:cNvSpPr/>
          <p:nvPr/>
        </p:nvSpPr>
        <p:spPr>
          <a:xfrm>
            <a:off x="3272044" y="628650"/>
            <a:ext cx="5444714" cy="5543550"/>
          </a:xfrm>
          <a:prstGeom prst="ellipse">
            <a:avLst/>
          </a:prstGeom>
          <a:solidFill>
            <a:srgbClr val="00B0F0">
              <a:alpha val="1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3" name="TextBox 22">
            <a:extLst>
              <a:ext uri="{FF2B5EF4-FFF2-40B4-BE49-F238E27FC236}">
                <a16:creationId xmlns:a16="http://schemas.microsoft.com/office/drawing/2014/main" id="{F6E23812-BA49-4F5E-B305-066BFBA5AB07}"/>
              </a:ext>
            </a:extLst>
          </p:cNvPr>
          <p:cNvSpPr txBox="1"/>
          <p:nvPr/>
        </p:nvSpPr>
        <p:spPr>
          <a:xfrm>
            <a:off x="2188029" y="1371524"/>
            <a:ext cx="8253179" cy="3595600"/>
          </a:xfrm>
          <a:prstGeom prst="rect">
            <a:avLst/>
          </a:prstGeom>
          <a:noFill/>
        </p:spPr>
        <p:txBody>
          <a:bodyPr wrap="square" rtlCol="0">
            <a:spAutoFit/>
          </a:bodyPr>
          <a:lstStyle/>
          <a:p>
            <a:pPr algn="ctr">
              <a:lnSpc>
                <a:spcPct val="120000"/>
              </a:lnSpc>
              <a:spcBef>
                <a:spcPts val="600"/>
              </a:spcBef>
              <a:spcAft>
                <a:spcPts val="600"/>
              </a:spcAft>
              <a:tabLst>
                <a:tab pos="124183" algn="l"/>
                <a:tab pos="236619" algn="l"/>
              </a:tabLst>
              <a:defRPr/>
            </a:pPr>
            <a:r>
              <a:rPr kumimoji="0" lang="fr-CA" sz="3200" b="1" i="0" u="none" strike="noStrike" kern="1200" cap="none" spc="0" normalizeH="0" baseline="0" noProof="0" dirty="0">
                <a:ln>
                  <a:noFill/>
                </a:ln>
                <a:solidFill>
                  <a:srgbClr val="172144"/>
                </a:solidFill>
                <a:effectLst/>
                <a:uLnTx/>
                <a:uFillTx/>
                <a:latin typeface="Lora" pitchFamily="2" charset="0"/>
                <a:ea typeface="Red Hat Display" panose="02010303040201060303" pitchFamily="2" charset="0"/>
                <a:cs typeface="Red Hat Display" panose="02010303040201060303" pitchFamily="2" charset="0"/>
              </a:rPr>
              <a:t>La résilience </a:t>
            </a:r>
            <a:r>
              <a:rPr kumimoji="0" lang="fr-CA" sz="3200" i="0" u="none" strike="noStrike" kern="1200" cap="none" spc="0" normalizeH="0" baseline="0" noProof="0" dirty="0">
                <a:ln>
                  <a:noFill/>
                </a:ln>
                <a:solidFill>
                  <a:srgbClr val="172144"/>
                </a:solidFill>
                <a:effectLst/>
                <a:uLnTx/>
                <a:uFillTx/>
                <a:latin typeface="Lora" pitchFamily="2" charset="0"/>
                <a:ea typeface="Red Hat Display" panose="02010303040201060303" pitchFamily="2" charset="0"/>
                <a:cs typeface="Red Hat Display" panose="02010303040201060303" pitchFamily="2" charset="0"/>
              </a:rPr>
              <a:t>est le processus qui consiste à bien s'adapter face à l'adversité, aux traumatismes, aux tragédies, aux menaces ou aux sources importantes de stress. Cela veut dire « rebondir » d’expériences difficiles et de situations stressantes. </a:t>
            </a:r>
          </a:p>
        </p:txBody>
      </p:sp>
      <p:sp>
        <p:nvSpPr>
          <p:cNvPr id="8" name="TextBox 7">
            <a:extLst>
              <a:ext uri="{FF2B5EF4-FFF2-40B4-BE49-F238E27FC236}">
                <a16:creationId xmlns:a16="http://schemas.microsoft.com/office/drawing/2014/main" id="{0A5A98D1-87C9-8628-1384-11FFDF9C7D5E}"/>
              </a:ext>
            </a:extLst>
          </p:cNvPr>
          <p:cNvSpPr txBox="1"/>
          <p:nvPr/>
        </p:nvSpPr>
        <p:spPr>
          <a:xfrm>
            <a:off x="2947445" y="6308209"/>
            <a:ext cx="6093912"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1800" b="0" i="0" u="none" strike="noStrike" kern="1200" cap="none" spc="0" normalizeH="0" baseline="0" noProof="0" dirty="0">
                <a:ln>
                  <a:noFill/>
                </a:ln>
                <a:solidFill>
                  <a:schemeClr val="bg2">
                    <a:lumMod val="50000"/>
                  </a:schemeClr>
                </a:solidFill>
                <a:effectLst/>
                <a:uLnTx/>
                <a:uFillTx/>
                <a:latin typeface="Lora" pitchFamily="2" charset="0"/>
              </a:rPr>
              <a:t>Source: Association Am</a:t>
            </a:r>
            <a:r>
              <a:rPr kumimoji="0" lang="fr-CA" sz="1800" b="0" i="0" u="none" strike="noStrike" kern="1200" cap="none" spc="0" normalizeH="0" baseline="0" noProof="0" dirty="0" err="1">
                <a:ln>
                  <a:noFill/>
                </a:ln>
                <a:solidFill>
                  <a:schemeClr val="bg2">
                    <a:lumMod val="50000"/>
                  </a:schemeClr>
                </a:solidFill>
                <a:effectLst/>
                <a:uLnTx/>
                <a:uFillTx/>
                <a:latin typeface="Lora" pitchFamily="2" charset="0"/>
              </a:rPr>
              <a:t>éricaine</a:t>
            </a:r>
            <a:r>
              <a:rPr kumimoji="0" lang="fr-CA" sz="1800" b="0" i="0" u="none" strike="noStrike" kern="1200" cap="none" spc="0" normalizeH="0" baseline="0" noProof="0" dirty="0">
                <a:ln>
                  <a:noFill/>
                </a:ln>
                <a:solidFill>
                  <a:schemeClr val="bg2">
                    <a:lumMod val="50000"/>
                  </a:schemeClr>
                </a:solidFill>
                <a:effectLst/>
                <a:uLnTx/>
                <a:uFillTx/>
                <a:latin typeface="Lora" pitchFamily="2" charset="0"/>
              </a:rPr>
              <a:t> de Psychologie</a:t>
            </a:r>
            <a:r>
              <a:rPr kumimoji="0" lang="en-CA" sz="1800" b="0" i="0" u="none" strike="noStrike" kern="1200" cap="none" spc="0" normalizeH="0" baseline="0" noProof="0" dirty="0">
                <a:ln>
                  <a:noFill/>
                </a:ln>
                <a:solidFill>
                  <a:schemeClr val="bg2">
                    <a:lumMod val="50000"/>
                  </a:schemeClr>
                </a:solidFill>
                <a:effectLst/>
                <a:uLnTx/>
                <a:uFillTx/>
                <a:latin typeface="Lora" pitchFamily="2" charset="0"/>
              </a:rPr>
              <a:t> (2020)</a:t>
            </a:r>
          </a:p>
        </p:txBody>
      </p:sp>
      <p:sp>
        <p:nvSpPr>
          <p:cNvPr id="5" name="Slide Number Placeholder 3">
            <a:extLst>
              <a:ext uri="{FF2B5EF4-FFF2-40B4-BE49-F238E27FC236}">
                <a16:creationId xmlns:a16="http://schemas.microsoft.com/office/drawing/2014/main" id="{77DB03CE-E1B0-E1BD-A9F5-B47A2F7BD0E1}"/>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70</a:t>
            </a:fld>
            <a:endParaRPr lang="fr-CA" dirty="0">
              <a:latin typeface="Lora Regular Roman" pitchFamily="2" charset="0"/>
            </a:endParaRPr>
          </a:p>
        </p:txBody>
      </p:sp>
    </p:spTree>
    <p:extLst>
      <p:ext uri="{BB962C8B-B14F-4D97-AF65-F5344CB8AC3E}">
        <p14:creationId xmlns:p14="http://schemas.microsoft.com/office/powerpoint/2010/main" val="372995290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D604C160-32BA-22E2-8829-A9A8201C6949}"/>
              </a:ext>
              <a:ext uri="{C183D7F6-B498-43B3-948B-1728B52AA6E4}">
                <adec:decorative xmlns:adec="http://schemas.microsoft.com/office/drawing/2017/decorative" val="0"/>
              </a:ext>
            </a:extLst>
          </p:cNvPr>
          <p:cNvSpPr>
            <a:spLocks noGrp="1"/>
          </p:cNvSpPr>
          <p:nvPr>
            <p:ph type="title"/>
          </p:nvPr>
        </p:nvSpPr>
        <p:spPr>
          <a:xfrm>
            <a:off x="838200" y="146252"/>
            <a:ext cx="10515600" cy="1325563"/>
          </a:xfrm>
        </p:spPr>
        <p:txBody>
          <a:bodyPr>
            <a:normAutofit/>
          </a:bodyPr>
          <a:lstStyle/>
          <a:p>
            <a:r>
              <a:rPr lang="fr-CA" dirty="0">
                <a:solidFill>
                  <a:schemeClr val="bg1"/>
                </a:solidFill>
              </a:rPr>
              <a:t>Les stratégies d’adaptation</a:t>
            </a:r>
          </a:p>
        </p:txBody>
      </p:sp>
      <p:sp>
        <p:nvSpPr>
          <p:cNvPr id="13" name="Content Placeholder 12">
            <a:extLst>
              <a:ext uri="{FF2B5EF4-FFF2-40B4-BE49-F238E27FC236}">
                <a16:creationId xmlns:a16="http://schemas.microsoft.com/office/drawing/2014/main" id="{3F964FB0-D7E7-4564-3E1E-3F83EEFEADE9}"/>
              </a:ext>
            </a:extLst>
          </p:cNvPr>
          <p:cNvSpPr>
            <a:spLocks noGrp="1"/>
          </p:cNvSpPr>
          <p:nvPr>
            <p:ph sz="half" idx="2"/>
          </p:nvPr>
        </p:nvSpPr>
        <p:spPr>
          <a:xfrm>
            <a:off x="5848241" y="487121"/>
            <a:ext cx="5651501" cy="5503863"/>
          </a:xfrm>
        </p:spPr>
        <p:txBody>
          <a:bodyPr anchor="ctr">
            <a:normAutofit/>
          </a:bodyPr>
          <a:lstStyle/>
          <a:p>
            <a:pPr algn="ctr">
              <a:lnSpc>
                <a:spcPct val="120000"/>
              </a:lnSpc>
            </a:pPr>
            <a:r>
              <a:rPr lang="fr-FR" sz="3600" dirty="0">
                <a:latin typeface="Lora" pitchFamily="2" charset="0"/>
                <a:ea typeface="Red Hat Display" panose="02010303040201060303" pitchFamily="2" charset="0"/>
                <a:cs typeface="Red Hat Display" panose="02010303040201060303" pitchFamily="2" charset="0"/>
              </a:rPr>
              <a:t>Quelles sont les stratégies que vous utilisez actuellement pour gérer le stress et renforcer votre résilience?</a:t>
            </a:r>
            <a:endParaRPr lang="fr-CA" sz="3600" dirty="0">
              <a:latin typeface="Lora" pitchFamily="2" charset="0"/>
              <a:ea typeface="Red Hat Display" panose="02010303040201060303" pitchFamily="2" charset="0"/>
              <a:cs typeface="Red Hat Display" panose="02010303040201060303" pitchFamily="2" charset="0"/>
            </a:endParaRPr>
          </a:p>
        </p:txBody>
      </p:sp>
      <p:sp>
        <p:nvSpPr>
          <p:cNvPr id="3" name="Slide Number Placeholder 3">
            <a:extLst>
              <a:ext uri="{FF2B5EF4-FFF2-40B4-BE49-F238E27FC236}">
                <a16:creationId xmlns:a16="http://schemas.microsoft.com/office/drawing/2014/main" id="{D799CCB0-70EC-AE93-40EE-EA2DA0DE8C08}"/>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71</a:t>
            </a:fld>
            <a:endParaRPr lang="fr-CA">
              <a:latin typeface="Lora Regular Roman" pitchFamily="2" charset="0"/>
            </a:endParaRPr>
          </a:p>
        </p:txBody>
      </p:sp>
      <p:pic>
        <p:nvPicPr>
          <p:cNvPr id="5" name="Content Placeholder 15">
            <a:extLst>
              <a:ext uri="{FF2B5EF4-FFF2-40B4-BE49-F238E27FC236}">
                <a16:creationId xmlns:a16="http://schemas.microsoft.com/office/drawing/2014/main" id="{9B1B891F-D270-B1D5-1742-0FEDCCE5DA98}"/>
              </a:ext>
              <a:ext uri="{C183D7F6-B498-43B3-948B-1728B52AA6E4}">
                <adec:decorative xmlns:adec="http://schemas.microsoft.com/office/drawing/2017/decorative" val="1"/>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l="-1257" t="10959" r="1257" b="22289"/>
          <a:stretch/>
        </p:blipFill>
        <p:spPr>
          <a:xfrm>
            <a:off x="494471" y="945110"/>
            <a:ext cx="2904594" cy="2904594"/>
          </a:xfrm>
          <a:prstGeom prst="flowChartConnector">
            <a:avLst/>
          </a:prstGeom>
          <a:effectLst>
            <a:outerShdw blurRad="50800" dist="38100" algn="l" rotWithShape="0">
              <a:prstClr val="black">
                <a:alpha val="40000"/>
              </a:prstClr>
            </a:outerShdw>
          </a:effectLst>
        </p:spPr>
      </p:pic>
      <p:pic>
        <p:nvPicPr>
          <p:cNvPr id="6" name="Picture 5">
            <a:extLst>
              <a:ext uri="{FF2B5EF4-FFF2-40B4-BE49-F238E27FC236}">
                <a16:creationId xmlns:a16="http://schemas.microsoft.com/office/drawing/2014/main" id="{6AACFE93-7232-07DB-ED5B-D6C5B7B7B384}"/>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t="12615" b="12545"/>
          <a:stretch/>
        </p:blipFill>
        <p:spPr>
          <a:xfrm>
            <a:off x="2387946" y="2927443"/>
            <a:ext cx="2985447" cy="2985447"/>
          </a:xfrm>
          <a:prstGeom prst="flowChartConnector">
            <a:avLst/>
          </a:prstGeom>
          <a:effectLst>
            <a:outerShdw blurRad="50800" dist="38100" algn="l" rotWithShape="0">
              <a:prstClr val="black">
                <a:alpha val="40000"/>
              </a:prstClr>
            </a:outerShdw>
          </a:effectLst>
        </p:spPr>
      </p:pic>
    </p:spTree>
    <p:extLst>
      <p:ext uri="{BB962C8B-B14F-4D97-AF65-F5344CB8AC3E}">
        <p14:creationId xmlns:p14="http://schemas.microsoft.com/office/powerpoint/2010/main" val="270024573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87263FA8-463A-8F45-A490-B6EE94D65759}"/>
              </a:ext>
            </a:extLst>
          </p:cNvPr>
          <p:cNvSpPr>
            <a:spLocks noGrp="1"/>
          </p:cNvSpPr>
          <p:nvPr>
            <p:ph type="title"/>
          </p:nvPr>
        </p:nvSpPr>
        <p:spPr/>
        <p:txBody>
          <a:bodyPr/>
          <a:lstStyle/>
          <a:p>
            <a:r>
              <a:rPr lang="fr-CA" dirty="0"/>
              <a:t>Les 4 grandes stratégies</a:t>
            </a:r>
          </a:p>
        </p:txBody>
      </p:sp>
      <p:grpSp>
        <p:nvGrpSpPr>
          <p:cNvPr id="19" name="Group 18" descr="Respiration profonde">
            <a:extLst>
              <a:ext uri="{FF2B5EF4-FFF2-40B4-BE49-F238E27FC236}">
                <a16:creationId xmlns:a16="http://schemas.microsoft.com/office/drawing/2014/main" id="{554B63DF-8575-4D0B-8B36-660D4FBEE6EE}"/>
              </a:ext>
            </a:extLst>
          </p:cNvPr>
          <p:cNvGrpSpPr/>
          <p:nvPr/>
        </p:nvGrpSpPr>
        <p:grpSpPr>
          <a:xfrm>
            <a:off x="1115343" y="2108459"/>
            <a:ext cx="2338218" cy="2102464"/>
            <a:chOff x="2978755" y="2614029"/>
            <a:chExt cx="3204916" cy="3404851"/>
          </a:xfrm>
        </p:grpSpPr>
        <p:pic>
          <p:nvPicPr>
            <p:cNvPr id="13" name="Picture 12">
              <a:extLst>
                <a:ext uri="{FF2B5EF4-FFF2-40B4-BE49-F238E27FC236}">
                  <a16:creationId xmlns:a16="http://schemas.microsoft.com/office/drawing/2014/main" id="{514DF966-5D29-44FD-B7B1-E7DAA607CC7A}"/>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978755" y="5685034"/>
              <a:ext cx="3204916" cy="333846"/>
            </a:xfrm>
            <a:prstGeom prst="rect">
              <a:avLst/>
            </a:prstGeom>
          </p:spPr>
        </p:pic>
        <p:sp>
          <p:nvSpPr>
            <p:cNvPr id="2" name="Rectangle 1">
              <a:extLst>
                <a:ext uri="{FF2B5EF4-FFF2-40B4-BE49-F238E27FC236}">
                  <a16:creationId xmlns:a16="http://schemas.microsoft.com/office/drawing/2014/main" id="{1FD91F8E-A484-44B1-85F0-1C336A586558}"/>
                </a:ext>
              </a:extLst>
            </p:cNvPr>
            <p:cNvSpPr/>
            <p:nvPr/>
          </p:nvSpPr>
          <p:spPr>
            <a:xfrm>
              <a:off x="3107288" y="2614029"/>
              <a:ext cx="3071005" cy="30710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5749" b="0" i="0" u="none" strike="noStrike" kern="1200" cap="none" spc="0" normalizeH="0" baseline="0">
                <a:ln>
                  <a:noFill/>
                </a:ln>
                <a:solidFill>
                  <a:srgbClr val="FFFFFF"/>
                </a:solidFill>
                <a:effectLst/>
                <a:uLnTx/>
                <a:uFillTx/>
                <a:latin typeface="Calibri"/>
                <a:ea typeface="+mn-ea"/>
                <a:cs typeface="+mn-cs"/>
              </a:endParaRPr>
            </a:p>
          </p:txBody>
        </p:sp>
      </p:grpSp>
      <p:grpSp>
        <p:nvGrpSpPr>
          <p:cNvPr id="20" name="Group 19" descr="Monologue intérieur positif">
            <a:extLst>
              <a:ext uri="{FF2B5EF4-FFF2-40B4-BE49-F238E27FC236}">
                <a16:creationId xmlns:a16="http://schemas.microsoft.com/office/drawing/2014/main" id="{34FC98D7-A866-460D-B230-84165E325772}"/>
              </a:ext>
            </a:extLst>
          </p:cNvPr>
          <p:cNvGrpSpPr/>
          <p:nvPr/>
        </p:nvGrpSpPr>
        <p:grpSpPr>
          <a:xfrm>
            <a:off x="3639702" y="4004776"/>
            <a:ext cx="2338218" cy="2102464"/>
            <a:chOff x="8049213" y="4477110"/>
            <a:chExt cx="3204916" cy="3404849"/>
          </a:xfrm>
        </p:grpSpPr>
        <p:pic>
          <p:nvPicPr>
            <p:cNvPr id="14" name="Picture 13">
              <a:extLst>
                <a:ext uri="{FF2B5EF4-FFF2-40B4-BE49-F238E27FC236}">
                  <a16:creationId xmlns:a16="http://schemas.microsoft.com/office/drawing/2014/main" id="{065F5552-1248-4D65-97B1-F33F1A7458E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049213" y="7548114"/>
              <a:ext cx="3204916" cy="333845"/>
            </a:xfrm>
            <a:prstGeom prst="rect">
              <a:avLst/>
            </a:prstGeom>
          </p:spPr>
        </p:pic>
        <p:sp>
          <p:nvSpPr>
            <p:cNvPr id="3" name="Rectangle 2">
              <a:extLst>
                <a:ext uri="{FF2B5EF4-FFF2-40B4-BE49-F238E27FC236}">
                  <a16:creationId xmlns:a16="http://schemas.microsoft.com/office/drawing/2014/main" id="{9292BCA0-E2F8-4E8D-A4EB-651302F4BA79}"/>
                </a:ext>
              </a:extLst>
            </p:cNvPr>
            <p:cNvSpPr/>
            <p:nvPr/>
          </p:nvSpPr>
          <p:spPr>
            <a:xfrm>
              <a:off x="8116169" y="4477110"/>
              <a:ext cx="3071004" cy="307100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4799" b="0" i="0" u="none" strike="noStrike" kern="1200" cap="none" spc="0" normalizeH="0" baseline="0">
                <a:ln>
                  <a:noFill/>
                </a:ln>
                <a:solidFill>
                  <a:srgbClr val="FFFFFF"/>
                </a:solidFill>
                <a:effectLst/>
                <a:uLnTx/>
                <a:uFillTx/>
                <a:latin typeface="dt-line-business-01" panose="02000509000000000000" pitchFamily="49" charset="0"/>
                <a:ea typeface="+mn-ea"/>
                <a:cs typeface="Arial" panose="020B0604020202020204" pitchFamily="34" charset="0"/>
              </a:endParaRPr>
            </a:p>
          </p:txBody>
        </p:sp>
      </p:grpSp>
      <p:grpSp>
        <p:nvGrpSpPr>
          <p:cNvPr id="21" name="Group 20" descr="Préparation mentale">
            <a:extLst>
              <a:ext uri="{FF2B5EF4-FFF2-40B4-BE49-F238E27FC236}">
                <a16:creationId xmlns:a16="http://schemas.microsoft.com/office/drawing/2014/main" id="{828C3E99-90B8-4632-A4A5-906CE56CF473}"/>
              </a:ext>
            </a:extLst>
          </p:cNvPr>
          <p:cNvGrpSpPr/>
          <p:nvPr/>
        </p:nvGrpSpPr>
        <p:grpSpPr>
          <a:xfrm>
            <a:off x="6200686" y="2108459"/>
            <a:ext cx="2338218" cy="2102464"/>
            <a:chOff x="13192005" y="6409427"/>
            <a:chExt cx="3204916" cy="3404849"/>
          </a:xfrm>
        </p:grpSpPr>
        <p:pic>
          <p:nvPicPr>
            <p:cNvPr id="15" name="Picture 14">
              <a:extLst>
                <a:ext uri="{FF2B5EF4-FFF2-40B4-BE49-F238E27FC236}">
                  <a16:creationId xmlns:a16="http://schemas.microsoft.com/office/drawing/2014/main" id="{0232A3FF-FF69-4C5A-970D-30DB0C3D570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3192005" y="9480431"/>
              <a:ext cx="3204916" cy="333845"/>
            </a:xfrm>
            <a:prstGeom prst="rect">
              <a:avLst/>
            </a:prstGeom>
          </p:spPr>
        </p:pic>
        <p:sp>
          <p:nvSpPr>
            <p:cNvPr id="4" name="Rectangle 3">
              <a:extLst>
                <a:ext uri="{FF2B5EF4-FFF2-40B4-BE49-F238E27FC236}">
                  <a16:creationId xmlns:a16="http://schemas.microsoft.com/office/drawing/2014/main" id="{85BB78A6-76C4-4765-9A3D-9842646A49F7}"/>
                </a:ext>
              </a:extLst>
            </p:cNvPr>
            <p:cNvSpPr/>
            <p:nvPr/>
          </p:nvSpPr>
          <p:spPr>
            <a:xfrm>
              <a:off x="13200003" y="6409427"/>
              <a:ext cx="3071004" cy="3071004"/>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4399" b="0" i="0" u="none" strike="noStrike" kern="1200" cap="none" spc="0" normalizeH="0" baseline="0">
                <a:ln>
                  <a:noFill/>
                </a:ln>
                <a:solidFill>
                  <a:srgbClr val="FFFFFF"/>
                </a:solidFill>
                <a:effectLst/>
                <a:uLnTx/>
                <a:uFillTx/>
                <a:latin typeface="dt-line-business-01" panose="02000509000000000000" pitchFamily="49" charset="0"/>
                <a:ea typeface="+mn-ea"/>
                <a:cs typeface="Arial" panose="020B0604020202020204" pitchFamily="34" charset="0"/>
              </a:endParaRPr>
            </a:p>
          </p:txBody>
        </p:sp>
      </p:grpSp>
      <p:grpSp>
        <p:nvGrpSpPr>
          <p:cNvPr id="22" name="Group 21" descr="Établir des objectifs&#10;">
            <a:extLst>
              <a:ext uri="{FF2B5EF4-FFF2-40B4-BE49-F238E27FC236}">
                <a16:creationId xmlns:a16="http://schemas.microsoft.com/office/drawing/2014/main" id="{B8902178-D436-4813-A4CC-ECC064589060}"/>
              </a:ext>
            </a:extLst>
          </p:cNvPr>
          <p:cNvGrpSpPr/>
          <p:nvPr/>
        </p:nvGrpSpPr>
        <p:grpSpPr>
          <a:xfrm>
            <a:off x="8737269" y="4004776"/>
            <a:ext cx="2338218" cy="2102464"/>
            <a:chOff x="18216880" y="7944929"/>
            <a:chExt cx="3204916" cy="3404849"/>
          </a:xfrm>
        </p:grpSpPr>
        <p:pic>
          <p:nvPicPr>
            <p:cNvPr id="16" name="Picture 15">
              <a:extLst>
                <a:ext uri="{FF2B5EF4-FFF2-40B4-BE49-F238E27FC236}">
                  <a16:creationId xmlns:a16="http://schemas.microsoft.com/office/drawing/2014/main" id="{C8D588AC-6C59-4099-9029-F2906BBF54D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8216880" y="11015933"/>
              <a:ext cx="3204916" cy="333845"/>
            </a:xfrm>
            <a:prstGeom prst="rect">
              <a:avLst/>
            </a:prstGeom>
          </p:spPr>
        </p:pic>
        <p:sp>
          <p:nvSpPr>
            <p:cNvPr id="5" name="Rectangle 4">
              <a:extLst>
                <a:ext uri="{FF2B5EF4-FFF2-40B4-BE49-F238E27FC236}">
                  <a16:creationId xmlns:a16="http://schemas.microsoft.com/office/drawing/2014/main" id="{DDE150FF-477E-4758-92F6-6ED7698E3534}"/>
                </a:ext>
              </a:extLst>
            </p:cNvPr>
            <p:cNvSpPr/>
            <p:nvPr/>
          </p:nvSpPr>
          <p:spPr>
            <a:xfrm>
              <a:off x="18283836" y="7944929"/>
              <a:ext cx="3071004" cy="30710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4799" b="0" i="0" u="none" strike="noStrike" kern="1200" cap="none" spc="0" normalizeH="0" baseline="0">
                <a:ln>
                  <a:noFill/>
                </a:ln>
                <a:solidFill>
                  <a:srgbClr val="FFFFFF"/>
                </a:solidFill>
                <a:effectLst/>
                <a:uLnTx/>
                <a:uFillTx/>
                <a:latin typeface="Calibri"/>
                <a:ea typeface="+mn-ea"/>
                <a:cs typeface="+mn-cs"/>
              </a:endParaRPr>
            </a:p>
          </p:txBody>
        </p:sp>
      </p:grpSp>
      <p:sp>
        <p:nvSpPr>
          <p:cNvPr id="25" name="Rectangle 24">
            <a:extLst>
              <a:ext uri="{FF2B5EF4-FFF2-40B4-BE49-F238E27FC236}">
                <a16:creationId xmlns:a16="http://schemas.microsoft.com/office/drawing/2014/main" id="{07C3DE0E-9EAC-4FB4-8251-243CD7630925}"/>
              </a:ext>
              <a:ext uri="{C183D7F6-B498-43B3-948B-1728B52AA6E4}">
                <adec:decorative xmlns:adec="http://schemas.microsoft.com/office/drawing/2017/decorative" val="1"/>
              </a:ext>
            </a:extLst>
          </p:cNvPr>
          <p:cNvSpPr/>
          <p:nvPr/>
        </p:nvSpPr>
        <p:spPr>
          <a:xfrm>
            <a:off x="1257420" y="2583724"/>
            <a:ext cx="2000706" cy="911981"/>
          </a:xfrm>
          <a:prstGeom prst="rect">
            <a:avLst/>
          </a:prstGeom>
        </p:spPr>
        <p:txBody>
          <a:bodyPr wrap="square" anchor="ctr">
            <a:spAutoFit/>
          </a:bodyPr>
          <a:lstStyle/>
          <a:p>
            <a:pPr algn="ctr">
              <a:lnSpc>
                <a:spcPts val="3280"/>
              </a:lnSpc>
              <a:defRPr/>
            </a:pPr>
            <a:r>
              <a:rPr kumimoji="0" lang="fr-CA" sz="2400" b="0" i="0" u="none" strike="noStrike" kern="1200" cap="none" spc="0" normalizeH="0" baseline="0" dirty="0">
                <a:ln>
                  <a:noFill/>
                </a:ln>
                <a:solidFill>
                  <a:srgbClr val="FBFBFB"/>
                </a:solidFill>
                <a:effectLst/>
                <a:uLnTx/>
                <a:uFillTx/>
                <a:latin typeface="Lora" pitchFamily="2" charset="0"/>
                <a:ea typeface="Open Sans" panose="020B0606030504020204" pitchFamily="34" charset="0"/>
                <a:cs typeface="Calibri" panose="020F0502020204030204" pitchFamily="34" charset="0"/>
              </a:rPr>
              <a:t>Respiration profonde</a:t>
            </a:r>
          </a:p>
        </p:txBody>
      </p:sp>
      <p:sp>
        <p:nvSpPr>
          <p:cNvPr id="27" name="Rectangle 26">
            <a:extLst>
              <a:ext uri="{FF2B5EF4-FFF2-40B4-BE49-F238E27FC236}">
                <a16:creationId xmlns:a16="http://schemas.microsoft.com/office/drawing/2014/main" id="{9471086C-B904-45CA-922F-0BF6012F6131}"/>
              </a:ext>
              <a:ext uri="{C183D7F6-B498-43B3-948B-1728B52AA6E4}">
                <adec:decorative xmlns:adec="http://schemas.microsoft.com/office/drawing/2017/decorative" val="1"/>
              </a:ext>
            </a:extLst>
          </p:cNvPr>
          <p:cNvSpPr/>
          <p:nvPr/>
        </p:nvSpPr>
        <p:spPr>
          <a:xfrm>
            <a:off x="6349218" y="2583406"/>
            <a:ext cx="2000706" cy="911981"/>
          </a:xfrm>
          <a:prstGeom prst="rect">
            <a:avLst/>
          </a:prstGeom>
        </p:spPr>
        <p:txBody>
          <a:bodyPr wrap="square" anchor="ctr">
            <a:spAutoFit/>
          </a:bodyPr>
          <a:lstStyle/>
          <a:p>
            <a:pPr marL="0" marR="0" lvl="0" indent="0" algn="ctr" defTabSz="914400" rtl="0" eaLnBrk="1" fontAlgn="auto" latinLnBrk="0" hangingPunct="1">
              <a:lnSpc>
                <a:spcPts val="3280"/>
              </a:lnSpc>
              <a:spcBef>
                <a:spcPts val="0"/>
              </a:spcBef>
              <a:spcAft>
                <a:spcPts val="0"/>
              </a:spcAft>
              <a:buClrTx/>
              <a:buSzTx/>
              <a:buFontTx/>
              <a:buNone/>
              <a:tabLst/>
              <a:defRPr/>
            </a:pPr>
            <a:r>
              <a:rPr lang="fr-CA" sz="2400" dirty="0">
                <a:solidFill>
                  <a:srgbClr val="FBFBFB"/>
                </a:solidFill>
                <a:latin typeface="Lora" pitchFamily="2" charset="0"/>
                <a:ea typeface="Open Sans" panose="020B0606030504020204" pitchFamily="34" charset="0"/>
                <a:cs typeface="Calibri" panose="020F0502020204030204" pitchFamily="34" charset="0"/>
              </a:rPr>
              <a:t>Préparation</a:t>
            </a:r>
            <a:r>
              <a:rPr kumimoji="0" lang="fr-CA" sz="2400" b="0" i="0" u="none" strike="noStrike" kern="1200" cap="none" spc="0" normalizeH="0" baseline="0" dirty="0">
                <a:ln>
                  <a:noFill/>
                </a:ln>
                <a:solidFill>
                  <a:srgbClr val="FBFBFB"/>
                </a:solidFill>
                <a:effectLst/>
                <a:uLnTx/>
                <a:uFillTx/>
                <a:latin typeface="Lora" pitchFamily="2" charset="0"/>
                <a:ea typeface="Open Sans" panose="020B0606030504020204" pitchFamily="34" charset="0"/>
                <a:cs typeface="Calibri" panose="020F0502020204030204" pitchFamily="34" charset="0"/>
              </a:rPr>
              <a:t> mentale</a:t>
            </a:r>
          </a:p>
        </p:txBody>
      </p:sp>
      <p:sp>
        <p:nvSpPr>
          <p:cNvPr id="29" name="Rectangle 28">
            <a:extLst>
              <a:ext uri="{FF2B5EF4-FFF2-40B4-BE49-F238E27FC236}">
                <a16:creationId xmlns:a16="http://schemas.microsoft.com/office/drawing/2014/main" id="{7CC94E9D-1B46-4616-982F-7116D426718B}"/>
              </a:ext>
              <a:ext uri="{C183D7F6-B498-43B3-948B-1728B52AA6E4}">
                <adec:decorative xmlns:adec="http://schemas.microsoft.com/office/drawing/2017/decorative" val="1"/>
              </a:ext>
            </a:extLst>
          </p:cNvPr>
          <p:cNvSpPr/>
          <p:nvPr/>
        </p:nvSpPr>
        <p:spPr>
          <a:xfrm>
            <a:off x="3808458" y="4263481"/>
            <a:ext cx="2000705" cy="1335174"/>
          </a:xfrm>
          <a:prstGeom prst="rect">
            <a:avLst/>
          </a:prstGeom>
        </p:spPr>
        <p:txBody>
          <a:bodyPr wrap="square" anchor="ctr">
            <a:spAutoFit/>
          </a:bodyPr>
          <a:lstStyle/>
          <a:p>
            <a:pPr marL="0" marR="0" lvl="0" indent="0" algn="ctr" defTabSz="914400" rtl="0" eaLnBrk="1" fontAlgn="auto" latinLnBrk="0" hangingPunct="1">
              <a:lnSpc>
                <a:spcPts val="3280"/>
              </a:lnSpc>
              <a:spcBef>
                <a:spcPts val="0"/>
              </a:spcBef>
              <a:spcAft>
                <a:spcPts val="0"/>
              </a:spcAft>
              <a:buClrTx/>
              <a:buSzTx/>
              <a:buFontTx/>
              <a:buNone/>
              <a:tabLst/>
              <a:defRPr/>
            </a:pPr>
            <a:r>
              <a:rPr kumimoji="0" lang="fr-CA" sz="2400" b="0" i="0" u="none" strike="noStrike" kern="1200" cap="none" spc="0" normalizeH="0" baseline="0" dirty="0">
                <a:ln>
                  <a:noFill/>
                </a:ln>
                <a:solidFill>
                  <a:srgbClr val="FBFBFB"/>
                </a:solidFill>
                <a:effectLst/>
                <a:uLnTx/>
                <a:uFillTx/>
                <a:latin typeface="Lora" pitchFamily="2" charset="0"/>
                <a:ea typeface="Open Sans" panose="020B0606030504020204" pitchFamily="34" charset="0"/>
                <a:cs typeface="Calibri" panose="020F0502020204030204" pitchFamily="34" charset="0"/>
              </a:rPr>
              <a:t>Monologue intérieur positif</a:t>
            </a:r>
          </a:p>
        </p:txBody>
      </p:sp>
      <p:sp>
        <p:nvSpPr>
          <p:cNvPr id="34" name="Rectangle 33">
            <a:extLst>
              <a:ext uri="{FF2B5EF4-FFF2-40B4-BE49-F238E27FC236}">
                <a16:creationId xmlns:a16="http://schemas.microsoft.com/office/drawing/2014/main" id="{5716ECE7-434D-4A18-9FFB-8C143E8798EE}"/>
              </a:ext>
              <a:ext uri="{C183D7F6-B498-43B3-948B-1728B52AA6E4}">
                <adec:decorative xmlns:adec="http://schemas.microsoft.com/office/drawing/2017/decorative" val="1"/>
              </a:ext>
            </a:extLst>
          </p:cNvPr>
          <p:cNvSpPr/>
          <p:nvPr/>
        </p:nvSpPr>
        <p:spPr>
          <a:xfrm>
            <a:off x="8786118" y="4496945"/>
            <a:ext cx="2240520" cy="911981"/>
          </a:xfrm>
          <a:prstGeom prst="rect">
            <a:avLst/>
          </a:prstGeom>
        </p:spPr>
        <p:txBody>
          <a:bodyPr wrap="square" anchor="ctr">
            <a:spAutoFit/>
          </a:bodyPr>
          <a:lstStyle/>
          <a:p>
            <a:pPr marL="0" marR="0" lvl="0" indent="0" algn="ctr" defTabSz="914400" rtl="0" eaLnBrk="1" fontAlgn="auto" latinLnBrk="0" hangingPunct="1">
              <a:lnSpc>
                <a:spcPts val="3280"/>
              </a:lnSpc>
              <a:spcBef>
                <a:spcPts val="0"/>
              </a:spcBef>
              <a:spcAft>
                <a:spcPts val="0"/>
              </a:spcAft>
              <a:buClrTx/>
              <a:buSzTx/>
              <a:buFontTx/>
              <a:buNone/>
              <a:tabLst/>
              <a:defRPr/>
            </a:pPr>
            <a:r>
              <a:rPr kumimoji="0" lang="fr-CA" sz="2400" b="0" i="0" u="none" strike="noStrike" kern="1200" cap="none" spc="0" normalizeH="0" baseline="0" dirty="0">
                <a:ln>
                  <a:noFill/>
                </a:ln>
                <a:solidFill>
                  <a:prstClr val="black"/>
                </a:solidFill>
                <a:effectLst/>
                <a:uLnTx/>
                <a:uFillTx/>
                <a:latin typeface="Lora" pitchFamily="2" charset="0"/>
                <a:ea typeface="Open Sans" panose="020B0606030504020204" pitchFamily="34" charset="0"/>
                <a:cs typeface="Calibri" panose="020F0502020204030204" pitchFamily="34" charset="0"/>
              </a:rPr>
              <a:t>Établir des objectifs</a:t>
            </a:r>
          </a:p>
        </p:txBody>
      </p:sp>
      <p:pic>
        <p:nvPicPr>
          <p:cNvPr id="10" name="Picture 9">
            <a:extLst>
              <a:ext uri="{FF2B5EF4-FFF2-40B4-BE49-F238E27FC236}">
                <a16:creationId xmlns:a16="http://schemas.microsoft.com/office/drawing/2014/main" id="{D1C69A73-A879-4064-B71E-A4A0D95289F6}"/>
              </a:ext>
              <a:ext uri="{C183D7F6-B498-43B3-948B-1728B52AA6E4}">
                <adec:decorative xmlns:adec="http://schemas.microsoft.com/office/drawing/2017/decorative" val="1"/>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9340880" y="2322557"/>
            <a:ext cx="1345645" cy="1433678"/>
          </a:xfrm>
          <a:prstGeom prst="rect">
            <a:avLst/>
          </a:prstGeom>
        </p:spPr>
      </p:pic>
      <p:pic>
        <p:nvPicPr>
          <p:cNvPr id="12" name="Picture 11">
            <a:extLst>
              <a:ext uri="{FF2B5EF4-FFF2-40B4-BE49-F238E27FC236}">
                <a16:creationId xmlns:a16="http://schemas.microsoft.com/office/drawing/2014/main" id="{5D74BE60-1D40-4700-B8A6-2EC945AC5B9A}"/>
              </a:ext>
              <a:ext uri="{C183D7F6-B498-43B3-948B-1728B52AA6E4}">
                <adec:decorative xmlns:adec="http://schemas.microsoft.com/office/drawing/2017/decorative" val="1"/>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312055" y="4407025"/>
            <a:ext cx="1515060" cy="1320982"/>
          </a:xfrm>
          <a:prstGeom prst="rect">
            <a:avLst/>
          </a:prstGeom>
        </p:spPr>
      </p:pic>
      <p:pic>
        <p:nvPicPr>
          <p:cNvPr id="18" name="Picture 17">
            <a:extLst>
              <a:ext uri="{FF2B5EF4-FFF2-40B4-BE49-F238E27FC236}">
                <a16:creationId xmlns:a16="http://schemas.microsoft.com/office/drawing/2014/main" id="{6CF5426A-57CB-4449-B118-251825441CF4}"/>
              </a:ext>
              <a:ext uri="{C183D7F6-B498-43B3-948B-1728B52AA6E4}">
                <adec:decorative xmlns:adec="http://schemas.microsoft.com/office/drawing/2017/decorative" val="1"/>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6349218" y="4401656"/>
            <a:ext cx="1801567" cy="1326351"/>
          </a:xfrm>
          <a:prstGeom prst="rect">
            <a:avLst/>
          </a:prstGeom>
        </p:spPr>
      </p:pic>
      <p:pic>
        <p:nvPicPr>
          <p:cNvPr id="31" name="Picture 30">
            <a:extLst>
              <a:ext uri="{FF2B5EF4-FFF2-40B4-BE49-F238E27FC236}">
                <a16:creationId xmlns:a16="http://schemas.microsoft.com/office/drawing/2014/main" id="{69551C19-DD25-4401-996B-8260112C2E8D}"/>
              </a:ext>
              <a:ext uri="{C183D7F6-B498-43B3-948B-1728B52AA6E4}">
                <adec:decorative xmlns:adec="http://schemas.microsoft.com/office/drawing/2017/decorative" val="1"/>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4193005" y="2246310"/>
            <a:ext cx="1526935" cy="1351911"/>
          </a:xfrm>
          <a:prstGeom prst="rect">
            <a:avLst/>
          </a:prstGeom>
        </p:spPr>
      </p:pic>
      <p:sp>
        <p:nvSpPr>
          <p:cNvPr id="7" name="Slide Number Placeholder 3">
            <a:extLst>
              <a:ext uri="{FF2B5EF4-FFF2-40B4-BE49-F238E27FC236}">
                <a16:creationId xmlns:a16="http://schemas.microsoft.com/office/drawing/2014/main" id="{B1EC7871-82AA-79C7-C644-FAB7A88501FA}"/>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72</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205201187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C650126-92A8-744D-8C34-88B5D2A708A7}"/>
              </a:ext>
            </a:extLst>
          </p:cNvPr>
          <p:cNvSpPr>
            <a:spLocks noGrp="1"/>
          </p:cNvSpPr>
          <p:nvPr>
            <p:ph type="title"/>
          </p:nvPr>
        </p:nvSpPr>
        <p:spPr>
          <a:xfrm>
            <a:off x="838199" y="365125"/>
            <a:ext cx="6379029" cy="1325563"/>
          </a:xfrm>
        </p:spPr>
        <p:txBody>
          <a:bodyPr/>
          <a:lstStyle/>
          <a:p>
            <a:r>
              <a:rPr lang="fr-CA" dirty="0"/>
              <a:t>La respiration profonde</a:t>
            </a:r>
          </a:p>
        </p:txBody>
      </p:sp>
      <p:pic>
        <p:nvPicPr>
          <p:cNvPr id="15" name="Content Placeholder 14">
            <a:extLst>
              <a:ext uri="{FF2B5EF4-FFF2-40B4-BE49-F238E27FC236}">
                <a16:creationId xmlns:a16="http://schemas.microsoft.com/office/drawing/2014/main" id="{C1162530-523D-3549-A735-50E5C11DCEC0}"/>
              </a:ext>
              <a:ext uri="{C183D7F6-B498-43B3-948B-1728B52AA6E4}">
                <adec:decorative xmlns:adec="http://schemas.microsoft.com/office/drawing/2017/decorative" val="1"/>
              </a:ext>
            </a:extLst>
          </p:cNvPr>
          <p:cNvPicPr>
            <a:picLocks noGrp="1" noChangeAspect="1"/>
          </p:cNvPicPr>
          <p:nvPr>
            <p:ph sz="half" idx="1"/>
          </p:nvPr>
        </p:nvPicPr>
        <p:blipFill>
          <a:blip r:embed="rId4">
            <a:extLst>
              <a:ext uri="{28A0092B-C50C-407E-A947-70E740481C1C}">
                <a14:useLocalDpi xmlns:a14="http://schemas.microsoft.com/office/drawing/2010/main"/>
              </a:ext>
            </a:extLst>
          </a:blip>
          <a:stretch>
            <a:fillRect/>
          </a:stretch>
        </p:blipFill>
        <p:spPr>
          <a:xfrm>
            <a:off x="1003300" y="2997994"/>
            <a:ext cx="2298700" cy="2006600"/>
          </a:xfrm>
        </p:spPr>
      </p:pic>
      <p:sp>
        <p:nvSpPr>
          <p:cNvPr id="3" name="Slide Number Placeholder 3">
            <a:extLst>
              <a:ext uri="{FF2B5EF4-FFF2-40B4-BE49-F238E27FC236}">
                <a16:creationId xmlns:a16="http://schemas.microsoft.com/office/drawing/2014/main" id="{E89E239B-A4E1-A0EE-26E7-FCDF503FA1A1}"/>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73</a:t>
            </a:fld>
            <a:endParaRPr lang="fr-CA">
              <a:latin typeface="Lora Regular Roman" pitchFamily="2" charset="0"/>
            </a:endParaRPr>
          </a:p>
        </p:txBody>
      </p:sp>
      <p:sp>
        <p:nvSpPr>
          <p:cNvPr id="2" name="Content Placeholder 13">
            <a:extLst>
              <a:ext uri="{FF2B5EF4-FFF2-40B4-BE49-F238E27FC236}">
                <a16:creationId xmlns:a16="http://schemas.microsoft.com/office/drawing/2014/main" id="{4983EBF2-E18A-AF81-7B6D-89EBFD3CDCB7}"/>
              </a:ext>
            </a:extLst>
          </p:cNvPr>
          <p:cNvSpPr txBox="1">
            <a:spLocks/>
          </p:cNvSpPr>
          <p:nvPr/>
        </p:nvSpPr>
        <p:spPr>
          <a:xfrm>
            <a:off x="4357594" y="1523515"/>
            <a:ext cx="6261538" cy="4351338"/>
          </a:xfrm>
          <a:prstGeom prst="rect">
            <a:avLst/>
          </a:prstGeom>
        </p:spPr>
        <p:txBody>
          <a:bodyPr vert="horz" lIns="91440" tIns="45720" rIns="91440" bIns="45720" rtlCol="0" anchor="ctr">
            <a:normAutofit/>
          </a:bodyPr>
          <a:lstStyle>
            <a:lvl1pPr marL="0" indent="0" algn="l" defTabSz="914400" rtl="0" eaLnBrk="1" latinLnBrk="0" hangingPunct="1">
              <a:lnSpc>
                <a:spcPct val="100000"/>
              </a:lnSpc>
              <a:spcBef>
                <a:spcPts val="1200"/>
              </a:spcBef>
              <a:spcAft>
                <a:spcPts val="1200"/>
              </a:spcAft>
              <a:buFont typeface="Arial" panose="020B0604020202020204" pitchFamily="34" charset="0"/>
              <a:buNone/>
              <a:defRPr sz="2400" kern="1200">
                <a:solidFill>
                  <a:schemeClr val="tx1"/>
                </a:solidFill>
                <a:latin typeface="LORA REGULAR ROMAN" pitchFamily="2" charset="77"/>
                <a:ea typeface="+mn-ea"/>
                <a:cs typeface="+mn-cs"/>
              </a:defRPr>
            </a:lvl1pPr>
            <a:lvl2pPr marL="217800" indent="-228600" algn="l" defTabSz="914400" rtl="0" eaLnBrk="1" latinLnBrk="0" hangingPunct="1">
              <a:lnSpc>
                <a:spcPct val="90000"/>
              </a:lnSpc>
              <a:spcBef>
                <a:spcPts val="0"/>
              </a:spcBef>
              <a:spcAft>
                <a:spcPts val="600"/>
              </a:spcAft>
              <a:buFont typeface="Arial" panose="020B0604020202020204" pitchFamily="34" charset="0"/>
              <a:buChar char="•"/>
              <a:defRPr sz="2400" kern="1200">
                <a:solidFill>
                  <a:schemeClr val="tx1"/>
                </a:solidFill>
                <a:latin typeface="LORA REGULAR ROMAN" pitchFamily="2" charset="77"/>
                <a:ea typeface="+mn-ea"/>
                <a:cs typeface="+mn-cs"/>
              </a:defRPr>
            </a:lvl2pPr>
            <a:lvl3pPr marL="495000" indent="-228600" algn="l" defTabSz="914400" rtl="0" eaLnBrk="1" latinLnBrk="0" hangingPunct="1">
              <a:lnSpc>
                <a:spcPct val="90000"/>
              </a:lnSpc>
              <a:spcBef>
                <a:spcPts val="0"/>
              </a:spcBef>
              <a:spcAft>
                <a:spcPts val="600"/>
              </a:spcAft>
              <a:buFont typeface="System Font Regular"/>
              <a:buChar char="‒"/>
              <a:defRPr sz="2400" kern="1200">
                <a:solidFill>
                  <a:schemeClr val="tx1"/>
                </a:solidFill>
                <a:latin typeface="LORA REGULAR ROMAN" pitchFamily="2" charset="77"/>
                <a:ea typeface="+mn-ea"/>
                <a:cs typeface="+mn-cs"/>
              </a:defRPr>
            </a:lvl3pPr>
            <a:lvl4pPr marL="844200" indent="-228600" algn="l" defTabSz="914400" rtl="0" eaLnBrk="1" latinLnBrk="0" hangingPunct="1">
              <a:lnSpc>
                <a:spcPct val="90000"/>
              </a:lnSpc>
              <a:spcBef>
                <a:spcPts val="0"/>
              </a:spcBef>
              <a:spcAft>
                <a:spcPts val="600"/>
              </a:spcAft>
              <a:buFont typeface="System Font Regular"/>
              <a:buChar char="⬩"/>
              <a:defRPr sz="2400" kern="1200">
                <a:solidFill>
                  <a:schemeClr val="tx1"/>
                </a:solidFill>
                <a:latin typeface="LORA REGULAR ROMAN" pitchFamily="2" charset="77"/>
                <a:ea typeface="+mn-ea"/>
                <a:cs typeface="+mn-cs"/>
              </a:defRPr>
            </a:lvl4pPr>
            <a:lvl5pPr marL="1085400" indent="-228600" algn="l" defTabSz="914400" rtl="0" eaLnBrk="1" latinLnBrk="0" hangingPunct="1">
              <a:lnSpc>
                <a:spcPct val="90000"/>
              </a:lnSpc>
              <a:spcBef>
                <a:spcPts val="0"/>
              </a:spcBef>
              <a:spcAft>
                <a:spcPts val="600"/>
              </a:spcAft>
              <a:buFont typeface="Wingdings" pitchFamily="2" charset="2"/>
              <a:buChar char="§"/>
              <a:defRPr sz="2400" kern="1200">
                <a:solidFill>
                  <a:schemeClr val="tx1"/>
                </a:solidFill>
                <a:latin typeface="LORA REGULAR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lnSpc>
                <a:spcPct val="100000"/>
              </a:lnSpc>
            </a:pPr>
            <a:r>
              <a:rPr lang="fr-FR" sz="2800" dirty="0">
                <a:latin typeface="Lora" pitchFamily="2" charset="0"/>
              </a:rPr>
              <a:t>Calme le système nerveux qui contrôle les fonctions involontaires.</a:t>
            </a:r>
          </a:p>
          <a:p>
            <a:pPr lvl="1">
              <a:lnSpc>
                <a:spcPct val="100000"/>
              </a:lnSpc>
            </a:pPr>
            <a:endParaRPr lang="en-US" sz="2800" dirty="0">
              <a:latin typeface="Lora" pitchFamily="2" charset="0"/>
            </a:endParaRPr>
          </a:p>
          <a:p>
            <a:pPr lvl="1">
              <a:lnSpc>
                <a:spcPct val="100000"/>
              </a:lnSpc>
            </a:pPr>
            <a:r>
              <a:rPr lang="fr-FR" sz="2800" dirty="0">
                <a:latin typeface="Lora" pitchFamily="2" charset="0"/>
              </a:rPr>
              <a:t>Améliore la concentration et l'attention. </a:t>
            </a:r>
          </a:p>
          <a:p>
            <a:pPr lvl="1">
              <a:lnSpc>
                <a:spcPct val="100000"/>
              </a:lnSpc>
            </a:pPr>
            <a:endParaRPr lang="en-US" sz="2800" dirty="0">
              <a:latin typeface="Lora" pitchFamily="2" charset="0"/>
            </a:endParaRPr>
          </a:p>
          <a:p>
            <a:pPr lvl="1">
              <a:lnSpc>
                <a:spcPct val="100000"/>
              </a:lnSpc>
            </a:pPr>
            <a:r>
              <a:rPr lang="fr-FR" sz="2800" dirty="0">
                <a:latin typeface="Lora" pitchFamily="2" charset="0"/>
              </a:rPr>
              <a:t>Augmente le sentiment de calme et de bien-être.</a:t>
            </a:r>
            <a:endParaRPr lang="en-US" dirty="0">
              <a:latin typeface="Lora" pitchFamily="2" charset="0"/>
            </a:endParaRPr>
          </a:p>
        </p:txBody>
      </p:sp>
    </p:spTree>
    <p:custDataLst>
      <p:tags r:id="rId1"/>
    </p:custDataLst>
    <p:extLst>
      <p:ext uri="{BB962C8B-B14F-4D97-AF65-F5344CB8AC3E}">
        <p14:creationId xmlns:p14="http://schemas.microsoft.com/office/powerpoint/2010/main" val="282606310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9192" y="321711"/>
            <a:ext cx="8001950" cy="1325563"/>
          </a:xfrm>
        </p:spPr>
        <p:txBody>
          <a:bodyPr/>
          <a:lstStyle/>
          <a:p>
            <a:r>
              <a:rPr lang="fr-CA" dirty="0"/>
              <a:t>Pratiquons la respiration profonde</a:t>
            </a:r>
          </a:p>
        </p:txBody>
      </p:sp>
      <p:sp>
        <p:nvSpPr>
          <p:cNvPr id="3" name="TextBox 2">
            <a:extLst>
              <a:ext uri="{FF2B5EF4-FFF2-40B4-BE49-F238E27FC236}">
                <a16:creationId xmlns:a16="http://schemas.microsoft.com/office/drawing/2014/main" id="{7C6F2394-9703-3D29-30E3-A410F269D9AA}"/>
              </a:ext>
            </a:extLst>
          </p:cNvPr>
          <p:cNvSpPr txBox="1"/>
          <p:nvPr/>
        </p:nvSpPr>
        <p:spPr>
          <a:xfrm>
            <a:off x="382630" y="1793526"/>
            <a:ext cx="6569990" cy="4003853"/>
          </a:xfrm>
          <a:prstGeom prst="rect">
            <a:avLst/>
          </a:prstGeom>
          <a:noFill/>
        </p:spPr>
        <p:txBody>
          <a:bodyPr wrap="square" rtlCol="0">
            <a:spAutoFit/>
          </a:bodyPr>
          <a:lstStyle/>
          <a:p>
            <a:pPr marL="365125" lvl="1" indent="-365125">
              <a:lnSpc>
                <a:spcPct val="120000"/>
              </a:lnSpc>
              <a:spcBef>
                <a:spcPts val="600"/>
              </a:spcBef>
              <a:spcAft>
                <a:spcPts val="600"/>
              </a:spcAft>
              <a:buFont typeface="Arial" panose="020B0604020202020204" pitchFamily="34" charset="0"/>
              <a:buChar char="•"/>
              <a:tabLst>
                <a:tab pos="6638925" algn="l"/>
              </a:tabLst>
            </a:pPr>
            <a:r>
              <a:rPr lang="fr-CA" sz="2000" dirty="0">
                <a:latin typeface="Lora" pitchFamily="2" charset="0"/>
              </a:rPr>
              <a:t>Asseyez-vous ou tenez-vous debout confortablement.</a:t>
            </a:r>
          </a:p>
          <a:p>
            <a:pPr marL="365125" lvl="1" indent="-365125">
              <a:lnSpc>
                <a:spcPct val="120000"/>
              </a:lnSpc>
              <a:spcBef>
                <a:spcPts val="600"/>
              </a:spcBef>
              <a:spcAft>
                <a:spcPts val="600"/>
              </a:spcAft>
              <a:buFont typeface="Arial" panose="020B0604020202020204" pitchFamily="34" charset="0"/>
              <a:buChar char="•"/>
              <a:tabLst>
                <a:tab pos="6638925" algn="l"/>
              </a:tabLst>
            </a:pPr>
            <a:r>
              <a:rPr lang="fr-CA" sz="2000" dirty="0">
                <a:latin typeface="Lora" pitchFamily="2" charset="0"/>
              </a:rPr>
              <a:t>Placez une main sur votre poitrine et l’autre sur votre ventre.</a:t>
            </a:r>
          </a:p>
          <a:p>
            <a:pPr marL="365125" lvl="1" indent="-365125">
              <a:lnSpc>
                <a:spcPct val="120000"/>
              </a:lnSpc>
              <a:spcBef>
                <a:spcPts val="600"/>
              </a:spcBef>
              <a:spcAft>
                <a:spcPts val="600"/>
              </a:spcAft>
              <a:buFont typeface="Arial" panose="020B0604020202020204" pitchFamily="34" charset="0"/>
              <a:buChar char="•"/>
              <a:tabLst>
                <a:tab pos="6638925" algn="l"/>
              </a:tabLst>
            </a:pPr>
            <a:r>
              <a:rPr lang="fr-CA" sz="2000" dirty="0">
                <a:latin typeface="Lora" pitchFamily="2" charset="0"/>
              </a:rPr>
              <a:t>Inspirez lentement par le nez en comptant jusqu’à trois ou quatre, en laissant votre ventre se gonfler.</a:t>
            </a:r>
          </a:p>
          <a:p>
            <a:pPr marL="365125" lvl="1" indent="-365125">
              <a:lnSpc>
                <a:spcPct val="120000"/>
              </a:lnSpc>
              <a:spcBef>
                <a:spcPts val="600"/>
              </a:spcBef>
              <a:spcAft>
                <a:spcPts val="600"/>
              </a:spcAft>
              <a:buFont typeface="Arial" panose="020B0604020202020204" pitchFamily="34" charset="0"/>
              <a:buChar char="•"/>
              <a:tabLst>
                <a:tab pos="6638925" algn="l"/>
              </a:tabLst>
            </a:pPr>
            <a:r>
              <a:rPr lang="fr-CA" sz="2000" dirty="0">
                <a:latin typeface="Lora" pitchFamily="2" charset="0"/>
              </a:rPr>
              <a:t>Tenez brièvement votre respiration, puis expirez lentement en comptant jusqu’à trois ou quatre.</a:t>
            </a:r>
          </a:p>
          <a:p>
            <a:pPr marL="365125" lvl="1" indent="-365125">
              <a:lnSpc>
                <a:spcPct val="120000"/>
              </a:lnSpc>
              <a:spcBef>
                <a:spcPts val="600"/>
              </a:spcBef>
              <a:spcAft>
                <a:spcPts val="600"/>
              </a:spcAft>
              <a:buFont typeface="Arial" panose="020B0604020202020204" pitchFamily="34" charset="0"/>
              <a:buChar char="•"/>
              <a:tabLst>
                <a:tab pos="6638925" algn="l"/>
              </a:tabLst>
            </a:pPr>
            <a:r>
              <a:rPr lang="fr-CA" sz="2000" dirty="0">
                <a:latin typeface="Lora" pitchFamily="2" charset="0"/>
              </a:rPr>
              <a:t>Répétez plusieurs fois.</a:t>
            </a:r>
            <a:endParaRPr lang="en-CA" sz="2000" dirty="0"/>
          </a:p>
        </p:txBody>
      </p:sp>
      <p:sp>
        <p:nvSpPr>
          <p:cNvPr id="7" name="TextBox 6">
            <a:extLst>
              <a:ext uri="{FF2B5EF4-FFF2-40B4-BE49-F238E27FC236}">
                <a16:creationId xmlns:a16="http://schemas.microsoft.com/office/drawing/2014/main" id="{6D88B416-C968-F1B0-0B4E-C2472A91CAC8}"/>
              </a:ext>
            </a:extLst>
          </p:cNvPr>
          <p:cNvSpPr txBox="1"/>
          <p:nvPr/>
        </p:nvSpPr>
        <p:spPr>
          <a:xfrm>
            <a:off x="379192" y="5910503"/>
            <a:ext cx="7304527" cy="801245"/>
          </a:xfrm>
          <a:prstGeom prst="rect">
            <a:avLst/>
          </a:prstGeom>
          <a:noFill/>
        </p:spPr>
        <p:txBody>
          <a:bodyPr wrap="square" rtlCol="0">
            <a:spAutoFit/>
          </a:bodyPr>
          <a:lstStyle/>
          <a:p>
            <a:pPr>
              <a:lnSpc>
                <a:spcPct val="107000"/>
              </a:lnSpc>
              <a:spcAft>
                <a:spcPts val="800"/>
              </a:spcAft>
            </a:pPr>
            <a:r>
              <a:rPr lang="fr-CA" sz="2000" b="1" dirty="0">
                <a:latin typeface="Lora" pitchFamily="2" charset="0"/>
              </a:rPr>
              <a:t>Qu’avez-vous remarqué?</a:t>
            </a:r>
            <a:endParaRPr lang="en-US" sz="2000" b="1" dirty="0">
              <a:latin typeface="Lora" pitchFamily="2" charset="0"/>
            </a:endParaRPr>
          </a:p>
          <a:p>
            <a:endParaRPr lang="en-CA" dirty="0"/>
          </a:p>
        </p:txBody>
      </p:sp>
      <p:sp>
        <p:nvSpPr>
          <p:cNvPr id="4" name="Slide Number Placeholder 3">
            <a:extLst>
              <a:ext uri="{FF2B5EF4-FFF2-40B4-BE49-F238E27FC236}">
                <a16:creationId xmlns:a16="http://schemas.microsoft.com/office/drawing/2014/main" id="{94D6BDC8-0E68-485B-63FD-18392501F085}"/>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74</a:t>
            </a:fld>
            <a:endParaRPr lang="fr-CA">
              <a:latin typeface="Lora Regular Roman" pitchFamily="2" charset="0"/>
            </a:endParaRPr>
          </a:p>
        </p:txBody>
      </p:sp>
      <p:pic>
        <p:nvPicPr>
          <p:cNvPr id="5" name="Picture 4">
            <a:extLst>
              <a:ext uri="{FF2B5EF4-FFF2-40B4-BE49-F238E27FC236}">
                <a16:creationId xmlns:a16="http://schemas.microsoft.com/office/drawing/2014/main" id="{D9699ECE-D2C2-FCBD-3B91-8E3D04F5DD7D}"/>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7275253" y="0"/>
            <a:ext cx="4908931" cy="6858000"/>
          </a:xfrm>
          <a:prstGeom prst="rect">
            <a:avLst/>
          </a:prstGeom>
        </p:spPr>
      </p:pic>
    </p:spTree>
    <p:extLst>
      <p:ext uri="{BB962C8B-B14F-4D97-AF65-F5344CB8AC3E}">
        <p14:creationId xmlns:p14="http://schemas.microsoft.com/office/powerpoint/2010/main" val="1425296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A450B9EA-8844-5444-81DD-CD6598AA4F04}"/>
              </a:ext>
            </a:extLst>
          </p:cNvPr>
          <p:cNvSpPr>
            <a:spLocks noGrp="1"/>
          </p:cNvSpPr>
          <p:nvPr>
            <p:ph type="title"/>
          </p:nvPr>
        </p:nvSpPr>
        <p:spPr>
          <a:xfrm>
            <a:off x="867374" y="-168406"/>
            <a:ext cx="4341440" cy="2731981"/>
          </a:xfrm>
        </p:spPr>
        <p:txBody>
          <a:bodyPr/>
          <a:lstStyle/>
          <a:p>
            <a:r>
              <a:rPr lang="fr-CA" dirty="0"/>
              <a:t>Le monologue intérieur </a:t>
            </a:r>
          </a:p>
        </p:txBody>
      </p:sp>
      <p:pic>
        <p:nvPicPr>
          <p:cNvPr id="3" name="Picture 2">
            <a:extLst>
              <a:ext uri="{FF2B5EF4-FFF2-40B4-BE49-F238E27FC236}">
                <a16:creationId xmlns:a16="http://schemas.microsoft.com/office/drawing/2014/main" id="{A063258B-702F-B002-0FF4-DA74AD05DB66}"/>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5924" y="2566785"/>
            <a:ext cx="5943600" cy="3962400"/>
          </a:xfrm>
          <a:prstGeom prst="rect">
            <a:avLst/>
          </a:prstGeom>
          <a:effectLst>
            <a:outerShdw blurRad="50800" dist="38100" algn="l" rotWithShape="0">
              <a:prstClr val="black">
                <a:alpha val="40000"/>
              </a:prstClr>
            </a:outerShdw>
          </a:effectLst>
        </p:spPr>
      </p:pic>
      <p:sp>
        <p:nvSpPr>
          <p:cNvPr id="19" name="Speech Bubble: Oval 18">
            <a:extLst>
              <a:ext uri="{FF2B5EF4-FFF2-40B4-BE49-F238E27FC236}">
                <a16:creationId xmlns:a16="http://schemas.microsoft.com/office/drawing/2014/main" id="{CDCE77A6-12CD-446B-AB58-69BA7A6F4BE9}"/>
              </a:ext>
            </a:extLst>
          </p:cNvPr>
          <p:cNvSpPr/>
          <p:nvPr/>
        </p:nvSpPr>
        <p:spPr>
          <a:xfrm>
            <a:off x="2908300" y="1894114"/>
            <a:ext cx="2934819" cy="1534886"/>
          </a:xfrm>
          <a:prstGeom prst="wedgeEllipseCallout">
            <a:avLst>
              <a:gd name="adj1" fmla="val 71077"/>
              <a:gd name="adj2" fmla="val 45248"/>
            </a:avLst>
          </a:prstGeom>
          <a:solidFill>
            <a:srgbClr val="0BACDC"/>
          </a:solidFill>
          <a:ln>
            <a:solidFill>
              <a:schemeClr val="accent1">
                <a:lumMod val="40000"/>
                <a:lumOff val="6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fr-CA" sz="2000" dirty="0">
                <a:latin typeface="Lora" pitchFamily="2" charset="77"/>
                <a:ea typeface="Red Hat Display Medium" panose="02010303040201060303" pitchFamily="2" charset="0"/>
                <a:cs typeface="Red Hat Display Medium" panose="02010303040201060303" pitchFamily="2" charset="0"/>
              </a:rPr>
              <a:t>« Je ne peux pas faire face à cela »</a:t>
            </a:r>
          </a:p>
        </p:txBody>
      </p:sp>
      <p:sp>
        <p:nvSpPr>
          <p:cNvPr id="18" name="Speech Bubble: Oval 17">
            <a:extLst>
              <a:ext uri="{FF2B5EF4-FFF2-40B4-BE49-F238E27FC236}">
                <a16:creationId xmlns:a16="http://schemas.microsoft.com/office/drawing/2014/main" id="{70E513B2-0881-4E33-9EE8-0BE10618D8E3}"/>
              </a:ext>
            </a:extLst>
          </p:cNvPr>
          <p:cNvSpPr/>
          <p:nvPr/>
        </p:nvSpPr>
        <p:spPr>
          <a:xfrm>
            <a:off x="7898014" y="1039182"/>
            <a:ext cx="2771372" cy="2032552"/>
          </a:xfrm>
          <a:prstGeom prst="wedgeEllipseCallout">
            <a:avLst>
              <a:gd name="adj1" fmla="val -38500"/>
              <a:gd name="adj2" fmla="val 67442"/>
            </a:avLst>
          </a:prstGeom>
          <a:solidFill>
            <a:srgbClr val="78C044"/>
          </a:solidFill>
          <a:ln>
            <a:solidFill>
              <a:srgbClr val="92D050"/>
            </a:solidFill>
          </a:ln>
        </p:spPr>
        <p:style>
          <a:lnRef idx="1">
            <a:schemeClr val="accent1"/>
          </a:lnRef>
          <a:fillRef idx="3">
            <a:schemeClr val="accent1"/>
          </a:fillRef>
          <a:effectRef idx="2">
            <a:schemeClr val="accent1"/>
          </a:effectRef>
          <a:fontRef idx="minor">
            <a:schemeClr val="lt1"/>
          </a:fontRef>
        </p:style>
        <p:txBody>
          <a:bodyPr rtlCol="0" anchor="ctr"/>
          <a:lstStyle/>
          <a:p>
            <a:pPr lvl="0" algn="ctr">
              <a:defRPr/>
            </a:pPr>
            <a:r>
              <a:rPr lang="fr-CA" sz="2000" dirty="0">
                <a:solidFill>
                  <a:prstClr val="white"/>
                </a:solidFill>
                <a:latin typeface="Lora" pitchFamily="2" charset="77"/>
                <a:ea typeface="Red Hat Display Medium" panose="02010303040201060303" pitchFamily="2" charset="0"/>
                <a:cs typeface="Red Hat Display Medium" panose="02010303040201060303" pitchFamily="2" charset="0"/>
              </a:rPr>
              <a:t>« Je peux y arriver, un jour à la fois »</a:t>
            </a:r>
          </a:p>
        </p:txBody>
      </p:sp>
      <p:pic>
        <p:nvPicPr>
          <p:cNvPr id="2" name="Picture 1">
            <a:extLst>
              <a:ext uri="{FF2B5EF4-FFF2-40B4-BE49-F238E27FC236}">
                <a16:creationId xmlns:a16="http://schemas.microsoft.com/office/drawing/2014/main" id="{1F029F4F-4A55-46C0-02F1-C03A72CD4205}"/>
              </a:ext>
              <a:ext uri="{C183D7F6-B498-43B3-948B-1728B52AA6E4}">
                <adec:decorative xmlns:adec="http://schemas.microsoft.com/office/drawing/2017/decorative" val="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471434" y="386324"/>
            <a:ext cx="737380" cy="652858"/>
          </a:xfrm>
          <a:prstGeom prst="rect">
            <a:avLst/>
          </a:prstGeom>
        </p:spPr>
      </p:pic>
      <p:sp>
        <p:nvSpPr>
          <p:cNvPr id="4" name="Slide Number Placeholder 3">
            <a:extLst>
              <a:ext uri="{FF2B5EF4-FFF2-40B4-BE49-F238E27FC236}">
                <a16:creationId xmlns:a16="http://schemas.microsoft.com/office/drawing/2014/main" id="{2635833A-CE5B-A2F5-2D22-90B2A8BF9360}"/>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75</a:t>
            </a:fld>
            <a:endParaRPr lang="fr-CA">
              <a:latin typeface="Lora Regular Roman" pitchFamily="2" charset="0"/>
            </a:endParaRPr>
          </a:p>
        </p:txBody>
      </p:sp>
    </p:spTree>
    <p:extLst>
      <p:ext uri="{BB962C8B-B14F-4D97-AF65-F5344CB8AC3E}">
        <p14:creationId xmlns:p14="http://schemas.microsoft.com/office/powerpoint/2010/main" val="2159958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18"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Title 1"/>
          <p:cNvSpPr>
            <a:spLocks noGrp="1"/>
          </p:cNvSpPr>
          <p:nvPr>
            <p:ph type="title"/>
          </p:nvPr>
        </p:nvSpPr>
        <p:spPr>
          <a:xfrm>
            <a:off x="744380" y="184826"/>
            <a:ext cx="10515600" cy="1325563"/>
          </a:xfrm>
        </p:spPr>
        <p:txBody>
          <a:bodyPr>
            <a:normAutofit/>
          </a:bodyPr>
          <a:lstStyle/>
          <a:p>
            <a:r>
              <a:rPr lang="fr-CA" altLang="en-US" dirty="0"/>
              <a:t>Pièges de pensée courants</a:t>
            </a:r>
          </a:p>
        </p:txBody>
      </p:sp>
      <p:grpSp>
        <p:nvGrpSpPr>
          <p:cNvPr id="10" name="Group 9" descr="Surgénéralisation&#10;Je rate TOUJOURS!">
            <a:extLst>
              <a:ext uri="{FF2B5EF4-FFF2-40B4-BE49-F238E27FC236}">
                <a16:creationId xmlns:a16="http://schemas.microsoft.com/office/drawing/2014/main" id="{FFB50124-265A-49B0-A9BD-5C8DE44657A0}"/>
              </a:ext>
            </a:extLst>
          </p:cNvPr>
          <p:cNvGrpSpPr/>
          <p:nvPr/>
        </p:nvGrpSpPr>
        <p:grpSpPr>
          <a:xfrm>
            <a:off x="572840" y="1924060"/>
            <a:ext cx="3419412" cy="3109702"/>
            <a:chOff x="667759" y="824408"/>
            <a:chExt cx="3788431" cy="3571605"/>
          </a:xfrm>
        </p:grpSpPr>
        <p:sp>
          <p:nvSpPr>
            <p:cNvPr id="5" name="TextBox 4">
              <a:extLst>
                <a:ext uri="{FF2B5EF4-FFF2-40B4-BE49-F238E27FC236}">
                  <a16:creationId xmlns:a16="http://schemas.microsoft.com/office/drawing/2014/main" id="{39359B2B-CB44-4CD3-ADD6-2F2E15F18DD3}"/>
                </a:ext>
              </a:extLst>
            </p:cNvPr>
            <p:cNvSpPr txBox="1"/>
            <p:nvPr/>
          </p:nvSpPr>
          <p:spPr>
            <a:xfrm>
              <a:off x="667759" y="824408"/>
              <a:ext cx="3788431" cy="1073661"/>
            </a:xfrm>
            <a:prstGeom prst="rect">
              <a:avLst/>
            </a:prstGeom>
            <a:noFill/>
          </p:spPr>
          <p:txBody>
            <a:bodyPr wrap="square" rtlCol="0">
              <a:spAutoFit/>
            </a:bodyPr>
            <a:lstStyle/>
            <a:p>
              <a:pPr>
                <a:lnSpc>
                  <a:spcPct val="150000"/>
                </a:lnSpc>
                <a:defRPr/>
              </a:pPr>
              <a:r>
                <a:rPr lang="fr-CA" altLang="en-US" sz="2400" dirty="0">
                  <a:solidFill>
                    <a:srgbClr val="006498"/>
                  </a:solidFill>
                  <a:latin typeface="Lora" pitchFamily="2" charset="0"/>
                  <a:ea typeface="Red Hat Display" panose="02010303040201060303" pitchFamily="2" charset="0"/>
                  <a:cs typeface="Red Hat Display" panose="02010303040201060303" pitchFamily="2" charset="0"/>
                </a:rPr>
                <a:t>S</a:t>
              </a:r>
              <a:r>
                <a:rPr kumimoji="0" lang="fr-CA" altLang="en-US" sz="2400" b="0" i="0" u="none" strike="noStrike" kern="1200" cap="none" spc="0" normalizeH="0" baseline="0" noProof="0" dirty="0" err="1">
                  <a:ln>
                    <a:noFill/>
                  </a:ln>
                  <a:solidFill>
                    <a:srgbClr val="006498"/>
                  </a:solidFill>
                  <a:effectLst/>
                  <a:uLnTx/>
                  <a:uFillTx/>
                  <a:latin typeface="Lora" pitchFamily="2" charset="0"/>
                  <a:ea typeface="Red Hat Display" panose="02010303040201060303" pitchFamily="2" charset="0"/>
                  <a:cs typeface="Red Hat Display" panose="02010303040201060303" pitchFamily="2" charset="0"/>
                </a:rPr>
                <a:t>urgénéralisation</a:t>
              </a:r>
              <a:endParaRPr kumimoji="0" lang="fr-CA" altLang="en-US" sz="2400" b="0" i="0" u="none" strike="noStrike" kern="1200" cap="none" spc="0" normalizeH="0" baseline="0" noProof="0" dirty="0">
                <a:ln>
                  <a:noFill/>
                </a:ln>
                <a:solidFill>
                  <a:srgbClr val="006498"/>
                </a:solidFill>
                <a:effectLst/>
                <a:uLnTx/>
                <a:uFillTx/>
                <a:latin typeface="Lora" pitchFamily="2" charset="0"/>
                <a:ea typeface="Red Hat Display" panose="02010303040201060303" pitchFamily="2" charset="0"/>
                <a:cs typeface="Red Hat Display" panose="02010303040201060303" pitchFamily="2" charset="0"/>
              </a:endParaRPr>
            </a:p>
            <a:p>
              <a:pPr>
                <a:lnSpc>
                  <a:spcPct val="150000"/>
                </a:lnSpc>
                <a:defRPr/>
              </a:pPr>
              <a:r>
                <a:rPr kumimoji="0" lang="fr-CA" altLang="en-US" sz="1400" b="0" i="0" u="none" strike="noStrike" kern="1200" cap="none" spc="0" normalizeH="0" baseline="0" noProof="0" dirty="0">
                  <a:ln>
                    <a:noFill/>
                  </a:ln>
                  <a:solidFill>
                    <a:srgbClr val="0069B3"/>
                  </a:solidFill>
                  <a:effectLst/>
                  <a:uLnTx/>
                  <a:uFillTx/>
                  <a:latin typeface="Lora" pitchFamily="2" charset="0"/>
                </a:rPr>
                <a:t> </a:t>
              </a:r>
              <a:endParaRPr kumimoji="0" lang="fr-CA" sz="1400" b="0" i="0" u="none" strike="noStrike" kern="1200" cap="none" spc="0" normalizeH="0" baseline="0" noProof="0" dirty="0">
                <a:ln>
                  <a:noFill/>
                </a:ln>
                <a:solidFill>
                  <a:srgbClr val="0069B3"/>
                </a:solidFill>
                <a:effectLst/>
                <a:uLnTx/>
                <a:uFillTx/>
                <a:latin typeface="Lora" pitchFamily="2" charset="0"/>
              </a:endParaRPr>
            </a:p>
          </p:txBody>
        </p:sp>
        <p:sp>
          <p:nvSpPr>
            <p:cNvPr id="9" name="Speech Bubble: Rectangle with Corners Rounded 8">
              <a:extLst>
                <a:ext uri="{FF2B5EF4-FFF2-40B4-BE49-F238E27FC236}">
                  <a16:creationId xmlns:a16="http://schemas.microsoft.com/office/drawing/2014/main" id="{A09B515C-8B88-46EA-8513-EB1362C76FB3}"/>
                </a:ext>
              </a:extLst>
            </p:cNvPr>
            <p:cNvSpPr/>
            <p:nvPr/>
          </p:nvSpPr>
          <p:spPr>
            <a:xfrm>
              <a:off x="773118" y="2327796"/>
              <a:ext cx="2553629" cy="2068217"/>
            </a:xfrm>
            <a:prstGeom prst="wedgeRoundRectCallout">
              <a:avLst>
                <a:gd name="adj1" fmla="val -32446"/>
                <a:gd name="adj2" fmla="val -89279"/>
                <a:gd name="adj3" fmla="val 16667"/>
              </a:avLst>
            </a:prstGeom>
            <a:solidFill>
              <a:srgbClr val="0069B3"/>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fr-CA" sz="1400" b="0" i="0" u="none" strike="noStrike" kern="1200" cap="none" spc="0" normalizeH="0" baseline="0" noProof="0" dirty="0">
                <a:ln>
                  <a:solidFill>
                    <a:schemeClr val="bg1"/>
                  </a:solidFill>
                </a:ln>
                <a:solidFill>
                  <a:prstClr val="white"/>
                </a:solidFill>
                <a:effectLst/>
                <a:uLnTx/>
                <a:uFillTx/>
                <a:latin typeface="Lora Regular Roman" pitchFamily="2" charset="0"/>
              </a:endParaRPr>
            </a:p>
          </p:txBody>
        </p:sp>
        <p:sp>
          <p:nvSpPr>
            <p:cNvPr id="8" name="TextBox 7">
              <a:extLst>
                <a:ext uri="{FF2B5EF4-FFF2-40B4-BE49-F238E27FC236}">
                  <a16:creationId xmlns:a16="http://schemas.microsoft.com/office/drawing/2014/main" id="{B71FD82C-C589-4E40-B9F2-5C9FCFF589D8}"/>
                </a:ext>
              </a:extLst>
            </p:cNvPr>
            <p:cNvSpPr txBox="1"/>
            <p:nvPr/>
          </p:nvSpPr>
          <p:spPr>
            <a:xfrm>
              <a:off x="667759" y="2795920"/>
              <a:ext cx="2553629" cy="924016"/>
            </a:xfrm>
            <a:prstGeom prst="rect">
              <a:avLst/>
            </a:prstGeom>
            <a:noFill/>
          </p:spPr>
          <p:txBody>
            <a:bodyPr wrap="square" rtlCol="0">
              <a:spAutoFit/>
            </a:bodyPr>
            <a:lstStyle/>
            <a:p>
              <a:pPr marL="334645" algn="ctr">
                <a:lnSpc>
                  <a:spcPct val="120000"/>
                </a:lnSpc>
              </a:pPr>
              <a:r>
                <a:rPr lang="fr-CA" sz="2000" spc="-35" dirty="0">
                  <a:solidFill>
                    <a:srgbClr val="FFFFFF"/>
                  </a:solidFill>
                  <a:effectLst/>
                  <a:latin typeface="Lora" pitchFamily="2" charset="77"/>
                  <a:ea typeface="Arial" panose="020B0604020202020204" pitchFamily="34" charset="0"/>
                </a:rPr>
                <a:t>Je rate TOUJOURS!</a:t>
              </a:r>
              <a:endParaRPr lang="fr-CA" sz="2000" dirty="0">
                <a:effectLst/>
                <a:latin typeface="Lora" pitchFamily="2" charset="77"/>
                <a:ea typeface="Arial" panose="020B0604020202020204" pitchFamily="34" charset="0"/>
              </a:endParaRPr>
            </a:p>
          </p:txBody>
        </p:sp>
      </p:grpSp>
      <p:grpSp>
        <p:nvGrpSpPr>
          <p:cNvPr id="14" name="Group 13" descr="Lecture de l’esprit&#10;Ils ne m’aiment pas.">
            <a:extLst>
              <a:ext uri="{FF2B5EF4-FFF2-40B4-BE49-F238E27FC236}">
                <a16:creationId xmlns:a16="http://schemas.microsoft.com/office/drawing/2014/main" id="{C8376A78-D0F3-44D4-83C9-537CA6112CD5}"/>
              </a:ext>
            </a:extLst>
          </p:cNvPr>
          <p:cNvGrpSpPr/>
          <p:nvPr/>
        </p:nvGrpSpPr>
        <p:grpSpPr>
          <a:xfrm>
            <a:off x="3182860" y="3178853"/>
            <a:ext cx="2700693" cy="2954761"/>
            <a:chOff x="582460" y="53694"/>
            <a:chExt cx="3434155" cy="3743512"/>
          </a:xfrm>
        </p:grpSpPr>
        <p:sp>
          <p:nvSpPr>
            <p:cNvPr id="15" name="TextBox 14">
              <a:extLst>
                <a:ext uri="{FF2B5EF4-FFF2-40B4-BE49-F238E27FC236}">
                  <a16:creationId xmlns:a16="http://schemas.microsoft.com/office/drawing/2014/main" id="{8AEFD108-BB70-43C3-8381-28697C5518A7}"/>
                </a:ext>
              </a:extLst>
            </p:cNvPr>
            <p:cNvSpPr txBox="1"/>
            <p:nvPr/>
          </p:nvSpPr>
          <p:spPr>
            <a:xfrm>
              <a:off x="582460" y="53694"/>
              <a:ext cx="3053577" cy="1041697"/>
            </a:xfrm>
            <a:prstGeom prst="rect">
              <a:avLst/>
            </a:prstGeom>
            <a:noFill/>
          </p:spPr>
          <p:txBody>
            <a:bodyPr wrap="square" rtlCol="0">
              <a:spAutoFit/>
            </a:bodyPr>
            <a:lstStyle/>
            <a:p>
              <a:pPr algn="ctr">
                <a:lnSpc>
                  <a:spcPts val="2880"/>
                </a:lnSpc>
                <a:defRPr/>
              </a:pPr>
              <a:r>
                <a:rPr lang="fr-CA" altLang="en-US" sz="2400" dirty="0">
                  <a:solidFill>
                    <a:srgbClr val="006498"/>
                  </a:solidFill>
                  <a:latin typeface="Lora" pitchFamily="2" charset="0"/>
                  <a:ea typeface="Red Hat Display" panose="02010303040201060303" pitchFamily="2" charset="0"/>
                  <a:cs typeface="Red Hat Display" panose="02010303040201060303" pitchFamily="2" charset="0"/>
                </a:rPr>
                <a:t>Lecture des pensées</a:t>
              </a:r>
            </a:p>
          </p:txBody>
        </p:sp>
        <p:sp>
          <p:nvSpPr>
            <p:cNvPr id="16" name="Speech Bubble: Rectangle with Corners Rounded 15">
              <a:extLst>
                <a:ext uri="{FF2B5EF4-FFF2-40B4-BE49-F238E27FC236}">
                  <a16:creationId xmlns:a16="http://schemas.microsoft.com/office/drawing/2014/main" id="{8D32AF50-159A-495F-B45C-F70331C87508}"/>
                </a:ext>
              </a:extLst>
            </p:cNvPr>
            <p:cNvSpPr/>
            <p:nvPr/>
          </p:nvSpPr>
          <p:spPr>
            <a:xfrm>
              <a:off x="821126" y="1729566"/>
              <a:ext cx="3195489" cy="2067640"/>
            </a:xfrm>
            <a:prstGeom prst="wedgeRoundRectCallout">
              <a:avLst>
                <a:gd name="adj1" fmla="val 5344"/>
                <a:gd name="adj2" fmla="val -79089"/>
                <a:gd name="adj3" fmla="val 16667"/>
              </a:avLst>
            </a:prstGeom>
            <a:solidFill>
              <a:srgbClr val="00C0F3"/>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fr-CA"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7684F645-9C8A-424E-B4C8-0C2F6AE8B6AA}"/>
                </a:ext>
              </a:extLst>
            </p:cNvPr>
            <p:cNvSpPr txBox="1"/>
            <p:nvPr/>
          </p:nvSpPr>
          <p:spPr>
            <a:xfrm>
              <a:off x="992773" y="2314961"/>
              <a:ext cx="2814911" cy="896851"/>
            </a:xfrm>
            <a:prstGeom prst="rect">
              <a:avLst/>
            </a:prstGeom>
            <a:solidFill>
              <a:srgbClr val="00C0F3"/>
            </a:solidFill>
          </p:spPr>
          <p:txBody>
            <a:bodyPr wrap="square" rtlCol="0">
              <a:spAutoFit/>
            </a:bodyPr>
            <a:lstStyle/>
            <a:p>
              <a:pPr marL="0" marR="0" lvl="0" indent="0" algn="ctr" defTabSz="914400" rtl="0" eaLnBrk="1" fontAlgn="auto" latinLnBrk="0" hangingPunct="1">
                <a:spcBef>
                  <a:spcPts val="0"/>
                </a:spcBef>
                <a:spcAft>
                  <a:spcPts val="0"/>
                </a:spcAft>
                <a:buClrTx/>
                <a:buSzTx/>
                <a:buFontTx/>
                <a:buNone/>
                <a:tabLst/>
                <a:defRPr/>
              </a:pPr>
              <a:r>
                <a:rPr lang="fr-CA" sz="2000" dirty="0">
                  <a:solidFill>
                    <a:schemeClr val="bg1"/>
                  </a:solidFill>
                  <a:latin typeface="Lora" pitchFamily="2" charset="0"/>
                </a:rPr>
                <a:t>Ils ne m’aiment pas.</a:t>
              </a:r>
            </a:p>
          </p:txBody>
        </p:sp>
      </p:grpSp>
      <p:grpSp>
        <p:nvGrpSpPr>
          <p:cNvPr id="18" name="Group 17" descr="Les « devrais »  &#10;Je DEVRAIS mieux faire.">
            <a:extLst>
              <a:ext uri="{FF2B5EF4-FFF2-40B4-BE49-F238E27FC236}">
                <a16:creationId xmlns:a16="http://schemas.microsoft.com/office/drawing/2014/main" id="{8EEE10F4-3857-4F3D-8E26-1BF472E13E22}"/>
              </a:ext>
            </a:extLst>
          </p:cNvPr>
          <p:cNvGrpSpPr/>
          <p:nvPr/>
        </p:nvGrpSpPr>
        <p:grpSpPr>
          <a:xfrm>
            <a:off x="5750563" y="1294669"/>
            <a:ext cx="3132180" cy="3121304"/>
            <a:chOff x="925986" y="570760"/>
            <a:chExt cx="3805946" cy="3552703"/>
          </a:xfrm>
        </p:grpSpPr>
        <p:sp>
          <p:nvSpPr>
            <p:cNvPr id="19" name="TextBox 18">
              <a:extLst>
                <a:ext uri="{FF2B5EF4-FFF2-40B4-BE49-F238E27FC236}">
                  <a16:creationId xmlns:a16="http://schemas.microsoft.com/office/drawing/2014/main" id="{03D6B9DA-0A0F-49D8-89E5-AB7664FD5B7E}"/>
                </a:ext>
              </a:extLst>
            </p:cNvPr>
            <p:cNvSpPr txBox="1"/>
            <p:nvPr/>
          </p:nvSpPr>
          <p:spPr>
            <a:xfrm>
              <a:off x="1678355" y="570760"/>
              <a:ext cx="3053577" cy="1298574"/>
            </a:xfrm>
            <a:prstGeom prst="rect">
              <a:avLst/>
            </a:prstGeom>
            <a:noFill/>
          </p:spPr>
          <p:txBody>
            <a:bodyPr wrap="square" rtlCol="0">
              <a:spAutoFit/>
            </a:bodyPr>
            <a:lstStyle/>
            <a:p>
              <a:pPr algn="ctr">
                <a:lnSpc>
                  <a:spcPct val="150000"/>
                </a:lnSpc>
                <a:defRPr/>
              </a:pPr>
              <a:r>
                <a:rPr lang="fr-CA" altLang="en-US" sz="2400" dirty="0">
                  <a:solidFill>
                    <a:srgbClr val="006498"/>
                  </a:solidFill>
                  <a:latin typeface="Lora" pitchFamily="2" charset="0"/>
                  <a:ea typeface="Red Hat Display" panose="02010303040201060303" pitchFamily="2" charset="0"/>
                  <a:cs typeface="Red Hat Display" panose="02010303040201060303" pitchFamily="2" charset="0"/>
                </a:rPr>
                <a:t>Les « j'aurais dû »  </a:t>
              </a:r>
              <a:endParaRPr lang="fr-CA" sz="2400" dirty="0">
                <a:solidFill>
                  <a:srgbClr val="006498"/>
                </a:solidFill>
                <a:latin typeface="Lora" pitchFamily="2" charset="0"/>
                <a:ea typeface="Red Hat Display" panose="02010303040201060303" pitchFamily="2" charset="0"/>
                <a:cs typeface="Red Hat Display" panose="02010303040201060303" pitchFamily="2" charset="0"/>
              </a:endParaRPr>
            </a:p>
          </p:txBody>
        </p:sp>
        <p:sp>
          <p:nvSpPr>
            <p:cNvPr id="20" name="Speech Bubble: Rectangle with Corners Rounded 19">
              <a:extLst>
                <a:ext uri="{FF2B5EF4-FFF2-40B4-BE49-F238E27FC236}">
                  <a16:creationId xmlns:a16="http://schemas.microsoft.com/office/drawing/2014/main" id="{92CE23C7-53CB-4B9A-843E-00ECF40DE390}"/>
                </a:ext>
              </a:extLst>
            </p:cNvPr>
            <p:cNvSpPr/>
            <p:nvPr/>
          </p:nvSpPr>
          <p:spPr>
            <a:xfrm>
              <a:off x="925986" y="2055246"/>
              <a:ext cx="3053576" cy="2068217"/>
            </a:xfrm>
            <a:prstGeom prst="wedgeRoundRectCallout">
              <a:avLst>
                <a:gd name="adj1" fmla="val -1788"/>
                <a:gd name="adj2" fmla="val -78893"/>
                <a:gd name="adj3" fmla="val 16667"/>
              </a:avLst>
            </a:prstGeom>
            <a:solidFill>
              <a:schemeClr val="accent3">
                <a:lumMod val="40000"/>
                <a:lumOff val="60000"/>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fr-CA"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B668FC9F-5E58-461D-B637-4010B86F2EE4}"/>
                </a:ext>
              </a:extLst>
            </p:cNvPr>
            <p:cNvSpPr txBox="1"/>
            <p:nvPr/>
          </p:nvSpPr>
          <p:spPr>
            <a:xfrm>
              <a:off x="1052425" y="2593536"/>
              <a:ext cx="2800695" cy="805724"/>
            </a:xfrm>
            <a:prstGeom prst="rect">
              <a:avLst/>
            </a:prstGeom>
            <a:noFill/>
          </p:spPr>
          <p:txBody>
            <a:bodyPr wrap="square" rtlCol="0">
              <a:spAutoFit/>
            </a:bodyPr>
            <a:lstStyle/>
            <a:p>
              <a:pPr algn="ctr">
                <a:defRPr/>
              </a:pPr>
              <a:r>
                <a:rPr lang="fr-CA" sz="2000" dirty="0">
                  <a:solidFill>
                    <a:prstClr val="black"/>
                  </a:solidFill>
                  <a:latin typeface="Lora" pitchFamily="2" charset="0"/>
                </a:rPr>
                <a:t>J'aurais dû mieux faire.</a:t>
              </a:r>
            </a:p>
          </p:txBody>
        </p:sp>
      </p:grpSp>
      <p:grpSp>
        <p:nvGrpSpPr>
          <p:cNvPr id="22" name="Group 21" descr="Catastropher  &#10;Si je n’y parviens pas, je vais perdre mon emploi. ">
            <a:extLst>
              <a:ext uri="{FF2B5EF4-FFF2-40B4-BE49-F238E27FC236}">
                <a16:creationId xmlns:a16="http://schemas.microsoft.com/office/drawing/2014/main" id="{C81B84E1-3FC3-4023-968B-3626E303503D}"/>
              </a:ext>
            </a:extLst>
          </p:cNvPr>
          <p:cNvGrpSpPr/>
          <p:nvPr/>
        </p:nvGrpSpPr>
        <p:grpSpPr>
          <a:xfrm>
            <a:off x="8506545" y="2967867"/>
            <a:ext cx="3225113" cy="3047100"/>
            <a:chOff x="888382" y="337853"/>
            <a:chExt cx="3877930" cy="3137515"/>
          </a:xfrm>
        </p:grpSpPr>
        <p:sp>
          <p:nvSpPr>
            <p:cNvPr id="23" name="TextBox 22">
              <a:extLst>
                <a:ext uri="{FF2B5EF4-FFF2-40B4-BE49-F238E27FC236}">
                  <a16:creationId xmlns:a16="http://schemas.microsoft.com/office/drawing/2014/main" id="{D4BE6A36-A8B3-42FC-A5CA-8FD14F1E1F9C}"/>
                </a:ext>
              </a:extLst>
            </p:cNvPr>
            <p:cNvSpPr txBox="1"/>
            <p:nvPr/>
          </p:nvSpPr>
          <p:spPr>
            <a:xfrm>
              <a:off x="888382" y="337853"/>
              <a:ext cx="3877930" cy="602325"/>
            </a:xfrm>
            <a:prstGeom prst="rect">
              <a:avLst/>
            </a:prstGeom>
            <a:noFill/>
          </p:spPr>
          <p:txBody>
            <a:bodyPr wrap="square" rtlCol="0">
              <a:spAutoFit/>
            </a:bodyPr>
            <a:lstStyle/>
            <a:p>
              <a:pPr algn="ctr">
                <a:lnSpc>
                  <a:spcPct val="150000"/>
                </a:lnSpc>
                <a:defRPr/>
              </a:pPr>
              <a:r>
                <a:rPr lang="fr-CA" sz="2400" spc="150" dirty="0">
                  <a:solidFill>
                    <a:srgbClr val="006498"/>
                  </a:solidFill>
                  <a:effectLst/>
                  <a:latin typeface="Lora" pitchFamily="2" charset="77"/>
                  <a:ea typeface="Arial" panose="020B0604020202020204" pitchFamily="34" charset="0"/>
                </a:rPr>
                <a:t>Catastropher</a:t>
              </a:r>
              <a:r>
                <a:rPr lang="fr-CA" sz="2400" dirty="0">
                  <a:solidFill>
                    <a:srgbClr val="006498"/>
                  </a:solidFill>
                  <a:effectLst/>
                  <a:latin typeface="Lora" pitchFamily="2" charset="77"/>
                </a:rPr>
                <a:t> </a:t>
              </a:r>
              <a:r>
                <a:rPr lang="fr-CA" altLang="en-US" sz="2400" dirty="0">
                  <a:solidFill>
                    <a:srgbClr val="006498"/>
                  </a:solidFill>
                  <a:latin typeface="Lora" pitchFamily="2" charset="77"/>
                  <a:ea typeface="Red Hat Display" panose="02010303040201060303" pitchFamily="2" charset="0"/>
                  <a:cs typeface="Red Hat Display" panose="02010303040201060303" pitchFamily="2" charset="0"/>
                </a:rPr>
                <a:t> </a:t>
              </a:r>
              <a:endParaRPr lang="fr-CA" sz="2400" dirty="0">
                <a:solidFill>
                  <a:srgbClr val="006498"/>
                </a:solidFill>
                <a:latin typeface="Lora" pitchFamily="2" charset="77"/>
                <a:ea typeface="Red Hat Display" panose="02010303040201060303" pitchFamily="2" charset="0"/>
                <a:cs typeface="Red Hat Display" panose="02010303040201060303" pitchFamily="2" charset="0"/>
              </a:endParaRPr>
            </a:p>
          </p:txBody>
        </p:sp>
        <p:sp>
          <p:nvSpPr>
            <p:cNvPr id="24" name="Speech Bubble: Rectangle with Corners Rounded 23">
              <a:extLst>
                <a:ext uri="{FF2B5EF4-FFF2-40B4-BE49-F238E27FC236}">
                  <a16:creationId xmlns:a16="http://schemas.microsoft.com/office/drawing/2014/main" id="{6A360C4D-A7E0-4B82-965F-1DFEDAAF8C8E}"/>
                </a:ext>
              </a:extLst>
            </p:cNvPr>
            <p:cNvSpPr/>
            <p:nvPr/>
          </p:nvSpPr>
          <p:spPr>
            <a:xfrm>
              <a:off x="987811" y="1407151"/>
              <a:ext cx="3053576" cy="2068217"/>
            </a:xfrm>
            <a:prstGeom prst="wedgeRoundRectCallout">
              <a:avLst>
                <a:gd name="adj1" fmla="val 29996"/>
                <a:gd name="adj2" fmla="val -74390"/>
                <a:gd name="adj3" fmla="val 16667"/>
              </a:avLst>
            </a:prstGeom>
            <a:solidFill>
              <a:srgbClr val="E7E6E6"/>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fr-CA"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TextBox 24">
              <a:extLst>
                <a:ext uri="{FF2B5EF4-FFF2-40B4-BE49-F238E27FC236}">
                  <a16:creationId xmlns:a16="http://schemas.microsoft.com/office/drawing/2014/main" id="{36AD8570-8E1C-4068-9D0B-F7507D87D53F}"/>
                </a:ext>
              </a:extLst>
            </p:cNvPr>
            <p:cNvSpPr txBox="1"/>
            <p:nvPr/>
          </p:nvSpPr>
          <p:spPr>
            <a:xfrm>
              <a:off x="1340729" y="1774590"/>
              <a:ext cx="2557318" cy="1362709"/>
            </a:xfrm>
            <a:prstGeom prst="rect">
              <a:avLst/>
            </a:prstGeom>
            <a:noFill/>
          </p:spPr>
          <p:txBody>
            <a:bodyPr wrap="square" rtlCol="0">
              <a:spAutoFit/>
            </a:bodyPr>
            <a:lstStyle/>
            <a:p>
              <a:pPr marR="0" lvl="0" indent="0" algn="ctr" fontAlgn="auto">
                <a:spcBef>
                  <a:spcPts val="0"/>
                </a:spcBef>
                <a:spcAft>
                  <a:spcPts val="0"/>
                </a:spcAft>
                <a:buClrTx/>
                <a:buSzTx/>
                <a:buFontTx/>
                <a:buNone/>
                <a:tabLst/>
                <a:defRPr/>
              </a:pPr>
              <a:r>
                <a:rPr lang="fr-CA" sz="2000" dirty="0">
                  <a:solidFill>
                    <a:prstClr val="black"/>
                  </a:solidFill>
                  <a:latin typeface="Lora" pitchFamily="2" charset="0"/>
                </a:rPr>
                <a:t>Si je n’y parviens pas, je vais perdre mon emploi. </a:t>
              </a:r>
            </a:p>
          </p:txBody>
        </p:sp>
      </p:grpSp>
      <p:sp>
        <p:nvSpPr>
          <p:cNvPr id="3" name="Slide Number Placeholder 3">
            <a:extLst>
              <a:ext uri="{FF2B5EF4-FFF2-40B4-BE49-F238E27FC236}">
                <a16:creationId xmlns:a16="http://schemas.microsoft.com/office/drawing/2014/main" id="{8594A879-71CE-57F2-EA40-DFA7AC5C116C}"/>
              </a:ext>
            </a:extLst>
          </p:cNvPr>
          <p:cNvSpPr txBox="1">
            <a:spLocks/>
          </p:cNvSpPr>
          <p:nvPr/>
        </p:nvSpPr>
        <p:spPr>
          <a:xfrm>
            <a:off x="9069608" y="626978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76</a:t>
            </a:fld>
            <a:endParaRPr lang="fr-CA" dirty="0">
              <a:latin typeface="Lora Regular Roman" pitchFamily="2" charset="0"/>
            </a:endParaRPr>
          </a:p>
        </p:txBody>
      </p:sp>
    </p:spTree>
    <p:extLst>
      <p:ext uri="{BB962C8B-B14F-4D97-AF65-F5344CB8AC3E}">
        <p14:creationId xmlns:p14="http://schemas.microsoft.com/office/powerpoint/2010/main" val="3904811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fade">
                                      <p:cBhvr>
                                        <p:cTn id="21" dur="1000"/>
                                        <p:tgtEl>
                                          <p:spTgt spid="18"/>
                                        </p:tgtEl>
                                      </p:cBhvr>
                                    </p:animEffect>
                                    <p:anim calcmode="lin" valueType="num">
                                      <p:cBhvr>
                                        <p:cTn id="22" dur="1000" fill="hold"/>
                                        <p:tgtEl>
                                          <p:spTgt spid="18"/>
                                        </p:tgtEl>
                                        <p:attrNameLst>
                                          <p:attrName>ppt_x</p:attrName>
                                        </p:attrNameLst>
                                      </p:cBhvr>
                                      <p:tavLst>
                                        <p:tav tm="0">
                                          <p:val>
                                            <p:strVal val="#ppt_x"/>
                                          </p:val>
                                        </p:tav>
                                        <p:tav tm="100000">
                                          <p:val>
                                            <p:strVal val="#ppt_x"/>
                                          </p:val>
                                        </p:tav>
                                      </p:tavLst>
                                    </p:anim>
                                    <p:anim calcmode="lin" valueType="num">
                                      <p:cBhvr>
                                        <p:cTn id="23"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2"/>
                                        </p:tgtEl>
                                        <p:attrNameLst>
                                          <p:attrName>style.visibility</p:attrName>
                                        </p:attrNameLst>
                                      </p:cBhvr>
                                      <p:to>
                                        <p:strVal val="visible"/>
                                      </p:to>
                                    </p:set>
                                    <p:animEffect transition="in" filter="fade">
                                      <p:cBhvr>
                                        <p:cTn id="28" dur="1000"/>
                                        <p:tgtEl>
                                          <p:spTgt spid="22"/>
                                        </p:tgtEl>
                                      </p:cBhvr>
                                    </p:animEffect>
                                    <p:anim calcmode="lin" valueType="num">
                                      <p:cBhvr>
                                        <p:cTn id="29" dur="1000" fill="hold"/>
                                        <p:tgtEl>
                                          <p:spTgt spid="22"/>
                                        </p:tgtEl>
                                        <p:attrNameLst>
                                          <p:attrName>ppt_x</p:attrName>
                                        </p:attrNameLst>
                                      </p:cBhvr>
                                      <p:tavLst>
                                        <p:tav tm="0">
                                          <p:val>
                                            <p:strVal val="#ppt_x"/>
                                          </p:val>
                                        </p:tav>
                                        <p:tav tm="100000">
                                          <p:val>
                                            <p:strVal val="#ppt_x"/>
                                          </p:val>
                                        </p:tav>
                                      </p:tavLst>
                                    </p:anim>
                                    <p:anim calcmode="lin" valueType="num">
                                      <p:cBhvr>
                                        <p:cTn id="30"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5F078-FBD3-44AE-AC3B-F215795CA884}"/>
              </a:ext>
            </a:extLst>
          </p:cNvPr>
          <p:cNvSpPr>
            <a:spLocks noGrp="1"/>
          </p:cNvSpPr>
          <p:nvPr>
            <p:ph type="title"/>
          </p:nvPr>
        </p:nvSpPr>
        <p:spPr>
          <a:xfrm>
            <a:off x="477988" y="259086"/>
            <a:ext cx="11104418" cy="1325563"/>
          </a:xfrm>
        </p:spPr>
        <p:txBody>
          <a:bodyPr>
            <a:normAutofit/>
          </a:bodyPr>
          <a:lstStyle/>
          <a:p>
            <a:r>
              <a:rPr lang="fr-CA" dirty="0"/>
              <a:t>Comment pouvez-vous remettre en question le monologue intérieur négatif?</a:t>
            </a:r>
          </a:p>
        </p:txBody>
      </p:sp>
      <p:graphicFrame>
        <p:nvGraphicFramePr>
          <p:cNvPr id="10" name="TextBox 4" descr="Demandez-vous :">
            <a:extLst>
              <a:ext uri="{FF2B5EF4-FFF2-40B4-BE49-F238E27FC236}">
                <a16:creationId xmlns:a16="http://schemas.microsoft.com/office/drawing/2014/main" id="{15DCEF60-0EAD-4898-BFB7-49F5630D5023}"/>
              </a:ext>
            </a:extLst>
          </p:cNvPr>
          <p:cNvGraphicFramePr/>
          <p:nvPr>
            <p:extLst>
              <p:ext uri="{D42A27DB-BD31-4B8C-83A1-F6EECF244321}">
                <p14:modId xmlns:p14="http://schemas.microsoft.com/office/powerpoint/2010/main" val="3849814929"/>
              </p:ext>
            </p:extLst>
          </p:nvPr>
        </p:nvGraphicFramePr>
        <p:xfrm>
          <a:off x="379192" y="1661092"/>
          <a:ext cx="7785094" cy="4709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3">
            <a:extLst>
              <a:ext uri="{FF2B5EF4-FFF2-40B4-BE49-F238E27FC236}">
                <a16:creationId xmlns:a16="http://schemas.microsoft.com/office/drawing/2014/main" id="{BBBD7655-3FFA-9819-DB7D-7F54CCCB3621}"/>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77</a:t>
            </a:fld>
            <a:endParaRPr lang="fr-CA" dirty="0">
              <a:latin typeface="Lora Regular Roman" pitchFamily="2" charset="0"/>
            </a:endParaRPr>
          </a:p>
        </p:txBody>
      </p:sp>
      <p:pic>
        <p:nvPicPr>
          <p:cNvPr id="5" name="Picture 4">
            <a:extLst>
              <a:ext uri="{FF2B5EF4-FFF2-40B4-BE49-F238E27FC236}">
                <a16:creationId xmlns:a16="http://schemas.microsoft.com/office/drawing/2014/main" id="{0D2F64EC-1ECA-4539-5A13-62C1A00C7065}"/>
              </a:ext>
              <a:ext uri="{C183D7F6-B498-43B3-948B-1728B52AA6E4}">
                <adec:decorative xmlns:adec="http://schemas.microsoft.com/office/drawing/2017/decorative" val="1"/>
              </a:ext>
            </a:extLst>
          </p:cNvPr>
          <p:cNvPicPr>
            <a:picLocks noChangeAspect="1"/>
          </p:cNvPicPr>
          <p:nvPr/>
        </p:nvPicPr>
        <p:blipFill rotWithShape="1">
          <a:blip r:embed="rId8">
            <a:extLst>
              <a:ext uri="{28A0092B-C50C-407E-A947-70E740481C1C}">
                <a14:useLocalDpi xmlns:a14="http://schemas.microsoft.com/office/drawing/2010/main" val="0"/>
              </a:ext>
            </a:extLst>
          </a:blip>
          <a:srcRect l="32578" r="1388"/>
          <a:stretch/>
        </p:blipFill>
        <p:spPr>
          <a:xfrm>
            <a:off x="6190488" y="1785020"/>
            <a:ext cx="4696740" cy="4744165"/>
          </a:xfrm>
          <a:prstGeom prst="flowChartConnector">
            <a:avLst/>
          </a:prstGeom>
          <a:effectLst>
            <a:outerShdw blurRad="50800" dist="38100" algn="l" rotWithShape="0">
              <a:prstClr val="black">
                <a:alpha val="40000"/>
              </a:prstClr>
            </a:outerShdw>
          </a:effectLst>
        </p:spPr>
      </p:pic>
    </p:spTree>
    <p:extLst>
      <p:ext uri="{BB962C8B-B14F-4D97-AF65-F5344CB8AC3E}">
        <p14:creationId xmlns:p14="http://schemas.microsoft.com/office/powerpoint/2010/main" val="3033484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Rounded Corners 34">
            <a:extLst>
              <a:ext uri="{FF2B5EF4-FFF2-40B4-BE49-F238E27FC236}">
                <a16:creationId xmlns:a16="http://schemas.microsoft.com/office/drawing/2014/main" id="{7A88C6B4-3C56-4EDF-9CAD-5F9B0018BF59}"/>
              </a:ext>
            </a:extLst>
          </p:cNvPr>
          <p:cNvSpPr/>
          <p:nvPr/>
        </p:nvSpPr>
        <p:spPr>
          <a:xfrm>
            <a:off x="5987819" y="2270664"/>
            <a:ext cx="5506080" cy="1046027"/>
          </a:xfrm>
          <a:prstGeom prst="roundRect">
            <a:avLst/>
          </a:prstGeom>
          <a:solidFill>
            <a:schemeClr val="accent1">
              <a:lumMod val="20000"/>
              <a:lumOff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317500" lvl="1" indent="-301625">
              <a:lnSpc>
                <a:spcPct val="100000"/>
              </a:lnSpc>
              <a:spcBef>
                <a:spcPts val="600"/>
              </a:spcBef>
              <a:spcAft>
                <a:spcPts val="800"/>
              </a:spcAft>
              <a:buFont typeface="+mj-lt"/>
              <a:buAutoNum type="arabicPeriod"/>
            </a:pPr>
            <a:r>
              <a:rPr lang="fr-CA" sz="1800" dirty="0">
                <a:solidFill>
                  <a:schemeClr val="tx1"/>
                </a:solidFill>
                <a:latin typeface="Lora" pitchFamily="2" charset="0"/>
              </a:rPr>
              <a:t>Tout le monde fait des erreurs. Je peux apprendre des miennes et aller de l’avant.</a:t>
            </a:r>
          </a:p>
        </p:txBody>
      </p:sp>
      <p:sp>
        <p:nvSpPr>
          <p:cNvPr id="36" name="Rectangle: Rounded Corners 35">
            <a:extLst>
              <a:ext uri="{FF2B5EF4-FFF2-40B4-BE49-F238E27FC236}">
                <a16:creationId xmlns:a16="http://schemas.microsoft.com/office/drawing/2014/main" id="{F729E112-D8CD-40F1-890F-5E4EF6089E2F}"/>
              </a:ext>
            </a:extLst>
          </p:cNvPr>
          <p:cNvSpPr/>
          <p:nvPr/>
        </p:nvSpPr>
        <p:spPr>
          <a:xfrm>
            <a:off x="5987818" y="3335170"/>
            <a:ext cx="5501801" cy="1046027"/>
          </a:xfrm>
          <a:prstGeom prst="roundRect">
            <a:avLst/>
          </a:prstGeom>
          <a:solidFill>
            <a:schemeClr val="accent4">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358775" lvl="1" indent="-342900">
              <a:lnSpc>
                <a:spcPct val="100000"/>
              </a:lnSpc>
              <a:spcBef>
                <a:spcPts val="600"/>
              </a:spcBef>
              <a:spcAft>
                <a:spcPts val="800"/>
              </a:spcAft>
              <a:buFont typeface="+mj-lt"/>
              <a:buAutoNum type="arabicPeriod" startAt="2"/>
            </a:pPr>
            <a:r>
              <a:rPr lang="fr-CA" sz="1800" dirty="0" err="1">
                <a:solidFill>
                  <a:schemeClr val="tx1"/>
                </a:solidFill>
                <a:latin typeface="Lora" pitchFamily="2" charset="0"/>
              </a:rPr>
              <a:t>Il·Elle</a:t>
            </a:r>
            <a:r>
              <a:rPr lang="fr-CA" sz="1800" dirty="0">
                <a:solidFill>
                  <a:schemeClr val="tx1"/>
                </a:solidFill>
                <a:latin typeface="Lora" pitchFamily="2" charset="0"/>
              </a:rPr>
              <a:t> est probablement </a:t>
            </a:r>
            <a:r>
              <a:rPr lang="fr-CA" sz="1800" dirty="0" err="1">
                <a:solidFill>
                  <a:schemeClr val="tx1"/>
                </a:solidFill>
                <a:latin typeface="Lora" pitchFamily="2" charset="0"/>
              </a:rPr>
              <a:t>occupé·e</a:t>
            </a:r>
            <a:r>
              <a:rPr lang="fr-CA" sz="1800" dirty="0">
                <a:solidFill>
                  <a:schemeClr val="tx1"/>
                </a:solidFill>
                <a:latin typeface="Lora" pitchFamily="2" charset="0"/>
              </a:rPr>
              <a:t>.</a:t>
            </a:r>
            <a:br>
              <a:rPr lang="fr-CA" sz="1800" dirty="0">
                <a:solidFill>
                  <a:schemeClr val="tx1"/>
                </a:solidFill>
                <a:latin typeface="Lora" pitchFamily="2" charset="0"/>
              </a:rPr>
            </a:br>
            <a:r>
              <a:rPr lang="fr-CA" sz="1800" dirty="0">
                <a:solidFill>
                  <a:schemeClr val="tx1"/>
                </a:solidFill>
                <a:latin typeface="Lora" pitchFamily="2" charset="0"/>
              </a:rPr>
              <a:t>Je ressayerai plus tard.</a:t>
            </a:r>
          </a:p>
        </p:txBody>
      </p:sp>
      <p:sp>
        <p:nvSpPr>
          <p:cNvPr id="37" name="Rectangle: Rounded Corners 36">
            <a:extLst>
              <a:ext uri="{FF2B5EF4-FFF2-40B4-BE49-F238E27FC236}">
                <a16:creationId xmlns:a16="http://schemas.microsoft.com/office/drawing/2014/main" id="{2854F60F-32EF-4556-8FDA-508C2ABDD4C4}"/>
              </a:ext>
            </a:extLst>
          </p:cNvPr>
          <p:cNvSpPr/>
          <p:nvPr/>
        </p:nvSpPr>
        <p:spPr>
          <a:xfrm>
            <a:off x="5991889" y="4406622"/>
            <a:ext cx="5501801" cy="1046027"/>
          </a:xfrm>
          <a:prstGeom prst="roundRect">
            <a:avLst/>
          </a:prstGeom>
          <a:solidFill>
            <a:srgbClr val="FFC0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358775" lvl="1" indent="-342900">
              <a:lnSpc>
                <a:spcPct val="100000"/>
              </a:lnSpc>
              <a:spcBef>
                <a:spcPts val="600"/>
              </a:spcBef>
              <a:spcAft>
                <a:spcPts val="800"/>
              </a:spcAft>
              <a:buFont typeface="+mj-lt"/>
              <a:buAutoNum type="arabicPeriod" startAt="3"/>
            </a:pPr>
            <a:r>
              <a:rPr lang="fr-CA" sz="1800" dirty="0">
                <a:solidFill>
                  <a:schemeClr val="tx1"/>
                </a:solidFill>
                <a:latin typeface="Lora" pitchFamily="2" charset="0"/>
              </a:rPr>
              <a:t>J’en ai la force et la capacité; je ferai mieux la prochaine fois. </a:t>
            </a:r>
          </a:p>
        </p:txBody>
      </p:sp>
      <p:sp>
        <p:nvSpPr>
          <p:cNvPr id="38" name="Rectangle: Rounded Corners 37">
            <a:extLst>
              <a:ext uri="{FF2B5EF4-FFF2-40B4-BE49-F238E27FC236}">
                <a16:creationId xmlns:a16="http://schemas.microsoft.com/office/drawing/2014/main" id="{BA340F97-E975-4643-BE4C-544CEEAC9D01}"/>
              </a:ext>
            </a:extLst>
          </p:cNvPr>
          <p:cNvSpPr/>
          <p:nvPr/>
        </p:nvSpPr>
        <p:spPr>
          <a:xfrm>
            <a:off x="5993369" y="5480448"/>
            <a:ext cx="5552586" cy="1046026"/>
          </a:xfrm>
          <a:prstGeom prst="roundRect">
            <a:avLst/>
          </a:prstGeom>
          <a:solidFill>
            <a:srgbClr val="6969D6">
              <a:alpha val="50196"/>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358775" lvl="1" indent="-342900">
              <a:lnSpc>
                <a:spcPct val="100000"/>
              </a:lnSpc>
              <a:spcBef>
                <a:spcPts val="600"/>
              </a:spcBef>
              <a:spcAft>
                <a:spcPts val="800"/>
              </a:spcAft>
              <a:buFont typeface="+mj-lt"/>
              <a:buAutoNum type="arabicPeriod" startAt="4"/>
              <a:tabLst>
                <a:tab pos="3673475" algn="l"/>
              </a:tabLst>
            </a:pPr>
            <a:r>
              <a:rPr lang="fr-CA" sz="1800" dirty="0" err="1">
                <a:solidFill>
                  <a:schemeClr val="tx1"/>
                </a:solidFill>
                <a:latin typeface="Lora" pitchFamily="2" charset="0"/>
              </a:rPr>
              <a:t>Il·Elle</a:t>
            </a:r>
            <a:r>
              <a:rPr lang="fr-CA" sz="1800" dirty="0">
                <a:solidFill>
                  <a:schemeClr val="tx1"/>
                </a:solidFill>
                <a:latin typeface="Lora" pitchFamily="2" charset="0"/>
              </a:rPr>
              <a:t> a souvent cet air sérieux parce qu’</a:t>
            </a:r>
            <a:r>
              <a:rPr lang="fr-CA" sz="1800" dirty="0" err="1">
                <a:solidFill>
                  <a:schemeClr val="tx1"/>
                </a:solidFill>
                <a:latin typeface="Lora" pitchFamily="2" charset="0"/>
              </a:rPr>
              <a:t>il·elle</a:t>
            </a:r>
            <a:r>
              <a:rPr lang="fr-CA" sz="1800" dirty="0">
                <a:solidFill>
                  <a:schemeClr val="tx1"/>
                </a:solidFill>
                <a:latin typeface="Lora" pitchFamily="2" charset="0"/>
              </a:rPr>
              <a:t> se concentre.</a:t>
            </a:r>
          </a:p>
        </p:txBody>
      </p:sp>
      <p:sp>
        <p:nvSpPr>
          <p:cNvPr id="14" name="Title 13">
            <a:extLst>
              <a:ext uri="{FF2B5EF4-FFF2-40B4-BE49-F238E27FC236}">
                <a16:creationId xmlns:a16="http://schemas.microsoft.com/office/drawing/2014/main" id="{5B62CDD5-A8E5-41AB-9245-B293653F2C2A}"/>
              </a:ext>
            </a:extLst>
          </p:cNvPr>
          <p:cNvSpPr>
            <a:spLocks noGrp="1"/>
          </p:cNvSpPr>
          <p:nvPr>
            <p:ph type="title"/>
          </p:nvPr>
        </p:nvSpPr>
        <p:spPr>
          <a:xfrm>
            <a:off x="567074" y="365125"/>
            <a:ext cx="10515600" cy="1325563"/>
          </a:xfrm>
        </p:spPr>
        <p:txBody>
          <a:bodyPr/>
          <a:lstStyle/>
          <a:p>
            <a:pPr>
              <a:defRPr/>
            </a:pPr>
            <a:r>
              <a:rPr lang="fr-CA" dirty="0"/>
              <a:t>Pratiquons le monologue intérieur positif</a:t>
            </a:r>
          </a:p>
        </p:txBody>
      </p:sp>
      <p:sp>
        <p:nvSpPr>
          <p:cNvPr id="3" name="Text Placeholder 2">
            <a:extLst>
              <a:ext uri="{FF2B5EF4-FFF2-40B4-BE49-F238E27FC236}">
                <a16:creationId xmlns:a16="http://schemas.microsoft.com/office/drawing/2014/main" id="{8F134180-28F9-6555-A63B-7DDB875F03A2}"/>
              </a:ext>
            </a:extLst>
          </p:cNvPr>
          <p:cNvSpPr>
            <a:spLocks noGrp="1"/>
          </p:cNvSpPr>
          <p:nvPr>
            <p:ph type="body" idx="1"/>
          </p:nvPr>
        </p:nvSpPr>
        <p:spPr>
          <a:xfrm>
            <a:off x="548302" y="1401436"/>
            <a:ext cx="5157787" cy="823912"/>
          </a:xfrm>
        </p:spPr>
        <p:txBody>
          <a:bodyPr/>
          <a:lstStyle/>
          <a:p>
            <a:r>
              <a:rPr lang="fr-FR" dirty="0">
                <a:latin typeface="Lora" pitchFamily="2" charset="0"/>
              </a:rPr>
              <a:t>Pensées négatives</a:t>
            </a:r>
            <a:endParaRPr lang="fr-CA" dirty="0">
              <a:latin typeface="Lora" pitchFamily="2" charset="0"/>
            </a:endParaRPr>
          </a:p>
        </p:txBody>
      </p:sp>
      <p:sp>
        <p:nvSpPr>
          <p:cNvPr id="8" name="Content Placeholder 7">
            <a:extLst>
              <a:ext uri="{FF2B5EF4-FFF2-40B4-BE49-F238E27FC236}">
                <a16:creationId xmlns:a16="http://schemas.microsoft.com/office/drawing/2014/main" id="{EF0A3A05-DB56-4DCA-B7E7-0394EB037284}"/>
              </a:ext>
            </a:extLst>
          </p:cNvPr>
          <p:cNvSpPr>
            <a:spLocks noGrp="1"/>
          </p:cNvSpPr>
          <p:nvPr>
            <p:ph sz="half" idx="2"/>
          </p:nvPr>
        </p:nvSpPr>
        <p:spPr>
          <a:xfrm>
            <a:off x="539766" y="2538903"/>
            <a:ext cx="4980479" cy="3953972"/>
          </a:xfrm>
        </p:spPr>
        <p:txBody>
          <a:bodyPr>
            <a:noAutofit/>
          </a:bodyPr>
          <a:lstStyle/>
          <a:p>
            <a:pPr marL="457200" lvl="1" indent="-457200">
              <a:lnSpc>
                <a:spcPct val="100000"/>
              </a:lnSpc>
              <a:spcBef>
                <a:spcPts val="1200"/>
              </a:spcBef>
              <a:spcAft>
                <a:spcPts val="3000"/>
              </a:spcAft>
              <a:buFont typeface="Arial" panose="020B0604020202020204" pitchFamily="34" charset="0"/>
              <a:buAutoNum type="arabicPeriod"/>
            </a:pPr>
            <a:r>
              <a:rPr lang="fr-CA" sz="2000" dirty="0">
                <a:latin typeface="Lora" pitchFamily="2" charset="0"/>
              </a:rPr>
              <a:t>Je fais </a:t>
            </a:r>
            <a:r>
              <a:rPr lang="fr-CA" sz="2000" i="1" dirty="0">
                <a:latin typeface="Lora" pitchFamily="2" charset="0"/>
              </a:rPr>
              <a:t>toujours</a:t>
            </a:r>
            <a:r>
              <a:rPr lang="fr-CA" sz="2000" dirty="0">
                <a:latin typeface="Lora" pitchFamily="2" charset="0"/>
              </a:rPr>
              <a:t> des erreurs stupides!</a:t>
            </a:r>
          </a:p>
          <a:p>
            <a:pPr marL="457200" lvl="1" indent="-457200">
              <a:lnSpc>
                <a:spcPct val="100000"/>
              </a:lnSpc>
              <a:spcBef>
                <a:spcPts val="1200"/>
              </a:spcBef>
              <a:spcAft>
                <a:spcPts val="3000"/>
              </a:spcAft>
              <a:buFont typeface="Arial" panose="020B0604020202020204" pitchFamily="34" charset="0"/>
              <a:buAutoNum type="arabicPeriod"/>
            </a:pPr>
            <a:r>
              <a:rPr lang="fr-CA" sz="2000" dirty="0">
                <a:latin typeface="Lora" pitchFamily="2" charset="0"/>
              </a:rPr>
              <a:t>Mon enfant n’a pas répondu à mon texto. Il doit y avoir un problème. </a:t>
            </a:r>
          </a:p>
          <a:p>
            <a:pPr marL="457200" lvl="1" indent="-457200">
              <a:lnSpc>
                <a:spcPct val="100000"/>
              </a:lnSpc>
              <a:spcBef>
                <a:spcPts val="1200"/>
              </a:spcBef>
              <a:spcAft>
                <a:spcPts val="3000"/>
              </a:spcAft>
              <a:buFont typeface="Arial" panose="020B0604020202020204" pitchFamily="34" charset="0"/>
              <a:buAutoNum type="arabicPeriod"/>
            </a:pPr>
            <a:r>
              <a:rPr lang="fr-CA" sz="2000" i="1" dirty="0">
                <a:latin typeface="Lora" pitchFamily="2" charset="0"/>
              </a:rPr>
              <a:t>J’aurais dû </a:t>
            </a:r>
            <a:r>
              <a:rPr lang="fr-CA" sz="2000" dirty="0">
                <a:latin typeface="Lora" pitchFamily="2" charset="0"/>
              </a:rPr>
              <a:t>m’améliorer depuis le temps. </a:t>
            </a:r>
          </a:p>
          <a:p>
            <a:pPr marL="457200" lvl="1" indent="-457200">
              <a:lnSpc>
                <a:spcPct val="100000"/>
              </a:lnSpc>
              <a:spcBef>
                <a:spcPts val="1200"/>
              </a:spcBef>
              <a:spcAft>
                <a:spcPts val="3000"/>
              </a:spcAft>
              <a:buFont typeface="Arial" panose="020B0604020202020204" pitchFamily="34" charset="0"/>
              <a:buAutoNum type="arabicPeriod"/>
            </a:pPr>
            <a:r>
              <a:rPr lang="fr-CA" sz="2000" dirty="0" err="1">
                <a:latin typeface="Lora" pitchFamily="2" charset="0"/>
              </a:rPr>
              <a:t>Mon·Ma</a:t>
            </a:r>
            <a:r>
              <a:rPr lang="fr-CA" sz="2000" dirty="0">
                <a:latin typeface="Lora" pitchFamily="2" charset="0"/>
              </a:rPr>
              <a:t> gestionnaire ne me sourit jamais. </a:t>
            </a:r>
            <a:r>
              <a:rPr lang="fr-CA" sz="2000" dirty="0" err="1">
                <a:latin typeface="Lora" pitchFamily="2" charset="0"/>
              </a:rPr>
              <a:t>Il·Elle</a:t>
            </a:r>
            <a:r>
              <a:rPr lang="fr-CA" sz="2000" dirty="0">
                <a:latin typeface="Lora" pitchFamily="2" charset="0"/>
              </a:rPr>
              <a:t> ne m’aime pas.</a:t>
            </a:r>
          </a:p>
        </p:txBody>
      </p:sp>
      <p:sp>
        <p:nvSpPr>
          <p:cNvPr id="4" name="Text Placeholder 3">
            <a:extLst>
              <a:ext uri="{FF2B5EF4-FFF2-40B4-BE49-F238E27FC236}">
                <a16:creationId xmlns:a16="http://schemas.microsoft.com/office/drawing/2014/main" id="{89A3762B-398B-415A-99C4-09E441FCF3A1}"/>
              </a:ext>
            </a:extLst>
          </p:cNvPr>
          <p:cNvSpPr>
            <a:spLocks noGrp="1"/>
          </p:cNvSpPr>
          <p:nvPr>
            <p:ph type="body" sz="quarter" idx="3"/>
          </p:nvPr>
        </p:nvSpPr>
        <p:spPr>
          <a:xfrm>
            <a:off x="6167346" y="1401436"/>
            <a:ext cx="5183188" cy="823912"/>
          </a:xfrm>
        </p:spPr>
        <p:txBody>
          <a:bodyPr/>
          <a:lstStyle/>
          <a:p>
            <a:r>
              <a:rPr lang="fr-CA" dirty="0">
                <a:latin typeface="Lora" pitchFamily="2" charset="0"/>
              </a:rPr>
              <a:t>Remplacer par…?</a:t>
            </a:r>
          </a:p>
        </p:txBody>
      </p:sp>
      <p:sp>
        <p:nvSpPr>
          <p:cNvPr id="5" name="Slide Number Placeholder 3">
            <a:extLst>
              <a:ext uri="{FF2B5EF4-FFF2-40B4-BE49-F238E27FC236}">
                <a16:creationId xmlns:a16="http://schemas.microsoft.com/office/drawing/2014/main" id="{D3AB0F32-9A3D-4AC1-F96E-D5FBF609FF80}"/>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78</a:t>
            </a:fld>
            <a:endParaRPr lang="fr-CA">
              <a:latin typeface="Lora Regular Roman" pitchFamily="2" charset="0"/>
            </a:endParaRPr>
          </a:p>
        </p:txBody>
      </p:sp>
    </p:spTree>
    <p:extLst>
      <p:ext uri="{BB962C8B-B14F-4D97-AF65-F5344CB8AC3E}">
        <p14:creationId xmlns:p14="http://schemas.microsoft.com/office/powerpoint/2010/main" val="218799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500"/>
                                        <p:tgtEl>
                                          <p:spTgt spid="3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6"/>
                                        </p:tgtEl>
                                        <p:attrNameLst>
                                          <p:attrName>style.visibility</p:attrName>
                                        </p:attrNameLst>
                                      </p:cBhvr>
                                      <p:to>
                                        <p:strVal val="visible"/>
                                      </p:to>
                                    </p:set>
                                    <p:animEffect transition="in" filter="fade">
                                      <p:cBhvr>
                                        <p:cTn id="12" dur="500"/>
                                        <p:tgtEl>
                                          <p:spTgt spid="3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7"/>
                                        </p:tgtEl>
                                        <p:attrNameLst>
                                          <p:attrName>style.visibility</p:attrName>
                                        </p:attrNameLst>
                                      </p:cBhvr>
                                      <p:to>
                                        <p:strVal val="visible"/>
                                      </p:to>
                                    </p:set>
                                    <p:animEffect transition="in" filter="fade">
                                      <p:cBhvr>
                                        <p:cTn id="17" dur="500"/>
                                        <p:tgtEl>
                                          <p:spTgt spid="3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8"/>
                                        </p:tgtEl>
                                        <p:attrNameLst>
                                          <p:attrName>style.visibility</p:attrName>
                                        </p:attrNameLst>
                                      </p:cBhvr>
                                      <p:to>
                                        <p:strVal val="visible"/>
                                      </p:to>
                                    </p:set>
                                    <p:animEffect transition="in" filter="fade">
                                      <p:cBhvr>
                                        <p:cTn id="22"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6" grpId="0" animBg="1"/>
      <p:bldP spid="37" grpId="0" animBg="1"/>
      <p:bldP spid="38"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3">
            <a:extLst>
              <a:ext uri="{FF2B5EF4-FFF2-40B4-BE49-F238E27FC236}">
                <a16:creationId xmlns:a16="http://schemas.microsoft.com/office/drawing/2014/main" id="{9BAF7E46-36B5-E18C-E375-29DBD8013DAF}"/>
              </a:ext>
            </a:extLst>
          </p:cNvPr>
          <p:cNvSpPr>
            <a:spLocks noGrp="1"/>
          </p:cNvSpPr>
          <p:nvPr>
            <p:ph type="title"/>
          </p:nvPr>
        </p:nvSpPr>
        <p:spPr>
          <a:xfrm>
            <a:off x="567074" y="365125"/>
            <a:ext cx="10515600" cy="1325563"/>
          </a:xfrm>
        </p:spPr>
        <p:txBody>
          <a:bodyPr/>
          <a:lstStyle/>
          <a:p>
            <a:pPr>
              <a:defRPr/>
            </a:pPr>
            <a:r>
              <a:rPr lang="fr-CA" dirty="0"/>
              <a:t>Pratiquons le monologue intérieur positif</a:t>
            </a:r>
          </a:p>
        </p:txBody>
      </p:sp>
      <p:sp>
        <p:nvSpPr>
          <p:cNvPr id="12" name="Text Placeholder 2">
            <a:extLst>
              <a:ext uri="{FF2B5EF4-FFF2-40B4-BE49-F238E27FC236}">
                <a16:creationId xmlns:a16="http://schemas.microsoft.com/office/drawing/2014/main" id="{81759852-7FC7-A567-B98E-08B8666BB846}"/>
              </a:ext>
            </a:extLst>
          </p:cNvPr>
          <p:cNvSpPr>
            <a:spLocks noGrp="1"/>
          </p:cNvSpPr>
          <p:nvPr>
            <p:ph type="body" idx="1"/>
          </p:nvPr>
        </p:nvSpPr>
        <p:spPr>
          <a:xfrm>
            <a:off x="548302" y="1401436"/>
            <a:ext cx="5157787" cy="823912"/>
          </a:xfrm>
        </p:spPr>
        <p:txBody>
          <a:bodyPr/>
          <a:lstStyle/>
          <a:p>
            <a:r>
              <a:rPr lang="fr-FR" dirty="0">
                <a:latin typeface="Lora" pitchFamily="2" charset="0"/>
              </a:rPr>
              <a:t>Pensées négatives</a:t>
            </a:r>
            <a:endParaRPr lang="fr-CA" dirty="0">
              <a:latin typeface="Lora" pitchFamily="2" charset="0"/>
            </a:endParaRPr>
          </a:p>
        </p:txBody>
      </p:sp>
      <p:sp>
        <p:nvSpPr>
          <p:cNvPr id="8" name="Content Placeholder 7">
            <a:extLst>
              <a:ext uri="{FF2B5EF4-FFF2-40B4-BE49-F238E27FC236}">
                <a16:creationId xmlns:a16="http://schemas.microsoft.com/office/drawing/2014/main" id="{EF0A3A05-DB56-4DCA-B7E7-0394EB037284}"/>
              </a:ext>
            </a:extLst>
          </p:cNvPr>
          <p:cNvSpPr>
            <a:spLocks noGrp="1"/>
          </p:cNvSpPr>
          <p:nvPr>
            <p:ph sz="half" idx="2"/>
          </p:nvPr>
        </p:nvSpPr>
        <p:spPr>
          <a:xfrm>
            <a:off x="667087" y="2456948"/>
            <a:ext cx="5157787" cy="4232239"/>
          </a:xfrm>
        </p:spPr>
        <p:txBody>
          <a:bodyPr>
            <a:noAutofit/>
          </a:bodyPr>
          <a:lstStyle/>
          <a:p>
            <a:pPr marL="457200" lvl="1" indent="-457200">
              <a:lnSpc>
                <a:spcPts val="2800"/>
              </a:lnSpc>
              <a:spcBef>
                <a:spcPts val="1200"/>
              </a:spcBef>
              <a:buFont typeface="Arial" panose="020B0604020202020204" pitchFamily="34" charset="0"/>
              <a:buAutoNum type="arabicPeriod"/>
            </a:pPr>
            <a:r>
              <a:rPr lang="fr-FR" sz="2000" dirty="0">
                <a:latin typeface="Lora" pitchFamily="2" charset="0"/>
              </a:rPr>
              <a:t>Je ne dis jamais ce qu'il faut quand quelqu'un me demande conseil</a:t>
            </a:r>
            <a:r>
              <a:rPr lang="fr-CA" sz="2000" dirty="0">
                <a:latin typeface="Lora" pitchFamily="2" charset="0"/>
              </a:rPr>
              <a:t>.  </a:t>
            </a:r>
          </a:p>
          <a:p>
            <a:pPr marL="457200" lvl="1" indent="-457200">
              <a:lnSpc>
                <a:spcPts val="2800"/>
              </a:lnSpc>
              <a:spcBef>
                <a:spcPts val="1200"/>
              </a:spcBef>
              <a:buFont typeface="Arial" panose="020B0604020202020204" pitchFamily="34" charset="0"/>
              <a:buAutoNum type="arabicPeriod"/>
            </a:pPr>
            <a:r>
              <a:rPr lang="fr-CA" sz="2000" dirty="0">
                <a:latin typeface="Lora" pitchFamily="2" charset="0"/>
              </a:rPr>
              <a:t>Ce projet est un désastre. Nous allons perdre ce client!  </a:t>
            </a:r>
          </a:p>
          <a:p>
            <a:pPr marL="457200" lvl="1" indent="-457200">
              <a:lnSpc>
                <a:spcPts val="2800"/>
              </a:lnSpc>
              <a:spcBef>
                <a:spcPts val="1200"/>
              </a:spcBef>
              <a:buFont typeface="Arial" panose="020B0604020202020204" pitchFamily="34" charset="0"/>
              <a:buAutoNum type="arabicPeriod"/>
            </a:pPr>
            <a:r>
              <a:rPr lang="fr-CA" sz="2000" dirty="0">
                <a:latin typeface="Lora" pitchFamily="2" charset="0"/>
              </a:rPr>
              <a:t>J’aurais dû améliorer mon travail depuis le temps.</a:t>
            </a:r>
          </a:p>
          <a:p>
            <a:pPr marL="457200" lvl="1" indent="-457200">
              <a:lnSpc>
                <a:spcPts val="2800"/>
              </a:lnSpc>
              <a:spcBef>
                <a:spcPts val="1200"/>
              </a:spcBef>
              <a:buFont typeface="Arial" panose="020B0604020202020204" pitchFamily="34" charset="0"/>
              <a:buAutoNum type="arabicPeriod"/>
            </a:pPr>
            <a:r>
              <a:rPr lang="fr-CA" sz="2000" dirty="0" err="1">
                <a:latin typeface="Lora" pitchFamily="2" charset="0"/>
              </a:rPr>
              <a:t>Un·e</a:t>
            </a:r>
            <a:r>
              <a:rPr lang="fr-CA" sz="2000" dirty="0">
                <a:latin typeface="Lora" pitchFamily="2" charset="0"/>
              </a:rPr>
              <a:t> collègue est </a:t>
            </a:r>
            <a:r>
              <a:rPr lang="fr-CA" sz="2000" dirty="0" err="1">
                <a:latin typeface="Lora" pitchFamily="2" charset="0"/>
              </a:rPr>
              <a:t>fâché·e</a:t>
            </a:r>
            <a:r>
              <a:rPr lang="fr-CA" sz="2000" dirty="0">
                <a:latin typeface="Lora" pitchFamily="2" charset="0"/>
              </a:rPr>
              <a:t> et </a:t>
            </a:r>
            <a:r>
              <a:rPr lang="fr-CA" sz="2000" dirty="0" err="1">
                <a:latin typeface="Lora" pitchFamily="2" charset="0"/>
              </a:rPr>
              <a:t>frustré·e</a:t>
            </a:r>
            <a:r>
              <a:rPr lang="fr-CA" sz="2000" dirty="0">
                <a:latin typeface="Lora" pitchFamily="2" charset="0"/>
              </a:rPr>
              <a:t>. </a:t>
            </a:r>
            <a:r>
              <a:rPr lang="fr-CA" sz="2000" dirty="0" err="1">
                <a:latin typeface="Lora" pitchFamily="2" charset="0"/>
              </a:rPr>
              <a:t>Il·Elle</a:t>
            </a:r>
            <a:r>
              <a:rPr lang="fr-CA" sz="2000" dirty="0">
                <a:latin typeface="Lora" pitchFamily="2" charset="0"/>
              </a:rPr>
              <a:t> doit m’haïr.</a:t>
            </a:r>
          </a:p>
        </p:txBody>
      </p:sp>
      <p:sp>
        <p:nvSpPr>
          <p:cNvPr id="4" name="Text Placeholder 3">
            <a:extLst>
              <a:ext uri="{FF2B5EF4-FFF2-40B4-BE49-F238E27FC236}">
                <a16:creationId xmlns:a16="http://schemas.microsoft.com/office/drawing/2014/main" id="{89A3762B-398B-415A-99C4-09E441FCF3A1}"/>
              </a:ext>
            </a:extLst>
          </p:cNvPr>
          <p:cNvSpPr>
            <a:spLocks noGrp="1"/>
          </p:cNvSpPr>
          <p:nvPr>
            <p:ph type="body" sz="quarter" idx="3"/>
          </p:nvPr>
        </p:nvSpPr>
        <p:spPr>
          <a:xfrm>
            <a:off x="6167346" y="1401436"/>
            <a:ext cx="5183188" cy="823912"/>
          </a:xfrm>
        </p:spPr>
        <p:txBody>
          <a:bodyPr/>
          <a:lstStyle/>
          <a:p>
            <a:r>
              <a:rPr lang="fr-CA" dirty="0">
                <a:latin typeface="Lora" pitchFamily="2" charset="0"/>
              </a:rPr>
              <a:t>Remplacer par…?</a:t>
            </a:r>
          </a:p>
        </p:txBody>
      </p:sp>
      <p:sp>
        <p:nvSpPr>
          <p:cNvPr id="35" name="Rectangle: Rounded Corners 34">
            <a:extLst>
              <a:ext uri="{FF2B5EF4-FFF2-40B4-BE49-F238E27FC236}">
                <a16:creationId xmlns:a16="http://schemas.microsoft.com/office/drawing/2014/main" id="{7A88C6B4-3C56-4EDF-9CAD-5F9B0018BF59}"/>
              </a:ext>
            </a:extLst>
          </p:cNvPr>
          <p:cNvSpPr/>
          <p:nvPr/>
        </p:nvSpPr>
        <p:spPr>
          <a:xfrm>
            <a:off x="6062372" y="2252609"/>
            <a:ext cx="5234462" cy="1082378"/>
          </a:xfrm>
          <a:prstGeom prst="roundRect">
            <a:avLst/>
          </a:prstGeom>
          <a:solidFill>
            <a:schemeClr val="accent1">
              <a:lumMod val="20000"/>
              <a:lumOff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269875" lvl="1" indent="-254000">
              <a:lnSpc>
                <a:spcPts val="2400"/>
              </a:lnSpc>
              <a:spcBef>
                <a:spcPts val="500"/>
              </a:spcBef>
              <a:spcAft>
                <a:spcPts val="900"/>
              </a:spcAft>
              <a:buFont typeface="+mj-lt"/>
              <a:buAutoNum type="arabicPeriod"/>
            </a:pPr>
            <a:r>
              <a:rPr lang="fr-CA" sz="1800" dirty="0">
                <a:solidFill>
                  <a:schemeClr val="tx1"/>
                </a:solidFill>
                <a:latin typeface="Lora" pitchFamily="2" charset="77"/>
              </a:rPr>
              <a:t>Je sais que je peux trouver les mots justes pour </a:t>
            </a:r>
            <a:r>
              <a:rPr lang="fr-CA" dirty="0">
                <a:solidFill>
                  <a:schemeClr val="tx1"/>
                </a:solidFill>
                <a:latin typeface="Lora" pitchFamily="2" charset="77"/>
              </a:rPr>
              <a:t>les </a:t>
            </a:r>
            <a:r>
              <a:rPr lang="fr-CA" sz="1800" dirty="0">
                <a:solidFill>
                  <a:schemeClr val="tx1"/>
                </a:solidFill>
                <a:latin typeface="Lora" pitchFamily="2" charset="77"/>
              </a:rPr>
              <a:t>motiver à faire mieux la prochaine fois.</a:t>
            </a:r>
          </a:p>
        </p:txBody>
      </p:sp>
      <p:sp>
        <p:nvSpPr>
          <p:cNvPr id="36" name="Rectangle: Rounded Corners 35">
            <a:extLst>
              <a:ext uri="{FF2B5EF4-FFF2-40B4-BE49-F238E27FC236}">
                <a16:creationId xmlns:a16="http://schemas.microsoft.com/office/drawing/2014/main" id="{F729E112-D8CD-40F1-890F-5E4EF6089E2F}"/>
              </a:ext>
            </a:extLst>
          </p:cNvPr>
          <p:cNvSpPr/>
          <p:nvPr/>
        </p:nvSpPr>
        <p:spPr>
          <a:xfrm>
            <a:off x="6062372" y="3366336"/>
            <a:ext cx="5234462" cy="1080403"/>
          </a:xfrm>
          <a:prstGeom prst="roundRect">
            <a:avLst/>
          </a:prstGeom>
          <a:solidFill>
            <a:schemeClr val="accent4">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358775" lvl="1" indent="-342900">
              <a:lnSpc>
                <a:spcPts val="2400"/>
              </a:lnSpc>
              <a:spcBef>
                <a:spcPts val="500"/>
              </a:spcBef>
              <a:spcAft>
                <a:spcPts val="900"/>
              </a:spcAft>
              <a:buFont typeface="+mj-lt"/>
              <a:buAutoNum type="arabicPeriod" startAt="2"/>
            </a:pPr>
            <a:r>
              <a:rPr lang="fr-CA" sz="1800" dirty="0">
                <a:solidFill>
                  <a:schemeClr val="tx1"/>
                </a:solidFill>
                <a:latin typeface="Lora" pitchFamily="2" charset="77"/>
              </a:rPr>
              <a:t>Ce n’est qu’un nouveau défi. Nous pouvons arriver ensemble à rectifier la situation.</a:t>
            </a:r>
          </a:p>
        </p:txBody>
      </p:sp>
      <p:sp>
        <p:nvSpPr>
          <p:cNvPr id="37" name="Rectangle: Rounded Corners 36">
            <a:extLst>
              <a:ext uri="{FF2B5EF4-FFF2-40B4-BE49-F238E27FC236}">
                <a16:creationId xmlns:a16="http://schemas.microsoft.com/office/drawing/2014/main" id="{2854F60F-32EF-4556-8FDA-508C2ABDD4C4}"/>
              </a:ext>
            </a:extLst>
          </p:cNvPr>
          <p:cNvSpPr/>
          <p:nvPr/>
        </p:nvSpPr>
        <p:spPr>
          <a:xfrm>
            <a:off x="6096000" y="4479540"/>
            <a:ext cx="5234462" cy="1080404"/>
          </a:xfrm>
          <a:prstGeom prst="roundRect">
            <a:avLst/>
          </a:prstGeom>
          <a:solidFill>
            <a:srgbClr val="FFC0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358775" lvl="1" indent="-342900">
              <a:lnSpc>
                <a:spcPts val="2400"/>
              </a:lnSpc>
              <a:spcBef>
                <a:spcPts val="1700"/>
              </a:spcBef>
              <a:spcAft>
                <a:spcPts val="900"/>
              </a:spcAft>
              <a:buFont typeface="+mj-lt"/>
              <a:buAutoNum type="arabicPeriod" startAt="3"/>
            </a:pPr>
            <a:r>
              <a:rPr lang="fr-CA" sz="1800" dirty="0">
                <a:solidFill>
                  <a:schemeClr val="tx1"/>
                </a:solidFill>
                <a:latin typeface="Lora" pitchFamily="2" charset="77"/>
              </a:rPr>
              <a:t>J’en ai la force et la capacité et je peux réussir ce travail.</a:t>
            </a:r>
          </a:p>
        </p:txBody>
      </p:sp>
      <p:sp>
        <p:nvSpPr>
          <p:cNvPr id="38" name="Rectangle: Rounded Corners 37">
            <a:extLst>
              <a:ext uri="{FF2B5EF4-FFF2-40B4-BE49-F238E27FC236}">
                <a16:creationId xmlns:a16="http://schemas.microsoft.com/office/drawing/2014/main" id="{BA340F97-E975-4643-BE4C-544CEEAC9D01}"/>
              </a:ext>
            </a:extLst>
          </p:cNvPr>
          <p:cNvSpPr/>
          <p:nvPr/>
        </p:nvSpPr>
        <p:spPr>
          <a:xfrm>
            <a:off x="6096000" y="5608784"/>
            <a:ext cx="5282779" cy="1080404"/>
          </a:xfrm>
          <a:prstGeom prst="roundRect">
            <a:avLst/>
          </a:prstGeom>
          <a:solidFill>
            <a:srgbClr val="6969D6">
              <a:alpha val="50196"/>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358775" lvl="1" indent="-342900">
              <a:lnSpc>
                <a:spcPts val="2400"/>
              </a:lnSpc>
              <a:spcBef>
                <a:spcPts val="2300"/>
              </a:spcBef>
              <a:spcAft>
                <a:spcPts val="900"/>
              </a:spcAft>
              <a:buFont typeface="+mj-lt"/>
              <a:buAutoNum type="arabicPeriod" startAt="4"/>
            </a:pPr>
            <a:r>
              <a:rPr lang="fr-CA" sz="1800" dirty="0" err="1">
                <a:solidFill>
                  <a:schemeClr val="tx1"/>
                </a:solidFill>
                <a:latin typeface="Lora" pitchFamily="2" charset="77"/>
                <a:ea typeface="Calibri" panose="020F0502020204030204" pitchFamily="34" charset="0"/>
                <a:cs typeface="Calibri" panose="020F0502020204030204" pitchFamily="34" charset="0"/>
              </a:rPr>
              <a:t>Il·Elle</a:t>
            </a:r>
            <a:r>
              <a:rPr lang="fr-CA" sz="1800" dirty="0">
                <a:solidFill>
                  <a:schemeClr val="tx1"/>
                </a:solidFill>
                <a:latin typeface="Lora" pitchFamily="2" charset="77"/>
                <a:ea typeface="Calibri" panose="020F0502020204030204" pitchFamily="34" charset="0"/>
                <a:cs typeface="Calibri" panose="020F0502020204030204" pitchFamily="34" charset="0"/>
              </a:rPr>
              <a:t> a beaucoup de choses à faire en ce moment. </a:t>
            </a:r>
            <a:r>
              <a:rPr lang="fr-CA" sz="1800" dirty="0" err="1">
                <a:solidFill>
                  <a:schemeClr val="tx1"/>
                </a:solidFill>
                <a:latin typeface="Lora" pitchFamily="2" charset="77"/>
                <a:ea typeface="Calibri" panose="020F0502020204030204" pitchFamily="34" charset="0"/>
                <a:cs typeface="Calibri" panose="020F0502020204030204" pitchFamily="34" charset="0"/>
              </a:rPr>
              <a:t>Il·Elle</a:t>
            </a:r>
            <a:r>
              <a:rPr lang="fr-CA" sz="1800" dirty="0">
                <a:solidFill>
                  <a:schemeClr val="tx1"/>
                </a:solidFill>
                <a:latin typeface="Lora" pitchFamily="2" charset="77"/>
                <a:ea typeface="Calibri" panose="020F0502020204030204" pitchFamily="34" charset="0"/>
                <a:cs typeface="Calibri" panose="020F0502020204030204" pitchFamily="34" charset="0"/>
              </a:rPr>
              <a:t> a juste besoin de temps pour régler les choses.</a:t>
            </a:r>
            <a:r>
              <a:rPr lang="fr-CA" sz="1800" dirty="0">
                <a:solidFill>
                  <a:schemeClr val="tx1"/>
                </a:solidFill>
                <a:latin typeface="Lora" pitchFamily="2" charset="77"/>
              </a:rPr>
              <a:t> </a:t>
            </a:r>
          </a:p>
        </p:txBody>
      </p:sp>
      <p:sp>
        <p:nvSpPr>
          <p:cNvPr id="5" name="Slide Number Placeholder 3">
            <a:extLst>
              <a:ext uri="{FF2B5EF4-FFF2-40B4-BE49-F238E27FC236}">
                <a16:creationId xmlns:a16="http://schemas.microsoft.com/office/drawing/2014/main" id="{46F52224-AEC5-61FB-A20D-B54490457F2C}"/>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79</a:t>
            </a:fld>
            <a:endParaRPr lang="fr-CA">
              <a:latin typeface="Lora Regular Roman" pitchFamily="2" charset="0"/>
            </a:endParaRPr>
          </a:p>
        </p:txBody>
      </p:sp>
    </p:spTree>
    <p:extLst>
      <p:ext uri="{BB962C8B-B14F-4D97-AF65-F5344CB8AC3E}">
        <p14:creationId xmlns:p14="http://schemas.microsoft.com/office/powerpoint/2010/main" val="3180767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500"/>
                                        <p:tgtEl>
                                          <p:spTgt spid="3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6"/>
                                        </p:tgtEl>
                                        <p:attrNameLst>
                                          <p:attrName>style.visibility</p:attrName>
                                        </p:attrNameLst>
                                      </p:cBhvr>
                                      <p:to>
                                        <p:strVal val="visible"/>
                                      </p:to>
                                    </p:set>
                                    <p:animEffect transition="in" filter="fade">
                                      <p:cBhvr>
                                        <p:cTn id="12" dur="500"/>
                                        <p:tgtEl>
                                          <p:spTgt spid="3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7"/>
                                        </p:tgtEl>
                                        <p:attrNameLst>
                                          <p:attrName>style.visibility</p:attrName>
                                        </p:attrNameLst>
                                      </p:cBhvr>
                                      <p:to>
                                        <p:strVal val="visible"/>
                                      </p:to>
                                    </p:set>
                                    <p:animEffect transition="in" filter="fade">
                                      <p:cBhvr>
                                        <p:cTn id="17" dur="500"/>
                                        <p:tgtEl>
                                          <p:spTgt spid="3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8"/>
                                        </p:tgtEl>
                                        <p:attrNameLst>
                                          <p:attrName>style.visibility</p:attrName>
                                        </p:attrNameLst>
                                      </p:cBhvr>
                                      <p:to>
                                        <p:strVal val="visible"/>
                                      </p:to>
                                    </p:set>
                                    <p:animEffect transition="in" filter="fade">
                                      <p:cBhvr>
                                        <p:cTn id="22"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6" grpId="0" animBg="1"/>
      <p:bldP spid="37" grpId="0" animBg="1"/>
      <p:bldP spid="38"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365125"/>
            <a:ext cx="6817963" cy="1325563"/>
          </a:xfrm>
        </p:spPr>
        <p:txBody>
          <a:bodyPr/>
          <a:lstStyle/>
          <a:p>
            <a:pPr>
              <a:defRPr/>
            </a:pPr>
            <a:r>
              <a:rPr lang="fr-CA" altLang="en-US" dirty="0"/>
              <a:t>Le monologue intérieur pendant les situations très stressantes</a:t>
            </a:r>
          </a:p>
        </p:txBody>
      </p:sp>
      <p:sp>
        <p:nvSpPr>
          <p:cNvPr id="130051" name="Rectangle 3"/>
          <p:cNvSpPr>
            <a:spLocks noGrp="1"/>
          </p:cNvSpPr>
          <p:nvPr>
            <p:ph sz="half" idx="2"/>
          </p:nvPr>
        </p:nvSpPr>
        <p:spPr>
          <a:xfrm>
            <a:off x="635066" y="1851108"/>
            <a:ext cx="6085787" cy="4282884"/>
          </a:xfrm>
        </p:spPr>
        <p:txBody>
          <a:bodyPr anchor="ctr">
            <a:normAutofit fontScale="92500" lnSpcReduction="10000"/>
          </a:bodyPr>
          <a:lstStyle/>
          <a:p>
            <a:pPr marL="542925" lvl="1" indent="-457200">
              <a:lnSpc>
                <a:spcPts val="3460"/>
              </a:lnSpc>
            </a:pPr>
            <a:r>
              <a:rPr lang="fr-CA" altLang="en-US" sz="3000" dirty="0">
                <a:latin typeface="Lora" pitchFamily="2" charset="0"/>
              </a:rPr>
              <a:t>Nous concentrant sur la tâche en cours.</a:t>
            </a:r>
          </a:p>
          <a:p>
            <a:pPr marL="542925" lvl="1" indent="-457200">
              <a:lnSpc>
                <a:spcPct val="150000"/>
              </a:lnSpc>
            </a:pPr>
            <a:r>
              <a:rPr lang="fr-CA" altLang="en-US" sz="3000" dirty="0">
                <a:latin typeface="Lora" pitchFamily="2" charset="0"/>
              </a:rPr>
              <a:t>Répétant un mot-indice positif.</a:t>
            </a:r>
          </a:p>
          <a:p>
            <a:pPr marL="542925" lvl="1" indent="-457200">
              <a:lnSpc>
                <a:spcPct val="150000"/>
              </a:lnSpc>
            </a:pPr>
            <a:r>
              <a:rPr lang="fr-CA" altLang="en-US" sz="3000" dirty="0">
                <a:latin typeface="Lora" pitchFamily="2" charset="0"/>
              </a:rPr>
              <a:t>Se parler à soi-même.</a:t>
            </a:r>
          </a:p>
          <a:p>
            <a:pPr marL="1040625" lvl="2" indent="-342900">
              <a:lnSpc>
                <a:spcPct val="150000"/>
              </a:lnSpc>
              <a:spcBef>
                <a:spcPts val="600"/>
              </a:spcBef>
            </a:pPr>
            <a:r>
              <a:rPr lang="fr-CA" altLang="en-US" sz="2600" b="1" dirty="0">
                <a:latin typeface="Lora" pitchFamily="2" charset="0"/>
              </a:rPr>
              <a:t>« Concentre-toi. » </a:t>
            </a:r>
          </a:p>
          <a:p>
            <a:pPr marL="1040625" lvl="2" indent="-342900">
              <a:lnSpc>
                <a:spcPct val="150000"/>
              </a:lnSpc>
            </a:pPr>
            <a:r>
              <a:rPr lang="fr-CA" altLang="en-US" sz="2600" b="1" dirty="0">
                <a:latin typeface="Lora" pitchFamily="2" charset="0"/>
              </a:rPr>
              <a:t>« J’ai appris comment le faire. » </a:t>
            </a:r>
          </a:p>
          <a:p>
            <a:pPr marL="1040625" lvl="2" indent="-342900">
              <a:lnSpc>
                <a:spcPct val="150000"/>
              </a:lnSpc>
            </a:pPr>
            <a:r>
              <a:rPr lang="fr-CA" altLang="en-US" sz="2600" b="1" dirty="0">
                <a:latin typeface="Lora" pitchFamily="2" charset="0"/>
              </a:rPr>
              <a:t>« Je maîtrise la situation. »</a:t>
            </a:r>
          </a:p>
        </p:txBody>
      </p:sp>
      <p:sp>
        <p:nvSpPr>
          <p:cNvPr id="5" name="Slide Number Placeholder 3">
            <a:extLst>
              <a:ext uri="{FF2B5EF4-FFF2-40B4-BE49-F238E27FC236}">
                <a16:creationId xmlns:a16="http://schemas.microsoft.com/office/drawing/2014/main" id="{EA5B240A-908F-1357-F4E1-E7BFF5D06441}"/>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80</a:t>
            </a:fld>
            <a:endParaRPr lang="fr-CA">
              <a:latin typeface="Lora Regular Roman" pitchFamily="2" charset="0"/>
            </a:endParaRPr>
          </a:p>
        </p:txBody>
      </p:sp>
      <p:pic>
        <p:nvPicPr>
          <p:cNvPr id="4" name="Picture 3">
            <a:extLst>
              <a:ext uri="{FF2B5EF4-FFF2-40B4-BE49-F238E27FC236}">
                <a16:creationId xmlns:a16="http://schemas.microsoft.com/office/drawing/2014/main" id="{EB4C8BB9-505D-3CC4-60C7-93F65AEEF82A}"/>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50372" y="0"/>
            <a:ext cx="5017827" cy="6858000"/>
          </a:xfrm>
          <a:prstGeom prst="rect">
            <a:avLst/>
          </a:prstGeom>
        </p:spPr>
      </p:pic>
    </p:spTree>
    <p:extLst>
      <p:ext uri="{BB962C8B-B14F-4D97-AF65-F5344CB8AC3E}">
        <p14:creationId xmlns:p14="http://schemas.microsoft.com/office/powerpoint/2010/main" val="164005066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360B6121-D8E2-844A-9AEC-E7CA363A9835}"/>
              </a:ext>
            </a:extLst>
          </p:cNvPr>
          <p:cNvSpPr>
            <a:spLocks noGrp="1"/>
          </p:cNvSpPr>
          <p:nvPr>
            <p:ph type="title"/>
          </p:nvPr>
        </p:nvSpPr>
        <p:spPr>
          <a:xfrm>
            <a:off x="801807" y="146252"/>
            <a:ext cx="10515600" cy="1325563"/>
          </a:xfrm>
        </p:spPr>
        <p:txBody>
          <a:bodyPr/>
          <a:lstStyle/>
          <a:p>
            <a:r>
              <a:rPr lang="fr-CA" dirty="0"/>
              <a:t>La préparation mentale</a:t>
            </a:r>
          </a:p>
        </p:txBody>
      </p:sp>
      <p:sp>
        <p:nvSpPr>
          <p:cNvPr id="12" name="Content Placeholder 11">
            <a:extLst>
              <a:ext uri="{FF2B5EF4-FFF2-40B4-BE49-F238E27FC236}">
                <a16:creationId xmlns:a16="http://schemas.microsoft.com/office/drawing/2014/main" id="{491C44E1-761F-8941-8F6B-30F683C36642}"/>
              </a:ext>
            </a:extLst>
          </p:cNvPr>
          <p:cNvSpPr>
            <a:spLocks noGrp="1"/>
          </p:cNvSpPr>
          <p:nvPr>
            <p:ph sz="half" idx="2"/>
          </p:nvPr>
        </p:nvSpPr>
        <p:spPr>
          <a:xfrm>
            <a:off x="5398168" y="1924905"/>
            <a:ext cx="7342880" cy="3740134"/>
          </a:xfrm>
        </p:spPr>
        <p:txBody>
          <a:bodyPr anchor="ctr">
            <a:noAutofit/>
          </a:bodyPr>
          <a:lstStyle/>
          <a:p>
            <a:pPr marL="342900" indent="-342900">
              <a:lnSpc>
                <a:spcPct val="120000"/>
              </a:lnSpc>
              <a:buFont typeface="Arial" panose="020B0604020202020204" pitchFamily="34" charset="0"/>
              <a:buChar char="•"/>
            </a:pPr>
            <a:r>
              <a:rPr lang="fr-CA" sz="2800" dirty="0">
                <a:latin typeface="Lora" pitchFamily="2" charset="77"/>
              </a:rPr>
              <a:t>Prépare mentalement aux </a:t>
            </a:r>
            <a:r>
              <a:rPr lang="fr-CA" sz="2800" b="1" dirty="0">
                <a:latin typeface="Lora" pitchFamily="2" charset="77"/>
              </a:rPr>
              <a:t>« et si </a:t>
            </a:r>
            <a:r>
              <a:rPr lang="fr-CA" sz="2800" b="1" dirty="0">
                <a:effectLst/>
                <a:latin typeface="Lora" pitchFamily="2" charset="77"/>
                <a:ea typeface="Arial" panose="020B0604020202020204" pitchFamily="34" charset="0"/>
              </a:rPr>
              <a:t>».</a:t>
            </a:r>
            <a:endParaRPr lang="fr-CA" sz="2800" b="1" dirty="0">
              <a:effectLst/>
              <a:latin typeface="Lora" pitchFamily="2" charset="77"/>
            </a:endParaRPr>
          </a:p>
          <a:p>
            <a:pPr marL="342900" indent="-342900">
              <a:lnSpc>
                <a:spcPct val="120000"/>
              </a:lnSpc>
              <a:buFont typeface="Arial" panose="020B0604020202020204" pitchFamily="34" charset="0"/>
              <a:buChar char="•"/>
            </a:pPr>
            <a:r>
              <a:rPr lang="fr-CA" sz="2800" dirty="0">
                <a:latin typeface="Lora" pitchFamily="2" charset="77"/>
              </a:rPr>
              <a:t>Atténue le stress et l’anxiété sur la situation.</a:t>
            </a:r>
          </a:p>
          <a:p>
            <a:pPr marL="342900" indent="-342900">
              <a:lnSpc>
                <a:spcPct val="120000"/>
              </a:lnSpc>
              <a:buFont typeface="Arial" panose="020B0604020202020204" pitchFamily="34" charset="0"/>
              <a:buChar char="•"/>
            </a:pPr>
            <a:r>
              <a:rPr lang="fr-CA" sz="2800" dirty="0">
                <a:latin typeface="Lora" pitchFamily="2" charset="77"/>
              </a:rPr>
              <a:t>Améliore la concentration.</a:t>
            </a:r>
          </a:p>
          <a:p>
            <a:pPr marL="342900" indent="-342900">
              <a:lnSpc>
                <a:spcPct val="120000"/>
              </a:lnSpc>
              <a:buFont typeface="Arial" panose="020B0604020202020204" pitchFamily="34" charset="0"/>
              <a:buChar char="•"/>
            </a:pPr>
            <a:r>
              <a:rPr lang="fr-CA" sz="2800" dirty="0">
                <a:latin typeface="Lora" pitchFamily="2" charset="77"/>
              </a:rPr>
              <a:t>Renforce la confiance.</a:t>
            </a:r>
          </a:p>
        </p:txBody>
      </p:sp>
      <p:sp>
        <p:nvSpPr>
          <p:cNvPr id="2" name="Slide Number Placeholder 3">
            <a:extLst>
              <a:ext uri="{FF2B5EF4-FFF2-40B4-BE49-F238E27FC236}">
                <a16:creationId xmlns:a16="http://schemas.microsoft.com/office/drawing/2014/main" id="{F664A28C-B5D0-D583-F2A9-2D8B64330442}"/>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81</a:t>
            </a:fld>
            <a:endParaRPr lang="fr-CA">
              <a:latin typeface="Lora Regular Roman" pitchFamily="2" charset="0"/>
            </a:endParaRPr>
          </a:p>
        </p:txBody>
      </p:sp>
      <p:pic>
        <p:nvPicPr>
          <p:cNvPr id="4" name="Picture 3">
            <a:extLst>
              <a:ext uri="{FF2B5EF4-FFF2-40B4-BE49-F238E27FC236}">
                <a16:creationId xmlns:a16="http://schemas.microsoft.com/office/drawing/2014/main" id="{D22083AB-BF83-4877-FAF8-336F111D4ADC}"/>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t="3607" b="3607"/>
          <a:stretch/>
        </p:blipFill>
        <p:spPr>
          <a:xfrm>
            <a:off x="543370" y="1690688"/>
            <a:ext cx="4432110" cy="4432110"/>
          </a:xfrm>
          <a:prstGeom prst="flowChartConnector">
            <a:avLst/>
          </a:prstGeom>
          <a:effectLst>
            <a:outerShdw blurRad="50800" dist="38100" algn="l" rotWithShape="0">
              <a:prstClr val="black">
                <a:alpha val="40000"/>
              </a:prstClr>
            </a:outerShdw>
          </a:effectLst>
        </p:spPr>
      </p:pic>
    </p:spTree>
    <p:custDataLst>
      <p:tags r:id="rId1"/>
    </p:custDataLst>
    <p:extLst>
      <p:ext uri="{BB962C8B-B14F-4D97-AF65-F5344CB8AC3E}">
        <p14:creationId xmlns:p14="http://schemas.microsoft.com/office/powerpoint/2010/main" val="18778417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91FED01-11E7-2AF4-2C92-E57663DC0325}"/>
              </a:ext>
            </a:extLst>
          </p:cNvPr>
          <p:cNvSpPr>
            <a:spLocks noGrp="1"/>
          </p:cNvSpPr>
          <p:nvPr>
            <p:ph type="title"/>
          </p:nvPr>
        </p:nvSpPr>
        <p:spPr>
          <a:xfrm>
            <a:off x="510642" y="406353"/>
            <a:ext cx="7362497" cy="1325563"/>
          </a:xfrm>
        </p:spPr>
        <p:txBody>
          <a:bodyPr/>
          <a:lstStyle/>
          <a:p>
            <a:r>
              <a:rPr lang="fr-CA" dirty="0"/>
              <a:t>Pratiquons la préparation mentale </a:t>
            </a:r>
          </a:p>
        </p:txBody>
      </p:sp>
      <p:sp>
        <p:nvSpPr>
          <p:cNvPr id="11" name="TextBox 10">
            <a:extLst>
              <a:ext uri="{FF2B5EF4-FFF2-40B4-BE49-F238E27FC236}">
                <a16:creationId xmlns:a16="http://schemas.microsoft.com/office/drawing/2014/main" id="{AC9008A1-9E69-F862-7032-5C0147336873}"/>
              </a:ext>
            </a:extLst>
          </p:cNvPr>
          <p:cNvSpPr txBox="1"/>
          <p:nvPr/>
        </p:nvSpPr>
        <p:spPr>
          <a:xfrm>
            <a:off x="510642" y="2010589"/>
            <a:ext cx="6333864" cy="4176015"/>
          </a:xfrm>
          <a:prstGeom prst="rect">
            <a:avLst/>
          </a:prstGeom>
          <a:noFill/>
        </p:spPr>
        <p:txBody>
          <a:bodyPr wrap="square">
            <a:spAutoFit/>
          </a:bodyPr>
          <a:lstStyle/>
          <a:p>
            <a:pPr>
              <a:lnSpc>
                <a:spcPts val="3860"/>
              </a:lnSpc>
              <a:spcBef>
                <a:spcPts val="1200"/>
              </a:spcBef>
              <a:spcAft>
                <a:spcPts val="1200"/>
              </a:spcAft>
            </a:pPr>
            <a:r>
              <a:rPr lang="fr-CA" sz="2800" dirty="0">
                <a:latin typeface="Lora" pitchFamily="2" charset="0"/>
              </a:rPr>
              <a:t>Imaginez une situation chez vous/</a:t>
            </a:r>
            <a:br>
              <a:rPr lang="fr-CA" sz="2800" dirty="0">
                <a:latin typeface="Lora" pitchFamily="2" charset="0"/>
              </a:rPr>
            </a:br>
            <a:r>
              <a:rPr lang="fr-CA" sz="2800" dirty="0">
                <a:latin typeface="Lora" pitchFamily="2" charset="0"/>
              </a:rPr>
              <a:t>au travail…</a:t>
            </a:r>
          </a:p>
          <a:p>
            <a:pPr>
              <a:lnSpc>
                <a:spcPts val="3860"/>
              </a:lnSpc>
              <a:spcBef>
                <a:spcPts val="1200"/>
              </a:spcBef>
              <a:spcAft>
                <a:spcPts val="1200"/>
              </a:spcAft>
            </a:pPr>
            <a:r>
              <a:rPr lang="fr-CA" sz="2800" dirty="0">
                <a:latin typeface="Lora" pitchFamily="2" charset="0"/>
              </a:rPr>
              <a:t>Quel en a été le résultat? </a:t>
            </a:r>
          </a:p>
          <a:p>
            <a:pPr>
              <a:lnSpc>
                <a:spcPts val="3860"/>
              </a:lnSpc>
              <a:spcBef>
                <a:spcPts val="1200"/>
              </a:spcBef>
              <a:spcAft>
                <a:spcPts val="1200"/>
              </a:spcAft>
            </a:pPr>
            <a:r>
              <a:rPr lang="fr-CA" sz="2800" i="1" dirty="0">
                <a:latin typeface="Lora" pitchFamily="2" charset="0"/>
              </a:rPr>
              <a:t>S’il y avait un résultat négatif, prenez le temps d’utiliser votre imagination et de le changer en résultat positif.</a:t>
            </a:r>
            <a:endParaRPr lang="fr-CA" sz="2800" dirty="0">
              <a:latin typeface="Lora" pitchFamily="2" charset="0"/>
            </a:endParaRPr>
          </a:p>
        </p:txBody>
      </p:sp>
      <p:sp>
        <p:nvSpPr>
          <p:cNvPr id="3" name="Slide Number Placeholder 3">
            <a:extLst>
              <a:ext uri="{FF2B5EF4-FFF2-40B4-BE49-F238E27FC236}">
                <a16:creationId xmlns:a16="http://schemas.microsoft.com/office/drawing/2014/main" id="{64F5EDEE-52FC-C215-04A9-F5724B110FA8}"/>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82</a:t>
            </a:fld>
            <a:endParaRPr lang="fr-CA">
              <a:latin typeface="Lora Regular Roman" pitchFamily="2" charset="0"/>
            </a:endParaRPr>
          </a:p>
        </p:txBody>
      </p:sp>
      <p:pic>
        <p:nvPicPr>
          <p:cNvPr id="2" name="Picture 1">
            <a:extLst>
              <a:ext uri="{FF2B5EF4-FFF2-40B4-BE49-F238E27FC236}">
                <a16:creationId xmlns:a16="http://schemas.microsoft.com/office/drawing/2014/main" id="{CB486C5F-B4AE-F290-B0BD-5EA7A8EC957E}"/>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0000" y="0"/>
            <a:ext cx="4572000" cy="6858000"/>
          </a:xfrm>
          <a:prstGeom prst="rect">
            <a:avLst/>
          </a:prstGeom>
        </p:spPr>
      </p:pic>
    </p:spTree>
    <p:custDataLst>
      <p:tags r:id="rId1"/>
    </p:custDataLst>
    <p:extLst>
      <p:ext uri="{BB962C8B-B14F-4D97-AF65-F5344CB8AC3E}">
        <p14:creationId xmlns:p14="http://schemas.microsoft.com/office/powerpoint/2010/main" val="2589964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42B40DC-5609-4B92-A19E-DE162273D3D8}"/>
              </a:ext>
            </a:extLst>
          </p:cNvPr>
          <p:cNvSpPr>
            <a:spLocks noGrp="1"/>
          </p:cNvSpPr>
          <p:nvPr>
            <p:ph type="title"/>
          </p:nvPr>
        </p:nvSpPr>
        <p:spPr>
          <a:xfrm>
            <a:off x="696076" y="279079"/>
            <a:ext cx="9745132" cy="1325563"/>
          </a:xfrm>
        </p:spPr>
        <p:txBody>
          <a:bodyPr/>
          <a:lstStyle/>
          <a:p>
            <a:r>
              <a:rPr lang="fr-CA" dirty="0"/>
              <a:t>Établir des objectifs</a:t>
            </a:r>
          </a:p>
        </p:txBody>
      </p:sp>
      <p:sp>
        <p:nvSpPr>
          <p:cNvPr id="7" name="Content Placeholder 6">
            <a:extLst>
              <a:ext uri="{FF2B5EF4-FFF2-40B4-BE49-F238E27FC236}">
                <a16:creationId xmlns:a16="http://schemas.microsoft.com/office/drawing/2014/main" id="{43DFE030-E885-4812-BC14-CAF3B9027718}"/>
              </a:ext>
            </a:extLst>
          </p:cNvPr>
          <p:cNvSpPr>
            <a:spLocks noGrp="1"/>
          </p:cNvSpPr>
          <p:nvPr>
            <p:ph sz="half" idx="2"/>
          </p:nvPr>
        </p:nvSpPr>
        <p:spPr>
          <a:xfrm>
            <a:off x="5667314" y="1496174"/>
            <a:ext cx="5962408" cy="4680789"/>
          </a:xfrm>
        </p:spPr>
        <p:txBody>
          <a:bodyPr>
            <a:noAutofit/>
          </a:bodyPr>
          <a:lstStyle/>
          <a:p>
            <a:pPr>
              <a:lnSpc>
                <a:spcPts val="3800"/>
              </a:lnSpc>
            </a:pPr>
            <a:r>
              <a:rPr lang="fr-CA" sz="2800" dirty="0">
                <a:latin typeface="Lora" pitchFamily="2" charset="0"/>
              </a:rPr>
              <a:t>Comment le fait d’établir des objectifs peut vous aider à devenir plus </a:t>
            </a:r>
            <a:r>
              <a:rPr lang="fr-CA" sz="2800" dirty="0" err="1">
                <a:latin typeface="Lora" pitchFamily="2" charset="0"/>
              </a:rPr>
              <a:t>résilient·e</a:t>
            </a:r>
            <a:r>
              <a:rPr lang="fr-CA" sz="2800" dirty="0">
                <a:latin typeface="Lora" pitchFamily="2" charset="0"/>
              </a:rPr>
              <a:t>?</a:t>
            </a:r>
          </a:p>
          <a:p>
            <a:pPr>
              <a:lnSpc>
                <a:spcPct val="150000"/>
              </a:lnSpc>
              <a:spcBef>
                <a:spcPts val="600"/>
              </a:spcBef>
              <a:spcAft>
                <a:spcPts val="600"/>
              </a:spcAft>
            </a:pPr>
            <a:r>
              <a:rPr lang="fr-CA" sz="2800" dirty="0">
                <a:latin typeface="Lora" pitchFamily="2" charset="0"/>
              </a:rPr>
              <a:t>Établir des objectifs peut… </a:t>
            </a:r>
          </a:p>
          <a:p>
            <a:pPr marL="342900" lvl="1" indent="-342900">
              <a:lnSpc>
                <a:spcPct val="150000"/>
              </a:lnSpc>
              <a:spcAft>
                <a:spcPts val="0"/>
              </a:spcAft>
              <a:buFont typeface="Wingdings" panose="05000000000000000000" pitchFamily="2" charset="2"/>
              <a:buChar char="ü"/>
            </a:pPr>
            <a:r>
              <a:rPr lang="fr-CA" dirty="0">
                <a:latin typeface="Lora" pitchFamily="2" charset="0"/>
              </a:rPr>
              <a:t>vous motiver </a:t>
            </a:r>
          </a:p>
          <a:p>
            <a:pPr marL="342900" lvl="1" indent="-342900">
              <a:lnSpc>
                <a:spcPct val="150000"/>
              </a:lnSpc>
              <a:spcAft>
                <a:spcPts val="0"/>
              </a:spcAft>
              <a:buFont typeface="Wingdings" panose="05000000000000000000" pitchFamily="2" charset="2"/>
              <a:buChar char="ü"/>
            </a:pPr>
            <a:r>
              <a:rPr lang="fr-CA" dirty="0">
                <a:latin typeface="Lora" pitchFamily="2" charset="0"/>
              </a:rPr>
              <a:t>vous donner une orientation </a:t>
            </a:r>
          </a:p>
          <a:p>
            <a:pPr marL="342900" lvl="1" indent="-342900">
              <a:lnSpc>
                <a:spcPct val="150000"/>
              </a:lnSpc>
              <a:spcAft>
                <a:spcPts val="0"/>
              </a:spcAft>
              <a:buFont typeface="Wingdings" panose="05000000000000000000" pitchFamily="2" charset="2"/>
              <a:buChar char="ü"/>
            </a:pPr>
            <a:r>
              <a:rPr lang="fr-CA" dirty="0">
                <a:latin typeface="Lora" pitchFamily="2" charset="0"/>
              </a:rPr>
              <a:t>vous aider à vous concentrer</a:t>
            </a:r>
          </a:p>
          <a:p>
            <a:pPr marL="342900" lvl="1" indent="-342900">
              <a:lnSpc>
                <a:spcPct val="150000"/>
              </a:lnSpc>
              <a:spcAft>
                <a:spcPts val="0"/>
              </a:spcAft>
              <a:buFont typeface="Wingdings" panose="05000000000000000000" pitchFamily="2" charset="2"/>
              <a:buChar char="ü"/>
            </a:pPr>
            <a:r>
              <a:rPr lang="fr-CA" dirty="0">
                <a:latin typeface="Lora" pitchFamily="2" charset="0"/>
              </a:rPr>
              <a:t>vous mettre sur la voie du succès.</a:t>
            </a:r>
          </a:p>
        </p:txBody>
      </p:sp>
      <p:sp>
        <p:nvSpPr>
          <p:cNvPr id="4" name="Slide Number Placeholder 3">
            <a:extLst>
              <a:ext uri="{FF2B5EF4-FFF2-40B4-BE49-F238E27FC236}">
                <a16:creationId xmlns:a16="http://schemas.microsoft.com/office/drawing/2014/main" id="{6D965419-5C06-FAB7-41AF-495BCDEBA46D}"/>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83</a:t>
            </a:fld>
            <a:endParaRPr lang="fr-CA">
              <a:latin typeface="Lora Regular Roman" pitchFamily="2" charset="0"/>
            </a:endParaRPr>
          </a:p>
        </p:txBody>
      </p:sp>
      <p:pic>
        <p:nvPicPr>
          <p:cNvPr id="5" name="Picture 2">
            <a:extLst>
              <a:ext uri="{FF2B5EF4-FFF2-40B4-BE49-F238E27FC236}">
                <a16:creationId xmlns:a16="http://schemas.microsoft.com/office/drawing/2014/main" id="{218463C7-0DCC-357A-6258-EAA8670D6B85}"/>
              </a:ext>
              <a:ext uri="{C183D7F6-B498-43B3-948B-1728B52AA6E4}">
                <adec:decorative xmlns:adec="http://schemas.microsoft.com/office/drawing/2017/decorative" val="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19" t="1816" r="1119" b="5030"/>
          <a:stretch/>
        </p:blipFill>
        <p:spPr bwMode="auto">
          <a:xfrm>
            <a:off x="838200" y="1498519"/>
            <a:ext cx="4568797" cy="4568797"/>
          </a:xfrm>
          <a:prstGeom prst="flowChartConnector">
            <a:avLst/>
          </a:prstGeom>
          <a:noFill/>
          <a:effectLst>
            <a:outerShdw blurRad="50800" dist="38100" algn="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8373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E5E1D-0E65-4056-A6D8-658DB99FBF9B}"/>
              </a:ext>
            </a:extLst>
          </p:cNvPr>
          <p:cNvSpPr>
            <a:spLocks noGrp="1"/>
          </p:cNvSpPr>
          <p:nvPr>
            <p:ph type="title"/>
          </p:nvPr>
        </p:nvSpPr>
        <p:spPr/>
        <p:txBody>
          <a:bodyPr/>
          <a:lstStyle/>
          <a:p>
            <a:r>
              <a:rPr lang="fr-CA" dirty="0"/>
              <a:t>Pratiquons les objectifs SMART</a:t>
            </a:r>
          </a:p>
        </p:txBody>
      </p:sp>
      <p:sp>
        <p:nvSpPr>
          <p:cNvPr id="51" name="TextBox 50">
            <a:extLst>
              <a:ext uri="{FF2B5EF4-FFF2-40B4-BE49-F238E27FC236}">
                <a16:creationId xmlns:a16="http://schemas.microsoft.com/office/drawing/2014/main" id="{6F43E16F-18EF-457B-8947-86A87B8B1C83}"/>
              </a:ext>
            </a:extLst>
          </p:cNvPr>
          <p:cNvSpPr txBox="1"/>
          <p:nvPr/>
        </p:nvSpPr>
        <p:spPr>
          <a:xfrm>
            <a:off x="954027" y="1690688"/>
            <a:ext cx="3929349" cy="3908762"/>
          </a:xfrm>
          <a:prstGeom prst="rect">
            <a:avLst/>
          </a:prstGeom>
          <a:noFill/>
        </p:spPr>
        <p:txBody>
          <a:bodyPr wrap="square" rtlCol="0">
            <a:spAutoFit/>
          </a:bodyPr>
          <a:lstStyle/>
          <a:p>
            <a:pPr>
              <a:defRPr/>
            </a:pPr>
            <a:r>
              <a:rPr kumimoji="0" lang="fr-CA" sz="4400" b="1" i="0" u="none" strike="noStrike" kern="1200" cap="none" spc="0" normalizeH="0" baseline="0" noProof="0" dirty="0">
                <a:ln>
                  <a:noFill/>
                </a:ln>
                <a:solidFill>
                  <a:srgbClr val="006498"/>
                </a:solidFill>
                <a:effectLst/>
                <a:uLnTx/>
                <a:uFillTx/>
                <a:latin typeface="Lora" pitchFamily="2" charset="0"/>
              </a:rPr>
              <a:t>S</a:t>
            </a:r>
            <a:r>
              <a:rPr lang="fr-CA" sz="2400" b="1" dirty="0" err="1">
                <a:latin typeface="Lora" pitchFamily="2" charset="0"/>
              </a:rPr>
              <a:t>pécifique</a:t>
            </a:r>
            <a:endParaRPr lang="fr-CA" sz="2400" b="1" dirty="0">
              <a:latin typeface="Lora"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CA" sz="4400" b="1" i="0" u="none" strike="noStrike" kern="1200" cap="none" spc="0" normalizeH="0" baseline="0" noProof="0" dirty="0">
                <a:ln>
                  <a:noFill/>
                </a:ln>
                <a:solidFill>
                  <a:srgbClr val="006498"/>
                </a:solidFill>
                <a:effectLst/>
                <a:uLnTx/>
                <a:uFillTx/>
                <a:latin typeface="Lora" pitchFamily="2" charset="0"/>
              </a:rPr>
              <a:t>M</a:t>
            </a:r>
            <a:r>
              <a:rPr kumimoji="0" lang="fr-CA" sz="2400" b="1" i="0" u="none" strike="noStrike" kern="1200" cap="none" spc="0" normalizeH="0" baseline="0" noProof="0" dirty="0">
                <a:ln>
                  <a:noFill/>
                </a:ln>
                <a:effectLst/>
                <a:uLnTx/>
                <a:uFillTx/>
                <a:latin typeface="Lora" pitchFamily="2" charset="0"/>
              </a:rPr>
              <a:t>esurable</a:t>
            </a:r>
            <a:endParaRPr kumimoji="0" lang="fr-CA" sz="2400" b="0" i="0" u="none" strike="noStrike" kern="1200" cap="none" spc="0" normalizeH="0" baseline="0" noProof="0" dirty="0">
              <a:ln>
                <a:noFill/>
              </a:ln>
              <a:effectLst/>
              <a:uLnTx/>
              <a:uFillTx/>
              <a:latin typeface="Lora"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CA" sz="4400" b="1" i="0" u="none" strike="noStrike" kern="1200" cap="none" spc="0" normalizeH="0" baseline="0" noProof="0" dirty="0">
                <a:ln>
                  <a:noFill/>
                </a:ln>
                <a:solidFill>
                  <a:srgbClr val="006498"/>
                </a:solidFill>
                <a:effectLst/>
                <a:uLnTx/>
                <a:uFillTx/>
                <a:latin typeface="Lora" pitchFamily="2" charset="0"/>
              </a:rPr>
              <a:t>A</a:t>
            </a:r>
            <a:r>
              <a:rPr kumimoji="0" lang="fr-CA" sz="2400" b="1" i="0" u="none" strike="noStrike" kern="1200" cap="none" spc="0" normalizeH="0" baseline="0" noProof="0" dirty="0">
                <a:ln>
                  <a:noFill/>
                </a:ln>
                <a:effectLst/>
                <a:uLnTx/>
                <a:uFillTx/>
                <a:latin typeface="Lora" pitchFamily="2" charset="0"/>
              </a:rPr>
              <a:t>tteignable</a:t>
            </a:r>
            <a:endParaRPr kumimoji="0" lang="fr-CA" sz="2400" b="0" i="0" u="none" strike="noStrike" kern="1200" cap="none" spc="0" normalizeH="0" baseline="0" noProof="0" dirty="0">
              <a:ln>
                <a:noFill/>
              </a:ln>
              <a:effectLst/>
              <a:uLnTx/>
              <a:uFillTx/>
              <a:latin typeface="Lora"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CA" sz="4400" b="1" i="0" u="none" strike="noStrike" kern="1200" cap="none" spc="0" normalizeH="0" baseline="0" noProof="0" dirty="0">
                <a:ln>
                  <a:noFill/>
                </a:ln>
                <a:solidFill>
                  <a:srgbClr val="006498"/>
                </a:solidFill>
                <a:effectLst/>
                <a:uLnTx/>
                <a:uFillTx/>
                <a:latin typeface="Lora" pitchFamily="2" charset="0"/>
              </a:rPr>
              <a:t>R</a:t>
            </a:r>
            <a:r>
              <a:rPr kumimoji="0" lang="fr-CA" sz="2400" b="1" i="0" u="none" strike="noStrike" kern="1200" cap="none" spc="0" normalizeH="0" baseline="0" noProof="0" dirty="0">
                <a:ln>
                  <a:noFill/>
                </a:ln>
                <a:effectLst/>
                <a:uLnTx/>
                <a:uFillTx/>
                <a:latin typeface="Lora" pitchFamily="2" charset="0"/>
              </a:rPr>
              <a:t>éaliste</a:t>
            </a:r>
            <a:endParaRPr kumimoji="0" lang="fr-CA" sz="2400" b="0" i="0" u="none" strike="noStrike" kern="1200" cap="none" spc="0" normalizeH="0" baseline="0" noProof="0" dirty="0">
              <a:ln>
                <a:noFill/>
              </a:ln>
              <a:effectLst/>
              <a:uLnTx/>
              <a:uFillTx/>
              <a:latin typeface="Lora"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r-CA" sz="2400" b="1" dirty="0">
                <a:latin typeface="Lora" pitchFamily="2" charset="0"/>
              </a:rPr>
              <a:t>avec une contrainte de </a:t>
            </a:r>
            <a:r>
              <a:rPr kumimoji="0" lang="fr-CA" sz="4400" b="1" i="0" u="none" strike="noStrike" kern="1200" cap="none" spc="0" normalizeH="0" baseline="0" noProof="0" dirty="0">
                <a:ln>
                  <a:noFill/>
                </a:ln>
                <a:solidFill>
                  <a:srgbClr val="006498"/>
                </a:solidFill>
                <a:effectLst/>
                <a:uLnTx/>
                <a:uFillTx/>
                <a:latin typeface="Lora" pitchFamily="2" charset="0"/>
              </a:rPr>
              <a:t>T</a:t>
            </a:r>
            <a:r>
              <a:rPr kumimoji="0" lang="fr-CA" sz="2400" b="1" i="0" u="none" strike="noStrike" kern="1200" cap="none" spc="0" normalizeH="0" baseline="0" noProof="0" dirty="0">
                <a:ln>
                  <a:noFill/>
                </a:ln>
                <a:effectLst/>
                <a:uLnTx/>
                <a:uFillTx/>
                <a:latin typeface="Lora" pitchFamily="2" charset="0"/>
              </a:rPr>
              <a:t>e</a:t>
            </a:r>
            <a:r>
              <a:rPr lang="fr-CA" sz="2400" b="1" dirty="0" err="1">
                <a:latin typeface="Lora" pitchFamily="2" charset="0"/>
              </a:rPr>
              <a:t>mps</a:t>
            </a:r>
            <a:endParaRPr kumimoji="0" lang="fr-CA" sz="2400" b="0" i="0" u="none" strike="noStrike" kern="1200" cap="none" spc="0" normalizeH="0" baseline="0" noProof="0" dirty="0">
              <a:ln>
                <a:noFill/>
              </a:ln>
              <a:effectLst/>
              <a:uLnTx/>
              <a:uFillTx/>
              <a:latin typeface="Lora" pitchFamily="2" charset="0"/>
            </a:endParaRPr>
          </a:p>
        </p:txBody>
      </p:sp>
      <p:sp>
        <p:nvSpPr>
          <p:cNvPr id="8" name="TextBox 7">
            <a:extLst>
              <a:ext uri="{FF2B5EF4-FFF2-40B4-BE49-F238E27FC236}">
                <a16:creationId xmlns:a16="http://schemas.microsoft.com/office/drawing/2014/main" id="{9D3AA554-98DF-4282-A5AA-A0A40808D443}"/>
              </a:ext>
            </a:extLst>
          </p:cNvPr>
          <p:cNvSpPr txBox="1"/>
          <p:nvPr/>
        </p:nvSpPr>
        <p:spPr>
          <a:xfrm>
            <a:off x="4883376" y="1885796"/>
            <a:ext cx="6552242" cy="3685496"/>
          </a:xfrm>
          <a:prstGeom prst="rect">
            <a:avLst/>
          </a:prstGeom>
          <a:noFill/>
        </p:spPr>
        <p:txBody>
          <a:bodyPr wrap="square" rtlCol="0" anchor="t">
            <a:spAutoFit/>
          </a:bodyPr>
          <a:lstStyle/>
          <a:p>
            <a:pPr lvl="0">
              <a:defRPr/>
            </a:pPr>
            <a:r>
              <a:rPr lang="fr-FR" sz="2800" dirty="0">
                <a:latin typeface="Lora" pitchFamily="2" charset="0"/>
                <a:cs typeface="Calibri"/>
              </a:rPr>
              <a:t>Pensez à un défi auquel vous devez actuellement faire face et fixez un objectif à court terme qui vous aidera à surmonter ce défi.</a:t>
            </a:r>
          </a:p>
          <a:p>
            <a:pPr lvl="0">
              <a:lnSpc>
                <a:spcPct val="150000"/>
              </a:lnSpc>
              <a:defRPr/>
            </a:pPr>
            <a:endParaRPr lang="fr-FR" sz="2800" b="1" dirty="0">
              <a:latin typeface="Lora" pitchFamily="2" charset="0"/>
              <a:cs typeface="Calibri"/>
            </a:endParaRPr>
          </a:p>
          <a:p>
            <a:pPr lvl="0">
              <a:lnSpc>
                <a:spcPct val="150000"/>
              </a:lnSpc>
              <a:defRPr/>
            </a:pPr>
            <a:r>
              <a:rPr lang="fr-FR" sz="2800" b="1" dirty="0">
                <a:latin typeface="Lora" pitchFamily="2" charset="0"/>
                <a:cs typeface="Calibri"/>
              </a:rPr>
              <a:t>Que ferez-vous pour l’atteindre?</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fr-CA" sz="2800" b="1" i="0" u="none" strike="noStrike" kern="1200" cap="none" spc="0" normalizeH="0" baseline="0" noProof="0" dirty="0">
              <a:ln>
                <a:noFill/>
              </a:ln>
              <a:effectLst/>
              <a:highlight>
                <a:srgbClr val="FFFF00"/>
              </a:highlight>
              <a:uLnTx/>
              <a:uFillTx/>
              <a:latin typeface="Lora" pitchFamily="2" charset="0"/>
              <a:cs typeface="Calibri"/>
            </a:endParaRPr>
          </a:p>
        </p:txBody>
      </p:sp>
      <p:sp>
        <p:nvSpPr>
          <p:cNvPr id="5" name="Slide Number Placeholder 3">
            <a:extLst>
              <a:ext uri="{FF2B5EF4-FFF2-40B4-BE49-F238E27FC236}">
                <a16:creationId xmlns:a16="http://schemas.microsoft.com/office/drawing/2014/main" id="{C5BA3DE4-E113-0F92-ED07-9523A52C2AFC}"/>
              </a:ext>
            </a:extLst>
          </p:cNvPr>
          <p:cNvSpPr txBox="1">
            <a:spLocks/>
          </p:cNvSpPr>
          <p:nvPr/>
        </p:nvSpPr>
        <p:spPr>
          <a:xfrm>
            <a:off x="8692418" y="6345879"/>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84</a:t>
            </a:fld>
            <a:endParaRPr lang="fr-CA" dirty="0">
              <a:latin typeface="Lora Regular Roman" pitchFamily="2" charset="0"/>
            </a:endParaRPr>
          </a:p>
        </p:txBody>
      </p:sp>
    </p:spTree>
    <p:extLst>
      <p:ext uri="{BB962C8B-B14F-4D97-AF65-F5344CB8AC3E}">
        <p14:creationId xmlns:p14="http://schemas.microsoft.com/office/powerpoint/2010/main" val="3383894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DE951F3-4D94-CF4F-B47D-B92BD9FA08E2}"/>
              </a:ext>
            </a:extLst>
          </p:cNvPr>
          <p:cNvSpPr>
            <a:spLocks noGrp="1"/>
          </p:cNvSpPr>
          <p:nvPr>
            <p:ph type="title"/>
          </p:nvPr>
        </p:nvSpPr>
        <p:spPr/>
        <p:txBody>
          <a:bodyPr/>
          <a:lstStyle/>
          <a:p>
            <a:r>
              <a:rPr lang="fr-CA" dirty="0"/>
              <a:t>L’établissement des objectifs du moment </a:t>
            </a:r>
          </a:p>
        </p:txBody>
      </p:sp>
      <p:sp>
        <p:nvSpPr>
          <p:cNvPr id="6" name="Content Placeholder 5">
            <a:extLst>
              <a:ext uri="{FF2B5EF4-FFF2-40B4-BE49-F238E27FC236}">
                <a16:creationId xmlns:a16="http://schemas.microsoft.com/office/drawing/2014/main" id="{75E281B6-FE27-4E4B-A30C-A0F5B8DF474D}"/>
              </a:ext>
            </a:extLst>
          </p:cNvPr>
          <p:cNvSpPr>
            <a:spLocks noGrp="1"/>
          </p:cNvSpPr>
          <p:nvPr>
            <p:ph sz="half" idx="4294967295"/>
          </p:nvPr>
        </p:nvSpPr>
        <p:spPr>
          <a:xfrm>
            <a:off x="3376722" y="5329675"/>
            <a:ext cx="5438555" cy="1380687"/>
          </a:xfrm>
        </p:spPr>
        <p:txBody>
          <a:bodyPr anchor="t">
            <a:noAutofit/>
          </a:bodyPr>
          <a:lstStyle/>
          <a:p>
            <a:pPr marL="176212" algn="ctr">
              <a:spcBef>
                <a:spcPts val="0"/>
              </a:spcBef>
              <a:spcAft>
                <a:spcPts val="0"/>
              </a:spcAft>
            </a:pPr>
            <a:r>
              <a:rPr lang="fr-FR" sz="2800" dirty="0">
                <a:latin typeface="Lora" pitchFamily="2" charset="0"/>
              </a:rPr>
              <a:t>Divisez vos plus grands objectifs en </a:t>
            </a:r>
            <a:r>
              <a:rPr lang="fr-FR" sz="2800" b="1" dirty="0">
                <a:solidFill>
                  <a:srgbClr val="006498"/>
                </a:solidFill>
                <a:latin typeface="Lora" pitchFamily="2" charset="0"/>
              </a:rPr>
              <a:t>PARTIES</a:t>
            </a:r>
            <a:r>
              <a:rPr lang="fr-FR" sz="2800" dirty="0">
                <a:latin typeface="Lora" pitchFamily="2" charset="0"/>
              </a:rPr>
              <a:t> gérables</a:t>
            </a:r>
            <a:endParaRPr lang="fr-CA" sz="2400" dirty="0">
              <a:solidFill>
                <a:schemeClr val="tx2"/>
              </a:solidFill>
              <a:latin typeface="Lora" pitchFamily="2" charset="0"/>
            </a:endParaRPr>
          </a:p>
        </p:txBody>
      </p:sp>
      <p:sp>
        <p:nvSpPr>
          <p:cNvPr id="14" name="Speech Bubble: Oval 13">
            <a:extLst>
              <a:ext uri="{FF2B5EF4-FFF2-40B4-BE49-F238E27FC236}">
                <a16:creationId xmlns:a16="http://schemas.microsoft.com/office/drawing/2014/main" id="{1C59D91E-094F-4AEB-BCC6-A3133718145C}"/>
              </a:ext>
            </a:extLst>
          </p:cNvPr>
          <p:cNvSpPr/>
          <p:nvPr/>
        </p:nvSpPr>
        <p:spPr>
          <a:xfrm>
            <a:off x="5775159" y="2141203"/>
            <a:ext cx="3914640" cy="2000571"/>
          </a:xfrm>
          <a:prstGeom prst="wedgeEllipseCallout">
            <a:avLst>
              <a:gd name="adj1" fmla="val -38935"/>
              <a:gd name="adj2" fmla="val 97126"/>
            </a:avLst>
          </a:prstGeom>
          <a:solidFill>
            <a:srgbClr val="F1693E"/>
          </a:solidFill>
          <a:ln w="19050">
            <a:noFill/>
          </a:ln>
        </p:spPr>
        <p:style>
          <a:lnRef idx="1">
            <a:schemeClr val="accent1"/>
          </a:lnRef>
          <a:fillRef idx="3">
            <a:schemeClr val="accent1"/>
          </a:fillRef>
          <a:effectRef idx="2">
            <a:schemeClr val="accent1"/>
          </a:effectRef>
          <a:fontRef idx="minor">
            <a:schemeClr val="lt1"/>
          </a:fontRef>
        </p:style>
        <p:txBody>
          <a:bodyPr rtlCol="0" anchor="ctr"/>
          <a:lstStyle/>
          <a:p>
            <a:pPr lvl="0" algn="ctr">
              <a:defRPr/>
            </a:pPr>
            <a:r>
              <a:rPr lang="fr-FR" sz="2000" b="1" dirty="0">
                <a:latin typeface="Lora" pitchFamily="2" charset="77"/>
              </a:rPr>
              <a:t>Comment vais-je passer les prochaines minutes?</a:t>
            </a:r>
            <a:endParaRPr kumimoji="0" lang="fr-CA" sz="2000" b="1" u="none" strike="noStrike" kern="1200" cap="none" spc="0" normalizeH="0" baseline="0" dirty="0">
              <a:ln>
                <a:noFill/>
              </a:ln>
              <a:solidFill>
                <a:schemeClr val="bg1"/>
              </a:solidFill>
              <a:effectLst/>
              <a:uLnTx/>
              <a:uFillTx/>
              <a:latin typeface="Lora" pitchFamily="2" charset="77"/>
            </a:endParaRPr>
          </a:p>
        </p:txBody>
      </p:sp>
      <p:sp>
        <p:nvSpPr>
          <p:cNvPr id="55" name="Speech Bubble: Oval 54">
            <a:extLst>
              <a:ext uri="{FF2B5EF4-FFF2-40B4-BE49-F238E27FC236}">
                <a16:creationId xmlns:a16="http://schemas.microsoft.com/office/drawing/2014/main" id="{7E816444-DDC7-4FC9-9963-17A0975541C9}"/>
              </a:ext>
            </a:extLst>
          </p:cNvPr>
          <p:cNvSpPr/>
          <p:nvPr/>
        </p:nvSpPr>
        <p:spPr>
          <a:xfrm>
            <a:off x="1940186" y="1876926"/>
            <a:ext cx="3581975" cy="2280838"/>
          </a:xfrm>
          <a:prstGeom prst="wedgeEllipseCallout">
            <a:avLst>
              <a:gd name="adj1" fmla="val 48814"/>
              <a:gd name="adj2" fmla="val 87171"/>
            </a:avLst>
          </a:prstGeom>
          <a:solidFill>
            <a:srgbClr val="92D050"/>
          </a:solidFill>
          <a:ln w="19050">
            <a:noFill/>
          </a:ln>
        </p:spPr>
        <p:style>
          <a:lnRef idx="1">
            <a:schemeClr val="accent1"/>
          </a:lnRef>
          <a:fillRef idx="3">
            <a:schemeClr val="accent1"/>
          </a:fillRef>
          <a:effectRef idx="2">
            <a:schemeClr val="accent1"/>
          </a:effectRef>
          <a:fontRef idx="minor">
            <a:schemeClr val="lt1"/>
          </a:fontRef>
        </p:style>
        <p:txBody>
          <a:bodyPr rtlCol="0" anchor="ctr"/>
          <a:lstStyle/>
          <a:p>
            <a:pPr lvl="0" algn="ctr">
              <a:lnSpc>
                <a:spcPct val="120000"/>
              </a:lnSpc>
              <a:defRPr/>
            </a:pPr>
            <a:r>
              <a:rPr lang="fr-FR" sz="2000" b="1" dirty="0">
                <a:latin typeface="Lora" pitchFamily="2" charset="77"/>
              </a:rPr>
              <a:t>Que puis-je faire dès maintenant pour faire face à cette situation?</a:t>
            </a:r>
            <a:endParaRPr kumimoji="0" lang="fr-CA" sz="2000" b="1" u="none" strike="noStrike" kern="1200" cap="none" spc="0" normalizeH="0" baseline="0" dirty="0">
              <a:ln>
                <a:noFill/>
              </a:ln>
              <a:solidFill>
                <a:schemeClr val="bg1"/>
              </a:solidFill>
              <a:effectLst/>
              <a:uLnTx/>
              <a:uFillTx/>
              <a:latin typeface="Lora" pitchFamily="2" charset="77"/>
            </a:endParaRPr>
          </a:p>
        </p:txBody>
      </p:sp>
      <p:sp>
        <p:nvSpPr>
          <p:cNvPr id="4" name="Slide Number Placeholder 3">
            <a:extLst>
              <a:ext uri="{FF2B5EF4-FFF2-40B4-BE49-F238E27FC236}">
                <a16:creationId xmlns:a16="http://schemas.microsoft.com/office/drawing/2014/main" id="{193E2C28-A7D3-8164-3464-5F7936115D34}"/>
              </a:ext>
            </a:extLst>
          </p:cNvPr>
          <p:cNvSpPr txBox="1">
            <a:spLocks/>
          </p:cNvSpPr>
          <p:nvPr/>
        </p:nvSpPr>
        <p:spPr>
          <a:xfrm>
            <a:off x="8526683" y="6345237"/>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85</a:t>
            </a:fld>
            <a:endParaRPr lang="fr-CA">
              <a:latin typeface="Lora Regular Roman" pitchFamily="2" charset="0"/>
            </a:endParaRPr>
          </a:p>
        </p:txBody>
      </p:sp>
    </p:spTree>
    <p:extLst>
      <p:ext uri="{BB962C8B-B14F-4D97-AF65-F5344CB8AC3E}">
        <p14:creationId xmlns:p14="http://schemas.microsoft.com/office/powerpoint/2010/main" val="1865554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5"/>
                                        </p:tgtEl>
                                        <p:attrNameLst>
                                          <p:attrName>style.visibility</p:attrName>
                                        </p:attrNameLst>
                                      </p:cBhvr>
                                      <p:to>
                                        <p:strVal val="visible"/>
                                      </p:to>
                                    </p:set>
                                    <p:animEffect transition="in" filter="fade">
                                      <p:cBhvr>
                                        <p:cTn id="7" dur="500"/>
                                        <p:tgtEl>
                                          <p:spTgt spid="5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14" grpId="0" animBg="1"/>
      <p:bldP spid="55" grpId="0"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0437" y="294164"/>
            <a:ext cx="10515600" cy="1325563"/>
          </a:xfrm>
        </p:spPr>
        <p:txBody>
          <a:bodyPr>
            <a:normAutofit/>
          </a:bodyPr>
          <a:lstStyle/>
          <a:p>
            <a:r>
              <a:rPr lang="fr-CA" dirty="0"/>
              <a:t>Activité :  scénario</a:t>
            </a:r>
          </a:p>
        </p:txBody>
      </p:sp>
      <p:sp>
        <p:nvSpPr>
          <p:cNvPr id="90" name="Content Placeholder 89">
            <a:extLst>
              <a:ext uri="{FF2B5EF4-FFF2-40B4-BE49-F238E27FC236}">
                <a16:creationId xmlns:a16="http://schemas.microsoft.com/office/drawing/2014/main" id="{241C2353-7132-244D-9341-966C1BE5307A}"/>
              </a:ext>
            </a:extLst>
          </p:cNvPr>
          <p:cNvSpPr>
            <a:spLocks noGrp="1"/>
          </p:cNvSpPr>
          <p:nvPr>
            <p:ph idx="1"/>
          </p:nvPr>
        </p:nvSpPr>
        <p:spPr>
          <a:xfrm>
            <a:off x="660437" y="1765979"/>
            <a:ext cx="5821837" cy="3029065"/>
          </a:xfrm>
        </p:spPr>
        <p:txBody>
          <a:bodyPr>
            <a:noAutofit/>
          </a:bodyPr>
          <a:lstStyle/>
          <a:p>
            <a:r>
              <a:rPr lang="fr-CA" sz="2800" b="1" dirty="0">
                <a:latin typeface="Lora" pitchFamily="2" charset="0"/>
              </a:rPr>
              <a:t>VOTRE TÂCHE </a:t>
            </a:r>
            <a:r>
              <a:rPr lang="fr-CA" sz="3300" b="1" dirty="0">
                <a:latin typeface="Lora" pitchFamily="2" charset="0"/>
              </a:rPr>
              <a:t>:</a:t>
            </a:r>
          </a:p>
          <a:p>
            <a:endParaRPr lang="fr-CA" sz="3300" b="1" dirty="0">
              <a:latin typeface="Lora" pitchFamily="2" charset="0"/>
            </a:endParaRPr>
          </a:p>
          <a:p>
            <a:pPr marL="457200" indent="-457200">
              <a:buFont typeface="Arial" panose="020B0604020202020204" pitchFamily="34" charset="0"/>
              <a:buChar char="•"/>
            </a:pPr>
            <a:r>
              <a:rPr lang="fr-CA" dirty="0">
                <a:latin typeface="Lora" pitchFamily="2" charset="0"/>
              </a:rPr>
              <a:t>Dans votre groupe, discutez du scénario et répondez aux questions.</a:t>
            </a:r>
          </a:p>
          <a:p>
            <a:pPr marL="342900" lvl="1" indent="-342900">
              <a:lnSpc>
                <a:spcPct val="100000"/>
              </a:lnSpc>
            </a:pPr>
            <a:endParaRPr lang="fr-CA" dirty="0">
              <a:latin typeface="Lora" pitchFamily="2" charset="0"/>
            </a:endParaRPr>
          </a:p>
          <a:p>
            <a:pPr marL="342900" lvl="1" indent="-342900">
              <a:lnSpc>
                <a:spcPct val="100000"/>
              </a:lnSpc>
            </a:pPr>
            <a:r>
              <a:rPr lang="fr-CA" dirty="0">
                <a:latin typeface="Lora" pitchFamily="2" charset="0"/>
              </a:rPr>
              <a:t>Désignez quelqu’un pour faire rapport au grand groupe.</a:t>
            </a:r>
          </a:p>
        </p:txBody>
      </p:sp>
      <p:sp>
        <p:nvSpPr>
          <p:cNvPr id="4" name="Slide Number Placeholder 3">
            <a:extLst>
              <a:ext uri="{FF2B5EF4-FFF2-40B4-BE49-F238E27FC236}">
                <a16:creationId xmlns:a16="http://schemas.microsoft.com/office/drawing/2014/main" id="{C8A5B872-A7E0-818E-4607-565ECE214D9F}"/>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86</a:t>
            </a:fld>
            <a:endParaRPr lang="fr-CA">
              <a:latin typeface="Lora Regular Roman" pitchFamily="2" charset="0"/>
            </a:endParaRPr>
          </a:p>
        </p:txBody>
      </p:sp>
      <p:pic>
        <p:nvPicPr>
          <p:cNvPr id="5" name="Picture 4">
            <a:extLst>
              <a:ext uri="{FF2B5EF4-FFF2-40B4-BE49-F238E27FC236}">
                <a16:creationId xmlns:a16="http://schemas.microsoft.com/office/drawing/2014/main" id="{8FBD9868-F663-7CDA-3F78-82A0C41630D6}"/>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14906" t="2050" r="18684" b="590"/>
          <a:stretch/>
        </p:blipFill>
        <p:spPr>
          <a:xfrm>
            <a:off x="7135665" y="1619727"/>
            <a:ext cx="3867885" cy="3785220"/>
          </a:xfrm>
          <a:prstGeom prst="flowChartConnector">
            <a:avLst/>
          </a:prstGeom>
          <a:effectLst>
            <a:outerShdw blurRad="50800" dist="38100" algn="l" rotWithShape="0">
              <a:prstClr val="black">
                <a:alpha val="40000"/>
              </a:prstClr>
            </a:outerShdw>
          </a:effectLst>
        </p:spPr>
      </p:pic>
    </p:spTree>
    <p:extLst>
      <p:ext uri="{BB962C8B-B14F-4D97-AF65-F5344CB8AC3E}">
        <p14:creationId xmlns:p14="http://schemas.microsoft.com/office/powerpoint/2010/main" val="63370838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78AF6-7582-FDDB-DCA8-597B28A4E8F4}"/>
              </a:ext>
            </a:extLst>
          </p:cNvPr>
          <p:cNvSpPr>
            <a:spLocks noGrp="1"/>
          </p:cNvSpPr>
          <p:nvPr>
            <p:ph type="title"/>
          </p:nvPr>
        </p:nvSpPr>
        <p:spPr>
          <a:xfrm>
            <a:off x="838200" y="0"/>
            <a:ext cx="10515600" cy="1325563"/>
          </a:xfrm>
        </p:spPr>
        <p:txBody>
          <a:bodyPr/>
          <a:lstStyle/>
          <a:p>
            <a:r>
              <a:rPr lang="fr-CA" dirty="0"/>
              <a:t>Scénario : les quatre grandes stratégies  </a:t>
            </a:r>
          </a:p>
        </p:txBody>
      </p:sp>
      <p:sp>
        <p:nvSpPr>
          <p:cNvPr id="3" name="Content Placeholder 2">
            <a:extLst>
              <a:ext uri="{FF2B5EF4-FFF2-40B4-BE49-F238E27FC236}">
                <a16:creationId xmlns:a16="http://schemas.microsoft.com/office/drawing/2014/main" id="{59692CF8-CA2A-7DB0-A62A-9C93A45BC45E}"/>
              </a:ext>
            </a:extLst>
          </p:cNvPr>
          <p:cNvSpPr>
            <a:spLocks noGrp="1"/>
          </p:cNvSpPr>
          <p:nvPr>
            <p:ph idx="1"/>
          </p:nvPr>
        </p:nvSpPr>
        <p:spPr>
          <a:xfrm>
            <a:off x="847098" y="1378353"/>
            <a:ext cx="10883265" cy="5270394"/>
          </a:xfrm>
        </p:spPr>
        <p:txBody>
          <a:bodyPr>
            <a:noAutofit/>
          </a:bodyPr>
          <a:lstStyle/>
          <a:p>
            <a:pPr marL="342900" lvl="1" indent="-342900">
              <a:lnSpc>
                <a:spcPct val="120000"/>
              </a:lnSpc>
              <a:spcBef>
                <a:spcPts val="1200"/>
              </a:spcBef>
              <a:spcAft>
                <a:spcPts val="1200"/>
              </a:spcAft>
            </a:pPr>
            <a:r>
              <a:rPr lang="fr-FR" sz="2000" dirty="0">
                <a:latin typeface="Lora" pitchFamily="2" charset="0"/>
              </a:rPr>
              <a:t>Vous êtes généralement une personne très patiente et facile à vivre, qui aime faire des blagues. Ces derniers temps, vous avez perdu votre sens de l’humour et vous vous sentez de plus en plus </a:t>
            </a:r>
            <a:r>
              <a:rPr lang="fr-FR" sz="2000" dirty="0" err="1">
                <a:latin typeface="Lora" pitchFamily="2" charset="0"/>
              </a:rPr>
              <a:t>frustré·e</a:t>
            </a:r>
            <a:r>
              <a:rPr lang="fr-FR" sz="2000" dirty="0">
                <a:latin typeface="Lora" pitchFamily="2" charset="0"/>
              </a:rPr>
              <a:t> de devoir gérer un travail supplémentaire tout en essayant de vous occuper de votre famille et en vous inquiétant pour vos parents âgés.</a:t>
            </a:r>
          </a:p>
          <a:p>
            <a:pPr marL="342900" lvl="1" indent="-342900">
              <a:lnSpc>
                <a:spcPct val="120000"/>
              </a:lnSpc>
              <a:spcBef>
                <a:spcPts val="1200"/>
              </a:spcBef>
              <a:spcAft>
                <a:spcPts val="1200"/>
              </a:spcAft>
            </a:pPr>
            <a:r>
              <a:rPr lang="fr-FR" sz="2000" dirty="0">
                <a:latin typeface="Lora" pitchFamily="2" charset="0"/>
              </a:rPr>
              <a:t>Vous aimeriez demander de l’aide à votre gestionnaire, mais avec les récents licenciements, vous ne voulez surtout pas qu’</a:t>
            </a:r>
            <a:r>
              <a:rPr lang="fr-FR" sz="2000" dirty="0" err="1">
                <a:latin typeface="Lora" pitchFamily="2" charset="0"/>
              </a:rPr>
              <a:t>il·elle</a:t>
            </a:r>
            <a:r>
              <a:rPr lang="fr-FR" sz="2000" dirty="0">
                <a:latin typeface="Lora" pitchFamily="2" charset="0"/>
              </a:rPr>
              <a:t> ait l’impression que vous n’êtes pas en mesure de faire votre travail.</a:t>
            </a:r>
          </a:p>
          <a:p>
            <a:pPr marL="342900" lvl="1" indent="-342900">
              <a:lnSpc>
                <a:spcPct val="120000"/>
              </a:lnSpc>
              <a:spcBef>
                <a:spcPts val="1200"/>
              </a:spcBef>
              <a:spcAft>
                <a:spcPts val="1200"/>
              </a:spcAft>
            </a:pPr>
            <a:r>
              <a:rPr lang="fr-FR" sz="2000" dirty="0">
                <a:latin typeface="Lora" pitchFamily="2" charset="0"/>
              </a:rPr>
              <a:t>Vous vous surprenez souvent à avoir des pensées négatives comme « Je suis vraiment </a:t>
            </a:r>
            <a:r>
              <a:rPr lang="fr-FR" sz="2000" dirty="0" err="1">
                <a:latin typeface="Lora" pitchFamily="2" charset="0"/>
              </a:rPr>
              <a:t>un·e</a:t>
            </a:r>
            <a:r>
              <a:rPr lang="fr-FR" sz="2000" dirty="0">
                <a:latin typeface="Lora" pitchFamily="2" charset="0"/>
              </a:rPr>
              <a:t> </a:t>
            </a:r>
            <a:r>
              <a:rPr lang="fr-FR" sz="2000" dirty="0" err="1">
                <a:latin typeface="Lora" pitchFamily="2" charset="0"/>
              </a:rPr>
              <a:t>raté·e</a:t>
            </a:r>
            <a:r>
              <a:rPr lang="fr-FR" sz="2000" dirty="0">
                <a:latin typeface="Lora" pitchFamily="2" charset="0"/>
              </a:rPr>
              <a:t> », « Je vais perdre mon emploi » et « J'aurais dû être capable de faire plus » Cette inquiétude constante vous empêche de dormir.</a:t>
            </a:r>
          </a:p>
          <a:p>
            <a:pPr marL="342900" lvl="1" indent="-342900">
              <a:lnSpc>
                <a:spcPct val="150000"/>
              </a:lnSpc>
              <a:spcBef>
                <a:spcPts val="1200"/>
              </a:spcBef>
              <a:spcAft>
                <a:spcPts val="1200"/>
              </a:spcAft>
            </a:pPr>
            <a:endParaRPr lang="fr-CA" sz="2000" dirty="0">
              <a:highlight>
                <a:srgbClr val="FFFF00"/>
              </a:highlight>
            </a:endParaRPr>
          </a:p>
          <a:p>
            <a:pPr marL="0" lvl="1" indent="0">
              <a:lnSpc>
                <a:spcPct val="150000"/>
              </a:lnSpc>
              <a:spcBef>
                <a:spcPts val="1200"/>
              </a:spcBef>
              <a:spcAft>
                <a:spcPts val="1200"/>
              </a:spcAft>
              <a:buNone/>
            </a:pPr>
            <a:endParaRPr lang="fr-CA" sz="2000" dirty="0"/>
          </a:p>
        </p:txBody>
      </p:sp>
      <p:grpSp>
        <p:nvGrpSpPr>
          <p:cNvPr id="4" name="Group 3" descr="Scénario">
            <a:extLst>
              <a:ext uri="{FF2B5EF4-FFF2-40B4-BE49-F238E27FC236}">
                <a16:creationId xmlns:a16="http://schemas.microsoft.com/office/drawing/2014/main" id="{1A350919-9BBB-F6D1-0F51-F023C5D11011}"/>
              </a:ext>
            </a:extLst>
          </p:cNvPr>
          <p:cNvGrpSpPr/>
          <p:nvPr/>
        </p:nvGrpSpPr>
        <p:grpSpPr>
          <a:xfrm>
            <a:off x="233474" y="5846915"/>
            <a:ext cx="891941" cy="1011085"/>
            <a:chOff x="5629832" y="470616"/>
            <a:chExt cx="914400" cy="1067236"/>
          </a:xfrm>
          <a:solidFill>
            <a:srgbClr val="F7F9F8"/>
          </a:solidFill>
        </p:grpSpPr>
        <p:pic>
          <p:nvPicPr>
            <p:cNvPr id="6" name="Graphic 5" descr="Chat with solid fill">
              <a:extLst>
                <a:ext uri="{FF2B5EF4-FFF2-40B4-BE49-F238E27FC236}">
                  <a16:creationId xmlns:a16="http://schemas.microsoft.com/office/drawing/2014/main" id="{508A168D-46B0-30A7-4789-F38AA45AE06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63740" y="470616"/>
              <a:ext cx="464519" cy="464519"/>
            </a:xfrm>
            <a:prstGeom prst="rect">
              <a:avLst/>
            </a:prstGeom>
          </p:spPr>
        </p:pic>
        <p:pic>
          <p:nvPicPr>
            <p:cNvPr id="7" name="Graphic 6" descr="Users with solid fill">
              <a:extLst>
                <a:ext uri="{FF2B5EF4-FFF2-40B4-BE49-F238E27FC236}">
                  <a16:creationId xmlns:a16="http://schemas.microsoft.com/office/drawing/2014/main" id="{9482E1FB-3B10-D2BC-6D62-0AF1C3CF320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629832" y="623452"/>
              <a:ext cx="914400" cy="914400"/>
            </a:xfrm>
            <a:prstGeom prst="rect">
              <a:avLst/>
            </a:prstGeom>
          </p:spPr>
        </p:pic>
      </p:grpSp>
      <p:sp>
        <p:nvSpPr>
          <p:cNvPr id="5" name="Slide Number Placeholder 3">
            <a:extLst>
              <a:ext uri="{FF2B5EF4-FFF2-40B4-BE49-F238E27FC236}">
                <a16:creationId xmlns:a16="http://schemas.microsoft.com/office/drawing/2014/main" id="{DAFEC3A0-4667-16A9-3C5D-1ADD0274D282}"/>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87</a:t>
            </a:fld>
            <a:endParaRPr lang="fr-CA">
              <a:latin typeface="Lora Regular Roman" pitchFamily="2" charset="0"/>
            </a:endParaRPr>
          </a:p>
        </p:txBody>
      </p:sp>
    </p:spTree>
    <p:extLst>
      <p:ext uri="{BB962C8B-B14F-4D97-AF65-F5344CB8AC3E}">
        <p14:creationId xmlns:p14="http://schemas.microsoft.com/office/powerpoint/2010/main" val="27128734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606EB-EB7F-4A0F-9EDF-973D54787CB1}"/>
              </a:ext>
            </a:extLst>
          </p:cNvPr>
          <p:cNvSpPr>
            <a:spLocks noGrp="1"/>
          </p:cNvSpPr>
          <p:nvPr>
            <p:ph type="title"/>
          </p:nvPr>
        </p:nvSpPr>
        <p:spPr>
          <a:xfrm>
            <a:off x="838200" y="365125"/>
            <a:ext cx="6840531" cy="1325563"/>
          </a:xfrm>
        </p:spPr>
        <p:txBody>
          <a:bodyPr/>
          <a:lstStyle/>
          <a:p>
            <a:r>
              <a:rPr lang="fr-CA" b="1" noProof="0" dirty="0"/>
              <a:t>Questions : les quatre grandes stratégies</a:t>
            </a:r>
            <a:br>
              <a:rPr lang="fr-CA" b="1" noProof="0" dirty="0"/>
            </a:br>
            <a:endParaRPr lang="fr-CA" dirty="0"/>
          </a:p>
        </p:txBody>
      </p:sp>
      <p:sp>
        <p:nvSpPr>
          <p:cNvPr id="10" name="Content Placeholder 9">
            <a:extLst>
              <a:ext uri="{FF2B5EF4-FFF2-40B4-BE49-F238E27FC236}">
                <a16:creationId xmlns:a16="http://schemas.microsoft.com/office/drawing/2014/main" id="{EC416D67-4213-8005-14D1-837452CC7944}"/>
              </a:ext>
            </a:extLst>
          </p:cNvPr>
          <p:cNvSpPr>
            <a:spLocks noGrp="1"/>
          </p:cNvSpPr>
          <p:nvPr>
            <p:ph idx="1"/>
          </p:nvPr>
        </p:nvSpPr>
        <p:spPr>
          <a:xfrm>
            <a:off x="786352" y="1740211"/>
            <a:ext cx="6892379" cy="4351338"/>
          </a:xfrm>
        </p:spPr>
        <p:txBody>
          <a:bodyPr>
            <a:normAutofit fontScale="85000" lnSpcReduction="10000"/>
          </a:bodyPr>
          <a:lstStyle/>
          <a:p>
            <a:pPr marL="457200" indent="-457200">
              <a:lnSpc>
                <a:spcPct val="150000"/>
              </a:lnSpc>
              <a:buFont typeface="+mj-lt"/>
              <a:buAutoNum type="arabicPeriod"/>
            </a:pPr>
            <a:r>
              <a:rPr lang="fr-FR" dirty="0">
                <a:latin typeface="Lora" pitchFamily="2" charset="0"/>
              </a:rPr>
              <a:t>Quels signes ou indicateurs avez-vous remarqués?</a:t>
            </a:r>
          </a:p>
          <a:p>
            <a:pPr marL="457200" indent="-457200">
              <a:lnSpc>
                <a:spcPct val="150000"/>
              </a:lnSpc>
              <a:buFont typeface="+mj-lt"/>
              <a:buAutoNum type="arabicPeriod"/>
            </a:pPr>
            <a:r>
              <a:rPr lang="fr-FR" dirty="0">
                <a:latin typeface="Lora" pitchFamily="2" charset="0"/>
              </a:rPr>
              <a:t>Où pourriez-vous vous trouver sur le continuum?</a:t>
            </a:r>
          </a:p>
          <a:p>
            <a:pPr marL="457200" indent="-457200">
              <a:lnSpc>
                <a:spcPct val="150000"/>
              </a:lnSpc>
              <a:buFont typeface="+mj-lt"/>
              <a:buAutoNum type="arabicPeriod"/>
            </a:pPr>
            <a:r>
              <a:rPr lang="fr-FR" dirty="0">
                <a:latin typeface="Lora" pitchFamily="2" charset="0"/>
              </a:rPr>
              <a:t>Laquelle des quatre grandes stratégies utiliseriez-vous et dans quel ordre?</a:t>
            </a:r>
          </a:p>
          <a:p>
            <a:pPr marL="457200" indent="-457200">
              <a:lnSpc>
                <a:spcPct val="150000"/>
              </a:lnSpc>
              <a:buFont typeface="+mj-lt"/>
              <a:buAutoNum type="arabicPeriod"/>
            </a:pPr>
            <a:r>
              <a:rPr lang="fr-FR" dirty="0">
                <a:latin typeface="Lora" pitchFamily="2" charset="0"/>
              </a:rPr>
              <a:t>Et si </a:t>
            </a:r>
            <a:r>
              <a:rPr lang="fr-FR" dirty="0" err="1">
                <a:latin typeface="Lora" pitchFamily="2" charset="0"/>
              </a:rPr>
              <a:t>un·e</a:t>
            </a:r>
            <a:r>
              <a:rPr lang="fr-FR" dirty="0">
                <a:latin typeface="Lora" pitchFamily="2" charset="0"/>
              </a:rPr>
              <a:t> collègue, </a:t>
            </a:r>
            <a:r>
              <a:rPr lang="fr-FR" dirty="0" err="1">
                <a:latin typeface="Lora" pitchFamily="2" charset="0"/>
              </a:rPr>
              <a:t>un·e</a:t>
            </a:r>
            <a:r>
              <a:rPr lang="fr-FR" dirty="0">
                <a:latin typeface="Lora" pitchFamily="2" charset="0"/>
              </a:rPr>
              <a:t> membre de la famille ou </a:t>
            </a:r>
            <a:r>
              <a:rPr lang="fr-FR" dirty="0" err="1">
                <a:latin typeface="Lora" pitchFamily="2" charset="0"/>
              </a:rPr>
              <a:t>un·e</a:t>
            </a:r>
            <a:r>
              <a:rPr lang="fr-FR" dirty="0">
                <a:latin typeface="Lora" pitchFamily="2" charset="0"/>
              </a:rPr>
              <a:t> </a:t>
            </a:r>
            <a:r>
              <a:rPr lang="fr-FR" dirty="0" err="1">
                <a:latin typeface="Lora" pitchFamily="2" charset="0"/>
              </a:rPr>
              <a:t>ami·e</a:t>
            </a:r>
            <a:r>
              <a:rPr lang="fr-FR" dirty="0">
                <a:latin typeface="Lora" pitchFamily="2" charset="0"/>
              </a:rPr>
              <a:t> vivait ces expériences? Que pourriez-vous faire ou dire?</a:t>
            </a:r>
          </a:p>
          <a:p>
            <a:pPr marL="457200" indent="-457200">
              <a:lnSpc>
                <a:spcPct val="150000"/>
              </a:lnSpc>
              <a:buFont typeface="+mj-lt"/>
              <a:buAutoNum type="arabicPeriod"/>
            </a:pPr>
            <a:endParaRPr lang="fr-CA" dirty="0">
              <a:highlight>
                <a:srgbClr val="FFFF00"/>
              </a:highlight>
            </a:endParaRPr>
          </a:p>
        </p:txBody>
      </p:sp>
      <p:sp>
        <p:nvSpPr>
          <p:cNvPr id="5" name="Slide Number Placeholder 3">
            <a:extLst>
              <a:ext uri="{FF2B5EF4-FFF2-40B4-BE49-F238E27FC236}">
                <a16:creationId xmlns:a16="http://schemas.microsoft.com/office/drawing/2014/main" id="{11368F22-01B2-8DAC-32BC-FA2EAE605B73}"/>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88</a:t>
            </a:fld>
            <a:endParaRPr lang="fr-CA" dirty="0">
              <a:latin typeface="Lora Regular Roman" pitchFamily="2" charset="0"/>
            </a:endParaRPr>
          </a:p>
        </p:txBody>
      </p:sp>
      <p:pic>
        <p:nvPicPr>
          <p:cNvPr id="4" name="Picture 3" descr="Two people talking in office">
            <a:extLst>
              <a:ext uri="{FF2B5EF4-FFF2-40B4-BE49-F238E27FC236}">
                <a16:creationId xmlns:a16="http://schemas.microsoft.com/office/drawing/2014/main" id="{FA52D4A5-8EE5-B21D-5257-4C7B0287AC86}"/>
              </a:ext>
            </a:extLst>
          </p:cNvPr>
          <p:cNvPicPr>
            <a:picLocks noChangeAspect="1"/>
          </p:cNvPicPr>
          <p:nvPr/>
        </p:nvPicPr>
        <p:blipFill rotWithShape="1">
          <a:blip r:embed="rId4">
            <a:extLst>
              <a:ext uri="{28A0092B-C50C-407E-A947-70E740481C1C}">
                <a14:useLocalDpi xmlns:a14="http://schemas.microsoft.com/office/drawing/2010/main" val="0"/>
              </a:ext>
            </a:extLst>
          </a:blip>
          <a:srcRect l="32851" r="482"/>
          <a:stretch/>
        </p:blipFill>
        <p:spPr>
          <a:xfrm>
            <a:off x="7678731" y="1447800"/>
            <a:ext cx="3962400" cy="3962400"/>
          </a:xfrm>
          <a:prstGeom prst="flowChartConnector">
            <a:avLst/>
          </a:prstGeom>
          <a:effectLst>
            <a:outerShdw blurRad="50800" dist="38100" algn="l" rotWithShape="0">
              <a:prstClr val="black">
                <a:alpha val="40000"/>
              </a:prstClr>
            </a:outerShdw>
          </a:effectLst>
        </p:spPr>
      </p:pic>
    </p:spTree>
    <p:custDataLst>
      <p:tags r:id="rId1"/>
    </p:custDataLst>
    <p:extLst>
      <p:ext uri="{BB962C8B-B14F-4D97-AF65-F5344CB8AC3E}">
        <p14:creationId xmlns:p14="http://schemas.microsoft.com/office/powerpoint/2010/main" val="334949802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139CE726-6BEE-2166-6A29-F3D6C8F7F641}"/>
              </a:ext>
            </a:extLst>
          </p:cNvPr>
          <p:cNvSpPr>
            <a:spLocks noGrp="1"/>
          </p:cNvSpPr>
          <p:nvPr>
            <p:ph type="ctrTitle"/>
          </p:nvPr>
        </p:nvSpPr>
        <p:spPr>
          <a:xfrm>
            <a:off x="0" y="1688043"/>
            <a:ext cx="5168168" cy="2665485"/>
          </a:xfrm>
        </p:spPr>
        <p:txBody>
          <a:bodyPr>
            <a:normAutofit/>
          </a:bodyPr>
          <a:lstStyle/>
          <a:p>
            <a:pPr algn="ctr"/>
            <a:r>
              <a:rPr lang="fr-CA" dirty="0"/>
              <a:t>Prendre</a:t>
            </a:r>
            <a:br>
              <a:rPr lang="fr-CA" dirty="0"/>
            </a:br>
            <a:r>
              <a:rPr lang="fr-CA" dirty="0"/>
              <a:t>soin de soi</a:t>
            </a:r>
            <a:br>
              <a:rPr lang="fr-CA" sz="4800" dirty="0">
                <a:solidFill>
                  <a:schemeClr val="tx1"/>
                </a:solidFill>
              </a:rPr>
            </a:br>
            <a:endParaRPr lang="fr-CA" dirty="0">
              <a:solidFill>
                <a:schemeClr val="tx1"/>
              </a:solidFill>
            </a:endParaRPr>
          </a:p>
        </p:txBody>
      </p:sp>
      <p:sp>
        <p:nvSpPr>
          <p:cNvPr id="13" name="Subtitle 12">
            <a:extLst>
              <a:ext uri="{FF2B5EF4-FFF2-40B4-BE49-F238E27FC236}">
                <a16:creationId xmlns:a16="http://schemas.microsoft.com/office/drawing/2014/main" id="{997EF31C-23A0-63D0-D2B0-137F2466D903}"/>
              </a:ext>
            </a:extLst>
          </p:cNvPr>
          <p:cNvSpPr>
            <a:spLocks noGrp="1"/>
          </p:cNvSpPr>
          <p:nvPr>
            <p:ph type="subTitle" idx="1"/>
          </p:nvPr>
        </p:nvSpPr>
        <p:spPr>
          <a:xfrm>
            <a:off x="6303225" y="1193377"/>
            <a:ext cx="5295217" cy="4661991"/>
          </a:xfrm>
        </p:spPr>
        <p:txBody>
          <a:bodyPr>
            <a:normAutofit lnSpcReduction="10000"/>
          </a:bodyPr>
          <a:lstStyle/>
          <a:p>
            <a:pPr>
              <a:lnSpc>
                <a:spcPct val="150000"/>
              </a:lnSpc>
              <a:spcBef>
                <a:spcPts val="600"/>
              </a:spcBef>
              <a:spcAft>
                <a:spcPts val="600"/>
              </a:spcAft>
            </a:pPr>
            <a:r>
              <a:rPr lang="fr-CA" b="1" dirty="0">
                <a:latin typeface="Lora" pitchFamily="2" charset="0"/>
              </a:rPr>
              <a:t>Prendre soin de soi</a:t>
            </a:r>
            <a:r>
              <a:rPr lang="fr-CA" dirty="0">
                <a:latin typeface="Lora" pitchFamily="2" charset="0"/>
              </a:rPr>
              <a:t> est ce que les personnes font pour elles-mêmes pour établir et maintenir leur santé, et empêcher et gérer les maladies. C’est un large concept englobant l’hygiène, la nutrition, le style de vie, les facteurs environnementaux, les facteurs socio-économiques et l’automédication.</a:t>
            </a:r>
          </a:p>
        </p:txBody>
      </p:sp>
      <p:sp>
        <p:nvSpPr>
          <p:cNvPr id="3" name="TextBox 2">
            <a:extLst>
              <a:ext uri="{FF2B5EF4-FFF2-40B4-BE49-F238E27FC236}">
                <a16:creationId xmlns:a16="http://schemas.microsoft.com/office/drawing/2014/main" id="{54850CCA-FE71-915A-3AC5-F460A68B9907}"/>
              </a:ext>
            </a:extLst>
          </p:cNvPr>
          <p:cNvSpPr txBox="1"/>
          <p:nvPr/>
        </p:nvSpPr>
        <p:spPr>
          <a:xfrm>
            <a:off x="4413489" y="6127061"/>
            <a:ext cx="3365024" cy="276999"/>
          </a:xfrm>
          <a:prstGeom prst="rect">
            <a:avLst/>
          </a:prstGeom>
          <a:noFill/>
        </p:spPr>
        <p:txBody>
          <a:bodyPr wrap="none" rtlCol="0">
            <a:spAutoFit/>
          </a:bodyPr>
          <a:lstStyle/>
          <a:p>
            <a:pPr marL="0" marR="0" lvl="0" indent="0" algn="ctr" defTabSz="228554" rtl="0" eaLnBrk="1" fontAlgn="auto" latinLnBrk="0" hangingPunct="1">
              <a:lnSpc>
                <a:spcPct val="100000"/>
              </a:lnSpc>
              <a:spcBef>
                <a:spcPts val="0"/>
              </a:spcBef>
              <a:spcAft>
                <a:spcPts val="0"/>
              </a:spcAft>
              <a:buClrTx/>
              <a:buSzTx/>
              <a:buFontTx/>
              <a:buNone/>
              <a:tabLst/>
              <a:defRPr/>
            </a:pPr>
            <a:r>
              <a:rPr lang="en-US" sz="1200" dirty="0">
                <a:solidFill>
                  <a:schemeClr val="bg2">
                    <a:lumMod val="50000"/>
                  </a:schemeClr>
                </a:solidFill>
                <a:latin typeface="Lora" pitchFamily="2" charset="0"/>
              </a:rPr>
              <a:t>Source: </a:t>
            </a:r>
            <a:r>
              <a:rPr lang="fr-CA" sz="1200" dirty="0">
                <a:solidFill>
                  <a:schemeClr val="bg2">
                    <a:lumMod val="50000"/>
                  </a:schemeClr>
                </a:solidFill>
                <a:latin typeface="Lora" pitchFamily="2" charset="0"/>
              </a:rPr>
              <a:t>L’Organisation mondiale de la Santé </a:t>
            </a:r>
            <a:endParaRPr kumimoji="0" lang="en-US" i="0" u="none" strike="noStrike" kern="0" cap="none" spc="0" normalizeH="0" baseline="0" noProof="0" dirty="0">
              <a:ln>
                <a:noFill/>
              </a:ln>
              <a:solidFill>
                <a:schemeClr val="tx1">
                  <a:lumMod val="50000"/>
                  <a:lumOff val="50000"/>
                </a:schemeClr>
              </a:solidFill>
              <a:effectLst/>
              <a:uLnTx/>
              <a:uFillTx/>
              <a:latin typeface="Lora" pitchFamily="2" charset="0"/>
              <a:ea typeface="Red Hat Display" panose="02010303040201060303" pitchFamily="2" charset="0"/>
              <a:cs typeface="Red Hat Display" panose="02010303040201060303" pitchFamily="2" charset="0"/>
            </a:endParaRPr>
          </a:p>
        </p:txBody>
      </p:sp>
      <p:sp>
        <p:nvSpPr>
          <p:cNvPr id="2" name="Slide Number Placeholder 3">
            <a:extLst>
              <a:ext uri="{FF2B5EF4-FFF2-40B4-BE49-F238E27FC236}">
                <a16:creationId xmlns:a16="http://schemas.microsoft.com/office/drawing/2014/main" id="{DEDE1A9A-DAD4-8C43-977E-D65CBBA8383D}"/>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89</a:t>
            </a:fld>
            <a:endParaRPr lang="fr-CA">
              <a:latin typeface="Lora Regular Roman" pitchFamily="2" charset="0"/>
            </a:endParaRPr>
          </a:p>
        </p:txBody>
      </p:sp>
    </p:spTree>
    <p:extLst>
      <p:ext uri="{BB962C8B-B14F-4D97-AF65-F5344CB8AC3E}">
        <p14:creationId xmlns:p14="http://schemas.microsoft.com/office/powerpoint/2010/main" val="400243021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5E3BE81-25D3-49DF-A397-2C735E16D262}"/>
              </a:ext>
              <a:ext uri="{C183D7F6-B498-43B3-948B-1728B52AA6E4}">
                <adec:decorative xmlns:adec="http://schemas.microsoft.com/office/drawing/2017/decorative" val="1"/>
              </a:ext>
            </a:extLst>
          </p:cNvPr>
          <p:cNvPicPr>
            <a:picLocks noChangeAspect="1"/>
          </p:cNvPicPr>
          <p:nvPr/>
        </p:nvPicPr>
        <p:blipFill rotWithShape="1">
          <a:blip r:embed="rId4" cstate="email">
            <a:alphaModFix amt="50000"/>
            <a:extLst>
              <a:ext uri="{28A0092B-C50C-407E-A947-70E740481C1C}">
                <a14:useLocalDpi xmlns:a14="http://schemas.microsoft.com/office/drawing/2010/main"/>
              </a:ext>
            </a:extLst>
          </a:blip>
          <a:srcRect r="-4"/>
          <a:stretch/>
        </p:blipFill>
        <p:spPr>
          <a:xfrm>
            <a:off x="4657343" y="2274491"/>
            <a:ext cx="2825496" cy="2241463"/>
          </a:xfrm>
          <a:prstGeom prst="rect">
            <a:avLst/>
          </a:prstGeom>
        </p:spPr>
      </p:pic>
      <p:pic>
        <p:nvPicPr>
          <p:cNvPr id="8" name="Picture 7">
            <a:extLst>
              <a:ext uri="{FF2B5EF4-FFF2-40B4-BE49-F238E27FC236}">
                <a16:creationId xmlns:a16="http://schemas.microsoft.com/office/drawing/2014/main" id="{96A87960-63D6-4C73-AE11-B3A495E9F750}"/>
              </a:ext>
              <a:ext uri="{C183D7F6-B498-43B3-948B-1728B52AA6E4}">
                <adec:decorative xmlns:adec="http://schemas.microsoft.com/office/drawing/2017/decorative" val="1"/>
              </a:ext>
            </a:extLst>
          </p:cNvPr>
          <p:cNvPicPr>
            <a:picLocks noChangeAspect="1"/>
          </p:cNvPicPr>
          <p:nvPr/>
        </p:nvPicPr>
        <p:blipFill rotWithShape="1">
          <a:blip r:embed="rId5" cstate="email">
            <a:alphaModFix amt="50000"/>
            <a:extLst>
              <a:ext uri="{28A0092B-C50C-407E-A947-70E740481C1C}">
                <a14:useLocalDpi xmlns:a14="http://schemas.microsoft.com/office/drawing/2010/main"/>
              </a:ext>
            </a:extLst>
          </a:blip>
          <a:srcRect r="-4"/>
          <a:stretch/>
        </p:blipFill>
        <p:spPr>
          <a:xfrm>
            <a:off x="4653627" y="4616536"/>
            <a:ext cx="2829212" cy="2241464"/>
          </a:xfrm>
          <a:prstGeom prst="rect">
            <a:avLst/>
          </a:prstGeom>
        </p:spPr>
      </p:pic>
      <p:pic>
        <p:nvPicPr>
          <p:cNvPr id="9" name="Picture 8">
            <a:extLst>
              <a:ext uri="{FF2B5EF4-FFF2-40B4-BE49-F238E27FC236}">
                <a16:creationId xmlns:a16="http://schemas.microsoft.com/office/drawing/2014/main" id="{FDD5C545-23D5-42A2-9D36-F5A6DC77E73F}"/>
              </a:ext>
              <a:ext uri="{C183D7F6-B498-43B3-948B-1728B52AA6E4}">
                <adec:decorative xmlns:adec="http://schemas.microsoft.com/office/drawing/2017/decorative" val="1"/>
              </a:ext>
            </a:extLst>
          </p:cNvPr>
          <p:cNvPicPr>
            <a:picLocks noChangeAspect="1"/>
          </p:cNvPicPr>
          <p:nvPr/>
        </p:nvPicPr>
        <p:blipFill rotWithShape="1">
          <a:blip r:embed="rId6" cstate="email">
            <a:alphaModFix amt="50000"/>
            <a:extLst>
              <a:ext uri="{28A0092B-C50C-407E-A947-70E740481C1C}">
                <a14:useLocalDpi xmlns:a14="http://schemas.microsoft.com/office/drawing/2010/main"/>
              </a:ext>
            </a:extLst>
          </a:blip>
          <a:srcRect r="-4" b="-4"/>
          <a:stretch/>
        </p:blipFill>
        <p:spPr>
          <a:xfrm>
            <a:off x="7570565" y="3474720"/>
            <a:ext cx="4614002" cy="3383280"/>
          </a:xfrm>
          <a:prstGeom prst="rect">
            <a:avLst/>
          </a:prstGeom>
        </p:spPr>
      </p:pic>
      <p:sp>
        <p:nvSpPr>
          <p:cNvPr id="7" name="TextBox 6">
            <a:extLst>
              <a:ext uri="{FF2B5EF4-FFF2-40B4-BE49-F238E27FC236}">
                <a16:creationId xmlns:a16="http://schemas.microsoft.com/office/drawing/2014/main" id="{47F1161E-BAC5-3334-E9DC-240A78110869}"/>
              </a:ext>
            </a:extLst>
          </p:cNvPr>
          <p:cNvSpPr txBox="1"/>
          <p:nvPr/>
        </p:nvSpPr>
        <p:spPr>
          <a:xfrm>
            <a:off x="669471" y="538843"/>
            <a:ext cx="3335120"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CA" sz="4000" b="1" i="0" u="none" strike="noStrike" kern="1200" cap="none" spc="0" normalizeH="0" baseline="0" noProof="0" dirty="0">
                <a:ln>
                  <a:noFill/>
                </a:ln>
                <a:solidFill>
                  <a:srgbClr val="006498"/>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Prendre</a:t>
            </a:r>
            <a:br>
              <a:rPr kumimoji="0" lang="fr-CA" sz="4000" b="1" i="0" u="none" strike="noStrike" kern="1200" cap="none" spc="0" normalizeH="0" baseline="0" noProof="0" dirty="0">
                <a:ln>
                  <a:noFill/>
                </a:ln>
                <a:solidFill>
                  <a:srgbClr val="006498"/>
                </a:solidFill>
                <a:effectLst/>
                <a:uLnTx/>
                <a:uFillTx/>
                <a:latin typeface="Red Hat Display" panose="02010303040201060303" pitchFamily="2" charset="0"/>
                <a:ea typeface="Red Hat Display" panose="02010303040201060303" pitchFamily="2" charset="0"/>
                <a:cs typeface="Red Hat Display" panose="02010303040201060303" pitchFamily="2" charset="0"/>
              </a:rPr>
            </a:br>
            <a:r>
              <a:rPr kumimoji="0" lang="fr-CA" sz="4000" b="1" i="0" u="none" strike="noStrike" kern="1200" cap="none" spc="0" normalizeH="0" baseline="0" noProof="0" dirty="0">
                <a:ln>
                  <a:noFill/>
                </a:ln>
                <a:solidFill>
                  <a:srgbClr val="006498"/>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soin de soi</a:t>
            </a:r>
            <a:endParaRPr kumimoji="0" lang="fr-CA" sz="3600" b="0" i="0" u="none" strike="noStrike" kern="1200" cap="none" spc="0" normalizeH="0" baseline="0" noProof="0" dirty="0">
              <a:ln>
                <a:noFill/>
              </a:ln>
              <a:solidFill>
                <a:srgbClr val="006498"/>
              </a:solidFill>
              <a:effectLst/>
              <a:uLnTx/>
              <a:uFillTx/>
              <a:latin typeface="Cambria" panose="02040503050406030204"/>
              <a:ea typeface="+mn-ea"/>
              <a:cs typeface="+mn-cs"/>
            </a:endParaRPr>
          </a:p>
        </p:txBody>
      </p:sp>
      <p:sp>
        <p:nvSpPr>
          <p:cNvPr id="3" name="Rectangle 2">
            <a:extLst>
              <a:ext uri="{FF2B5EF4-FFF2-40B4-BE49-F238E27FC236}">
                <a16:creationId xmlns:a16="http://schemas.microsoft.com/office/drawing/2014/main" id="{08540F2C-630A-4494-927F-D6093ABA7CB7}"/>
              </a:ext>
            </a:extLst>
          </p:cNvPr>
          <p:cNvSpPr/>
          <p:nvPr/>
        </p:nvSpPr>
        <p:spPr>
          <a:xfrm>
            <a:off x="130464" y="1822612"/>
            <a:ext cx="4262421" cy="2651175"/>
          </a:xfrm>
          <a:prstGeom prst="rect">
            <a:avLst/>
          </a:prstGeom>
        </p:spPr>
        <p:txBody>
          <a:bodyPr wrap="square">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lang="fr-CA" sz="2000" b="0" i="0" dirty="0">
                <a:solidFill>
                  <a:srgbClr val="2A2A2A"/>
                </a:solidFill>
                <a:effectLst/>
                <a:latin typeface="Lora" pitchFamily="2" charset="0"/>
              </a:rPr>
              <a:t>« Se reposer et prendre soin de soi-même sont si importants. Lorsque vous prenez le temps de vous ressourcer, vous êtes mieux capable de servir les autres. Vous ne pouvez pas servir si votre récipient est vide. »</a:t>
            </a:r>
          </a:p>
        </p:txBody>
      </p:sp>
      <p:sp>
        <p:nvSpPr>
          <p:cNvPr id="11" name="TextBox 10">
            <a:extLst>
              <a:ext uri="{FF2B5EF4-FFF2-40B4-BE49-F238E27FC236}">
                <a16:creationId xmlns:a16="http://schemas.microsoft.com/office/drawing/2014/main" id="{BCBFA526-2B3B-49A8-A691-A346A35FCB68}"/>
              </a:ext>
            </a:extLst>
          </p:cNvPr>
          <p:cNvSpPr txBox="1"/>
          <p:nvPr/>
        </p:nvSpPr>
        <p:spPr>
          <a:xfrm>
            <a:off x="709865" y="4523623"/>
            <a:ext cx="3055914" cy="1813573"/>
          </a:xfrm>
          <a:prstGeom prst="rect">
            <a:avLst/>
          </a:prstGeom>
          <a:noFill/>
        </p:spPr>
        <p:txBody>
          <a:bodyPr wrap="square" rtlCol="0">
            <a:spAutoFit/>
          </a:bodyPr>
          <a:lstStyle/>
          <a:p>
            <a:pPr marL="0" marR="0" lvl="0" indent="0" algn="ctr" defTabSz="228554" rtl="0" eaLnBrk="1" fontAlgn="auto" latinLnBrk="0" hangingPunct="1">
              <a:lnSpc>
                <a:spcPct val="150000"/>
              </a:lnSpc>
              <a:spcBef>
                <a:spcPts val="0"/>
              </a:spcBef>
              <a:spcAft>
                <a:spcPts val="0"/>
              </a:spcAft>
              <a:buClrTx/>
              <a:buSzTx/>
              <a:buFontTx/>
              <a:buNone/>
              <a:tabLst/>
              <a:defRPr/>
            </a:pPr>
            <a:r>
              <a:rPr kumimoji="0" lang="fr-CA" sz="1800" b="1" i="0" u="none" strike="noStrike" kern="1200" cap="none" spc="0" normalizeH="0" baseline="0" noProof="0" dirty="0">
                <a:ln>
                  <a:noFill/>
                </a:ln>
                <a:solidFill>
                  <a:srgbClr val="006498"/>
                </a:solidFill>
                <a:effectLst/>
                <a:uLnTx/>
                <a:uFillTx/>
                <a:latin typeface="Lora" pitchFamily="2" charset="0"/>
                <a:ea typeface="Red Hat Display" panose="02010303040201060303" pitchFamily="2" charset="0"/>
                <a:cs typeface="Red Hat Display" panose="02010303040201060303" pitchFamily="2" charset="0"/>
              </a:rPr>
              <a:t>Eleanor </a:t>
            </a:r>
            <a:r>
              <a:rPr kumimoji="0" lang="fr-CA" sz="1800" b="1" i="0" u="none" strike="noStrike" kern="1200" cap="none" spc="0" normalizeH="0" baseline="0" noProof="0" dirty="0" err="1">
                <a:ln>
                  <a:noFill/>
                </a:ln>
                <a:solidFill>
                  <a:srgbClr val="006498"/>
                </a:solidFill>
                <a:effectLst/>
                <a:uLnTx/>
                <a:uFillTx/>
                <a:latin typeface="Lora" pitchFamily="2" charset="0"/>
                <a:ea typeface="Red Hat Display" panose="02010303040201060303" pitchFamily="2" charset="0"/>
                <a:cs typeface="Red Hat Display" panose="02010303040201060303" pitchFamily="2" charset="0"/>
              </a:rPr>
              <a:t>Brownn</a:t>
            </a:r>
            <a:endParaRPr kumimoji="0" lang="fr-CA" sz="1800" b="1" i="0" u="none" strike="noStrike" kern="1200" cap="none" spc="0" normalizeH="0" baseline="0" noProof="0" dirty="0">
              <a:ln>
                <a:noFill/>
              </a:ln>
              <a:solidFill>
                <a:srgbClr val="006498"/>
              </a:solidFill>
              <a:effectLst/>
              <a:uLnTx/>
              <a:uFillTx/>
              <a:latin typeface="Lora" pitchFamily="2" charset="0"/>
              <a:ea typeface="Red Hat Display" panose="02010303040201060303" pitchFamily="2" charset="0"/>
              <a:cs typeface="Red Hat Display" panose="02010303040201060303" pitchFamily="2" charset="0"/>
            </a:endParaRPr>
          </a:p>
          <a:p>
            <a:pPr lvl="0" algn="ctr" defTabSz="228554">
              <a:lnSpc>
                <a:spcPct val="120000"/>
              </a:lnSpc>
              <a:defRPr/>
            </a:pPr>
            <a:r>
              <a:rPr lang="fr-CA" dirty="0">
                <a:latin typeface="Lora" pitchFamily="2" charset="0"/>
                <a:ea typeface="Red Hat Display" panose="02010303040201060303" pitchFamily="2" charset="0"/>
                <a:cs typeface="Red Hat Display" panose="02010303040201060303" pitchFamily="2" charset="0"/>
              </a:rPr>
              <a:t>romancière, anthologue, rédactrice en chef, enseignante et conférencière américaine.</a:t>
            </a:r>
          </a:p>
        </p:txBody>
      </p:sp>
      <p:pic>
        <p:nvPicPr>
          <p:cNvPr id="12" name="Picture 11">
            <a:extLst>
              <a:ext uri="{FF2B5EF4-FFF2-40B4-BE49-F238E27FC236}">
                <a16:creationId xmlns:a16="http://schemas.microsoft.com/office/drawing/2014/main" id="{38BE0847-6854-4918-8187-5707722BC795}"/>
              </a:ext>
              <a:ext uri="{C183D7F6-B498-43B3-948B-1728B52AA6E4}">
                <adec:decorative xmlns:adec="http://schemas.microsoft.com/office/drawing/2017/decorative" val="1"/>
              </a:ext>
            </a:extLst>
          </p:cNvPr>
          <p:cNvPicPr>
            <a:picLocks noChangeAspect="1"/>
          </p:cNvPicPr>
          <p:nvPr/>
        </p:nvPicPr>
        <p:blipFill rotWithShape="1">
          <a:blip r:embed="rId7" cstate="email">
            <a:alphaModFix amt="70000"/>
            <a:extLst>
              <a:ext uri="{28A0092B-C50C-407E-A947-70E740481C1C}">
                <a14:useLocalDpi xmlns:a14="http://schemas.microsoft.com/office/drawing/2010/main"/>
              </a:ext>
            </a:extLst>
          </a:blip>
          <a:srcRect b="-3"/>
          <a:stretch/>
        </p:blipFill>
        <p:spPr>
          <a:xfrm>
            <a:off x="4653625" y="11941"/>
            <a:ext cx="2829214" cy="2183054"/>
          </a:xfrm>
          <a:prstGeom prst="rect">
            <a:avLst/>
          </a:prstGeom>
        </p:spPr>
      </p:pic>
      <p:pic>
        <p:nvPicPr>
          <p:cNvPr id="13" name="Picture 12">
            <a:extLst>
              <a:ext uri="{FF2B5EF4-FFF2-40B4-BE49-F238E27FC236}">
                <a16:creationId xmlns:a16="http://schemas.microsoft.com/office/drawing/2014/main" id="{481CE9BD-A43E-4C9E-91C5-844E1CFB8165}"/>
              </a:ext>
              <a:ext uri="{C183D7F6-B498-43B3-948B-1728B52AA6E4}">
                <adec:decorative xmlns:adec="http://schemas.microsoft.com/office/drawing/2017/decorative" val="1"/>
              </a:ext>
            </a:extLst>
          </p:cNvPr>
          <p:cNvPicPr>
            <a:picLocks noChangeAspect="1"/>
          </p:cNvPicPr>
          <p:nvPr/>
        </p:nvPicPr>
        <p:blipFill rotWithShape="1">
          <a:blip r:embed="rId8" cstate="email">
            <a:alphaModFix amt="50000"/>
            <a:extLst>
              <a:ext uri="{28A0092B-C50C-407E-A947-70E740481C1C}">
                <a14:useLocalDpi xmlns:a14="http://schemas.microsoft.com/office/drawing/2010/main"/>
              </a:ext>
            </a:extLst>
          </a:blip>
          <a:srcRect b="-3"/>
          <a:stretch/>
        </p:blipFill>
        <p:spPr>
          <a:xfrm>
            <a:off x="7522641" y="11954"/>
            <a:ext cx="4614002" cy="3383270"/>
          </a:xfrm>
          <a:prstGeom prst="rect">
            <a:avLst/>
          </a:prstGeom>
        </p:spPr>
      </p:pic>
      <p:sp>
        <p:nvSpPr>
          <p:cNvPr id="2" name="Title 1"/>
          <p:cNvSpPr>
            <a:spLocks noGrp="1"/>
          </p:cNvSpPr>
          <p:nvPr>
            <p:ph type="title"/>
          </p:nvPr>
        </p:nvSpPr>
        <p:spPr>
          <a:xfrm>
            <a:off x="5793892" y="2684761"/>
            <a:ext cx="5194015" cy="2183054"/>
          </a:xfrm>
          <a:prstGeom prst="roundRect">
            <a:avLst/>
          </a:prstGeom>
          <a:solidFill>
            <a:srgbClr val="006498"/>
          </a:solidFill>
        </p:spPr>
        <p:style>
          <a:lnRef idx="2">
            <a:schemeClr val="accent4"/>
          </a:lnRef>
          <a:fillRef idx="1">
            <a:schemeClr val="lt1"/>
          </a:fillRef>
          <a:effectRef idx="0">
            <a:schemeClr val="accent4"/>
          </a:effectRef>
          <a:fontRef idx="minor">
            <a:schemeClr val="dk1"/>
          </a:fontRef>
        </p:style>
        <p:txBody>
          <a:bodyPr anchor="ctr">
            <a:normAutofit/>
          </a:bodyPr>
          <a:lstStyle/>
          <a:p>
            <a:pPr algn="ctr"/>
            <a:r>
              <a:rPr lang="fr-CA" sz="2800" dirty="0">
                <a:solidFill>
                  <a:schemeClr val="bg1"/>
                </a:solidFill>
                <a:latin typeface="Lora" pitchFamily="2" charset="0"/>
              </a:rPr>
              <a:t>De quelle autre façon pouvez-vous prendre soin de vous et rester en bonne santé et résilient</a:t>
            </a:r>
            <a:r>
              <a:rPr lang="fr-FR" sz="2800" dirty="0">
                <a:solidFill>
                  <a:schemeClr val="bg1"/>
                </a:solidFill>
                <a:latin typeface="Lora" pitchFamily="2" charset="0"/>
              </a:rPr>
              <a:t>·e</a:t>
            </a:r>
            <a:r>
              <a:rPr lang="fr-CA" sz="2800" dirty="0">
                <a:solidFill>
                  <a:schemeClr val="bg1"/>
                </a:solidFill>
                <a:latin typeface="Lora" pitchFamily="2" charset="0"/>
              </a:rPr>
              <a:t>?</a:t>
            </a:r>
          </a:p>
        </p:txBody>
      </p:sp>
      <p:sp>
        <p:nvSpPr>
          <p:cNvPr id="5" name="Slide Number Placeholder 3">
            <a:extLst>
              <a:ext uri="{FF2B5EF4-FFF2-40B4-BE49-F238E27FC236}">
                <a16:creationId xmlns:a16="http://schemas.microsoft.com/office/drawing/2014/main" id="{28DA4D02-5F17-E6D9-34B7-CF9BCAE94B46}"/>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solidFill>
                  <a:srgbClr val="E7E6E6"/>
                </a:solidFill>
                <a:latin typeface="Lora Regular Roman" pitchFamily="2" charset="0"/>
              </a:rPr>
              <a:pPr/>
              <a:t>90</a:t>
            </a:fld>
            <a:endParaRPr lang="fr-CA" dirty="0">
              <a:solidFill>
                <a:srgbClr val="E7E6E6"/>
              </a:solidFill>
              <a:latin typeface="Lora Regular Roman" pitchFamily="2" charset="0"/>
            </a:endParaRPr>
          </a:p>
        </p:txBody>
      </p:sp>
    </p:spTree>
    <p:custDataLst>
      <p:tags r:id="rId1"/>
    </p:custDataLst>
    <p:extLst>
      <p:ext uri="{BB962C8B-B14F-4D97-AF65-F5344CB8AC3E}">
        <p14:creationId xmlns:p14="http://schemas.microsoft.com/office/powerpoint/2010/main" val="1699227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0000"/>
                                  </p:iterate>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 grpId="0"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C50F3-7EC9-485D-85B9-25003988E789}"/>
              </a:ext>
            </a:extLst>
          </p:cNvPr>
          <p:cNvSpPr>
            <a:spLocks noGrp="1"/>
          </p:cNvSpPr>
          <p:nvPr>
            <p:ph type="title"/>
          </p:nvPr>
        </p:nvSpPr>
        <p:spPr>
          <a:xfrm>
            <a:off x="446315" y="216623"/>
            <a:ext cx="10515600" cy="1325563"/>
          </a:xfrm>
        </p:spPr>
        <p:txBody>
          <a:bodyPr/>
          <a:lstStyle/>
          <a:p>
            <a:r>
              <a:rPr lang="fr-CA" sz="4000" b="1" kern="100" dirty="0">
                <a:effectLst/>
                <a:latin typeface="Red Hat Display" panose="020B0604020202020204" charset="0"/>
                <a:ea typeface="Red Hat Display" panose="020B0604020202020204" charset="0"/>
                <a:cs typeface="Red Hat Display" panose="020B0604020202020204" charset="0"/>
              </a:rPr>
              <a:t>Conseils pour veiller à son sommeil</a:t>
            </a:r>
            <a:endParaRPr lang="fr-CA" dirty="0">
              <a:highlight>
                <a:srgbClr val="FFFF00"/>
              </a:highlight>
            </a:endParaRPr>
          </a:p>
        </p:txBody>
      </p:sp>
      <p:sp>
        <p:nvSpPr>
          <p:cNvPr id="5" name="Rectangle: Rounded Corners 4">
            <a:extLst>
              <a:ext uri="{FF2B5EF4-FFF2-40B4-BE49-F238E27FC236}">
                <a16:creationId xmlns:a16="http://schemas.microsoft.com/office/drawing/2014/main" id="{62427246-DC7A-18E1-4AF8-C7E3D4C45850}"/>
              </a:ext>
            </a:extLst>
          </p:cNvPr>
          <p:cNvSpPr/>
          <p:nvPr/>
        </p:nvSpPr>
        <p:spPr>
          <a:xfrm>
            <a:off x="685799" y="1411617"/>
            <a:ext cx="4582037" cy="4739064"/>
          </a:xfrm>
          <a:prstGeom prst="roundRect">
            <a:avLst/>
          </a:prstGeom>
          <a:solidFill>
            <a:srgbClr val="78C044"/>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20000"/>
              </a:lnSpc>
              <a:spcBef>
                <a:spcPts val="0"/>
              </a:spcBef>
              <a:spcAft>
                <a:spcPts val="0"/>
              </a:spcAft>
              <a:buClrTx/>
              <a:buSzTx/>
              <a:buFontTx/>
              <a:buNone/>
              <a:tabLst/>
              <a:defRPr/>
            </a:pPr>
            <a:r>
              <a:rPr lang="fr-FR" sz="2400" dirty="0">
                <a:solidFill>
                  <a:schemeClr val="bg1"/>
                </a:solidFill>
                <a:latin typeface="Lora" pitchFamily="2" charset="0"/>
                <a:ea typeface="Red Hat Display" panose="02010303040201060303" pitchFamily="2" charset="0"/>
                <a:cs typeface="Red Hat Display" panose="02010303040201060303" pitchFamily="2" charset="0"/>
              </a:rPr>
              <a:t>Les études démontrent qu’il est important de dormir suffisamment pour être </a:t>
            </a:r>
            <a:r>
              <a:rPr lang="fr-FR" sz="2400" dirty="0" err="1">
                <a:solidFill>
                  <a:schemeClr val="bg1"/>
                </a:solidFill>
                <a:latin typeface="Lora" pitchFamily="2" charset="0"/>
                <a:ea typeface="Red Hat Display" panose="02010303040201060303" pitchFamily="2" charset="0"/>
                <a:cs typeface="Red Hat Display" panose="02010303040201060303" pitchFamily="2" charset="0"/>
              </a:rPr>
              <a:t>performant·e</a:t>
            </a:r>
            <a:r>
              <a:rPr lang="fr-FR" sz="2400" dirty="0">
                <a:solidFill>
                  <a:schemeClr val="bg1"/>
                </a:solidFill>
                <a:latin typeface="Lora" pitchFamily="2" charset="0"/>
                <a:ea typeface="Red Hat Display" panose="02010303040201060303" pitchFamily="2" charset="0"/>
                <a:cs typeface="Red Hat Display" panose="02010303040201060303" pitchFamily="2" charset="0"/>
              </a:rPr>
              <a:t> et se sentir au mieux de sa forme, alors qu’un manque de sommeil peut augmenter le risque de blessures physiques et psychologiques.</a:t>
            </a:r>
            <a:endParaRPr lang="fr-CA" sz="2400" dirty="0">
              <a:solidFill>
                <a:srgbClr val="FF0000"/>
              </a:solidFill>
              <a:highlight>
                <a:srgbClr val="FFFF00"/>
              </a:highlight>
              <a:latin typeface="Lora" pitchFamily="2" charset="0"/>
              <a:ea typeface="Red Hat Display" panose="02010303040201060303" pitchFamily="2" charset="0"/>
              <a:cs typeface="Red Hat Display" panose="02010303040201060303" pitchFamily="2" charset="0"/>
            </a:endParaRPr>
          </a:p>
        </p:txBody>
      </p:sp>
      <p:sp>
        <p:nvSpPr>
          <p:cNvPr id="3" name="Content Placeholder 2">
            <a:extLst>
              <a:ext uri="{FF2B5EF4-FFF2-40B4-BE49-F238E27FC236}">
                <a16:creationId xmlns:a16="http://schemas.microsoft.com/office/drawing/2014/main" id="{F7390C54-411E-15C9-504B-3EA17F34BFF4}"/>
              </a:ext>
            </a:extLst>
          </p:cNvPr>
          <p:cNvSpPr>
            <a:spLocks noGrp="1"/>
          </p:cNvSpPr>
          <p:nvPr>
            <p:ph sz="half" idx="2"/>
          </p:nvPr>
        </p:nvSpPr>
        <p:spPr>
          <a:xfrm>
            <a:off x="5546271" y="1672934"/>
            <a:ext cx="6266537" cy="4608316"/>
          </a:xfrm>
        </p:spPr>
        <p:txBody>
          <a:bodyPr anchor="ctr">
            <a:noAutofit/>
          </a:bodyPr>
          <a:lstStyle/>
          <a:p>
            <a:pPr lvl="1">
              <a:lnSpc>
                <a:spcPct val="120000"/>
              </a:lnSpc>
            </a:pPr>
            <a:r>
              <a:rPr lang="fr-CA" sz="2300" dirty="0">
                <a:latin typeface="Lora" pitchFamily="2" charset="0"/>
              </a:rPr>
              <a:t>Se réveiller et se coucher à des heures régulières.</a:t>
            </a:r>
            <a:endParaRPr lang="en-US" sz="2300" dirty="0">
              <a:latin typeface="Lora" pitchFamily="2" charset="0"/>
            </a:endParaRPr>
          </a:p>
          <a:p>
            <a:pPr lvl="1">
              <a:lnSpc>
                <a:spcPct val="120000"/>
              </a:lnSpc>
            </a:pPr>
            <a:r>
              <a:rPr lang="fr-CA" sz="2300" dirty="0">
                <a:latin typeface="Lora" pitchFamily="2" charset="0"/>
              </a:rPr>
              <a:t>Intégrer l’activité physique et le mouvement plus tôt dans la journée.</a:t>
            </a:r>
            <a:endParaRPr lang="en-US" sz="2300" dirty="0">
              <a:latin typeface="Lora" pitchFamily="2" charset="0"/>
            </a:endParaRPr>
          </a:p>
          <a:p>
            <a:pPr lvl="1">
              <a:lnSpc>
                <a:spcPct val="120000"/>
              </a:lnSpc>
            </a:pPr>
            <a:r>
              <a:rPr lang="fr-CA" sz="2300" dirty="0">
                <a:latin typeface="Lora" pitchFamily="2" charset="0"/>
              </a:rPr>
              <a:t>Programmer des exercices réguliers de relaxation et de détente.</a:t>
            </a:r>
            <a:endParaRPr lang="en-US" sz="2300" dirty="0">
              <a:latin typeface="Lora" pitchFamily="2" charset="0"/>
            </a:endParaRPr>
          </a:p>
          <a:p>
            <a:pPr lvl="1">
              <a:lnSpc>
                <a:spcPct val="120000"/>
              </a:lnSpc>
            </a:pPr>
            <a:r>
              <a:rPr lang="fr-CA" sz="2300" dirty="0">
                <a:latin typeface="Lora" pitchFamily="2" charset="0"/>
              </a:rPr>
              <a:t>Avoir une chambre à coucher silencieuse, fraîche et sombre.</a:t>
            </a:r>
            <a:endParaRPr lang="en-US" sz="2300" dirty="0">
              <a:latin typeface="Lora" pitchFamily="2" charset="0"/>
            </a:endParaRPr>
          </a:p>
          <a:p>
            <a:pPr lvl="1">
              <a:lnSpc>
                <a:spcPct val="120000"/>
              </a:lnSpc>
            </a:pPr>
            <a:r>
              <a:rPr lang="fr-CA" sz="2300" dirty="0">
                <a:latin typeface="Lora" pitchFamily="2" charset="0"/>
              </a:rPr>
              <a:t>Utiliser un bruit de fond pour bloquer les distractions.</a:t>
            </a:r>
            <a:endParaRPr lang="en-US" sz="2300" dirty="0">
              <a:latin typeface="Lora" pitchFamily="2" charset="0"/>
            </a:endParaRPr>
          </a:p>
          <a:p>
            <a:pPr marL="0" lvl="1" indent="0">
              <a:lnSpc>
                <a:spcPct val="150000"/>
              </a:lnSpc>
              <a:buNone/>
            </a:pPr>
            <a:endParaRPr lang="fr-CA" sz="1800" dirty="0">
              <a:highlight>
                <a:srgbClr val="FFFF00"/>
              </a:highlight>
              <a:latin typeface="Lora" pitchFamily="2" charset="0"/>
            </a:endParaRPr>
          </a:p>
        </p:txBody>
      </p:sp>
      <p:sp>
        <p:nvSpPr>
          <p:cNvPr id="7" name="TextBox 6">
            <a:extLst>
              <a:ext uri="{FF2B5EF4-FFF2-40B4-BE49-F238E27FC236}">
                <a16:creationId xmlns:a16="http://schemas.microsoft.com/office/drawing/2014/main" id="{E0A1F086-9397-6B40-5357-797E57DDF082}"/>
              </a:ext>
            </a:extLst>
          </p:cNvPr>
          <p:cNvSpPr txBox="1"/>
          <p:nvPr/>
        </p:nvSpPr>
        <p:spPr>
          <a:xfrm>
            <a:off x="2423112" y="6346623"/>
            <a:ext cx="6731330" cy="276999"/>
          </a:xfrm>
          <a:prstGeom prst="rect">
            <a:avLst/>
          </a:prstGeom>
          <a:noFill/>
        </p:spPr>
        <p:txBody>
          <a:bodyPr wrap="none">
            <a:spAutoFit/>
          </a:bodyPr>
          <a:lstStyle/>
          <a:p>
            <a:pPr marR="0" indent="0" algn="ctr" fontAlgn="auto">
              <a:lnSpc>
                <a:spcPct val="100000"/>
              </a:lnSpc>
              <a:spcBef>
                <a:spcPts val="0"/>
              </a:spcBef>
              <a:spcAft>
                <a:spcPts val="0"/>
              </a:spcAft>
              <a:buClrTx/>
              <a:buSzTx/>
              <a:buFontTx/>
              <a:buNone/>
              <a:tabLst/>
              <a:defRPr/>
            </a:pPr>
            <a:r>
              <a:rPr lang="en-US" sz="1200" dirty="0">
                <a:solidFill>
                  <a:schemeClr val="bg2">
                    <a:lumMod val="50000"/>
                  </a:schemeClr>
                </a:solidFill>
                <a:latin typeface="Lora" pitchFamily="2" charset="0"/>
              </a:rPr>
              <a:t>Source : </a:t>
            </a:r>
            <a:r>
              <a:rPr lang="en-CA" sz="1200" b="0" dirty="0">
                <a:solidFill>
                  <a:schemeClr val="bg1">
                    <a:lumMod val="50000"/>
                  </a:schemeClr>
                </a:solidFill>
                <a:effectLst/>
                <a:latin typeface="Lora" pitchFamily="2" charset="0"/>
                <a:ea typeface="Times New Roman" panose="02020603050405020304" pitchFamily="18" charset="0"/>
                <a:cs typeface="Times New Roman" panose="02020603050405020304" pitchFamily="18" charset="0"/>
              </a:rPr>
              <a:t>Vega-</a:t>
            </a:r>
            <a:r>
              <a:rPr lang="en-CA" sz="1200" b="0" dirty="0" err="1">
                <a:solidFill>
                  <a:schemeClr val="bg1">
                    <a:lumMod val="50000"/>
                  </a:schemeClr>
                </a:solidFill>
                <a:effectLst/>
                <a:latin typeface="Lora" pitchFamily="2" charset="0"/>
                <a:ea typeface="Times New Roman" panose="02020603050405020304" pitchFamily="18" charset="0"/>
                <a:cs typeface="Times New Roman" panose="02020603050405020304" pitchFamily="18" charset="0"/>
              </a:rPr>
              <a:t>Escaño</a:t>
            </a:r>
            <a:r>
              <a:rPr lang="en-CA" sz="1200" b="0" dirty="0">
                <a:solidFill>
                  <a:schemeClr val="bg1">
                    <a:lumMod val="50000"/>
                  </a:schemeClr>
                </a:solidFill>
                <a:effectLst/>
                <a:latin typeface="Lora" pitchFamily="2" charset="0"/>
                <a:ea typeface="Times New Roman" panose="02020603050405020304" pitchFamily="18" charset="0"/>
                <a:cs typeface="Times New Roman" panose="02020603050405020304" pitchFamily="18" charset="0"/>
              </a:rPr>
              <a:t> et al</a:t>
            </a:r>
            <a:r>
              <a:rPr lang="en-CA" sz="1200" b="0" dirty="0">
                <a:solidFill>
                  <a:schemeClr val="bg1">
                    <a:lumMod val="50000"/>
                  </a:schemeClr>
                </a:solidFill>
                <a:effectLst/>
                <a:latin typeface="Lora" pitchFamily="2" charset="0"/>
                <a:ea typeface="Calibri" panose="020F0502020204030204" pitchFamily="34" charset="0"/>
              </a:rPr>
              <a:t>. (2020); Centres de </a:t>
            </a:r>
            <a:r>
              <a:rPr lang="en-CA" sz="1200" b="0" dirty="0" err="1">
                <a:solidFill>
                  <a:schemeClr val="bg1">
                    <a:lumMod val="50000"/>
                  </a:schemeClr>
                </a:solidFill>
                <a:effectLst/>
                <a:latin typeface="Lora" pitchFamily="2" charset="0"/>
                <a:ea typeface="Calibri" panose="020F0502020204030204" pitchFamily="34" charset="0"/>
              </a:rPr>
              <a:t>contrôle</a:t>
            </a:r>
            <a:r>
              <a:rPr lang="en-CA" sz="1200" b="0" dirty="0">
                <a:solidFill>
                  <a:schemeClr val="bg1">
                    <a:lumMod val="50000"/>
                  </a:schemeClr>
                </a:solidFill>
                <a:effectLst/>
                <a:latin typeface="Lora" pitchFamily="2" charset="0"/>
                <a:ea typeface="Calibri" panose="020F0502020204030204" pitchFamily="34" charset="0"/>
              </a:rPr>
              <a:t> et de </a:t>
            </a:r>
            <a:r>
              <a:rPr lang="en-CA" sz="1200" b="0" dirty="0" err="1">
                <a:solidFill>
                  <a:schemeClr val="bg1">
                    <a:lumMod val="50000"/>
                  </a:schemeClr>
                </a:solidFill>
                <a:effectLst/>
                <a:latin typeface="Lora" pitchFamily="2" charset="0"/>
                <a:ea typeface="Calibri" panose="020F0502020204030204" pitchFamily="34" charset="0"/>
              </a:rPr>
              <a:t>prévention</a:t>
            </a:r>
            <a:r>
              <a:rPr lang="en-CA" sz="1200" b="0" dirty="0">
                <a:solidFill>
                  <a:schemeClr val="bg1">
                    <a:lumMod val="50000"/>
                  </a:schemeClr>
                </a:solidFill>
                <a:effectLst/>
                <a:latin typeface="Lora" pitchFamily="2" charset="0"/>
                <a:ea typeface="Calibri" panose="020F0502020204030204" pitchFamily="34" charset="0"/>
              </a:rPr>
              <a:t> des maladies (2022)</a:t>
            </a:r>
            <a:endParaRPr lang="en-US" sz="1200" dirty="0">
              <a:solidFill>
                <a:schemeClr val="bg1">
                  <a:lumMod val="50000"/>
                </a:schemeClr>
              </a:solidFill>
              <a:latin typeface="Lora" pitchFamily="2" charset="0"/>
            </a:endParaRPr>
          </a:p>
        </p:txBody>
      </p:sp>
      <p:sp>
        <p:nvSpPr>
          <p:cNvPr id="6" name="Slide Number Placeholder 3">
            <a:extLst>
              <a:ext uri="{FF2B5EF4-FFF2-40B4-BE49-F238E27FC236}">
                <a16:creationId xmlns:a16="http://schemas.microsoft.com/office/drawing/2014/main" id="{6AA2580E-A2C7-E89B-AE21-9D26AB0FE461}"/>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91</a:t>
            </a:fld>
            <a:endParaRPr lang="fr-CA">
              <a:latin typeface="Lora Regular Roman" pitchFamily="2" charset="0"/>
            </a:endParaRPr>
          </a:p>
        </p:txBody>
      </p:sp>
    </p:spTree>
    <p:extLst>
      <p:ext uri="{BB962C8B-B14F-4D97-AF65-F5344CB8AC3E}">
        <p14:creationId xmlns:p14="http://schemas.microsoft.com/office/powerpoint/2010/main" val="392733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4D5EEC8-B254-7964-F98F-526A864D1ED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833086" y="1203100"/>
            <a:ext cx="9390678" cy="4451799"/>
          </a:xfrm>
          <a:prstGeom prst="rect">
            <a:avLst/>
          </a:prstGeom>
        </p:spPr>
      </p:pic>
      <p:sp>
        <p:nvSpPr>
          <p:cNvPr id="2" name="Title 1">
            <a:extLst>
              <a:ext uri="{FF2B5EF4-FFF2-40B4-BE49-F238E27FC236}">
                <a16:creationId xmlns:a16="http://schemas.microsoft.com/office/drawing/2014/main" id="{84DB87AA-02E0-42C8-9F56-1E42632DE6C9}"/>
              </a:ext>
            </a:extLst>
          </p:cNvPr>
          <p:cNvSpPr>
            <a:spLocks noGrp="1"/>
          </p:cNvSpPr>
          <p:nvPr>
            <p:ph type="title"/>
          </p:nvPr>
        </p:nvSpPr>
        <p:spPr>
          <a:xfrm>
            <a:off x="686782" y="188261"/>
            <a:ext cx="9993918" cy="1140890"/>
          </a:xfrm>
        </p:spPr>
        <p:txBody>
          <a:bodyPr>
            <a:normAutofit/>
          </a:bodyPr>
          <a:lstStyle/>
          <a:p>
            <a:r>
              <a:rPr lang="fr-CA" dirty="0"/>
              <a:t>Ressources : r.changerlesmentalites.org</a:t>
            </a:r>
          </a:p>
        </p:txBody>
      </p:sp>
      <p:sp>
        <p:nvSpPr>
          <p:cNvPr id="12" name="TextBox 11">
            <a:extLst>
              <a:ext uri="{FF2B5EF4-FFF2-40B4-BE49-F238E27FC236}">
                <a16:creationId xmlns:a16="http://schemas.microsoft.com/office/drawing/2014/main" id="{7DA194F7-5608-4243-B369-C1AF56B8E72D}"/>
              </a:ext>
            </a:extLst>
          </p:cNvPr>
          <p:cNvSpPr txBox="1"/>
          <p:nvPr/>
        </p:nvSpPr>
        <p:spPr>
          <a:xfrm>
            <a:off x="6973282" y="4990894"/>
            <a:ext cx="4695379" cy="830997"/>
          </a:xfrm>
          <a:prstGeom prst="rect">
            <a:avLst/>
          </a:prstGeom>
          <a:solidFill>
            <a:srgbClr val="78C044"/>
          </a:solidFill>
          <a:effectLst>
            <a:reflection blurRad="228600" stA="52000" endA="300" endPos="33000" dist="254000" dir="5400000" sy="-100000" algn="bl" rotWithShape="0"/>
          </a:effectLst>
        </p:spPr>
        <p:txBody>
          <a:bodyPr wrap="square" rtlCol="0" anchor="ctr">
            <a:spAutoFit/>
          </a:bodyPr>
          <a:lstStyle/>
          <a:p>
            <a:pPr lvl="0" algn="ctr" defTabSz="457200">
              <a:defRPr/>
            </a:pPr>
            <a:r>
              <a:rPr lang="fr-CA" sz="2400" b="1" dirty="0">
                <a:solidFill>
                  <a:prstClr val="white"/>
                </a:solidFill>
                <a:latin typeface="Lora" pitchFamily="2" charset="0"/>
              </a:rPr>
              <a:t>Pour plus d'informations, reportez-vous au lien en ligne</a:t>
            </a:r>
            <a:endParaRPr kumimoji="0" lang="fr-CA" sz="1800" b="0" i="0" u="none" strike="noStrike" kern="1200" cap="none" spc="0" normalizeH="0" baseline="0" dirty="0">
              <a:ln>
                <a:noFill/>
              </a:ln>
              <a:solidFill>
                <a:srgbClr val="000000"/>
              </a:solidFill>
              <a:effectLst/>
              <a:uLnTx/>
              <a:uFillTx/>
              <a:latin typeface="Lora" pitchFamily="2" charset="0"/>
            </a:endParaRPr>
          </a:p>
        </p:txBody>
      </p:sp>
      <p:sp>
        <p:nvSpPr>
          <p:cNvPr id="4" name="Slide Number Placeholder 3">
            <a:extLst>
              <a:ext uri="{FF2B5EF4-FFF2-40B4-BE49-F238E27FC236}">
                <a16:creationId xmlns:a16="http://schemas.microsoft.com/office/drawing/2014/main" id="{A04D246D-2264-4F0D-2B69-498CAA624D43}"/>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92</a:t>
            </a:fld>
            <a:endParaRPr lang="fr-CA">
              <a:latin typeface="Lora Regular Roman" pitchFamily="2" charset="0"/>
            </a:endParaRPr>
          </a:p>
        </p:txBody>
      </p:sp>
    </p:spTree>
    <p:extLst>
      <p:ext uri="{BB962C8B-B14F-4D97-AF65-F5344CB8AC3E}">
        <p14:creationId xmlns:p14="http://schemas.microsoft.com/office/powerpoint/2010/main" val="403112376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29EA57-CE0C-3568-1606-1E9689FC5A0E}"/>
              </a:ext>
            </a:extLst>
          </p:cNvPr>
          <p:cNvSpPr>
            <a:spLocks noGrp="1"/>
          </p:cNvSpPr>
          <p:nvPr>
            <p:ph type="title" idx="4294967295"/>
          </p:nvPr>
        </p:nvSpPr>
        <p:spPr/>
        <p:txBody>
          <a:bodyPr/>
          <a:lstStyle/>
          <a:p>
            <a:r>
              <a:rPr lang="en-US" dirty="0" err="1">
                <a:solidFill>
                  <a:schemeClr val="bg1"/>
                </a:solidFill>
              </a:rPr>
              <a:t>Soutiens</a:t>
            </a:r>
            <a:r>
              <a:rPr lang="en-US" dirty="0">
                <a:solidFill>
                  <a:schemeClr val="bg1"/>
                </a:solidFill>
              </a:rPr>
              <a:t> et </a:t>
            </a:r>
            <a:r>
              <a:rPr lang="en-US" dirty="0" err="1">
                <a:solidFill>
                  <a:schemeClr val="bg1"/>
                </a:solidFill>
              </a:rPr>
              <a:t>ressources</a:t>
            </a:r>
            <a:endParaRPr lang="en-US" dirty="0">
              <a:solidFill>
                <a:schemeClr val="bg1"/>
              </a:solidFill>
            </a:endParaRPr>
          </a:p>
        </p:txBody>
      </p:sp>
      <p:grpSp>
        <p:nvGrpSpPr>
          <p:cNvPr id="35" name="Group 34">
            <a:extLst>
              <a:ext uri="{C183D7F6-B498-43B3-948B-1728B52AA6E4}">
                <adec:decorative xmlns:adec="http://schemas.microsoft.com/office/drawing/2017/decorative" val="1"/>
              </a:ext>
            </a:extLst>
          </p:cNvPr>
          <p:cNvGrpSpPr/>
          <p:nvPr/>
        </p:nvGrpSpPr>
        <p:grpSpPr>
          <a:xfrm>
            <a:off x="6116720" y="3416728"/>
            <a:ext cx="4795732" cy="559321"/>
            <a:chOff x="6116723" y="3416726"/>
            <a:chExt cx="4796356" cy="559394"/>
          </a:xfrm>
        </p:grpSpPr>
        <p:cxnSp>
          <p:nvCxnSpPr>
            <p:cNvPr id="46" name="Straight Connector 45"/>
            <p:cNvCxnSpPr/>
            <p:nvPr/>
          </p:nvCxnSpPr>
          <p:spPr>
            <a:xfrm>
              <a:off x="6116723" y="3416726"/>
              <a:ext cx="4522795" cy="285833"/>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43" name="Oval 42"/>
            <p:cNvSpPr/>
            <p:nvPr/>
          </p:nvSpPr>
          <p:spPr>
            <a:xfrm>
              <a:off x="10365958" y="3428999"/>
              <a:ext cx="547121" cy="547121"/>
            </a:xfrm>
            <a:prstGeom prst="ellipse">
              <a:avLst/>
            </a:prstGeom>
            <a:solidFill>
              <a:schemeClr val="tx1">
                <a:lumMod val="90000"/>
                <a:lumOff val="1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2400" b="0" i="0" u="none" strike="noStrike" kern="1200" cap="none" spc="0" normalizeH="0" baseline="0">
                <a:ln>
                  <a:noFill/>
                </a:ln>
                <a:solidFill>
                  <a:srgbClr val="FFFFFF"/>
                </a:solidFill>
                <a:effectLst/>
                <a:uLnTx/>
                <a:uFillTx/>
                <a:latin typeface="dt-line-industry-01" panose="02000509000000000000" pitchFamily="49" charset="0"/>
                <a:ea typeface="+mn-ea"/>
                <a:cs typeface="Arial" panose="020B0604020202020204" pitchFamily="34" charset="0"/>
              </a:endParaRPr>
            </a:p>
          </p:txBody>
        </p:sp>
      </p:grpSp>
      <p:grpSp>
        <p:nvGrpSpPr>
          <p:cNvPr id="28" name="Group 27">
            <a:extLst>
              <a:ext uri="{C183D7F6-B498-43B3-948B-1728B52AA6E4}">
                <adec:decorative xmlns:adec="http://schemas.microsoft.com/office/drawing/2017/decorative" val="1"/>
              </a:ext>
            </a:extLst>
          </p:cNvPr>
          <p:cNvGrpSpPr/>
          <p:nvPr/>
        </p:nvGrpSpPr>
        <p:grpSpPr>
          <a:xfrm>
            <a:off x="6226775" y="3459101"/>
            <a:ext cx="3328673" cy="2007650"/>
            <a:chOff x="6226792" y="3459105"/>
            <a:chExt cx="3329106" cy="2007911"/>
          </a:xfrm>
        </p:grpSpPr>
        <p:cxnSp>
          <p:nvCxnSpPr>
            <p:cNvPr id="49" name="Straight Connector 48"/>
            <p:cNvCxnSpPr/>
            <p:nvPr/>
          </p:nvCxnSpPr>
          <p:spPr>
            <a:xfrm>
              <a:off x="6226792" y="3459105"/>
              <a:ext cx="2688787" cy="1362788"/>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13" name="Oval 12"/>
            <p:cNvSpPr/>
            <p:nvPr/>
          </p:nvSpPr>
          <p:spPr>
            <a:xfrm>
              <a:off x="8229788" y="4140906"/>
              <a:ext cx="1326110" cy="1326110"/>
            </a:xfrm>
            <a:prstGeom prst="ellipse">
              <a:avLst/>
            </a:prstGeom>
            <a:solidFill>
              <a:srgbClr val="008765"/>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grpSp>
      <p:grpSp>
        <p:nvGrpSpPr>
          <p:cNvPr id="27" name="Group 26">
            <a:extLst>
              <a:ext uri="{C183D7F6-B498-43B3-948B-1728B52AA6E4}">
                <adec:decorative xmlns:adec="http://schemas.microsoft.com/office/drawing/2017/decorative" val="1"/>
              </a:ext>
            </a:extLst>
          </p:cNvPr>
          <p:cNvGrpSpPr/>
          <p:nvPr/>
        </p:nvGrpSpPr>
        <p:grpSpPr>
          <a:xfrm>
            <a:off x="2789385" y="4167285"/>
            <a:ext cx="3397590" cy="2325665"/>
            <a:chOff x="2697968" y="3451566"/>
            <a:chExt cx="3398032" cy="2325968"/>
          </a:xfrm>
        </p:grpSpPr>
        <p:cxnSp>
          <p:nvCxnSpPr>
            <p:cNvPr id="57" name="Straight Connector 56"/>
            <p:cNvCxnSpPr/>
            <p:nvPr/>
          </p:nvCxnSpPr>
          <p:spPr>
            <a:xfrm flipH="1">
              <a:off x="3531448" y="3451566"/>
              <a:ext cx="2564552" cy="1570472"/>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12" name="Oval 11"/>
            <p:cNvSpPr/>
            <p:nvPr/>
          </p:nvSpPr>
          <p:spPr>
            <a:xfrm>
              <a:off x="2697968" y="4090293"/>
              <a:ext cx="1687241" cy="1687241"/>
            </a:xfrm>
            <a:prstGeom prst="ellipse">
              <a:avLst/>
            </a:prstGeom>
            <a:solidFill>
              <a:srgbClr val="72BF44"/>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grpSp>
      <p:grpSp>
        <p:nvGrpSpPr>
          <p:cNvPr id="24" name="Group 23">
            <a:extLst>
              <a:ext uri="{C183D7F6-B498-43B3-948B-1728B52AA6E4}">
                <adec:decorative xmlns:adec="http://schemas.microsoft.com/office/drawing/2017/decorative" val="1"/>
              </a:ext>
            </a:extLst>
          </p:cNvPr>
          <p:cNvGrpSpPr/>
          <p:nvPr/>
        </p:nvGrpSpPr>
        <p:grpSpPr>
          <a:xfrm>
            <a:off x="6148681" y="1255022"/>
            <a:ext cx="3654559" cy="2240051"/>
            <a:chOff x="6148687" y="1254739"/>
            <a:chExt cx="3655035" cy="2240343"/>
          </a:xfrm>
        </p:grpSpPr>
        <p:cxnSp>
          <p:nvCxnSpPr>
            <p:cNvPr id="38" name="Straight Connector 37"/>
            <p:cNvCxnSpPr/>
            <p:nvPr/>
          </p:nvCxnSpPr>
          <p:spPr>
            <a:xfrm flipH="1">
              <a:off x="6148687" y="1818879"/>
              <a:ext cx="3169485" cy="1676203"/>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8" name="Oval 7"/>
            <p:cNvSpPr/>
            <p:nvPr/>
          </p:nvSpPr>
          <p:spPr>
            <a:xfrm>
              <a:off x="8031939" y="1254739"/>
              <a:ext cx="1771783" cy="1771783"/>
            </a:xfrm>
            <a:prstGeom prst="ellipse">
              <a:avLst/>
            </a:prstGeom>
            <a:solidFill>
              <a:srgbClr val="0081C6"/>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grpSp>
      <p:grpSp>
        <p:nvGrpSpPr>
          <p:cNvPr id="6" name="Group 5">
            <a:extLst>
              <a:ext uri="{C183D7F6-B498-43B3-948B-1728B52AA6E4}">
                <adec:decorative xmlns:adec="http://schemas.microsoft.com/office/drawing/2017/decorative" val="1"/>
              </a:ext>
            </a:extLst>
          </p:cNvPr>
          <p:cNvGrpSpPr/>
          <p:nvPr/>
        </p:nvGrpSpPr>
        <p:grpSpPr>
          <a:xfrm>
            <a:off x="2075666" y="464135"/>
            <a:ext cx="4004370" cy="2987426"/>
            <a:chOff x="2075142" y="463750"/>
            <a:chExt cx="4004892" cy="2987816"/>
          </a:xfrm>
        </p:grpSpPr>
        <p:cxnSp>
          <p:nvCxnSpPr>
            <p:cNvPr id="29" name="Straight Connector 28"/>
            <p:cNvCxnSpPr/>
            <p:nvPr/>
          </p:nvCxnSpPr>
          <p:spPr>
            <a:xfrm>
              <a:off x="3142192" y="1518801"/>
              <a:ext cx="2937842" cy="1932765"/>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11" name="Oval 10"/>
            <p:cNvSpPr/>
            <p:nvPr/>
          </p:nvSpPr>
          <p:spPr>
            <a:xfrm>
              <a:off x="2075142" y="463750"/>
              <a:ext cx="2145090" cy="2145090"/>
            </a:xfrm>
            <a:prstGeom prst="ellipse">
              <a:avLst/>
            </a:prstGeom>
            <a:solidFill>
              <a:srgbClr val="00C0F3"/>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grpSp>
      <p:grpSp>
        <p:nvGrpSpPr>
          <p:cNvPr id="23" name="Group 22">
            <a:extLst>
              <a:ext uri="{C183D7F6-B498-43B3-948B-1728B52AA6E4}">
                <adec:decorative xmlns:adec="http://schemas.microsoft.com/office/drawing/2017/decorative" val="1"/>
              </a:ext>
            </a:extLst>
          </p:cNvPr>
          <p:cNvGrpSpPr/>
          <p:nvPr/>
        </p:nvGrpSpPr>
        <p:grpSpPr>
          <a:xfrm>
            <a:off x="6016068" y="816892"/>
            <a:ext cx="1816471" cy="2699876"/>
            <a:chOff x="6016057" y="816552"/>
            <a:chExt cx="1816708" cy="2700228"/>
          </a:xfrm>
        </p:grpSpPr>
        <p:cxnSp>
          <p:nvCxnSpPr>
            <p:cNvPr id="56" name="Straight Connector 55"/>
            <p:cNvCxnSpPr/>
            <p:nvPr/>
          </p:nvCxnSpPr>
          <p:spPr>
            <a:xfrm flipV="1">
              <a:off x="6016057" y="1131967"/>
              <a:ext cx="1491079" cy="2384813"/>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7121712" y="816552"/>
              <a:ext cx="711053" cy="711053"/>
            </a:xfrm>
            <a:prstGeom prst="ellipse">
              <a:avLst/>
            </a:prstGeom>
            <a:solidFill>
              <a:schemeClr val="bg1"/>
            </a:solid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3599" b="0" i="0" u="none" strike="noStrike" kern="1200" cap="none" spc="0" normalizeH="0" baseline="0">
                <a:ln>
                  <a:noFill/>
                </a:ln>
                <a:solidFill>
                  <a:srgbClr val="172144">
                    <a:lumMod val="90000"/>
                    <a:lumOff val="10000"/>
                  </a:srgbClr>
                </a:solidFill>
                <a:effectLst/>
                <a:uLnTx/>
                <a:uFillTx/>
                <a:latin typeface="dt-line-industry-01" panose="02000509000000000000" pitchFamily="49" charset="0"/>
                <a:ea typeface="+mn-ea"/>
                <a:cs typeface="Arial" panose="020B0604020202020204" pitchFamily="34" charset="0"/>
              </a:endParaRPr>
            </a:p>
          </p:txBody>
        </p:sp>
      </p:grpSp>
      <p:grpSp>
        <p:nvGrpSpPr>
          <p:cNvPr id="10" name="Group 9">
            <a:extLst>
              <a:ext uri="{C183D7F6-B498-43B3-948B-1728B52AA6E4}">
                <adec:decorative xmlns:adec="http://schemas.microsoft.com/office/drawing/2017/decorative" val="1"/>
              </a:ext>
            </a:extLst>
          </p:cNvPr>
          <p:cNvGrpSpPr/>
          <p:nvPr/>
        </p:nvGrpSpPr>
        <p:grpSpPr>
          <a:xfrm>
            <a:off x="4582245" y="989721"/>
            <a:ext cx="1522355" cy="2439277"/>
            <a:chOff x="4582048" y="989403"/>
            <a:chExt cx="1522553" cy="2439595"/>
          </a:xfrm>
        </p:grpSpPr>
        <p:cxnSp>
          <p:nvCxnSpPr>
            <p:cNvPr id="58" name="Straight Connector 57"/>
            <p:cNvCxnSpPr/>
            <p:nvPr/>
          </p:nvCxnSpPr>
          <p:spPr>
            <a:xfrm flipH="1" flipV="1">
              <a:off x="4759811" y="1163275"/>
              <a:ext cx="1344790" cy="2265723"/>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15" name="Oval 14"/>
            <p:cNvSpPr/>
            <p:nvPr/>
          </p:nvSpPr>
          <p:spPr>
            <a:xfrm>
              <a:off x="4582048" y="989403"/>
              <a:ext cx="355526" cy="355526"/>
            </a:xfrm>
            <a:prstGeom prst="ellipse">
              <a:avLst/>
            </a:prstGeom>
            <a:solidFill>
              <a:schemeClr val="bg1"/>
            </a:solidFill>
            <a:ln w="28575">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grpSp>
      <p:grpSp>
        <p:nvGrpSpPr>
          <p:cNvPr id="31" name="Group 30">
            <a:extLst>
              <a:ext uri="{C183D7F6-B498-43B3-948B-1728B52AA6E4}">
                <adec:decorative xmlns:adec="http://schemas.microsoft.com/office/drawing/2017/decorative" val="1"/>
              </a:ext>
            </a:extLst>
          </p:cNvPr>
          <p:cNvGrpSpPr/>
          <p:nvPr/>
        </p:nvGrpSpPr>
        <p:grpSpPr>
          <a:xfrm>
            <a:off x="6080037" y="3451563"/>
            <a:ext cx="5356901" cy="1239254"/>
            <a:chOff x="6080034" y="3451566"/>
            <a:chExt cx="5357599" cy="1239415"/>
          </a:xfrm>
        </p:grpSpPr>
        <p:cxnSp>
          <p:nvCxnSpPr>
            <p:cNvPr id="60" name="Straight Connector 59"/>
            <p:cNvCxnSpPr/>
            <p:nvPr/>
          </p:nvCxnSpPr>
          <p:spPr>
            <a:xfrm>
              <a:off x="6080034" y="3451566"/>
              <a:ext cx="5087974" cy="969790"/>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18" name="Oval 17"/>
            <p:cNvSpPr/>
            <p:nvPr/>
          </p:nvSpPr>
          <p:spPr>
            <a:xfrm>
              <a:off x="10898383" y="4151731"/>
              <a:ext cx="539250" cy="539250"/>
            </a:xfrm>
            <a:prstGeom prst="ellipse">
              <a:avLst/>
            </a:prstGeom>
            <a:solidFill>
              <a:schemeClr val="bg1"/>
            </a:solidFill>
            <a:ln w="28575">
              <a:solidFill>
                <a:srgbClr val="00876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grpSp>
      <p:grpSp>
        <p:nvGrpSpPr>
          <p:cNvPr id="34" name="Group 33">
            <a:extLst>
              <a:ext uri="{C183D7F6-B498-43B3-948B-1728B52AA6E4}">
                <adec:decorative xmlns:adec="http://schemas.microsoft.com/office/drawing/2017/decorative" val="1"/>
              </a:ext>
            </a:extLst>
          </p:cNvPr>
          <p:cNvGrpSpPr/>
          <p:nvPr/>
        </p:nvGrpSpPr>
        <p:grpSpPr>
          <a:xfrm>
            <a:off x="961828" y="2742130"/>
            <a:ext cx="5051413" cy="1230403"/>
            <a:chOff x="1032688" y="3073473"/>
            <a:chExt cx="5052071" cy="1230563"/>
          </a:xfrm>
        </p:grpSpPr>
        <p:cxnSp>
          <p:nvCxnSpPr>
            <p:cNvPr id="50" name="Straight Connector 49"/>
            <p:cNvCxnSpPr/>
            <p:nvPr/>
          </p:nvCxnSpPr>
          <p:spPr>
            <a:xfrm flipH="1">
              <a:off x="1637611" y="3428999"/>
              <a:ext cx="4447148" cy="287698"/>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19" name="Oval 18"/>
            <p:cNvSpPr/>
            <p:nvPr/>
          </p:nvSpPr>
          <p:spPr>
            <a:xfrm>
              <a:off x="1032688" y="3073473"/>
              <a:ext cx="1230563" cy="1230563"/>
            </a:xfrm>
            <a:prstGeom prst="ellipse">
              <a:avLst/>
            </a:prstGeom>
            <a:solidFill>
              <a:schemeClr val="bg1"/>
            </a:solidFill>
            <a:ln w="28575">
              <a:solidFill>
                <a:srgbClr val="0081C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5399" b="0" i="0" u="none" strike="noStrike" kern="1200" cap="none" spc="0" normalizeH="0" baseline="0">
                <a:ln>
                  <a:noFill/>
                </a:ln>
                <a:solidFill>
                  <a:srgbClr val="172144">
                    <a:lumMod val="90000"/>
                    <a:lumOff val="10000"/>
                  </a:srgbClr>
                </a:solidFill>
                <a:effectLst/>
                <a:uLnTx/>
                <a:uFillTx/>
                <a:latin typeface="Open Sans Light"/>
                <a:ea typeface="+mn-ea"/>
                <a:cs typeface="+mn-cs"/>
              </a:endParaRPr>
            </a:p>
          </p:txBody>
        </p:sp>
      </p:grpSp>
      <p:grpSp>
        <p:nvGrpSpPr>
          <p:cNvPr id="22" name="Group 21">
            <a:extLst>
              <a:ext uri="{C183D7F6-B498-43B3-948B-1728B52AA6E4}">
                <adec:decorative xmlns:adec="http://schemas.microsoft.com/office/drawing/2017/decorative" val="1"/>
              </a:ext>
            </a:extLst>
          </p:cNvPr>
          <p:cNvGrpSpPr/>
          <p:nvPr/>
        </p:nvGrpSpPr>
        <p:grpSpPr>
          <a:xfrm>
            <a:off x="5624494" y="208195"/>
            <a:ext cx="1110379" cy="3286881"/>
            <a:chOff x="5624402" y="207775"/>
            <a:chExt cx="1110518" cy="3287309"/>
          </a:xfrm>
        </p:grpSpPr>
        <p:cxnSp>
          <p:nvCxnSpPr>
            <p:cNvPr id="54" name="Straight Connector 53"/>
            <p:cNvCxnSpPr>
              <a:cxnSpLocks/>
              <a:endCxn id="64" idx="2"/>
            </p:cNvCxnSpPr>
            <p:nvPr/>
          </p:nvCxnSpPr>
          <p:spPr>
            <a:xfrm flipV="1">
              <a:off x="6084759" y="1348977"/>
              <a:ext cx="55549" cy="2146107"/>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41" name="Oval 40"/>
            <p:cNvSpPr/>
            <p:nvPr/>
          </p:nvSpPr>
          <p:spPr>
            <a:xfrm>
              <a:off x="5624402" y="207775"/>
              <a:ext cx="1110518" cy="1110518"/>
            </a:xfrm>
            <a:prstGeom prst="ellipse">
              <a:avLst/>
            </a:prstGeom>
            <a:no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3999" b="0" i="0" u="none" strike="noStrike" kern="1200" cap="none" spc="0" normalizeH="0" baseline="0">
                <a:ln>
                  <a:noFill/>
                </a:ln>
                <a:solidFill>
                  <a:srgbClr val="FFFFFF"/>
                </a:solidFill>
                <a:effectLst/>
                <a:uLnTx/>
                <a:uFillTx/>
                <a:latin typeface="Open Sans Light"/>
                <a:ea typeface="+mn-ea"/>
                <a:cs typeface="+mn-cs"/>
              </a:endParaRPr>
            </a:p>
          </p:txBody>
        </p:sp>
      </p:grpSp>
      <p:grpSp>
        <p:nvGrpSpPr>
          <p:cNvPr id="33" name="Group 32">
            <a:extLst>
              <a:ext uri="{C183D7F6-B498-43B3-948B-1728B52AA6E4}">
                <adec:decorative xmlns:adec="http://schemas.microsoft.com/office/drawing/2017/decorative" val="1"/>
              </a:ext>
            </a:extLst>
          </p:cNvPr>
          <p:cNvGrpSpPr/>
          <p:nvPr/>
        </p:nvGrpSpPr>
        <p:grpSpPr>
          <a:xfrm>
            <a:off x="4562914" y="3414157"/>
            <a:ext cx="1553807" cy="3137340"/>
            <a:chOff x="4562714" y="3414154"/>
            <a:chExt cx="1554009" cy="3137749"/>
          </a:xfrm>
        </p:grpSpPr>
        <p:cxnSp>
          <p:nvCxnSpPr>
            <p:cNvPr id="48" name="Straight Connector 47"/>
            <p:cNvCxnSpPr/>
            <p:nvPr/>
          </p:nvCxnSpPr>
          <p:spPr>
            <a:xfrm flipH="1">
              <a:off x="4937574" y="3414154"/>
              <a:ext cx="1179149" cy="2654018"/>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42" name="Oval 41"/>
            <p:cNvSpPr/>
            <p:nvPr/>
          </p:nvSpPr>
          <p:spPr>
            <a:xfrm>
              <a:off x="4562714" y="5767917"/>
              <a:ext cx="783986" cy="783986"/>
            </a:xfrm>
            <a:prstGeom prst="ellipse">
              <a:avLst/>
            </a:prstGeom>
            <a:solidFill>
              <a:srgbClr val="72BF44"/>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3999" b="0" i="0" u="none" strike="noStrike" kern="1200" cap="none" spc="0" normalizeH="0" baseline="0">
                <a:ln>
                  <a:noFill/>
                </a:ln>
                <a:solidFill>
                  <a:srgbClr val="FFFFFF"/>
                </a:solidFill>
                <a:effectLst/>
                <a:uLnTx/>
                <a:uFillTx/>
                <a:latin typeface="dt-line-business-01" panose="02000509000000000000" pitchFamily="49" charset="0"/>
                <a:ea typeface="+mn-ea"/>
                <a:cs typeface="Arial" panose="020B0604020202020204" pitchFamily="34" charset="0"/>
              </a:endParaRPr>
            </a:p>
          </p:txBody>
        </p:sp>
      </p:grpSp>
      <p:grpSp>
        <p:nvGrpSpPr>
          <p:cNvPr id="2" name="Group 1">
            <a:extLst>
              <a:ext uri="{C183D7F6-B498-43B3-948B-1728B52AA6E4}">
                <adec:decorative xmlns:adec="http://schemas.microsoft.com/office/drawing/2017/decorative" val="1"/>
              </a:ext>
            </a:extLst>
          </p:cNvPr>
          <p:cNvGrpSpPr/>
          <p:nvPr/>
        </p:nvGrpSpPr>
        <p:grpSpPr>
          <a:xfrm>
            <a:off x="719342" y="2263690"/>
            <a:ext cx="5507433" cy="830347"/>
            <a:chOff x="597316" y="2598543"/>
            <a:chExt cx="5508150" cy="830455"/>
          </a:xfrm>
        </p:grpSpPr>
        <p:cxnSp>
          <p:nvCxnSpPr>
            <p:cNvPr id="52" name="Straight Connector 51"/>
            <p:cNvCxnSpPr/>
            <p:nvPr/>
          </p:nvCxnSpPr>
          <p:spPr>
            <a:xfrm flipH="1" flipV="1">
              <a:off x="888305" y="2938188"/>
              <a:ext cx="5217161" cy="490810"/>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44" name="Oval 43"/>
            <p:cNvSpPr/>
            <p:nvPr/>
          </p:nvSpPr>
          <p:spPr>
            <a:xfrm>
              <a:off x="597316" y="2598543"/>
              <a:ext cx="547121" cy="547121"/>
            </a:xfrm>
            <a:prstGeom prst="ellipse">
              <a:avLst/>
            </a:prstGeom>
            <a:solidFill>
              <a:srgbClr val="0081C6"/>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3199" b="0" i="0" u="none" strike="noStrike" kern="1200" cap="none" spc="0" normalizeH="0" baseline="0">
                <a:ln>
                  <a:noFill/>
                </a:ln>
                <a:solidFill>
                  <a:srgbClr val="FFFFFF"/>
                </a:solidFill>
                <a:effectLst/>
                <a:uLnTx/>
                <a:uFillTx/>
                <a:latin typeface="dt-line-industry-01" panose="02000509000000000000" pitchFamily="49" charset="0"/>
                <a:ea typeface="+mn-ea"/>
                <a:cs typeface="Arial" panose="020B0604020202020204" pitchFamily="34" charset="0"/>
              </a:endParaRPr>
            </a:p>
          </p:txBody>
        </p:sp>
      </p:grpSp>
      <p:grpSp>
        <p:nvGrpSpPr>
          <p:cNvPr id="32" name="Group 31">
            <a:extLst>
              <a:ext uri="{C183D7F6-B498-43B3-948B-1728B52AA6E4}">
                <adec:decorative xmlns:adec="http://schemas.microsoft.com/office/drawing/2017/decorative" val="1"/>
              </a:ext>
            </a:extLst>
          </p:cNvPr>
          <p:cNvGrpSpPr/>
          <p:nvPr/>
        </p:nvGrpSpPr>
        <p:grpSpPr>
          <a:xfrm>
            <a:off x="6080037" y="3431570"/>
            <a:ext cx="2227871" cy="2549798"/>
            <a:chOff x="6080034" y="3431570"/>
            <a:chExt cx="2228161" cy="2550130"/>
          </a:xfrm>
        </p:grpSpPr>
        <p:cxnSp>
          <p:nvCxnSpPr>
            <p:cNvPr id="62" name="Straight Connector 61"/>
            <p:cNvCxnSpPr>
              <a:endCxn id="20" idx="5"/>
            </p:cNvCxnSpPr>
            <p:nvPr/>
          </p:nvCxnSpPr>
          <p:spPr>
            <a:xfrm>
              <a:off x="6080034" y="3431570"/>
              <a:ext cx="2196853" cy="2518822"/>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20" name="Oval 19"/>
            <p:cNvSpPr/>
            <p:nvPr/>
          </p:nvSpPr>
          <p:spPr>
            <a:xfrm>
              <a:off x="8094412" y="5767917"/>
              <a:ext cx="213783" cy="213783"/>
            </a:xfrm>
            <a:prstGeom prst="ellipse">
              <a:avLst/>
            </a:prstGeom>
            <a:solidFill>
              <a:schemeClr val="bg1"/>
            </a:solid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grpSp>
      <p:grpSp>
        <p:nvGrpSpPr>
          <p:cNvPr id="30" name="Group 29">
            <a:extLst>
              <a:ext uri="{C183D7F6-B498-43B3-948B-1728B52AA6E4}">
                <adec:decorative xmlns:adec="http://schemas.microsoft.com/office/drawing/2017/decorative" val="1"/>
              </a:ext>
            </a:extLst>
          </p:cNvPr>
          <p:cNvGrpSpPr/>
          <p:nvPr/>
        </p:nvGrpSpPr>
        <p:grpSpPr>
          <a:xfrm>
            <a:off x="4461349" y="1794348"/>
            <a:ext cx="3269305" cy="3269305"/>
            <a:chOff x="4461136" y="1794135"/>
            <a:chExt cx="3269731" cy="3269731"/>
          </a:xfrm>
        </p:grpSpPr>
        <p:sp>
          <p:nvSpPr>
            <p:cNvPr id="7" name="Oval 6"/>
            <p:cNvSpPr/>
            <p:nvPr/>
          </p:nvSpPr>
          <p:spPr>
            <a:xfrm>
              <a:off x="4461136" y="1794135"/>
              <a:ext cx="3269731" cy="3269731"/>
            </a:xfrm>
            <a:prstGeom prst="ellipse">
              <a:avLst/>
            </a:prstGeom>
            <a:solidFill>
              <a:schemeClr val="bg1"/>
            </a:solidFill>
            <a:ln w="28575">
              <a:solidFill>
                <a:schemeClr val="tx1">
                  <a:lumMod val="90000"/>
                  <a:lumOff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sp>
          <p:nvSpPr>
            <p:cNvPr id="9" name="Title 1"/>
            <p:cNvSpPr txBox="1">
              <a:spLocks/>
            </p:cNvSpPr>
            <p:nvPr/>
          </p:nvSpPr>
          <p:spPr>
            <a:xfrm>
              <a:off x="4531801" y="2886393"/>
              <a:ext cx="3143494" cy="1143320"/>
            </a:xfrm>
            <a:prstGeom prst="rect">
              <a:avLst/>
            </a:prstGeom>
            <a:ln w="28575">
              <a:noFill/>
            </a:ln>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457109" rtl="0" eaLnBrk="1" fontAlgn="auto" latinLnBrk="0" hangingPunct="1">
                <a:lnSpc>
                  <a:spcPct val="90000"/>
                </a:lnSpc>
                <a:spcBef>
                  <a:spcPct val="0"/>
                </a:spcBef>
                <a:spcAft>
                  <a:spcPts val="0"/>
                </a:spcAft>
                <a:buClrTx/>
                <a:buSzTx/>
                <a:buFontTx/>
                <a:buNone/>
                <a:tabLst/>
                <a:defRPr/>
              </a:pPr>
              <a:r>
                <a:rPr kumimoji="0" lang="fr-CA" sz="4000" b="1" i="0" u="none" strike="noStrike" kern="1200" cap="none" spc="0" normalizeH="0" baseline="0" dirty="0">
                  <a:ln>
                    <a:noFill/>
                  </a:ln>
                  <a:solidFill>
                    <a:srgbClr val="006498"/>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Soutiens et ressources</a:t>
              </a:r>
            </a:p>
          </p:txBody>
        </p:sp>
      </p:grpSp>
      <p:pic>
        <p:nvPicPr>
          <p:cNvPr id="61" name="Graphic 60">
            <a:extLst>
              <a:ext uri="{FF2B5EF4-FFF2-40B4-BE49-F238E27FC236}">
                <a16:creationId xmlns:a16="http://schemas.microsoft.com/office/drawing/2014/main" id="{F870D1D7-7F62-4368-8AC6-18EC7C6E9340}"/>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989778" y="2805128"/>
            <a:ext cx="1167976" cy="1167976"/>
          </a:xfrm>
          <a:prstGeom prst="rect">
            <a:avLst/>
          </a:prstGeom>
        </p:spPr>
      </p:pic>
      <p:pic>
        <p:nvPicPr>
          <p:cNvPr id="63" name="Graphic 62">
            <a:extLst>
              <a:ext uri="{FF2B5EF4-FFF2-40B4-BE49-F238E27FC236}">
                <a16:creationId xmlns:a16="http://schemas.microsoft.com/office/drawing/2014/main" id="{FB315F87-1719-4C72-B369-958068D6C06E}"/>
              </a:ext>
              <a:ext uri="{C183D7F6-B498-43B3-948B-1728B52AA6E4}">
                <adec:decorative xmlns:adec="http://schemas.microsoft.com/office/drawing/2017/decorative" val="1"/>
              </a:ext>
            </a:extLst>
          </p:cNvPr>
          <p:cNvPicPr>
            <a:picLocks noChangeAspect="1"/>
          </p:cNvPicPr>
          <p:nvPr/>
        </p:nvPicPr>
        <p:blipFill>
          <a:blip r:embed="rId6">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8318380" y="4151637"/>
            <a:ext cx="1219200" cy="1219200"/>
          </a:xfrm>
          <a:prstGeom prst="rect">
            <a:avLst/>
          </a:prstGeom>
        </p:spPr>
      </p:pic>
      <p:pic>
        <p:nvPicPr>
          <p:cNvPr id="64" name="Graphic 63">
            <a:extLst>
              <a:ext uri="{FF2B5EF4-FFF2-40B4-BE49-F238E27FC236}">
                <a16:creationId xmlns:a16="http://schemas.microsoft.com/office/drawing/2014/main" id="{BFFB7110-78B5-48B4-A4AD-BFBE8BE94239}"/>
              </a:ext>
              <a:ext uri="{C183D7F6-B498-43B3-948B-1728B52AA6E4}">
                <adec:decorative xmlns:adec="http://schemas.microsoft.com/office/drawing/2017/decorative" val="1"/>
              </a:ext>
            </a:extLst>
          </p:cNvPr>
          <p:cNvPicPr>
            <a:picLocks noChangeAspect="1"/>
          </p:cNvPicPr>
          <p:nvPr/>
        </p:nvPicPr>
        <p:blipFill>
          <a:blip r:embed="rId8">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5530735" y="130048"/>
            <a:ext cx="1219200" cy="1219200"/>
          </a:xfrm>
          <a:prstGeom prst="rect">
            <a:avLst/>
          </a:prstGeom>
        </p:spPr>
      </p:pic>
      <p:sp>
        <p:nvSpPr>
          <p:cNvPr id="77" name="Oval 76">
            <a:extLst>
              <a:ext uri="{FF2B5EF4-FFF2-40B4-BE49-F238E27FC236}">
                <a16:creationId xmlns:a16="http://schemas.microsoft.com/office/drawing/2014/main" id="{E47070CA-B500-4F93-BD1A-1241CEFA77F8}"/>
              </a:ext>
              <a:ext uri="{C183D7F6-B498-43B3-948B-1728B52AA6E4}">
                <adec:decorative xmlns:adec="http://schemas.microsoft.com/office/drawing/2017/decorative" val="1"/>
              </a:ext>
            </a:extLst>
          </p:cNvPr>
          <p:cNvSpPr/>
          <p:nvPr/>
        </p:nvSpPr>
        <p:spPr>
          <a:xfrm>
            <a:off x="6761510" y="5017494"/>
            <a:ext cx="1687022" cy="1687021"/>
          </a:xfrm>
          <a:prstGeom prst="ellipse">
            <a:avLst/>
          </a:prstGeom>
          <a:solidFill>
            <a:srgbClr val="72BF44"/>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sp>
        <p:nvSpPr>
          <p:cNvPr id="55" name="Oval 54">
            <a:extLst>
              <a:ext uri="{FF2B5EF4-FFF2-40B4-BE49-F238E27FC236}">
                <a16:creationId xmlns:a16="http://schemas.microsoft.com/office/drawing/2014/main" id="{B2BCCF92-F95E-4A35-A7E0-B5013A31D269}"/>
              </a:ext>
              <a:ext uri="{C183D7F6-B498-43B3-948B-1728B52AA6E4}">
                <adec:decorative xmlns:adec="http://schemas.microsoft.com/office/drawing/2017/decorative" val="1"/>
              </a:ext>
            </a:extLst>
          </p:cNvPr>
          <p:cNvSpPr/>
          <p:nvPr/>
        </p:nvSpPr>
        <p:spPr>
          <a:xfrm>
            <a:off x="1026445" y="4294347"/>
            <a:ext cx="1687022" cy="1687021"/>
          </a:xfrm>
          <a:prstGeom prst="ellipse">
            <a:avLst/>
          </a:prstGeom>
          <a:solidFill>
            <a:srgbClr val="72BF44"/>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cxnSp>
        <p:nvCxnSpPr>
          <p:cNvPr id="4" name="Straight Connector 3">
            <a:extLst>
              <a:ext uri="{FF2B5EF4-FFF2-40B4-BE49-F238E27FC236}">
                <a16:creationId xmlns:a16="http://schemas.microsoft.com/office/drawing/2014/main" id="{7BF45165-5383-489E-9EBD-D549F8BFCD81}"/>
              </a:ext>
              <a:ext uri="{C183D7F6-B498-43B3-948B-1728B52AA6E4}">
                <adec:decorative xmlns:adec="http://schemas.microsoft.com/office/drawing/2017/decorative" val="1"/>
              </a:ext>
            </a:extLst>
          </p:cNvPr>
          <p:cNvCxnSpPr>
            <a:cxnSpLocks/>
          </p:cNvCxnSpPr>
          <p:nvPr/>
        </p:nvCxnSpPr>
        <p:spPr>
          <a:xfrm flipH="1">
            <a:off x="2527595" y="3702524"/>
            <a:ext cx="1948812" cy="91382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3">
            <a:extLst>
              <a:ext uri="{FF2B5EF4-FFF2-40B4-BE49-F238E27FC236}">
                <a16:creationId xmlns:a16="http://schemas.microsoft.com/office/drawing/2014/main" id="{2278956B-0678-0F00-F19E-3F9F24DB915D}"/>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93</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176854707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5" name="Group 34">
            <a:extLst>
              <a:ext uri="{C183D7F6-B498-43B3-948B-1728B52AA6E4}">
                <adec:decorative xmlns:adec="http://schemas.microsoft.com/office/drawing/2017/decorative" val="1"/>
              </a:ext>
            </a:extLst>
          </p:cNvPr>
          <p:cNvGrpSpPr/>
          <p:nvPr/>
        </p:nvGrpSpPr>
        <p:grpSpPr>
          <a:xfrm>
            <a:off x="6116720" y="3416728"/>
            <a:ext cx="4795732" cy="559321"/>
            <a:chOff x="6116723" y="3416726"/>
            <a:chExt cx="4796356" cy="559394"/>
          </a:xfrm>
        </p:grpSpPr>
        <p:cxnSp>
          <p:nvCxnSpPr>
            <p:cNvPr id="46" name="Straight Connector 45"/>
            <p:cNvCxnSpPr/>
            <p:nvPr/>
          </p:nvCxnSpPr>
          <p:spPr>
            <a:xfrm>
              <a:off x="6116723" y="3416726"/>
              <a:ext cx="4522795" cy="285833"/>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43" name="Oval 42"/>
            <p:cNvSpPr/>
            <p:nvPr/>
          </p:nvSpPr>
          <p:spPr>
            <a:xfrm>
              <a:off x="10365958" y="3428999"/>
              <a:ext cx="547121" cy="547121"/>
            </a:xfrm>
            <a:prstGeom prst="ellipse">
              <a:avLst/>
            </a:prstGeom>
            <a:solidFill>
              <a:schemeClr val="tx1">
                <a:lumMod val="90000"/>
                <a:lumOff val="1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2400" b="0" i="0" u="none" strike="noStrike" kern="1200" cap="none" spc="0" normalizeH="0" baseline="0">
                <a:ln>
                  <a:noFill/>
                </a:ln>
                <a:solidFill>
                  <a:srgbClr val="FFFFFF"/>
                </a:solidFill>
                <a:effectLst/>
                <a:uLnTx/>
                <a:uFillTx/>
                <a:latin typeface="dt-line-industry-01" panose="02000509000000000000" pitchFamily="49" charset="0"/>
                <a:ea typeface="+mn-ea"/>
                <a:cs typeface="Arial" panose="020B0604020202020204" pitchFamily="34" charset="0"/>
              </a:endParaRPr>
            </a:p>
          </p:txBody>
        </p:sp>
      </p:grpSp>
      <p:grpSp>
        <p:nvGrpSpPr>
          <p:cNvPr id="28" name="Group 27">
            <a:extLst>
              <a:ext uri="{C183D7F6-B498-43B3-948B-1728B52AA6E4}">
                <adec:decorative xmlns:adec="http://schemas.microsoft.com/office/drawing/2017/decorative" val="1"/>
              </a:ext>
            </a:extLst>
          </p:cNvPr>
          <p:cNvGrpSpPr/>
          <p:nvPr/>
        </p:nvGrpSpPr>
        <p:grpSpPr>
          <a:xfrm>
            <a:off x="6226775" y="3459101"/>
            <a:ext cx="3328673" cy="2007650"/>
            <a:chOff x="6226792" y="3459105"/>
            <a:chExt cx="3329106" cy="2007911"/>
          </a:xfrm>
        </p:grpSpPr>
        <p:cxnSp>
          <p:nvCxnSpPr>
            <p:cNvPr id="49" name="Straight Connector 48"/>
            <p:cNvCxnSpPr/>
            <p:nvPr/>
          </p:nvCxnSpPr>
          <p:spPr>
            <a:xfrm>
              <a:off x="6226792" y="3459105"/>
              <a:ext cx="2688787" cy="1362788"/>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13" name="Oval 12"/>
            <p:cNvSpPr/>
            <p:nvPr/>
          </p:nvSpPr>
          <p:spPr>
            <a:xfrm>
              <a:off x="8229788" y="4140906"/>
              <a:ext cx="1326110" cy="1326110"/>
            </a:xfrm>
            <a:prstGeom prst="ellipse">
              <a:avLst/>
            </a:prstGeom>
            <a:solidFill>
              <a:srgbClr val="008765"/>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grpSp>
      <p:grpSp>
        <p:nvGrpSpPr>
          <p:cNvPr id="27" name="Group 26">
            <a:extLst>
              <a:ext uri="{C183D7F6-B498-43B3-948B-1728B52AA6E4}">
                <adec:decorative xmlns:adec="http://schemas.microsoft.com/office/drawing/2017/decorative" val="1"/>
              </a:ext>
            </a:extLst>
          </p:cNvPr>
          <p:cNvGrpSpPr/>
          <p:nvPr/>
        </p:nvGrpSpPr>
        <p:grpSpPr>
          <a:xfrm>
            <a:off x="2789385" y="4167285"/>
            <a:ext cx="3397590" cy="2325665"/>
            <a:chOff x="2697968" y="3451566"/>
            <a:chExt cx="3398032" cy="2325968"/>
          </a:xfrm>
        </p:grpSpPr>
        <p:cxnSp>
          <p:nvCxnSpPr>
            <p:cNvPr id="57" name="Straight Connector 56"/>
            <p:cNvCxnSpPr/>
            <p:nvPr/>
          </p:nvCxnSpPr>
          <p:spPr>
            <a:xfrm flipH="1">
              <a:off x="3531448" y="3451566"/>
              <a:ext cx="2564552" cy="1570472"/>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12" name="Oval 11"/>
            <p:cNvSpPr/>
            <p:nvPr/>
          </p:nvSpPr>
          <p:spPr>
            <a:xfrm>
              <a:off x="2697968" y="4090293"/>
              <a:ext cx="1687241" cy="1687241"/>
            </a:xfrm>
            <a:prstGeom prst="ellipse">
              <a:avLst/>
            </a:prstGeom>
            <a:solidFill>
              <a:srgbClr val="72BF44"/>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grpSp>
      <p:grpSp>
        <p:nvGrpSpPr>
          <p:cNvPr id="24" name="Group 23">
            <a:extLst>
              <a:ext uri="{C183D7F6-B498-43B3-948B-1728B52AA6E4}">
                <adec:decorative xmlns:adec="http://schemas.microsoft.com/office/drawing/2017/decorative" val="1"/>
              </a:ext>
            </a:extLst>
          </p:cNvPr>
          <p:cNvGrpSpPr/>
          <p:nvPr/>
        </p:nvGrpSpPr>
        <p:grpSpPr>
          <a:xfrm>
            <a:off x="6066168" y="1115598"/>
            <a:ext cx="3654559" cy="2240051"/>
            <a:chOff x="6148687" y="1254739"/>
            <a:chExt cx="3655035" cy="2240343"/>
          </a:xfrm>
        </p:grpSpPr>
        <p:cxnSp>
          <p:nvCxnSpPr>
            <p:cNvPr id="38" name="Straight Connector 37"/>
            <p:cNvCxnSpPr/>
            <p:nvPr/>
          </p:nvCxnSpPr>
          <p:spPr>
            <a:xfrm flipH="1">
              <a:off x="6148687" y="1818879"/>
              <a:ext cx="3169485" cy="1676203"/>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8" name="Oval 7"/>
            <p:cNvSpPr/>
            <p:nvPr/>
          </p:nvSpPr>
          <p:spPr>
            <a:xfrm>
              <a:off x="8031939" y="1254739"/>
              <a:ext cx="1771783" cy="1771783"/>
            </a:xfrm>
            <a:prstGeom prst="ellipse">
              <a:avLst/>
            </a:prstGeom>
            <a:solidFill>
              <a:srgbClr val="0081C6"/>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grpSp>
      <p:grpSp>
        <p:nvGrpSpPr>
          <p:cNvPr id="6" name="Group 5">
            <a:extLst>
              <a:ext uri="{C183D7F6-B498-43B3-948B-1728B52AA6E4}">
                <adec:decorative xmlns:adec="http://schemas.microsoft.com/office/drawing/2017/decorative" val="1"/>
              </a:ext>
            </a:extLst>
          </p:cNvPr>
          <p:cNvGrpSpPr/>
          <p:nvPr/>
        </p:nvGrpSpPr>
        <p:grpSpPr>
          <a:xfrm>
            <a:off x="2075667" y="464136"/>
            <a:ext cx="4004369" cy="2987427"/>
            <a:chOff x="2075142" y="463750"/>
            <a:chExt cx="4004892" cy="2987816"/>
          </a:xfrm>
        </p:grpSpPr>
        <p:cxnSp>
          <p:nvCxnSpPr>
            <p:cNvPr id="29" name="Straight Connector 28"/>
            <p:cNvCxnSpPr/>
            <p:nvPr/>
          </p:nvCxnSpPr>
          <p:spPr>
            <a:xfrm>
              <a:off x="3142192" y="1518801"/>
              <a:ext cx="2937842" cy="1932765"/>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11" name="Oval 10"/>
            <p:cNvSpPr/>
            <p:nvPr/>
          </p:nvSpPr>
          <p:spPr>
            <a:xfrm>
              <a:off x="2075142" y="463750"/>
              <a:ext cx="2145090" cy="2145090"/>
            </a:xfrm>
            <a:prstGeom prst="ellipse">
              <a:avLst/>
            </a:prstGeom>
            <a:solidFill>
              <a:srgbClr val="00C0F3"/>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grpSp>
      <p:grpSp>
        <p:nvGrpSpPr>
          <p:cNvPr id="23" name="Group 22">
            <a:extLst>
              <a:ext uri="{C183D7F6-B498-43B3-948B-1728B52AA6E4}">
                <adec:decorative xmlns:adec="http://schemas.microsoft.com/office/drawing/2017/decorative" val="1"/>
              </a:ext>
            </a:extLst>
          </p:cNvPr>
          <p:cNvGrpSpPr/>
          <p:nvPr/>
        </p:nvGrpSpPr>
        <p:grpSpPr>
          <a:xfrm>
            <a:off x="6016068" y="816892"/>
            <a:ext cx="1816471" cy="2699876"/>
            <a:chOff x="6016057" y="816552"/>
            <a:chExt cx="1816708" cy="2700228"/>
          </a:xfrm>
        </p:grpSpPr>
        <p:cxnSp>
          <p:nvCxnSpPr>
            <p:cNvPr id="56" name="Straight Connector 55"/>
            <p:cNvCxnSpPr/>
            <p:nvPr/>
          </p:nvCxnSpPr>
          <p:spPr>
            <a:xfrm flipV="1">
              <a:off x="6016057" y="1131967"/>
              <a:ext cx="1491079" cy="2384813"/>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7121712" y="816552"/>
              <a:ext cx="711053" cy="711053"/>
            </a:xfrm>
            <a:prstGeom prst="ellipse">
              <a:avLst/>
            </a:prstGeom>
            <a:solidFill>
              <a:schemeClr val="bg1"/>
            </a:solid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3599" b="0" i="0" u="none" strike="noStrike" kern="1200" cap="none" spc="0" normalizeH="0" baseline="0">
                <a:ln>
                  <a:noFill/>
                </a:ln>
                <a:solidFill>
                  <a:srgbClr val="172144">
                    <a:lumMod val="90000"/>
                    <a:lumOff val="10000"/>
                  </a:srgbClr>
                </a:solidFill>
                <a:effectLst/>
                <a:uLnTx/>
                <a:uFillTx/>
                <a:latin typeface="dt-line-industry-01" panose="02000509000000000000" pitchFamily="49" charset="0"/>
                <a:ea typeface="+mn-ea"/>
                <a:cs typeface="Arial" panose="020B0604020202020204" pitchFamily="34" charset="0"/>
              </a:endParaRPr>
            </a:p>
          </p:txBody>
        </p:sp>
      </p:grpSp>
      <p:grpSp>
        <p:nvGrpSpPr>
          <p:cNvPr id="10" name="Group 9">
            <a:extLst>
              <a:ext uri="{C183D7F6-B498-43B3-948B-1728B52AA6E4}">
                <adec:decorative xmlns:adec="http://schemas.microsoft.com/office/drawing/2017/decorative" val="1"/>
              </a:ext>
            </a:extLst>
          </p:cNvPr>
          <p:cNvGrpSpPr/>
          <p:nvPr/>
        </p:nvGrpSpPr>
        <p:grpSpPr>
          <a:xfrm>
            <a:off x="4582245" y="989721"/>
            <a:ext cx="1522355" cy="2439277"/>
            <a:chOff x="4582048" y="989403"/>
            <a:chExt cx="1522553" cy="2439595"/>
          </a:xfrm>
        </p:grpSpPr>
        <p:cxnSp>
          <p:nvCxnSpPr>
            <p:cNvPr id="58" name="Straight Connector 57"/>
            <p:cNvCxnSpPr/>
            <p:nvPr/>
          </p:nvCxnSpPr>
          <p:spPr>
            <a:xfrm flipH="1" flipV="1">
              <a:off x="4759811" y="1163275"/>
              <a:ext cx="1344790" cy="2265723"/>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15" name="Oval 14"/>
            <p:cNvSpPr/>
            <p:nvPr/>
          </p:nvSpPr>
          <p:spPr>
            <a:xfrm>
              <a:off x="4582048" y="989403"/>
              <a:ext cx="355526" cy="355526"/>
            </a:xfrm>
            <a:prstGeom prst="ellipse">
              <a:avLst/>
            </a:prstGeom>
            <a:solidFill>
              <a:schemeClr val="bg1"/>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grpSp>
      <p:grpSp>
        <p:nvGrpSpPr>
          <p:cNvPr id="31" name="Group 30">
            <a:extLst>
              <a:ext uri="{C183D7F6-B498-43B3-948B-1728B52AA6E4}">
                <adec:decorative xmlns:adec="http://schemas.microsoft.com/office/drawing/2017/decorative" val="1"/>
              </a:ext>
            </a:extLst>
          </p:cNvPr>
          <p:cNvGrpSpPr/>
          <p:nvPr/>
        </p:nvGrpSpPr>
        <p:grpSpPr>
          <a:xfrm>
            <a:off x="6080037" y="3451563"/>
            <a:ext cx="5356901" cy="1239254"/>
            <a:chOff x="6080034" y="3451566"/>
            <a:chExt cx="5357599" cy="1239415"/>
          </a:xfrm>
        </p:grpSpPr>
        <p:cxnSp>
          <p:nvCxnSpPr>
            <p:cNvPr id="60" name="Straight Connector 59"/>
            <p:cNvCxnSpPr/>
            <p:nvPr/>
          </p:nvCxnSpPr>
          <p:spPr>
            <a:xfrm>
              <a:off x="6080034" y="3451566"/>
              <a:ext cx="5087974" cy="969790"/>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18" name="Oval 17"/>
            <p:cNvSpPr/>
            <p:nvPr/>
          </p:nvSpPr>
          <p:spPr>
            <a:xfrm>
              <a:off x="10898383" y="4151731"/>
              <a:ext cx="539250" cy="539250"/>
            </a:xfrm>
            <a:prstGeom prst="ellipse">
              <a:avLst/>
            </a:prstGeom>
            <a:solidFill>
              <a:schemeClr val="bg1"/>
            </a:solidFill>
            <a:ln w="28575">
              <a:solidFill>
                <a:srgbClr val="00876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grpSp>
      <p:grpSp>
        <p:nvGrpSpPr>
          <p:cNvPr id="34" name="Group 33">
            <a:extLst>
              <a:ext uri="{C183D7F6-B498-43B3-948B-1728B52AA6E4}">
                <adec:decorative xmlns:adec="http://schemas.microsoft.com/office/drawing/2017/decorative" val="1"/>
              </a:ext>
            </a:extLst>
          </p:cNvPr>
          <p:cNvGrpSpPr/>
          <p:nvPr/>
        </p:nvGrpSpPr>
        <p:grpSpPr>
          <a:xfrm>
            <a:off x="961828" y="2742130"/>
            <a:ext cx="5051413" cy="1230403"/>
            <a:chOff x="1032688" y="3073473"/>
            <a:chExt cx="5052071" cy="1230563"/>
          </a:xfrm>
        </p:grpSpPr>
        <p:cxnSp>
          <p:nvCxnSpPr>
            <p:cNvPr id="50" name="Straight Connector 49"/>
            <p:cNvCxnSpPr/>
            <p:nvPr/>
          </p:nvCxnSpPr>
          <p:spPr>
            <a:xfrm flipH="1">
              <a:off x="1637611" y="3428999"/>
              <a:ext cx="4447148" cy="287698"/>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19" name="Oval 18"/>
            <p:cNvSpPr/>
            <p:nvPr/>
          </p:nvSpPr>
          <p:spPr>
            <a:xfrm>
              <a:off x="1032688" y="3073473"/>
              <a:ext cx="1230563" cy="1230563"/>
            </a:xfrm>
            <a:prstGeom prst="ellipse">
              <a:avLst/>
            </a:prstGeom>
            <a:solidFill>
              <a:schemeClr val="bg1"/>
            </a:solidFill>
            <a:ln w="28575">
              <a:solidFill>
                <a:srgbClr val="0081C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5399" b="0" i="0" u="none" strike="noStrike" kern="1200" cap="none" spc="0" normalizeH="0" baseline="0">
                <a:ln>
                  <a:noFill/>
                </a:ln>
                <a:solidFill>
                  <a:srgbClr val="172144">
                    <a:lumMod val="90000"/>
                    <a:lumOff val="10000"/>
                  </a:srgbClr>
                </a:solidFill>
                <a:effectLst/>
                <a:uLnTx/>
                <a:uFillTx/>
                <a:latin typeface="Open Sans Light"/>
                <a:ea typeface="+mn-ea"/>
                <a:cs typeface="+mn-cs"/>
              </a:endParaRPr>
            </a:p>
          </p:txBody>
        </p:sp>
      </p:grpSp>
      <p:cxnSp>
        <p:nvCxnSpPr>
          <p:cNvPr id="54" name="Straight Connector 53">
            <a:extLst>
              <a:ext uri="{C183D7F6-B498-43B3-948B-1728B52AA6E4}">
                <adec:decorative xmlns:adec="http://schemas.microsoft.com/office/drawing/2017/decorative" val="1"/>
              </a:ext>
            </a:extLst>
          </p:cNvPr>
          <p:cNvCxnSpPr>
            <a:cxnSpLocks/>
            <a:endCxn id="67" idx="2"/>
          </p:cNvCxnSpPr>
          <p:nvPr/>
        </p:nvCxnSpPr>
        <p:spPr>
          <a:xfrm flipV="1">
            <a:off x="6084793" y="1349248"/>
            <a:ext cx="55542" cy="2145828"/>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grpSp>
        <p:nvGrpSpPr>
          <p:cNvPr id="33" name="Group 32">
            <a:extLst>
              <a:ext uri="{C183D7F6-B498-43B3-948B-1728B52AA6E4}">
                <adec:decorative xmlns:adec="http://schemas.microsoft.com/office/drawing/2017/decorative" val="1"/>
              </a:ext>
            </a:extLst>
          </p:cNvPr>
          <p:cNvGrpSpPr/>
          <p:nvPr/>
        </p:nvGrpSpPr>
        <p:grpSpPr>
          <a:xfrm>
            <a:off x="4562914" y="3414157"/>
            <a:ext cx="1553807" cy="3137340"/>
            <a:chOff x="4562714" y="3414154"/>
            <a:chExt cx="1554009" cy="3137749"/>
          </a:xfrm>
        </p:grpSpPr>
        <p:cxnSp>
          <p:nvCxnSpPr>
            <p:cNvPr id="48" name="Straight Connector 47"/>
            <p:cNvCxnSpPr/>
            <p:nvPr/>
          </p:nvCxnSpPr>
          <p:spPr>
            <a:xfrm flipH="1">
              <a:off x="4937574" y="3414154"/>
              <a:ext cx="1179149" cy="2654018"/>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42" name="Oval 41"/>
            <p:cNvSpPr/>
            <p:nvPr/>
          </p:nvSpPr>
          <p:spPr>
            <a:xfrm>
              <a:off x="4562714" y="5767917"/>
              <a:ext cx="783986" cy="783986"/>
            </a:xfrm>
            <a:prstGeom prst="ellipse">
              <a:avLst/>
            </a:prstGeom>
            <a:solidFill>
              <a:srgbClr val="72BF44"/>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3999" b="0" i="0" u="none" strike="noStrike" kern="1200" cap="none" spc="0" normalizeH="0" baseline="0">
                <a:ln>
                  <a:noFill/>
                </a:ln>
                <a:solidFill>
                  <a:srgbClr val="FFFFFF"/>
                </a:solidFill>
                <a:effectLst/>
                <a:uLnTx/>
                <a:uFillTx/>
                <a:latin typeface="dt-line-business-01" panose="02000509000000000000" pitchFamily="49" charset="0"/>
                <a:ea typeface="+mn-ea"/>
                <a:cs typeface="Arial" panose="020B0604020202020204" pitchFamily="34" charset="0"/>
              </a:endParaRPr>
            </a:p>
          </p:txBody>
        </p:sp>
      </p:grpSp>
      <p:grpSp>
        <p:nvGrpSpPr>
          <p:cNvPr id="2" name="Group 1">
            <a:extLst>
              <a:ext uri="{C183D7F6-B498-43B3-948B-1728B52AA6E4}">
                <adec:decorative xmlns:adec="http://schemas.microsoft.com/office/drawing/2017/decorative" val="1"/>
              </a:ext>
            </a:extLst>
          </p:cNvPr>
          <p:cNvGrpSpPr/>
          <p:nvPr/>
        </p:nvGrpSpPr>
        <p:grpSpPr>
          <a:xfrm>
            <a:off x="719342" y="2263690"/>
            <a:ext cx="5507433" cy="830347"/>
            <a:chOff x="597316" y="2598543"/>
            <a:chExt cx="5508150" cy="830455"/>
          </a:xfrm>
        </p:grpSpPr>
        <p:cxnSp>
          <p:nvCxnSpPr>
            <p:cNvPr id="52" name="Straight Connector 51"/>
            <p:cNvCxnSpPr/>
            <p:nvPr/>
          </p:nvCxnSpPr>
          <p:spPr>
            <a:xfrm flipH="1" flipV="1">
              <a:off x="888305" y="2938188"/>
              <a:ext cx="5217161" cy="490810"/>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44" name="Oval 43"/>
            <p:cNvSpPr/>
            <p:nvPr/>
          </p:nvSpPr>
          <p:spPr>
            <a:xfrm>
              <a:off x="597316" y="2598543"/>
              <a:ext cx="547121" cy="547121"/>
            </a:xfrm>
            <a:prstGeom prst="ellipse">
              <a:avLst/>
            </a:prstGeom>
            <a:solidFill>
              <a:srgbClr val="0081C6"/>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3199" b="0" i="0" u="none" strike="noStrike" kern="1200" cap="none" spc="0" normalizeH="0" baseline="0">
                <a:ln>
                  <a:noFill/>
                </a:ln>
                <a:solidFill>
                  <a:srgbClr val="FFFFFF"/>
                </a:solidFill>
                <a:effectLst/>
                <a:uLnTx/>
                <a:uFillTx/>
                <a:latin typeface="dt-line-industry-01" panose="02000509000000000000" pitchFamily="49" charset="0"/>
                <a:ea typeface="+mn-ea"/>
                <a:cs typeface="Arial" panose="020B0604020202020204" pitchFamily="34" charset="0"/>
              </a:endParaRPr>
            </a:p>
          </p:txBody>
        </p:sp>
      </p:grpSp>
      <p:grpSp>
        <p:nvGrpSpPr>
          <p:cNvPr id="32" name="Group 31">
            <a:extLst>
              <a:ext uri="{C183D7F6-B498-43B3-948B-1728B52AA6E4}">
                <adec:decorative xmlns:adec="http://schemas.microsoft.com/office/drawing/2017/decorative" val="1"/>
              </a:ext>
            </a:extLst>
          </p:cNvPr>
          <p:cNvGrpSpPr/>
          <p:nvPr/>
        </p:nvGrpSpPr>
        <p:grpSpPr>
          <a:xfrm>
            <a:off x="6080037" y="3431570"/>
            <a:ext cx="2227871" cy="2549798"/>
            <a:chOff x="6080034" y="3431570"/>
            <a:chExt cx="2228161" cy="2550130"/>
          </a:xfrm>
        </p:grpSpPr>
        <p:cxnSp>
          <p:nvCxnSpPr>
            <p:cNvPr id="62" name="Straight Connector 61"/>
            <p:cNvCxnSpPr>
              <a:endCxn id="20" idx="5"/>
            </p:cNvCxnSpPr>
            <p:nvPr/>
          </p:nvCxnSpPr>
          <p:spPr>
            <a:xfrm>
              <a:off x="6080034" y="3431570"/>
              <a:ext cx="2196853" cy="2518822"/>
            </a:xfrm>
            <a:prstGeom prst="line">
              <a:avLst/>
            </a:prstGeom>
            <a:ln w="28575">
              <a:solidFill>
                <a:schemeClr val="tx1">
                  <a:lumMod val="90000"/>
                  <a:lumOff val="10000"/>
                </a:schemeClr>
              </a:solidFill>
            </a:ln>
          </p:spPr>
          <p:style>
            <a:lnRef idx="1">
              <a:schemeClr val="accent1"/>
            </a:lnRef>
            <a:fillRef idx="0">
              <a:schemeClr val="accent1"/>
            </a:fillRef>
            <a:effectRef idx="0">
              <a:schemeClr val="accent1"/>
            </a:effectRef>
            <a:fontRef idx="minor">
              <a:schemeClr val="tx1"/>
            </a:fontRef>
          </p:style>
        </p:cxnSp>
        <p:sp>
          <p:nvSpPr>
            <p:cNvPr id="20" name="Oval 19"/>
            <p:cNvSpPr/>
            <p:nvPr/>
          </p:nvSpPr>
          <p:spPr>
            <a:xfrm>
              <a:off x="8094412" y="5767917"/>
              <a:ext cx="213783" cy="213783"/>
            </a:xfrm>
            <a:prstGeom prst="ellipse">
              <a:avLst/>
            </a:prstGeom>
            <a:solidFill>
              <a:schemeClr val="bg1"/>
            </a:solid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grpSp>
      <p:sp>
        <p:nvSpPr>
          <p:cNvPr id="7" name="Oval 6" descr="Soutiens et ressources"/>
          <p:cNvSpPr/>
          <p:nvPr/>
        </p:nvSpPr>
        <p:spPr>
          <a:xfrm>
            <a:off x="4461349" y="1794348"/>
            <a:ext cx="3269305" cy="3269305"/>
          </a:xfrm>
          <a:prstGeom prst="ellipse">
            <a:avLst/>
          </a:prstGeom>
          <a:solidFill>
            <a:schemeClr val="bg1"/>
          </a:solidFill>
          <a:ln w="28575">
            <a:solidFill>
              <a:schemeClr val="tx1">
                <a:lumMod val="90000"/>
                <a:lumOff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pic>
        <p:nvPicPr>
          <p:cNvPr id="63" name="Graphic 62">
            <a:extLst>
              <a:ext uri="{FF2B5EF4-FFF2-40B4-BE49-F238E27FC236}">
                <a16:creationId xmlns:a16="http://schemas.microsoft.com/office/drawing/2014/main" id="{FB315F87-1719-4C72-B369-958068D6C06E}"/>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8318380" y="4151637"/>
            <a:ext cx="1219200" cy="1219200"/>
          </a:xfrm>
          <a:prstGeom prst="rect">
            <a:avLst/>
          </a:prstGeom>
        </p:spPr>
      </p:pic>
      <p:sp>
        <p:nvSpPr>
          <p:cNvPr id="77" name="Oval 76">
            <a:extLst>
              <a:ext uri="{FF2B5EF4-FFF2-40B4-BE49-F238E27FC236}">
                <a16:creationId xmlns:a16="http://schemas.microsoft.com/office/drawing/2014/main" id="{E47070CA-B500-4F93-BD1A-1241CEFA77F8}"/>
              </a:ext>
              <a:ext uri="{C183D7F6-B498-43B3-948B-1728B52AA6E4}">
                <adec:decorative xmlns:adec="http://schemas.microsoft.com/office/drawing/2017/decorative" val="1"/>
              </a:ext>
            </a:extLst>
          </p:cNvPr>
          <p:cNvSpPr/>
          <p:nvPr/>
        </p:nvSpPr>
        <p:spPr>
          <a:xfrm>
            <a:off x="6795786" y="4956911"/>
            <a:ext cx="1754838" cy="1754837"/>
          </a:xfrm>
          <a:prstGeom prst="ellipse">
            <a:avLst/>
          </a:prstGeom>
          <a:solidFill>
            <a:srgbClr val="72BF44"/>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sp>
        <p:nvSpPr>
          <p:cNvPr id="79" name="Rectangle 78">
            <a:extLst>
              <a:ext uri="{FF2B5EF4-FFF2-40B4-BE49-F238E27FC236}">
                <a16:creationId xmlns:a16="http://schemas.microsoft.com/office/drawing/2014/main" id="{5BA6F247-0AA1-4444-AE14-6260F8D170FB}"/>
              </a:ext>
            </a:extLst>
          </p:cNvPr>
          <p:cNvSpPr/>
          <p:nvPr/>
        </p:nvSpPr>
        <p:spPr>
          <a:xfrm>
            <a:off x="6780522" y="5306049"/>
            <a:ext cx="1754838" cy="1006806"/>
          </a:xfrm>
          <a:prstGeom prst="rect">
            <a:avLst/>
          </a:prstGeom>
          <a:ln w="28575">
            <a:noFill/>
          </a:ln>
        </p:spPr>
        <p:txBody>
          <a:bodyPr wrap="square" lIns="243808" rIns="243808" bIns="60952">
            <a:spAutoFit/>
          </a:bodyPr>
          <a:lstStyle/>
          <a:p>
            <a:pPr marL="0" marR="0" lvl="0" indent="0" algn="ctr" defTabSz="228554" rtl="0" eaLnBrk="1" fontAlgn="auto" latinLnBrk="0" hangingPunct="1">
              <a:lnSpc>
                <a:spcPts val="2420"/>
              </a:lnSpc>
              <a:spcBef>
                <a:spcPts val="0"/>
              </a:spcBef>
              <a:spcAft>
                <a:spcPts val="0"/>
              </a:spcAft>
              <a:buClrTx/>
              <a:buSzTx/>
              <a:buFontTx/>
              <a:buNone/>
              <a:tabLst/>
              <a:defRPr/>
            </a:pPr>
            <a:r>
              <a:rPr kumimoji="0" lang="fr-CA" sz="1600" b="0" i="0" u="none" strike="noStrike" kern="1200" cap="none" spc="0" normalizeH="0" baseline="0" dirty="0">
                <a:ln>
                  <a:noFill/>
                </a:ln>
                <a:solidFill>
                  <a:srgbClr val="FFFFFF"/>
                </a:solidFill>
                <a:effectLst/>
                <a:uLnTx/>
                <a:uFillTx/>
                <a:latin typeface="Lora" pitchFamily="2" charset="0"/>
              </a:rPr>
              <a:t>Programmes d’aide aux </a:t>
            </a:r>
            <a:r>
              <a:rPr lang="fr-CA" sz="1600" dirty="0" err="1">
                <a:solidFill>
                  <a:srgbClr val="FFFFFF"/>
                </a:solidFill>
                <a:latin typeface="Lora" pitchFamily="2" charset="0"/>
              </a:rPr>
              <a:t>employé·e·s</a:t>
            </a:r>
            <a:endParaRPr lang="fr-CA" sz="1600" dirty="0">
              <a:solidFill>
                <a:srgbClr val="FFFFFF"/>
              </a:solidFill>
              <a:latin typeface="Lora" pitchFamily="2" charset="0"/>
            </a:endParaRPr>
          </a:p>
        </p:txBody>
      </p:sp>
      <p:sp>
        <p:nvSpPr>
          <p:cNvPr id="55" name="Oval 54">
            <a:extLst>
              <a:ext uri="{FF2B5EF4-FFF2-40B4-BE49-F238E27FC236}">
                <a16:creationId xmlns:a16="http://schemas.microsoft.com/office/drawing/2014/main" id="{B2BCCF92-F95E-4A35-A7E0-B5013A31D269}"/>
              </a:ext>
              <a:ext uri="{C183D7F6-B498-43B3-948B-1728B52AA6E4}">
                <adec:decorative xmlns:adec="http://schemas.microsoft.com/office/drawing/2017/decorative" val="1"/>
              </a:ext>
            </a:extLst>
          </p:cNvPr>
          <p:cNvSpPr/>
          <p:nvPr/>
        </p:nvSpPr>
        <p:spPr>
          <a:xfrm>
            <a:off x="1026445" y="4294347"/>
            <a:ext cx="1687022" cy="1687021"/>
          </a:xfrm>
          <a:prstGeom prst="ellipse">
            <a:avLst/>
          </a:prstGeom>
          <a:solidFill>
            <a:srgbClr val="72BF44"/>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srgbClr val="FFFFFF"/>
              </a:solidFill>
              <a:effectLst/>
              <a:uLnTx/>
              <a:uFillTx/>
              <a:latin typeface="Open Sans Light"/>
              <a:ea typeface="+mn-ea"/>
              <a:cs typeface="+mn-cs"/>
            </a:endParaRPr>
          </a:p>
        </p:txBody>
      </p:sp>
      <p:sp>
        <p:nvSpPr>
          <p:cNvPr id="25" name="TextBox 24">
            <a:extLst>
              <a:ext uri="{FF2B5EF4-FFF2-40B4-BE49-F238E27FC236}">
                <a16:creationId xmlns:a16="http://schemas.microsoft.com/office/drawing/2014/main" id="{774EF27F-9788-4EE0-FA46-974602F01E5F}"/>
              </a:ext>
            </a:extLst>
          </p:cNvPr>
          <p:cNvSpPr txBox="1"/>
          <p:nvPr/>
        </p:nvSpPr>
        <p:spPr>
          <a:xfrm>
            <a:off x="4283178" y="5981368"/>
            <a:ext cx="1344762" cy="375872"/>
          </a:xfrm>
          <a:prstGeom prst="rect">
            <a:avLst/>
          </a:prstGeom>
          <a:noFill/>
        </p:spPr>
        <p:txBody>
          <a:bodyPr wrap="square">
            <a:spAutoFit/>
          </a:bodyPr>
          <a:lstStyle/>
          <a:p>
            <a:pPr marL="0" marR="0" lvl="0" indent="0" algn="ctr" defTabSz="228554" rtl="0" eaLnBrk="1" fontAlgn="auto" latinLnBrk="0" hangingPunct="1">
              <a:lnSpc>
                <a:spcPts val="2420"/>
              </a:lnSpc>
              <a:spcBef>
                <a:spcPts val="0"/>
              </a:spcBef>
              <a:spcAft>
                <a:spcPts val="0"/>
              </a:spcAft>
              <a:buClrTx/>
              <a:buSzTx/>
              <a:buFontTx/>
              <a:buNone/>
              <a:tabLst/>
              <a:defRPr/>
            </a:pPr>
            <a:r>
              <a:rPr kumimoji="0" lang="fr-CA" sz="1600" b="0" i="0" u="none" strike="noStrike" kern="1200" cap="none" spc="0" normalizeH="0" baseline="0" noProof="0" dirty="0">
                <a:ln>
                  <a:noFill/>
                </a:ln>
                <a:solidFill>
                  <a:srgbClr val="FFFFFF"/>
                </a:solidFill>
                <a:effectLst/>
                <a:uLnTx/>
                <a:uFillTx/>
                <a:latin typeface="Lora" pitchFamily="2" charset="0"/>
                <a:ea typeface="+mn-ea"/>
                <a:cs typeface="+mn-cs"/>
              </a:rPr>
              <a:t>988</a:t>
            </a:r>
          </a:p>
        </p:txBody>
      </p:sp>
      <p:cxnSp>
        <p:nvCxnSpPr>
          <p:cNvPr id="4" name="Straight Connector 3">
            <a:extLst>
              <a:ext uri="{FF2B5EF4-FFF2-40B4-BE49-F238E27FC236}">
                <a16:creationId xmlns:a16="http://schemas.microsoft.com/office/drawing/2014/main" id="{7BF45165-5383-489E-9EBD-D549F8BFCD81}"/>
              </a:ext>
              <a:ext uri="{C183D7F6-B498-43B3-948B-1728B52AA6E4}">
                <adec:decorative xmlns:adec="http://schemas.microsoft.com/office/drawing/2017/decorative" val="1"/>
              </a:ext>
            </a:extLst>
          </p:cNvPr>
          <p:cNvCxnSpPr>
            <a:cxnSpLocks/>
          </p:cNvCxnSpPr>
          <p:nvPr/>
        </p:nvCxnSpPr>
        <p:spPr>
          <a:xfrm flipH="1">
            <a:off x="2527595" y="3702524"/>
            <a:ext cx="1948812" cy="91382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67" name="Graphic 66">
            <a:extLst>
              <a:ext uri="{FF2B5EF4-FFF2-40B4-BE49-F238E27FC236}">
                <a16:creationId xmlns:a16="http://schemas.microsoft.com/office/drawing/2014/main" id="{1F77AEFB-C5A8-5E4A-85A1-FCB266812E3A}"/>
              </a:ext>
              <a:ext uri="{C183D7F6-B498-43B3-948B-1728B52AA6E4}">
                <adec:decorative xmlns:adec="http://schemas.microsoft.com/office/drawing/2017/decorative" val="1"/>
              </a:ext>
            </a:extLst>
          </p:cNvPr>
          <p:cNvPicPr>
            <a:picLocks noChangeAspect="1"/>
          </p:cNvPicPr>
          <p:nvPr/>
        </p:nvPicPr>
        <p:blipFill>
          <a:blip r:embed="rId6">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5530735" y="130048"/>
            <a:ext cx="1219200" cy="1219200"/>
          </a:xfrm>
          <a:prstGeom prst="rect">
            <a:avLst/>
          </a:prstGeom>
        </p:spPr>
      </p:pic>
      <p:pic>
        <p:nvPicPr>
          <p:cNvPr id="69" name="Graphic 68">
            <a:extLst>
              <a:ext uri="{FF2B5EF4-FFF2-40B4-BE49-F238E27FC236}">
                <a16:creationId xmlns:a16="http://schemas.microsoft.com/office/drawing/2014/main" id="{2AE66061-C3B7-4240-A1D5-F7836CE03928}"/>
              </a:ext>
              <a:ext uri="{C183D7F6-B498-43B3-948B-1728B52AA6E4}">
                <adec:decorative xmlns:adec="http://schemas.microsoft.com/office/drawing/2017/decorative" val="1"/>
              </a:ext>
            </a:extLst>
          </p:cNvPr>
          <p:cNvPicPr>
            <a:picLocks noChangeAspect="1"/>
          </p:cNvPicPr>
          <p:nvPr/>
        </p:nvPicPr>
        <p:blipFill>
          <a:blip r:embed="rId8">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989778" y="2805128"/>
            <a:ext cx="1167976" cy="1167976"/>
          </a:xfrm>
          <a:prstGeom prst="rect">
            <a:avLst/>
          </a:prstGeom>
        </p:spPr>
      </p:pic>
      <p:sp>
        <p:nvSpPr>
          <p:cNvPr id="70" name="Title 1">
            <a:extLst>
              <a:ext uri="{FF2B5EF4-FFF2-40B4-BE49-F238E27FC236}">
                <a16:creationId xmlns:a16="http://schemas.microsoft.com/office/drawing/2014/main" id="{338CBB66-9184-8040-84CB-B7C62EC4F81B}"/>
              </a:ext>
              <a:ext uri="{C183D7F6-B498-43B3-948B-1728B52AA6E4}">
                <adec:decorative xmlns:adec="http://schemas.microsoft.com/office/drawing/2017/decorative" val="1"/>
              </a:ext>
            </a:extLst>
          </p:cNvPr>
          <p:cNvSpPr txBox="1">
            <a:spLocks noGrp="1"/>
          </p:cNvSpPr>
          <p:nvPr>
            <p:ph type="title" idx="4294967295"/>
          </p:nvPr>
        </p:nvSpPr>
        <p:spPr>
          <a:xfrm>
            <a:off x="4540376" y="2825180"/>
            <a:ext cx="3066765" cy="1064511"/>
          </a:xfrm>
          <a:prstGeom prst="rect">
            <a:avLst/>
          </a:prstGeom>
          <a:noFill/>
          <a:ln w="28575">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457109" rtl="0" eaLnBrk="1" fontAlgn="auto" latinLnBrk="0" hangingPunct="1">
              <a:lnSpc>
                <a:spcPct val="90000"/>
              </a:lnSpc>
              <a:spcBef>
                <a:spcPct val="0"/>
              </a:spcBef>
              <a:spcAft>
                <a:spcPts val="0"/>
              </a:spcAft>
              <a:buClrTx/>
              <a:buSzTx/>
              <a:buFontTx/>
              <a:buNone/>
              <a:tabLst/>
              <a:defRPr/>
            </a:pPr>
            <a:r>
              <a:rPr kumimoji="0" lang="fr-CA" sz="4000" b="1" i="0" u="none" strike="noStrike" kern="1200" cap="none" spc="0" normalizeH="0" baseline="0" noProof="0" dirty="0">
                <a:ln>
                  <a:noFill/>
                </a:ln>
                <a:solidFill>
                  <a:srgbClr val="006498"/>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Soutiens et ressources</a:t>
            </a:r>
            <a:br>
              <a:rPr kumimoji="0" lang="fr-CA" sz="4000" b="1" i="0" u="none" strike="noStrike" kern="1200" cap="none" spc="0" normalizeH="0" baseline="0" noProof="0" dirty="0">
                <a:ln>
                  <a:noFill/>
                </a:ln>
                <a:solidFill>
                  <a:srgbClr val="006498"/>
                </a:solidFill>
                <a:effectLst/>
                <a:uLnTx/>
                <a:uFillTx/>
                <a:latin typeface="Red Hat Display" panose="02010303040201060303" pitchFamily="2" charset="0"/>
                <a:ea typeface="Red Hat Display" panose="02010303040201060303" pitchFamily="2" charset="0"/>
                <a:cs typeface="Red Hat Display" panose="02010303040201060303" pitchFamily="2" charset="0"/>
              </a:rPr>
            </a:br>
            <a:r>
              <a:rPr lang="fr-CA" sz="4000" dirty="0">
                <a:solidFill>
                  <a:schemeClr val="bg1"/>
                </a:solidFill>
                <a:latin typeface="Red Hat Display" panose="02010303040201060303" pitchFamily="2" charset="0"/>
                <a:ea typeface="Red Hat Display" panose="02010303040201060303" pitchFamily="2" charset="0"/>
                <a:cs typeface="Red Hat Display" panose="02010303040201060303" pitchFamily="2" charset="0"/>
              </a:rPr>
              <a:t>2</a:t>
            </a:r>
            <a:endParaRPr kumimoji="0" lang="fr-CA" sz="4000" b="1" i="0" u="none" strike="noStrike" kern="1200" cap="none" spc="0" normalizeH="0" baseline="0" noProof="0" dirty="0">
              <a:ln>
                <a:noFill/>
              </a:ln>
              <a:solidFill>
                <a:schemeClr val="bg1"/>
              </a:solidFill>
              <a:effectLst/>
              <a:uLnTx/>
              <a:uFillTx/>
              <a:latin typeface="Red Hat Display" panose="02010303040201060303" pitchFamily="2" charset="0"/>
              <a:ea typeface="Red Hat Display" panose="02010303040201060303" pitchFamily="2" charset="0"/>
              <a:cs typeface="Red Hat Display" panose="02010303040201060303" pitchFamily="2" charset="0"/>
            </a:endParaRPr>
          </a:p>
        </p:txBody>
      </p:sp>
      <p:sp>
        <p:nvSpPr>
          <p:cNvPr id="9" name="TextBox 8">
            <a:extLst>
              <a:ext uri="{FF2B5EF4-FFF2-40B4-BE49-F238E27FC236}">
                <a16:creationId xmlns:a16="http://schemas.microsoft.com/office/drawing/2014/main" id="{F0C442B3-36B3-4829-9D11-09ABA4F19D86}"/>
              </a:ext>
            </a:extLst>
          </p:cNvPr>
          <p:cNvSpPr txBox="1"/>
          <p:nvPr/>
        </p:nvSpPr>
        <p:spPr>
          <a:xfrm>
            <a:off x="2693630" y="5054121"/>
            <a:ext cx="1862523" cy="991425"/>
          </a:xfrm>
          <a:prstGeom prst="rect">
            <a:avLst/>
          </a:prstGeom>
          <a:noFill/>
        </p:spPr>
        <p:txBody>
          <a:bodyPr wrap="square" rtlCol="0">
            <a:spAutoFit/>
          </a:bodyPr>
          <a:lstStyle/>
          <a:p>
            <a:pPr marL="0" marR="0" lvl="0" indent="0" algn="ctr" defTabSz="228554" rtl="0" eaLnBrk="1" fontAlgn="auto" latinLnBrk="0" hangingPunct="1">
              <a:lnSpc>
                <a:spcPts val="2420"/>
              </a:lnSpc>
              <a:spcBef>
                <a:spcPts val="0"/>
              </a:spcBef>
              <a:spcAft>
                <a:spcPts val="0"/>
              </a:spcAft>
              <a:buClrTx/>
              <a:buSzTx/>
              <a:buFontTx/>
              <a:buNone/>
              <a:tabLst/>
              <a:defRPr/>
            </a:pPr>
            <a:r>
              <a:rPr kumimoji="0" lang="fr-CA" sz="1600" b="0" i="0" u="none" strike="noStrike" kern="1200" cap="none" spc="0" normalizeH="0" baseline="0" dirty="0">
                <a:ln>
                  <a:noFill/>
                </a:ln>
                <a:solidFill>
                  <a:srgbClr val="FFFFFF"/>
                </a:solidFill>
                <a:effectLst/>
                <a:uLnTx/>
                <a:uFillTx/>
                <a:latin typeface="Lora" pitchFamily="2" charset="0"/>
              </a:rPr>
              <a:t>Groupes de soutien communautaire</a:t>
            </a:r>
          </a:p>
        </p:txBody>
      </p:sp>
      <p:sp>
        <p:nvSpPr>
          <p:cNvPr id="59" name="Rectangle 58">
            <a:extLst>
              <a:ext uri="{FF2B5EF4-FFF2-40B4-BE49-F238E27FC236}">
                <a16:creationId xmlns:a16="http://schemas.microsoft.com/office/drawing/2014/main" id="{28C3C61E-1E47-4280-A556-EC7298A2914F}"/>
              </a:ext>
            </a:extLst>
          </p:cNvPr>
          <p:cNvSpPr/>
          <p:nvPr/>
        </p:nvSpPr>
        <p:spPr>
          <a:xfrm>
            <a:off x="900115" y="4494869"/>
            <a:ext cx="1948812" cy="1314583"/>
          </a:xfrm>
          <a:prstGeom prst="rect">
            <a:avLst/>
          </a:prstGeom>
          <a:ln w="28575">
            <a:noFill/>
          </a:ln>
        </p:spPr>
        <p:txBody>
          <a:bodyPr wrap="square" lIns="243808" rIns="243808" bIns="60952">
            <a:spAutoFit/>
          </a:bodyPr>
          <a:lstStyle/>
          <a:p>
            <a:pPr marL="0" marR="0" lvl="0" indent="0" algn="ctr" defTabSz="228554" rtl="0" eaLnBrk="1" fontAlgn="auto" latinLnBrk="0" hangingPunct="1">
              <a:lnSpc>
                <a:spcPts val="2420"/>
              </a:lnSpc>
              <a:spcBef>
                <a:spcPts val="0"/>
              </a:spcBef>
              <a:spcAft>
                <a:spcPts val="0"/>
              </a:spcAft>
              <a:buClrTx/>
              <a:buSzTx/>
              <a:buFontTx/>
              <a:buNone/>
              <a:tabLst/>
              <a:defRPr/>
            </a:pPr>
            <a:r>
              <a:rPr kumimoji="0" lang="fr-CA" sz="1600" b="0" i="0" u="none" strike="noStrike" kern="1200" cap="none" spc="0" normalizeH="0" baseline="0" dirty="0">
                <a:ln>
                  <a:noFill/>
                </a:ln>
                <a:solidFill>
                  <a:srgbClr val="FFFFFF"/>
                </a:solidFill>
                <a:effectLst/>
                <a:uLnTx/>
                <a:uFillTx/>
                <a:latin typeface="Lora" pitchFamily="2" charset="0"/>
              </a:rPr>
              <a:t>Commission de la santé mentale du Canada</a:t>
            </a:r>
          </a:p>
        </p:txBody>
      </p:sp>
      <p:sp>
        <p:nvSpPr>
          <p:cNvPr id="3" name="TextBox 2">
            <a:extLst>
              <a:ext uri="{FF2B5EF4-FFF2-40B4-BE49-F238E27FC236}">
                <a16:creationId xmlns:a16="http://schemas.microsoft.com/office/drawing/2014/main" id="{F67DA536-993B-45B2-ACAF-BA0BED1872AD}"/>
              </a:ext>
            </a:extLst>
          </p:cNvPr>
          <p:cNvSpPr txBox="1"/>
          <p:nvPr/>
        </p:nvSpPr>
        <p:spPr>
          <a:xfrm>
            <a:off x="2209119" y="819562"/>
            <a:ext cx="1899755" cy="1323439"/>
          </a:xfrm>
          <a:prstGeom prst="rect">
            <a:avLst/>
          </a:prstGeom>
          <a:noFill/>
        </p:spPr>
        <p:txBody>
          <a:bodyPr wrap="square" rtlCol="0">
            <a:spAutoFit/>
          </a:bodyPr>
          <a:lstStyle/>
          <a:p>
            <a:pPr marL="0" marR="0" lvl="0" indent="0" algn="ctr" defTabSz="228554" rtl="0" eaLnBrk="1" fontAlgn="auto" latinLnBrk="0" hangingPunct="1">
              <a:spcBef>
                <a:spcPts val="0"/>
              </a:spcBef>
              <a:spcAft>
                <a:spcPts val="0"/>
              </a:spcAft>
              <a:buClrTx/>
              <a:buSzTx/>
              <a:buFontTx/>
              <a:buNone/>
              <a:tabLst/>
              <a:defRPr/>
            </a:pPr>
            <a:r>
              <a:rPr kumimoji="0" lang="fr-CA" sz="1600" b="0" i="0" u="none" strike="noStrike" kern="1200" cap="none" spc="0" normalizeH="0" baseline="0" dirty="0">
                <a:ln>
                  <a:noFill/>
                </a:ln>
                <a:solidFill>
                  <a:srgbClr val="FFFFFF"/>
                </a:solidFill>
                <a:effectLst/>
                <a:uLnTx/>
                <a:uFillTx/>
                <a:latin typeface="Lora" pitchFamily="2" charset="0"/>
              </a:rPr>
              <a:t>Famille</a:t>
            </a:r>
          </a:p>
          <a:p>
            <a:pPr marL="0" marR="0" lvl="0" indent="0" algn="ctr" defTabSz="228554" rtl="0" eaLnBrk="1" fontAlgn="auto" latinLnBrk="0" hangingPunct="1">
              <a:spcBef>
                <a:spcPts val="0"/>
              </a:spcBef>
              <a:spcAft>
                <a:spcPts val="0"/>
              </a:spcAft>
              <a:buClrTx/>
              <a:buSzTx/>
              <a:buFontTx/>
              <a:buNone/>
              <a:tabLst/>
              <a:defRPr/>
            </a:pPr>
            <a:r>
              <a:rPr kumimoji="0" lang="fr-CA" sz="1600" b="0" i="0" u="none" strike="noStrike" kern="1200" cap="none" spc="0" normalizeH="0" baseline="0" dirty="0">
                <a:ln>
                  <a:noFill/>
                </a:ln>
                <a:solidFill>
                  <a:srgbClr val="FFFFFF"/>
                </a:solidFill>
                <a:effectLst/>
                <a:uLnTx/>
                <a:uFillTx/>
                <a:latin typeface="Lora" pitchFamily="2" charset="0"/>
              </a:rPr>
              <a:t>Amis</a:t>
            </a:r>
          </a:p>
          <a:p>
            <a:pPr marL="0" marR="0" lvl="0" indent="0" algn="ctr" defTabSz="228554" rtl="0" eaLnBrk="1" fontAlgn="auto" latinLnBrk="0" hangingPunct="1">
              <a:spcBef>
                <a:spcPts val="0"/>
              </a:spcBef>
              <a:spcAft>
                <a:spcPts val="0"/>
              </a:spcAft>
              <a:buClrTx/>
              <a:buSzTx/>
              <a:buFontTx/>
              <a:buNone/>
              <a:tabLst/>
              <a:defRPr/>
            </a:pPr>
            <a:r>
              <a:rPr kumimoji="0" lang="fr-CA" sz="1600" b="0" i="0" u="none" strike="noStrike" kern="1200" cap="none" spc="0" normalizeH="0" baseline="0" dirty="0">
                <a:ln>
                  <a:noFill/>
                </a:ln>
                <a:solidFill>
                  <a:srgbClr val="FFFFFF"/>
                </a:solidFill>
                <a:effectLst/>
                <a:uLnTx/>
                <a:uFillTx/>
                <a:latin typeface="Lora" pitchFamily="2" charset="0"/>
              </a:rPr>
              <a:t>Collègues</a:t>
            </a:r>
          </a:p>
          <a:p>
            <a:pPr marL="0" marR="0" lvl="0" indent="0" algn="ctr" defTabSz="228554" rtl="0" eaLnBrk="1" fontAlgn="auto" latinLnBrk="0" hangingPunct="1">
              <a:spcBef>
                <a:spcPts val="0"/>
              </a:spcBef>
              <a:spcAft>
                <a:spcPts val="0"/>
              </a:spcAft>
              <a:buClrTx/>
              <a:buSzTx/>
              <a:buFontTx/>
              <a:buNone/>
              <a:tabLst/>
              <a:defRPr/>
            </a:pPr>
            <a:r>
              <a:rPr kumimoji="0" lang="fr-CA" sz="1600" b="0" i="0" u="none" strike="noStrike" kern="1200" cap="none" spc="0" normalizeH="0" baseline="0" dirty="0">
                <a:ln>
                  <a:noFill/>
                </a:ln>
                <a:solidFill>
                  <a:srgbClr val="FFFFFF"/>
                </a:solidFill>
                <a:effectLst/>
                <a:uLnTx/>
                <a:uFillTx/>
                <a:latin typeface="Lora" pitchFamily="2" charset="0"/>
              </a:rPr>
              <a:t>Mentors</a:t>
            </a:r>
          </a:p>
          <a:p>
            <a:pPr marL="0" marR="0" lvl="0" indent="0" algn="ctr" defTabSz="228554" rtl="0" eaLnBrk="1" fontAlgn="auto" latinLnBrk="0" hangingPunct="1">
              <a:spcBef>
                <a:spcPts val="0"/>
              </a:spcBef>
              <a:spcAft>
                <a:spcPts val="0"/>
              </a:spcAft>
              <a:buClrTx/>
              <a:buSzTx/>
              <a:buFontTx/>
              <a:buNone/>
              <a:tabLst/>
              <a:defRPr/>
            </a:pPr>
            <a:r>
              <a:rPr kumimoji="0" lang="fr-CA" sz="1600" b="0" i="0" u="none" strike="noStrike" kern="1200" cap="none" spc="0" normalizeH="0" baseline="0" dirty="0">
                <a:ln>
                  <a:noFill/>
                </a:ln>
                <a:solidFill>
                  <a:srgbClr val="FFFFFF"/>
                </a:solidFill>
                <a:effectLst/>
                <a:uLnTx/>
                <a:uFillTx/>
                <a:latin typeface="Lora" pitchFamily="2" charset="0"/>
              </a:rPr>
              <a:t>Rep. syndicaux</a:t>
            </a:r>
          </a:p>
        </p:txBody>
      </p:sp>
      <p:sp>
        <p:nvSpPr>
          <p:cNvPr id="5" name="TextBox 4">
            <a:extLst>
              <a:ext uri="{FF2B5EF4-FFF2-40B4-BE49-F238E27FC236}">
                <a16:creationId xmlns:a16="http://schemas.microsoft.com/office/drawing/2014/main" id="{C45C1BB3-2578-416D-82B3-385EFE11A6F8}"/>
              </a:ext>
            </a:extLst>
          </p:cNvPr>
          <p:cNvSpPr txBox="1"/>
          <p:nvPr/>
        </p:nvSpPr>
        <p:spPr>
          <a:xfrm>
            <a:off x="8006018" y="1237851"/>
            <a:ext cx="1636551" cy="1606978"/>
          </a:xfrm>
          <a:prstGeom prst="rect">
            <a:avLst/>
          </a:prstGeom>
          <a:noFill/>
        </p:spPr>
        <p:txBody>
          <a:bodyPr wrap="square" rtlCol="0">
            <a:spAutoFit/>
          </a:bodyPr>
          <a:lstStyle/>
          <a:p>
            <a:pPr marL="0" marR="0" lvl="0" indent="0" algn="ctr" defTabSz="228554" rtl="0" eaLnBrk="1" fontAlgn="auto" latinLnBrk="0" hangingPunct="1">
              <a:lnSpc>
                <a:spcPts val="2400"/>
              </a:lnSpc>
              <a:spcBef>
                <a:spcPts val="0"/>
              </a:spcBef>
              <a:spcAft>
                <a:spcPts val="0"/>
              </a:spcAft>
              <a:buClrTx/>
              <a:buSzTx/>
              <a:buFontTx/>
              <a:buNone/>
              <a:tabLst/>
              <a:defRPr/>
            </a:pPr>
            <a:r>
              <a:rPr kumimoji="0" lang="fr-CA" sz="1600" b="0" i="0" u="none" strike="noStrike" kern="1200" cap="none" spc="0" normalizeH="0" baseline="0" dirty="0">
                <a:ln>
                  <a:noFill/>
                </a:ln>
                <a:solidFill>
                  <a:srgbClr val="FFFFFF"/>
                </a:solidFill>
                <a:effectLst/>
                <a:uLnTx/>
                <a:uFillTx/>
                <a:latin typeface="Lora" pitchFamily="2" charset="0"/>
              </a:rPr>
              <a:t>Chefs spirituels</a:t>
            </a:r>
          </a:p>
          <a:p>
            <a:pPr marL="0" marR="0" lvl="0" indent="0" algn="ctr" defTabSz="228554" rtl="0" eaLnBrk="1" fontAlgn="auto" latinLnBrk="0" hangingPunct="1">
              <a:lnSpc>
                <a:spcPts val="2400"/>
              </a:lnSpc>
              <a:spcBef>
                <a:spcPts val="0"/>
              </a:spcBef>
              <a:spcAft>
                <a:spcPts val="0"/>
              </a:spcAft>
              <a:buClrTx/>
              <a:buSzTx/>
              <a:buFontTx/>
              <a:buNone/>
              <a:tabLst/>
              <a:defRPr/>
            </a:pPr>
            <a:r>
              <a:rPr kumimoji="0" lang="fr-CA" sz="1600" b="0" i="0" u="none" strike="noStrike" kern="1200" cap="none" spc="0" normalizeH="0" baseline="0" dirty="0">
                <a:ln>
                  <a:noFill/>
                </a:ln>
                <a:solidFill>
                  <a:srgbClr val="FFFFFF"/>
                </a:solidFill>
                <a:effectLst/>
                <a:uLnTx/>
                <a:uFillTx/>
                <a:latin typeface="Lora" pitchFamily="2" charset="0"/>
              </a:rPr>
              <a:t>Fournisseurs de soins de santé</a:t>
            </a:r>
            <a:endParaRPr kumimoji="0" lang="fr-CA" sz="1600" b="0" i="0" u="none" strike="noStrike" kern="1200" cap="none" spc="0" normalizeH="0" baseline="0" dirty="0">
              <a:ln>
                <a:noFill/>
              </a:ln>
              <a:solidFill>
                <a:srgbClr val="424242"/>
              </a:solidFill>
              <a:effectLst/>
              <a:uLnTx/>
              <a:uFillTx/>
              <a:latin typeface="Lora" pitchFamily="2" charset="0"/>
            </a:endParaRPr>
          </a:p>
        </p:txBody>
      </p:sp>
      <p:sp>
        <p:nvSpPr>
          <p:cNvPr id="17" name="Slide Number Placeholder 3">
            <a:extLst>
              <a:ext uri="{FF2B5EF4-FFF2-40B4-BE49-F238E27FC236}">
                <a16:creationId xmlns:a16="http://schemas.microsoft.com/office/drawing/2014/main" id="{997598BC-1F02-5195-D717-EA40283B27D3}"/>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94</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410221914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35862F2-72B4-44C1-8AF8-F92338A4887C}"/>
              </a:ext>
            </a:extLst>
          </p:cNvPr>
          <p:cNvSpPr>
            <a:spLocks noGrp="1"/>
          </p:cNvSpPr>
          <p:nvPr>
            <p:ph type="title"/>
          </p:nvPr>
        </p:nvSpPr>
        <p:spPr>
          <a:xfrm>
            <a:off x="838200" y="365125"/>
            <a:ext cx="10515600" cy="1325563"/>
          </a:xfrm>
        </p:spPr>
        <p:txBody>
          <a:bodyPr/>
          <a:lstStyle/>
          <a:p>
            <a:r>
              <a:rPr lang="fr-CA" dirty="0"/>
              <a:t>Module 3 –</a:t>
            </a:r>
            <a:br>
              <a:rPr lang="fr-CA" dirty="0"/>
            </a:br>
            <a:r>
              <a:rPr lang="fr-CA" dirty="0"/>
              <a:t>Vérification des connaissances acquises</a:t>
            </a:r>
          </a:p>
        </p:txBody>
      </p:sp>
      <p:sp>
        <p:nvSpPr>
          <p:cNvPr id="5" name="Content Placeholder 4">
            <a:extLst>
              <a:ext uri="{FF2B5EF4-FFF2-40B4-BE49-F238E27FC236}">
                <a16:creationId xmlns:a16="http://schemas.microsoft.com/office/drawing/2014/main" id="{A995727C-03DE-FB0F-9EE3-E7F9AB1A4D5B}"/>
              </a:ext>
            </a:extLst>
          </p:cNvPr>
          <p:cNvSpPr>
            <a:spLocks noGrp="1"/>
          </p:cNvSpPr>
          <p:nvPr>
            <p:ph sz="half" idx="1"/>
          </p:nvPr>
        </p:nvSpPr>
        <p:spPr>
          <a:xfrm>
            <a:off x="609600" y="1779732"/>
            <a:ext cx="6018414" cy="4932016"/>
          </a:xfrm>
        </p:spPr>
        <p:txBody>
          <a:bodyPr anchor="t">
            <a:noAutofit/>
          </a:bodyPr>
          <a:lstStyle/>
          <a:p>
            <a:pPr marL="446400" lvl="1" indent="-457200">
              <a:lnSpc>
                <a:spcPct val="120000"/>
              </a:lnSpc>
              <a:spcBef>
                <a:spcPts val="600"/>
              </a:spcBef>
              <a:buFont typeface="+mj-lt"/>
              <a:buAutoNum type="arabicPeriod"/>
            </a:pPr>
            <a:r>
              <a:rPr lang="fr-CA" sz="1800" dirty="0">
                <a:latin typeface="Lora" pitchFamily="2" charset="0"/>
              </a:rPr>
              <a:t>La réaction de stress (lutte, fuite, fige) est automatique et n’est pas sous notre contrôle direct. </a:t>
            </a:r>
          </a:p>
          <a:p>
            <a:pPr marL="1096200" lvl="3">
              <a:lnSpc>
                <a:spcPct val="120000"/>
              </a:lnSpc>
              <a:spcBef>
                <a:spcPts val="600"/>
              </a:spcBef>
              <a:buFont typeface="Courier New" panose="02070309020205020404" pitchFamily="49" charset="0"/>
              <a:buChar char="o"/>
            </a:pPr>
            <a:r>
              <a:rPr lang="fr-CA" sz="1800" dirty="0">
                <a:latin typeface="Lora" pitchFamily="2" charset="0"/>
              </a:rPr>
              <a:t> Vrai</a:t>
            </a:r>
          </a:p>
          <a:p>
            <a:pPr marL="1096200" lvl="3">
              <a:lnSpc>
                <a:spcPct val="120000"/>
              </a:lnSpc>
              <a:spcBef>
                <a:spcPts val="600"/>
              </a:spcBef>
              <a:buFont typeface="Courier New" panose="02070309020205020404" pitchFamily="49" charset="0"/>
              <a:buChar char="o"/>
            </a:pPr>
            <a:r>
              <a:rPr lang="fr-CA" sz="1800" dirty="0">
                <a:latin typeface="Lora" pitchFamily="2" charset="0"/>
              </a:rPr>
              <a:t> Faux</a:t>
            </a:r>
          </a:p>
          <a:p>
            <a:pPr marL="446400" lvl="1" indent="-457200">
              <a:lnSpc>
                <a:spcPct val="120000"/>
              </a:lnSpc>
              <a:spcBef>
                <a:spcPts val="600"/>
              </a:spcBef>
              <a:buFont typeface="+mj-lt"/>
              <a:buAutoNum type="arabicPeriod"/>
            </a:pPr>
            <a:r>
              <a:rPr lang="fr-CA" sz="1800" dirty="0">
                <a:latin typeface="Lora" pitchFamily="2" charset="0"/>
              </a:rPr>
              <a:t>Les quatre grandes stratégies sont la respiration profonde, la préparation mentale, l’établissement d’objectifs et ________ . </a:t>
            </a:r>
          </a:p>
          <a:p>
            <a:pPr marL="1060200" lvl="3">
              <a:lnSpc>
                <a:spcPct val="120000"/>
              </a:lnSpc>
              <a:spcBef>
                <a:spcPts val="600"/>
              </a:spcBef>
              <a:buFont typeface="Courier New" panose="02070309020205020404" pitchFamily="49" charset="0"/>
              <a:buChar char="o"/>
            </a:pPr>
            <a:r>
              <a:rPr lang="fr-CA" sz="1800" dirty="0">
                <a:latin typeface="Lora" pitchFamily="2" charset="0"/>
              </a:rPr>
              <a:t>Prendre soin de sa santé </a:t>
            </a:r>
          </a:p>
          <a:p>
            <a:pPr marL="1060200" lvl="3">
              <a:lnSpc>
                <a:spcPct val="120000"/>
              </a:lnSpc>
              <a:spcBef>
                <a:spcPts val="600"/>
              </a:spcBef>
              <a:buFont typeface="Courier New" panose="02070309020205020404" pitchFamily="49" charset="0"/>
              <a:buChar char="o"/>
            </a:pPr>
            <a:r>
              <a:rPr lang="fr-CA" sz="1800" dirty="0">
                <a:latin typeface="Lora" pitchFamily="2" charset="0"/>
              </a:rPr>
              <a:t>La résilience </a:t>
            </a:r>
          </a:p>
          <a:p>
            <a:pPr marL="1060200" lvl="3">
              <a:lnSpc>
                <a:spcPct val="120000"/>
              </a:lnSpc>
              <a:spcBef>
                <a:spcPts val="600"/>
              </a:spcBef>
              <a:buFont typeface="Courier New" panose="02070309020205020404" pitchFamily="49" charset="0"/>
              <a:buChar char="o"/>
            </a:pPr>
            <a:r>
              <a:rPr lang="fr-CA" sz="1800" dirty="0">
                <a:latin typeface="Lora" pitchFamily="2" charset="0"/>
              </a:rPr>
              <a:t>Le monologue intérieur positif</a:t>
            </a:r>
          </a:p>
        </p:txBody>
      </p:sp>
      <p:sp>
        <p:nvSpPr>
          <p:cNvPr id="2" name="Content Placeholder 1">
            <a:extLst>
              <a:ext uri="{FF2B5EF4-FFF2-40B4-BE49-F238E27FC236}">
                <a16:creationId xmlns:a16="http://schemas.microsoft.com/office/drawing/2014/main" id="{0FBEE22B-DA27-D1FD-952B-57E1BF6412F5}"/>
              </a:ext>
            </a:extLst>
          </p:cNvPr>
          <p:cNvSpPr>
            <a:spLocks noGrp="1"/>
          </p:cNvSpPr>
          <p:nvPr>
            <p:ph sz="half" idx="2"/>
          </p:nvPr>
        </p:nvSpPr>
        <p:spPr>
          <a:xfrm>
            <a:off x="6400800" y="1870220"/>
            <a:ext cx="5181600" cy="3958196"/>
          </a:xfrm>
        </p:spPr>
        <p:txBody>
          <a:bodyPr>
            <a:normAutofit/>
          </a:bodyPr>
          <a:lstStyle/>
          <a:p>
            <a:pPr marL="446400" lvl="1" indent="-457200">
              <a:lnSpc>
                <a:spcPts val="2700"/>
              </a:lnSpc>
              <a:buFont typeface="+mj-lt"/>
              <a:buAutoNum type="arabicPeriod" startAt="3"/>
            </a:pPr>
            <a:r>
              <a:rPr lang="fr-CA" sz="1800" dirty="0">
                <a:latin typeface="Lora" pitchFamily="2" charset="0"/>
              </a:rPr>
              <a:t>Les soutiens sociaux et les ressources que nous pouvons utiliser au besoin comprennent _______: </a:t>
            </a:r>
          </a:p>
          <a:p>
            <a:pPr marL="1060200" lvl="3">
              <a:lnSpc>
                <a:spcPts val="2700"/>
              </a:lnSpc>
              <a:buFont typeface="Courier New" panose="02070309020205020404" pitchFamily="49" charset="0"/>
              <a:buChar char="o"/>
            </a:pPr>
            <a:r>
              <a:rPr lang="fr-CA" sz="1800" dirty="0">
                <a:latin typeface="Lora" pitchFamily="2" charset="0"/>
              </a:rPr>
              <a:t>Les groupes de soutien communautaires </a:t>
            </a:r>
          </a:p>
          <a:p>
            <a:pPr marL="1060200" lvl="3">
              <a:lnSpc>
                <a:spcPts val="2700"/>
              </a:lnSpc>
              <a:buFont typeface="Courier New" panose="02070309020205020404" pitchFamily="49" charset="0"/>
              <a:buChar char="o"/>
            </a:pPr>
            <a:r>
              <a:rPr lang="fr-CA" sz="1800" dirty="0">
                <a:latin typeface="Lora" pitchFamily="2" charset="0"/>
              </a:rPr>
              <a:t>Le PAE </a:t>
            </a:r>
          </a:p>
          <a:p>
            <a:pPr marL="1060200" lvl="3">
              <a:lnSpc>
                <a:spcPts val="2700"/>
              </a:lnSpc>
              <a:buFont typeface="Courier New" panose="02070309020205020404" pitchFamily="49" charset="0"/>
              <a:buChar char="o"/>
            </a:pPr>
            <a:r>
              <a:rPr lang="fr-CA" sz="1800" dirty="0">
                <a:latin typeface="Lora" pitchFamily="2" charset="0"/>
              </a:rPr>
              <a:t>Appeler </a:t>
            </a:r>
            <a:r>
              <a:rPr lang="fr-CA" sz="1800" dirty="0" err="1">
                <a:latin typeface="Lora" pitchFamily="2" charset="0"/>
              </a:rPr>
              <a:t>un·e</a:t>
            </a:r>
            <a:r>
              <a:rPr lang="fr-CA" sz="1800" dirty="0">
                <a:latin typeface="Lora" pitchFamily="2" charset="0"/>
              </a:rPr>
              <a:t> </a:t>
            </a:r>
            <a:r>
              <a:rPr lang="fr-CA" sz="1800" dirty="0" err="1">
                <a:latin typeface="Lora" pitchFamily="2" charset="0"/>
              </a:rPr>
              <a:t>ami·e</a:t>
            </a:r>
            <a:r>
              <a:rPr lang="fr-CA" sz="1800" dirty="0">
                <a:latin typeface="Lora" pitchFamily="2" charset="0"/>
              </a:rPr>
              <a:t> ou </a:t>
            </a:r>
            <a:r>
              <a:rPr lang="fr-CA" sz="1800" dirty="0" err="1">
                <a:latin typeface="Lora" pitchFamily="2" charset="0"/>
              </a:rPr>
              <a:t>un·e</a:t>
            </a:r>
            <a:r>
              <a:rPr lang="fr-CA" sz="1800" dirty="0">
                <a:latin typeface="Lora" pitchFamily="2" charset="0"/>
              </a:rPr>
              <a:t> membre de la famille </a:t>
            </a:r>
          </a:p>
          <a:p>
            <a:pPr marL="1060200" lvl="3">
              <a:lnSpc>
                <a:spcPts val="2700"/>
              </a:lnSpc>
              <a:buFont typeface="Courier New" panose="02070309020205020404" pitchFamily="49" charset="0"/>
              <a:buChar char="o"/>
            </a:pPr>
            <a:r>
              <a:rPr lang="fr-CA" sz="1800" dirty="0">
                <a:latin typeface="Lora" pitchFamily="2" charset="0"/>
              </a:rPr>
              <a:t>Toutes ces réponses</a:t>
            </a:r>
          </a:p>
        </p:txBody>
      </p:sp>
      <p:sp>
        <p:nvSpPr>
          <p:cNvPr id="3" name="Slide Number Placeholder 3">
            <a:extLst>
              <a:ext uri="{FF2B5EF4-FFF2-40B4-BE49-F238E27FC236}">
                <a16:creationId xmlns:a16="http://schemas.microsoft.com/office/drawing/2014/main" id="{A2EC445E-D3CC-3A8B-2E48-BB683B4D75AA}"/>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95</a:t>
            </a:fld>
            <a:endParaRPr lang="fr-CA">
              <a:latin typeface="Lora Regular Roman" pitchFamily="2" charset="0"/>
            </a:endParaRPr>
          </a:p>
        </p:txBody>
      </p:sp>
    </p:spTree>
    <p:extLst>
      <p:ext uri="{BB962C8B-B14F-4D97-AF65-F5344CB8AC3E}">
        <p14:creationId xmlns:p14="http://schemas.microsoft.com/office/powerpoint/2010/main" val="2806777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5" presetClass="emph" presetSubtype="0" nodeType="clickEffect">
                                  <p:stCondLst>
                                    <p:cond delay="0"/>
                                  </p:stCondLst>
                                  <p:childTnLst>
                                    <p:set>
                                      <p:cBhvr override="childStyle">
                                        <p:cTn id="14" dur="indefinite"/>
                                        <p:tgtEl>
                                          <p:spTgt spid="5">
                                            <p:txEl>
                                              <p:pRg st="1" end="1"/>
                                            </p:txEl>
                                          </p:spTgt>
                                        </p:tgtEl>
                                        <p:attrNameLst>
                                          <p:attrName>style.fontWeight</p:attrName>
                                        </p:attrNameLst>
                                      </p:cBhvr>
                                      <p:to>
                                        <p:strVal val="bold"/>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5" presetClass="emph" presetSubtype="0" nodeType="clickEffect">
                                  <p:stCondLst>
                                    <p:cond delay="0"/>
                                  </p:stCondLst>
                                  <p:childTnLst>
                                    <p:set>
                                      <p:cBhvr override="childStyle">
                                        <p:cTn id="28" dur="indefinite"/>
                                        <p:tgtEl>
                                          <p:spTgt spid="5">
                                            <p:txEl>
                                              <p:pRg st="6" end="6"/>
                                            </p:txEl>
                                          </p:spTgt>
                                        </p:tgtEl>
                                        <p:attrNameLst>
                                          <p:attrName>style.fontWeight</p:attrName>
                                        </p:attrNameLst>
                                      </p:cBhvr>
                                      <p:to>
                                        <p:strVal val="bold"/>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2">
                                            <p:txEl>
                                              <p:pRg st="0" end="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2">
                                            <p:txEl>
                                              <p:pRg st="1" end="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
                                            <p:txEl>
                                              <p:pRg st="2" end="2"/>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2">
                                            <p:txEl>
                                              <p:pRg st="3" end="3"/>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5" presetClass="emph" presetSubtype="0" nodeType="clickEffect">
                                  <p:stCondLst>
                                    <p:cond delay="0"/>
                                  </p:stCondLst>
                                  <p:childTnLst>
                                    <p:set>
                                      <p:cBhvr override="childStyle">
                                        <p:cTn id="44" dur="indefinite"/>
                                        <p:tgtEl>
                                          <p:spTgt spid="2">
                                            <p:txEl>
                                              <p:pRg st="4" end="4"/>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fr-CA" dirty="0"/>
              <a:t>Résume – Module 3</a:t>
            </a:r>
          </a:p>
        </p:txBody>
      </p:sp>
      <p:sp>
        <p:nvSpPr>
          <p:cNvPr id="3" name="Content Placeholder 2"/>
          <p:cNvSpPr>
            <a:spLocks noGrp="1"/>
          </p:cNvSpPr>
          <p:nvPr>
            <p:ph type="body" sz="quarter" idx="10"/>
          </p:nvPr>
        </p:nvSpPr>
        <p:spPr>
          <a:solidFill>
            <a:srgbClr val="006498"/>
          </a:solidFill>
        </p:spPr>
        <p:txBody>
          <a:bodyPr anchor="t">
            <a:noAutofit/>
          </a:bodyPr>
          <a:lstStyle/>
          <a:p>
            <a:pPr>
              <a:lnSpc>
                <a:spcPct val="150000"/>
              </a:lnSpc>
            </a:pPr>
            <a:r>
              <a:rPr lang="fr-CA" sz="2200" b="1" dirty="0">
                <a:latin typeface="Lora Bold Roman" pitchFamily="2" charset="0"/>
              </a:rPr>
              <a:t>Dans ce module, vous avez appris : </a:t>
            </a:r>
          </a:p>
          <a:p>
            <a:pPr lvl="1">
              <a:lnSpc>
                <a:spcPts val="2460"/>
              </a:lnSpc>
            </a:pPr>
            <a:r>
              <a:rPr lang="fr-FR" sz="1800" b="0" spc="0" dirty="0">
                <a:solidFill>
                  <a:srgbClr val="FFFFFF"/>
                </a:solidFill>
                <a:effectLst/>
                <a:latin typeface="Lora" pitchFamily="2" charset="77"/>
                <a:ea typeface="Wingdings" pitchFamily="2" charset="2"/>
                <a:cs typeface="Wingdings" pitchFamily="2" charset="2"/>
              </a:rPr>
              <a:t>Reconnaître les facteurs de stress dans votre vie.</a:t>
            </a:r>
          </a:p>
          <a:p>
            <a:pPr lvl="1">
              <a:lnSpc>
                <a:spcPts val="2460"/>
              </a:lnSpc>
            </a:pPr>
            <a:r>
              <a:rPr lang="fr-FR" sz="1800" b="0" spc="0" dirty="0">
                <a:solidFill>
                  <a:srgbClr val="FFFFFF"/>
                </a:solidFill>
                <a:effectLst/>
                <a:latin typeface="Lora" pitchFamily="2" charset="77"/>
                <a:ea typeface="Wingdings" pitchFamily="2" charset="2"/>
                <a:cs typeface="Wingdings" pitchFamily="2" charset="2"/>
              </a:rPr>
              <a:t>Utiliser des stratégies d’adaptation et pour prendre soin de votre santé </a:t>
            </a:r>
            <a:r>
              <a:rPr lang="fr-FR" b="0" dirty="0">
                <a:solidFill>
                  <a:srgbClr val="FFFFFF"/>
                </a:solidFill>
                <a:latin typeface="Lora" pitchFamily="2" charset="77"/>
                <a:ea typeface="Wingdings" pitchFamily="2" charset="2"/>
                <a:cs typeface="Wingdings" pitchFamily="2" charset="2"/>
              </a:rPr>
              <a:t>afin de</a:t>
            </a:r>
            <a:r>
              <a:rPr lang="fr-FR" sz="1800" b="0" spc="0" dirty="0">
                <a:solidFill>
                  <a:srgbClr val="FFFFFF"/>
                </a:solidFill>
                <a:effectLst/>
                <a:latin typeface="Lora" pitchFamily="2" charset="77"/>
                <a:ea typeface="Wingdings" pitchFamily="2" charset="2"/>
                <a:cs typeface="Wingdings" pitchFamily="2" charset="2"/>
              </a:rPr>
              <a:t> gérer le stress et renforcer votre résilience.</a:t>
            </a:r>
          </a:p>
          <a:p>
            <a:pPr lvl="1">
              <a:lnSpc>
                <a:spcPts val="2460"/>
              </a:lnSpc>
            </a:pPr>
            <a:r>
              <a:rPr lang="fr-FR" sz="1800" b="0" spc="0" dirty="0">
                <a:solidFill>
                  <a:srgbClr val="FFFFFF"/>
                </a:solidFill>
                <a:effectLst/>
                <a:latin typeface="Lora" pitchFamily="2" charset="77"/>
                <a:ea typeface="Wingdings" pitchFamily="2" charset="2"/>
                <a:cs typeface="Wingdings" pitchFamily="2" charset="2"/>
              </a:rPr>
              <a:t>Trouver les soutiens qui existent pour vous aider.</a:t>
            </a:r>
          </a:p>
        </p:txBody>
      </p:sp>
      <p:grpSp>
        <p:nvGrpSpPr>
          <p:cNvPr id="5" name="TWM icon">
            <a:extLst>
              <a:ext uri="{FF2B5EF4-FFF2-40B4-BE49-F238E27FC236}">
                <a16:creationId xmlns:a16="http://schemas.microsoft.com/office/drawing/2014/main" id="{6173E81D-7EBC-5860-755F-3F20B6C060C1}"/>
              </a:ext>
              <a:ext uri="{C183D7F6-B498-43B3-948B-1728B52AA6E4}">
                <adec:decorative xmlns:adec="http://schemas.microsoft.com/office/drawing/2017/decorative" val="1"/>
              </a:ext>
            </a:extLst>
          </p:cNvPr>
          <p:cNvGrpSpPr/>
          <p:nvPr/>
        </p:nvGrpSpPr>
        <p:grpSpPr>
          <a:xfrm>
            <a:off x="9930247" y="4544079"/>
            <a:ext cx="2075929" cy="2313921"/>
            <a:chOff x="6881284" y="687592"/>
            <a:chExt cx="3215928" cy="3584612"/>
          </a:xfrm>
        </p:grpSpPr>
        <p:sp>
          <p:nvSpPr>
            <p:cNvPr id="6" name="Freeform 10">
              <a:extLst>
                <a:ext uri="{FF2B5EF4-FFF2-40B4-BE49-F238E27FC236}">
                  <a16:creationId xmlns:a16="http://schemas.microsoft.com/office/drawing/2014/main" id="{CAE21901-BAC2-F439-D6BC-C6AF830866C0}"/>
                </a:ext>
              </a:extLst>
            </p:cNvPr>
            <p:cNvSpPr/>
            <p:nvPr/>
          </p:nvSpPr>
          <p:spPr>
            <a:xfrm>
              <a:off x="6881284" y="687592"/>
              <a:ext cx="3215928" cy="3584612"/>
            </a:xfrm>
            <a:custGeom>
              <a:avLst/>
              <a:gdLst>
                <a:gd name="connsiteX0" fmla="*/ 2993314 w 3215928"/>
                <a:gd name="connsiteY0" fmla="*/ 3582136 h 3584612"/>
                <a:gd name="connsiteX1" fmla="*/ 2803855 w 3215928"/>
                <a:gd name="connsiteY1" fmla="*/ 2844520 h 3584612"/>
                <a:gd name="connsiteX2" fmla="*/ 3114423 w 3215928"/>
                <a:gd name="connsiteY2" fmla="*/ 1892496 h 3584612"/>
                <a:gd name="connsiteX3" fmla="*/ 3095791 w 3215928"/>
                <a:gd name="connsiteY3" fmla="*/ 759878 h 3584612"/>
                <a:gd name="connsiteX4" fmla="*/ 1928047 w 3215928"/>
                <a:gd name="connsiteY4" fmla="*/ 545 h 3584612"/>
                <a:gd name="connsiteX5" fmla="*/ 549171 w 3215928"/>
                <a:gd name="connsiteY5" fmla="*/ 541946 h 3584612"/>
                <a:gd name="connsiteX6" fmla="*/ 207613 w 3215928"/>
                <a:gd name="connsiteY6" fmla="*/ 1257655 h 3584612"/>
                <a:gd name="connsiteX7" fmla="*/ 269783 w 3215928"/>
                <a:gd name="connsiteY7" fmla="*/ 1568741 h 3584612"/>
                <a:gd name="connsiteX8" fmla="*/ 269783 w 3215928"/>
                <a:gd name="connsiteY8" fmla="*/ 1730476 h 3584612"/>
                <a:gd name="connsiteX9" fmla="*/ 182802 w 3215928"/>
                <a:gd name="connsiteY9" fmla="*/ 1886114 h 3584612"/>
                <a:gd name="connsiteX10" fmla="*/ 58650 w 3215928"/>
                <a:gd name="connsiteY10" fmla="*/ 2166149 h 3584612"/>
                <a:gd name="connsiteX11" fmla="*/ 39923 w 3215928"/>
                <a:gd name="connsiteY11" fmla="*/ 2396369 h 3584612"/>
                <a:gd name="connsiteX12" fmla="*/ 207518 w 3215928"/>
                <a:gd name="connsiteY12" fmla="*/ 2502191 h 3584612"/>
                <a:gd name="connsiteX13" fmla="*/ 182706 w 3215928"/>
                <a:gd name="connsiteY13" fmla="*/ 2564390 h 3584612"/>
                <a:gd name="connsiteX14" fmla="*/ 201339 w 3215928"/>
                <a:gd name="connsiteY14" fmla="*/ 2682595 h 3584612"/>
                <a:gd name="connsiteX15" fmla="*/ 188790 w 3215928"/>
                <a:gd name="connsiteY15" fmla="*/ 2707455 h 3584612"/>
                <a:gd name="connsiteX16" fmla="*/ 232424 w 3215928"/>
                <a:gd name="connsiteY16" fmla="*/ 2800895 h 3584612"/>
                <a:gd name="connsiteX17" fmla="*/ 238603 w 3215928"/>
                <a:gd name="connsiteY17" fmla="*/ 2894145 h 3584612"/>
                <a:gd name="connsiteX18" fmla="*/ 182611 w 3215928"/>
                <a:gd name="connsiteY18" fmla="*/ 3062261 h 3584612"/>
                <a:gd name="connsiteX19" fmla="*/ 337943 w 3215928"/>
                <a:gd name="connsiteY19" fmla="*/ 3199136 h 3584612"/>
                <a:gd name="connsiteX20" fmla="*/ 704407 w 3215928"/>
                <a:gd name="connsiteY20" fmla="*/ 3230187 h 3584612"/>
                <a:gd name="connsiteX21" fmla="*/ 1120589 w 3215928"/>
                <a:gd name="connsiteY21" fmla="*/ 3304768 h 3584612"/>
                <a:gd name="connsiteX22" fmla="*/ 1293983 w 3215928"/>
                <a:gd name="connsiteY22" fmla="*/ 3584612 h 3584612"/>
                <a:gd name="connsiteX23" fmla="*/ 2993123 w 3215928"/>
                <a:gd name="connsiteY23" fmla="*/ 3581850 h 3584612"/>
                <a:gd name="connsiteX24" fmla="*/ 2993123 w 3215928"/>
                <a:gd name="connsiteY24" fmla="*/ 3581850 h 358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215928" h="3584612">
                  <a:moveTo>
                    <a:pt x="2993314" y="3582136"/>
                  </a:moveTo>
                  <a:cubicBezTo>
                    <a:pt x="2924964" y="3488791"/>
                    <a:pt x="2791402" y="3037496"/>
                    <a:pt x="2803855" y="2844520"/>
                  </a:cubicBezTo>
                  <a:cubicBezTo>
                    <a:pt x="2816308" y="2651734"/>
                    <a:pt x="3064705" y="2060517"/>
                    <a:pt x="3114423" y="1892496"/>
                  </a:cubicBezTo>
                  <a:cubicBezTo>
                    <a:pt x="3164045" y="1724475"/>
                    <a:pt x="3325556" y="1288802"/>
                    <a:pt x="3095791" y="759878"/>
                  </a:cubicBezTo>
                  <a:cubicBezTo>
                    <a:pt x="2865930" y="230764"/>
                    <a:pt x="2431211" y="13023"/>
                    <a:pt x="1928047" y="545"/>
                  </a:cubicBezTo>
                  <a:cubicBezTo>
                    <a:pt x="1424978" y="-11837"/>
                    <a:pt x="859739" y="187235"/>
                    <a:pt x="549171" y="541946"/>
                  </a:cubicBezTo>
                  <a:cubicBezTo>
                    <a:pt x="238793" y="896657"/>
                    <a:pt x="220066" y="1182979"/>
                    <a:pt x="207613" y="1257655"/>
                  </a:cubicBezTo>
                  <a:cubicBezTo>
                    <a:pt x="195255" y="1332331"/>
                    <a:pt x="244972" y="1500352"/>
                    <a:pt x="269783" y="1568741"/>
                  </a:cubicBezTo>
                  <a:cubicBezTo>
                    <a:pt x="294595" y="1637226"/>
                    <a:pt x="275962" y="1662086"/>
                    <a:pt x="269783" y="1730476"/>
                  </a:cubicBezTo>
                  <a:cubicBezTo>
                    <a:pt x="263509" y="1798961"/>
                    <a:pt x="207613" y="1842585"/>
                    <a:pt x="182802" y="1886114"/>
                  </a:cubicBezTo>
                  <a:cubicBezTo>
                    <a:pt x="157990" y="1929739"/>
                    <a:pt x="108273" y="2060327"/>
                    <a:pt x="58650" y="2166149"/>
                  </a:cubicBezTo>
                  <a:cubicBezTo>
                    <a:pt x="8933" y="2271972"/>
                    <a:pt x="-34511" y="2327979"/>
                    <a:pt x="39923" y="2396369"/>
                  </a:cubicBezTo>
                  <a:cubicBezTo>
                    <a:pt x="114452" y="2464853"/>
                    <a:pt x="188981" y="2464853"/>
                    <a:pt x="207518" y="2502191"/>
                  </a:cubicBezTo>
                  <a:cubicBezTo>
                    <a:pt x="226150" y="2539529"/>
                    <a:pt x="195160" y="2545721"/>
                    <a:pt x="182706" y="2564390"/>
                  </a:cubicBezTo>
                  <a:cubicBezTo>
                    <a:pt x="170253" y="2583154"/>
                    <a:pt x="145442" y="2620396"/>
                    <a:pt x="201339" y="2682595"/>
                  </a:cubicBezTo>
                  <a:lnTo>
                    <a:pt x="188790" y="2707455"/>
                  </a:lnTo>
                  <a:cubicBezTo>
                    <a:pt x="176337" y="2732411"/>
                    <a:pt x="201339" y="2775940"/>
                    <a:pt x="232424" y="2800895"/>
                  </a:cubicBezTo>
                  <a:cubicBezTo>
                    <a:pt x="263414" y="2825756"/>
                    <a:pt x="257235" y="2838138"/>
                    <a:pt x="238603" y="2894145"/>
                  </a:cubicBezTo>
                  <a:cubicBezTo>
                    <a:pt x="219971" y="2950247"/>
                    <a:pt x="195065" y="2968821"/>
                    <a:pt x="182611" y="3062261"/>
                  </a:cubicBezTo>
                  <a:cubicBezTo>
                    <a:pt x="170158" y="3155511"/>
                    <a:pt x="244782" y="3155511"/>
                    <a:pt x="337943" y="3199136"/>
                  </a:cubicBezTo>
                  <a:cubicBezTo>
                    <a:pt x="431104" y="3242665"/>
                    <a:pt x="586435" y="3223996"/>
                    <a:pt x="704407" y="3230187"/>
                  </a:cubicBezTo>
                  <a:cubicBezTo>
                    <a:pt x="822380" y="3236378"/>
                    <a:pt x="1033608" y="3280003"/>
                    <a:pt x="1120589" y="3304768"/>
                  </a:cubicBezTo>
                  <a:cubicBezTo>
                    <a:pt x="1207381" y="3329723"/>
                    <a:pt x="1238086" y="3491362"/>
                    <a:pt x="1293983" y="3584612"/>
                  </a:cubicBezTo>
                  <a:lnTo>
                    <a:pt x="2993123" y="3581850"/>
                  </a:lnTo>
                  <a:lnTo>
                    <a:pt x="2993123" y="3581850"/>
                  </a:lnTo>
                  <a:close/>
                </a:path>
              </a:pathLst>
            </a:custGeom>
            <a:solidFill>
              <a:schemeClr val="bg1"/>
            </a:solidFill>
            <a:ln w="0" cap="flat">
              <a:noFill/>
              <a:prstDash val="solid"/>
              <a:miter/>
            </a:ln>
          </p:spPr>
          <p:txBody>
            <a:bodyPr rtlCol="0" anchor="ctr"/>
            <a:lstStyle/>
            <a:p>
              <a:endParaRPr lang="fr-CA"/>
            </a:p>
          </p:txBody>
        </p:sp>
        <p:sp>
          <p:nvSpPr>
            <p:cNvPr id="7" name="Freeform 11">
              <a:extLst>
                <a:ext uri="{FF2B5EF4-FFF2-40B4-BE49-F238E27FC236}">
                  <a16:creationId xmlns:a16="http://schemas.microsoft.com/office/drawing/2014/main" id="{AAC57319-B3E7-908E-2D71-D97D3A0C3C1F}"/>
                </a:ext>
              </a:extLst>
            </p:cNvPr>
            <p:cNvSpPr/>
            <p:nvPr/>
          </p:nvSpPr>
          <p:spPr>
            <a:xfrm>
              <a:off x="8255251" y="2084657"/>
              <a:ext cx="1122360" cy="1124591"/>
            </a:xfrm>
            <a:custGeom>
              <a:avLst/>
              <a:gdLst>
                <a:gd name="connsiteX0" fmla="*/ 903016 w 1122360"/>
                <a:gd name="connsiteY0" fmla="*/ 603634 h 1124591"/>
                <a:gd name="connsiteX1" fmla="*/ 861189 w 1122360"/>
                <a:gd name="connsiteY1" fmla="*/ 731555 h 1124591"/>
                <a:gd name="connsiteX2" fmla="*/ 773637 w 1122360"/>
                <a:gd name="connsiteY2" fmla="*/ 833758 h 1124591"/>
                <a:gd name="connsiteX3" fmla="*/ 653763 w 1122360"/>
                <a:gd name="connsiteY3" fmla="*/ 894528 h 1124591"/>
                <a:gd name="connsiteX4" fmla="*/ 519821 w 1122360"/>
                <a:gd name="connsiteY4" fmla="*/ 904720 h 1124591"/>
                <a:gd name="connsiteX5" fmla="*/ 392057 w 1122360"/>
                <a:gd name="connsiteY5" fmla="*/ 862905 h 1124591"/>
                <a:gd name="connsiteX6" fmla="*/ 290341 w 1122360"/>
                <a:gd name="connsiteY6" fmla="*/ 775084 h 1124591"/>
                <a:gd name="connsiteX7" fmla="*/ 229501 w 1122360"/>
                <a:gd name="connsiteY7" fmla="*/ 655069 h 1124591"/>
                <a:gd name="connsiteX8" fmla="*/ 219329 w 1122360"/>
                <a:gd name="connsiteY8" fmla="*/ 520862 h 1124591"/>
                <a:gd name="connsiteX9" fmla="*/ 261062 w 1122360"/>
                <a:gd name="connsiteY9" fmla="*/ 392941 h 1124591"/>
                <a:gd name="connsiteX10" fmla="*/ 348709 w 1122360"/>
                <a:gd name="connsiteY10" fmla="*/ 290738 h 1124591"/>
                <a:gd name="connsiteX11" fmla="*/ 468582 w 1122360"/>
                <a:gd name="connsiteY11" fmla="*/ 229873 h 1124591"/>
                <a:gd name="connsiteX12" fmla="*/ 602525 w 1122360"/>
                <a:gd name="connsiteY12" fmla="*/ 219777 h 1124591"/>
                <a:gd name="connsiteX13" fmla="*/ 730098 w 1122360"/>
                <a:gd name="connsiteY13" fmla="*/ 261687 h 1124591"/>
                <a:gd name="connsiteX14" fmla="*/ 832100 w 1122360"/>
                <a:gd name="connsiteY14" fmla="*/ 349317 h 1124591"/>
                <a:gd name="connsiteX15" fmla="*/ 892749 w 1122360"/>
                <a:gd name="connsiteY15" fmla="*/ 469427 h 1124591"/>
                <a:gd name="connsiteX16" fmla="*/ 902921 w 1122360"/>
                <a:gd name="connsiteY16" fmla="*/ 603634 h 1124591"/>
                <a:gd name="connsiteX17" fmla="*/ 902921 w 1122360"/>
                <a:gd name="connsiteY17" fmla="*/ 603634 h 1124591"/>
                <a:gd name="connsiteX18" fmla="*/ 1057302 w 1122360"/>
                <a:gd name="connsiteY18" fmla="*/ 584584 h 1124591"/>
                <a:gd name="connsiteX19" fmla="*/ 1122325 w 1122360"/>
                <a:gd name="connsiteY19" fmla="*/ 563344 h 1124591"/>
                <a:gd name="connsiteX20" fmla="*/ 1115765 w 1122360"/>
                <a:gd name="connsiteY20" fmla="*/ 475904 h 1124591"/>
                <a:gd name="connsiteX21" fmla="*/ 1047891 w 1122360"/>
                <a:gd name="connsiteY21" fmla="*/ 464950 h 1124591"/>
                <a:gd name="connsiteX22" fmla="*/ 1039620 w 1122360"/>
                <a:gd name="connsiteY22" fmla="*/ 428470 h 1124591"/>
                <a:gd name="connsiteX23" fmla="*/ 1027928 w 1122360"/>
                <a:gd name="connsiteY23" fmla="*/ 392941 h 1124591"/>
                <a:gd name="connsiteX24" fmla="*/ 1080307 w 1122360"/>
                <a:gd name="connsiteY24" fmla="*/ 348460 h 1124591"/>
                <a:gd name="connsiteX25" fmla="*/ 1040571 w 1122360"/>
                <a:gd name="connsiteY25" fmla="*/ 270069 h 1124591"/>
                <a:gd name="connsiteX26" fmla="*/ 974028 w 1122360"/>
                <a:gd name="connsiteY26" fmla="*/ 285690 h 1124591"/>
                <a:gd name="connsiteX27" fmla="*/ 952068 w 1122360"/>
                <a:gd name="connsiteY27" fmla="*/ 255210 h 1124591"/>
                <a:gd name="connsiteX28" fmla="*/ 927732 w 1122360"/>
                <a:gd name="connsiteY28" fmla="*/ 226825 h 1124591"/>
                <a:gd name="connsiteX29" fmla="*/ 958818 w 1122360"/>
                <a:gd name="connsiteY29" fmla="*/ 165484 h 1124591"/>
                <a:gd name="connsiteX30" fmla="*/ 892369 w 1122360"/>
                <a:gd name="connsiteY30" fmla="*/ 108430 h 1124591"/>
                <a:gd name="connsiteX31" fmla="*/ 836758 w 1122360"/>
                <a:gd name="connsiteY31" fmla="*/ 148625 h 1124591"/>
                <a:gd name="connsiteX32" fmla="*/ 804912 w 1122360"/>
                <a:gd name="connsiteY32" fmla="*/ 128718 h 1124591"/>
                <a:gd name="connsiteX33" fmla="*/ 771640 w 1122360"/>
                <a:gd name="connsiteY33" fmla="*/ 111763 h 1124591"/>
                <a:gd name="connsiteX34" fmla="*/ 777059 w 1122360"/>
                <a:gd name="connsiteY34" fmla="*/ 43374 h 1124591"/>
                <a:gd name="connsiteX35" fmla="*/ 693974 w 1122360"/>
                <a:gd name="connsiteY35" fmla="*/ 15847 h 1124591"/>
                <a:gd name="connsiteX36" fmla="*/ 657851 w 1122360"/>
                <a:gd name="connsiteY36" fmla="*/ 74330 h 1124591"/>
                <a:gd name="connsiteX37" fmla="*/ 620777 w 1122360"/>
                <a:gd name="connsiteY37" fmla="*/ 68139 h 1124591"/>
                <a:gd name="connsiteX38" fmla="*/ 583417 w 1122360"/>
                <a:gd name="connsiteY38" fmla="*/ 65186 h 1124591"/>
                <a:gd name="connsiteX39" fmla="*/ 562218 w 1122360"/>
                <a:gd name="connsiteY39" fmla="*/ 35 h 1124591"/>
                <a:gd name="connsiteX40" fmla="*/ 474856 w 1122360"/>
                <a:gd name="connsiteY40" fmla="*/ 6607 h 1124591"/>
                <a:gd name="connsiteX41" fmla="*/ 463924 w 1122360"/>
                <a:gd name="connsiteY41" fmla="*/ 74521 h 1124591"/>
                <a:gd name="connsiteX42" fmla="*/ 427420 w 1122360"/>
                <a:gd name="connsiteY42" fmla="*/ 82807 h 1124591"/>
                <a:gd name="connsiteX43" fmla="*/ 392057 w 1122360"/>
                <a:gd name="connsiteY43" fmla="*/ 94618 h 1124591"/>
                <a:gd name="connsiteX44" fmla="*/ 347568 w 1122360"/>
                <a:gd name="connsiteY44" fmla="*/ 42136 h 1124591"/>
                <a:gd name="connsiteX45" fmla="*/ 269427 w 1122360"/>
                <a:gd name="connsiteY45" fmla="*/ 81855 h 1124591"/>
                <a:gd name="connsiteX46" fmla="*/ 285017 w 1122360"/>
                <a:gd name="connsiteY46" fmla="*/ 148530 h 1124591"/>
                <a:gd name="connsiteX47" fmla="*/ 254597 w 1122360"/>
                <a:gd name="connsiteY47" fmla="*/ 170437 h 1124591"/>
                <a:gd name="connsiteX48" fmla="*/ 226269 w 1122360"/>
                <a:gd name="connsiteY48" fmla="*/ 194917 h 1124591"/>
                <a:gd name="connsiteX49" fmla="*/ 160105 w 1122360"/>
                <a:gd name="connsiteY49" fmla="*/ 169390 h 1124591"/>
                <a:gd name="connsiteX50" fmla="*/ 113050 w 1122360"/>
                <a:gd name="connsiteY50" fmla="*/ 224444 h 1124591"/>
                <a:gd name="connsiteX51" fmla="*/ 148223 w 1122360"/>
                <a:gd name="connsiteY51" fmla="*/ 285880 h 1124591"/>
                <a:gd name="connsiteX52" fmla="*/ 128450 w 1122360"/>
                <a:gd name="connsiteY52" fmla="*/ 317694 h 1124591"/>
                <a:gd name="connsiteX53" fmla="*/ 111529 w 1122360"/>
                <a:gd name="connsiteY53" fmla="*/ 351222 h 1124591"/>
                <a:gd name="connsiteX54" fmla="*/ 43179 w 1122360"/>
                <a:gd name="connsiteY54" fmla="*/ 345697 h 1124591"/>
                <a:gd name="connsiteX55" fmla="*/ 15801 w 1122360"/>
                <a:gd name="connsiteY55" fmla="*/ 429041 h 1124591"/>
                <a:gd name="connsiteX56" fmla="*/ 74264 w 1122360"/>
                <a:gd name="connsiteY56" fmla="*/ 465236 h 1124591"/>
                <a:gd name="connsiteX57" fmla="*/ 67990 w 1122360"/>
                <a:gd name="connsiteY57" fmla="*/ 502193 h 1124591"/>
                <a:gd name="connsiteX58" fmla="*/ 65043 w 1122360"/>
                <a:gd name="connsiteY58" fmla="*/ 539626 h 1124591"/>
                <a:gd name="connsiteX59" fmla="*/ 21 w 1122360"/>
                <a:gd name="connsiteY59" fmla="*/ 560867 h 1124591"/>
                <a:gd name="connsiteX60" fmla="*/ 6675 w 1122360"/>
                <a:gd name="connsiteY60" fmla="*/ 648497 h 1124591"/>
                <a:gd name="connsiteX61" fmla="*/ 74455 w 1122360"/>
                <a:gd name="connsiteY61" fmla="*/ 659356 h 1124591"/>
                <a:gd name="connsiteX62" fmla="*/ 82725 w 1122360"/>
                <a:gd name="connsiteY62" fmla="*/ 695932 h 1124591"/>
                <a:gd name="connsiteX63" fmla="*/ 94608 w 1122360"/>
                <a:gd name="connsiteY63" fmla="*/ 731460 h 1124591"/>
                <a:gd name="connsiteX64" fmla="*/ 42133 w 1122360"/>
                <a:gd name="connsiteY64" fmla="*/ 776037 h 1124591"/>
                <a:gd name="connsiteX65" fmla="*/ 81774 w 1122360"/>
                <a:gd name="connsiteY65" fmla="*/ 854332 h 1124591"/>
                <a:gd name="connsiteX66" fmla="*/ 148318 w 1122360"/>
                <a:gd name="connsiteY66" fmla="*/ 838807 h 1124591"/>
                <a:gd name="connsiteX67" fmla="*/ 170182 w 1122360"/>
                <a:gd name="connsiteY67" fmla="*/ 869287 h 1124591"/>
                <a:gd name="connsiteX68" fmla="*/ 194708 w 1122360"/>
                <a:gd name="connsiteY68" fmla="*/ 897766 h 1124591"/>
                <a:gd name="connsiteX69" fmla="*/ 163433 w 1122360"/>
                <a:gd name="connsiteY69" fmla="*/ 959107 h 1124591"/>
                <a:gd name="connsiteX70" fmla="*/ 229881 w 1122360"/>
                <a:gd name="connsiteY70" fmla="*/ 1016162 h 1124591"/>
                <a:gd name="connsiteX71" fmla="*/ 285587 w 1122360"/>
                <a:gd name="connsiteY71" fmla="*/ 976062 h 1124591"/>
                <a:gd name="connsiteX72" fmla="*/ 317243 w 1122360"/>
                <a:gd name="connsiteY72" fmla="*/ 995874 h 1124591"/>
                <a:gd name="connsiteX73" fmla="*/ 350610 w 1122360"/>
                <a:gd name="connsiteY73" fmla="*/ 1012733 h 1124591"/>
                <a:gd name="connsiteX74" fmla="*/ 345191 w 1122360"/>
                <a:gd name="connsiteY74" fmla="*/ 1081218 h 1124591"/>
                <a:gd name="connsiteX75" fmla="*/ 428276 w 1122360"/>
                <a:gd name="connsiteY75" fmla="*/ 1108555 h 1124591"/>
                <a:gd name="connsiteX76" fmla="*/ 464494 w 1122360"/>
                <a:gd name="connsiteY76" fmla="*/ 1050166 h 1124591"/>
                <a:gd name="connsiteX77" fmla="*/ 501474 w 1122360"/>
                <a:gd name="connsiteY77" fmla="*/ 1056358 h 1124591"/>
                <a:gd name="connsiteX78" fmla="*/ 538833 w 1122360"/>
                <a:gd name="connsiteY78" fmla="*/ 1059406 h 1124591"/>
                <a:gd name="connsiteX79" fmla="*/ 560032 w 1122360"/>
                <a:gd name="connsiteY79" fmla="*/ 1124557 h 1124591"/>
                <a:gd name="connsiteX80" fmla="*/ 647394 w 1122360"/>
                <a:gd name="connsiteY80" fmla="*/ 1117984 h 1124591"/>
                <a:gd name="connsiteX81" fmla="*/ 658231 w 1122360"/>
                <a:gd name="connsiteY81" fmla="*/ 1050071 h 1124591"/>
                <a:gd name="connsiteX82" fmla="*/ 694735 w 1122360"/>
                <a:gd name="connsiteY82" fmla="*/ 1041784 h 1124591"/>
                <a:gd name="connsiteX83" fmla="*/ 730098 w 1122360"/>
                <a:gd name="connsiteY83" fmla="*/ 1029973 h 1124591"/>
                <a:gd name="connsiteX84" fmla="*/ 774682 w 1122360"/>
                <a:gd name="connsiteY84" fmla="*/ 1082456 h 1124591"/>
                <a:gd name="connsiteX85" fmla="*/ 852823 w 1122360"/>
                <a:gd name="connsiteY85" fmla="*/ 1042737 h 1124591"/>
                <a:gd name="connsiteX86" fmla="*/ 837328 w 1122360"/>
                <a:gd name="connsiteY86" fmla="*/ 975967 h 1124591"/>
                <a:gd name="connsiteX87" fmla="*/ 867653 w 1122360"/>
                <a:gd name="connsiteY87" fmla="*/ 954059 h 1124591"/>
                <a:gd name="connsiteX88" fmla="*/ 895981 w 1122360"/>
                <a:gd name="connsiteY88" fmla="*/ 929580 h 1124591"/>
                <a:gd name="connsiteX89" fmla="*/ 957297 w 1122360"/>
                <a:gd name="connsiteY89" fmla="*/ 960822 h 1124591"/>
                <a:gd name="connsiteX90" fmla="*/ 1014144 w 1122360"/>
                <a:gd name="connsiteY90" fmla="*/ 894147 h 1124591"/>
                <a:gd name="connsiteX91" fmla="*/ 974218 w 1122360"/>
                <a:gd name="connsiteY91" fmla="*/ 838426 h 1124591"/>
                <a:gd name="connsiteX92" fmla="*/ 993800 w 1122360"/>
                <a:gd name="connsiteY92" fmla="*/ 806612 h 1124591"/>
                <a:gd name="connsiteX93" fmla="*/ 1010721 w 1122360"/>
                <a:gd name="connsiteY93" fmla="*/ 773179 h 1124591"/>
                <a:gd name="connsiteX94" fmla="*/ 1079071 w 1122360"/>
                <a:gd name="connsiteY94" fmla="*/ 778609 h 1124591"/>
                <a:gd name="connsiteX95" fmla="*/ 1106544 w 1122360"/>
                <a:gd name="connsiteY95" fmla="*/ 695360 h 1124591"/>
                <a:gd name="connsiteX96" fmla="*/ 1048176 w 1122360"/>
                <a:gd name="connsiteY96" fmla="*/ 659070 h 1124591"/>
                <a:gd name="connsiteX97" fmla="*/ 1054450 w 1122360"/>
                <a:gd name="connsiteY97" fmla="*/ 622018 h 1124591"/>
                <a:gd name="connsiteX98" fmla="*/ 1057302 w 1122360"/>
                <a:gd name="connsiteY98" fmla="*/ 584584 h 1124591"/>
                <a:gd name="connsiteX99" fmla="*/ 1057302 w 1122360"/>
                <a:gd name="connsiteY99" fmla="*/ 584584 h 11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60" h="1124591">
                  <a:moveTo>
                    <a:pt x="903016" y="603634"/>
                  </a:moveTo>
                  <a:cubicBezTo>
                    <a:pt x="897693" y="648402"/>
                    <a:pt x="883243" y="692122"/>
                    <a:pt x="861189" y="731555"/>
                  </a:cubicBezTo>
                  <a:cubicBezTo>
                    <a:pt x="839039" y="771084"/>
                    <a:pt x="809095" y="805945"/>
                    <a:pt x="773637" y="833758"/>
                  </a:cubicBezTo>
                  <a:cubicBezTo>
                    <a:pt x="738178" y="861667"/>
                    <a:pt x="697397" y="882241"/>
                    <a:pt x="653763" y="894528"/>
                  </a:cubicBezTo>
                  <a:cubicBezTo>
                    <a:pt x="610035" y="906625"/>
                    <a:pt x="564500" y="910244"/>
                    <a:pt x="519821" y="904720"/>
                  </a:cubicBezTo>
                  <a:cubicBezTo>
                    <a:pt x="475237" y="899386"/>
                    <a:pt x="431508" y="885003"/>
                    <a:pt x="392057" y="862905"/>
                  </a:cubicBezTo>
                  <a:cubicBezTo>
                    <a:pt x="352701" y="840616"/>
                    <a:pt x="318004" y="810613"/>
                    <a:pt x="290341" y="775084"/>
                  </a:cubicBezTo>
                  <a:cubicBezTo>
                    <a:pt x="262487" y="739556"/>
                    <a:pt x="241859" y="698694"/>
                    <a:pt x="229501" y="655069"/>
                  </a:cubicBezTo>
                  <a:cubicBezTo>
                    <a:pt x="217428" y="611254"/>
                    <a:pt x="213911" y="565630"/>
                    <a:pt x="219329" y="520862"/>
                  </a:cubicBezTo>
                  <a:cubicBezTo>
                    <a:pt x="224748" y="476095"/>
                    <a:pt x="239007" y="432280"/>
                    <a:pt x="261062" y="392941"/>
                  </a:cubicBezTo>
                  <a:cubicBezTo>
                    <a:pt x="283401" y="353508"/>
                    <a:pt x="313251" y="318551"/>
                    <a:pt x="348709" y="290738"/>
                  </a:cubicBezTo>
                  <a:cubicBezTo>
                    <a:pt x="384072" y="262830"/>
                    <a:pt x="424854" y="242256"/>
                    <a:pt x="468582" y="229873"/>
                  </a:cubicBezTo>
                  <a:cubicBezTo>
                    <a:pt x="512216" y="217777"/>
                    <a:pt x="557750" y="214252"/>
                    <a:pt x="602525" y="219777"/>
                  </a:cubicBezTo>
                  <a:cubicBezTo>
                    <a:pt x="647109" y="225206"/>
                    <a:pt x="690837" y="239494"/>
                    <a:pt x="730098" y="261687"/>
                  </a:cubicBezTo>
                  <a:cubicBezTo>
                    <a:pt x="769359" y="283880"/>
                    <a:pt x="804342" y="313884"/>
                    <a:pt x="832100" y="349317"/>
                  </a:cubicBezTo>
                  <a:cubicBezTo>
                    <a:pt x="859953" y="384845"/>
                    <a:pt x="880391" y="425707"/>
                    <a:pt x="892749" y="469427"/>
                  </a:cubicBezTo>
                  <a:cubicBezTo>
                    <a:pt x="904822" y="513147"/>
                    <a:pt x="908340" y="558772"/>
                    <a:pt x="902921" y="603634"/>
                  </a:cubicBezTo>
                  <a:lnTo>
                    <a:pt x="902921" y="603634"/>
                  </a:lnTo>
                  <a:close/>
                  <a:moveTo>
                    <a:pt x="1057302" y="584584"/>
                  </a:moveTo>
                  <a:cubicBezTo>
                    <a:pt x="1079641" y="578488"/>
                    <a:pt x="1100936" y="571440"/>
                    <a:pt x="1122325" y="563344"/>
                  </a:cubicBezTo>
                  <a:cubicBezTo>
                    <a:pt x="1122705" y="534007"/>
                    <a:pt x="1120043" y="504860"/>
                    <a:pt x="1115765" y="475904"/>
                  </a:cubicBezTo>
                  <a:cubicBezTo>
                    <a:pt x="1093711" y="471142"/>
                    <a:pt x="1070706" y="467713"/>
                    <a:pt x="1047891" y="464950"/>
                  </a:cubicBezTo>
                  <a:lnTo>
                    <a:pt x="1039620" y="428470"/>
                  </a:lnTo>
                  <a:lnTo>
                    <a:pt x="1027928" y="392941"/>
                  </a:lnTo>
                  <a:cubicBezTo>
                    <a:pt x="1045894" y="378844"/>
                    <a:pt x="1063671" y="363890"/>
                    <a:pt x="1080307" y="348460"/>
                  </a:cubicBezTo>
                  <a:cubicBezTo>
                    <a:pt x="1068900" y="321504"/>
                    <a:pt x="1056161" y="295120"/>
                    <a:pt x="1040571" y="270069"/>
                  </a:cubicBezTo>
                  <a:cubicBezTo>
                    <a:pt x="1018136" y="274355"/>
                    <a:pt x="996272" y="279403"/>
                    <a:pt x="974028" y="285690"/>
                  </a:cubicBezTo>
                  <a:lnTo>
                    <a:pt x="952068" y="255210"/>
                  </a:lnTo>
                  <a:cubicBezTo>
                    <a:pt x="944463" y="245399"/>
                    <a:pt x="935813" y="236255"/>
                    <a:pt x="927732" y="226825"/>
                  </a:cubicBezTo>
                  <a:cubicBezTo>
                    <a:pt x="938854" y="206918"/>
                    <a:pt x="949596" y="186058"/>
                    <a:pt x="958818" y="165484"/>
                  </a:cubicBezTo>
                  <a:cubicBezTo>
                    <a:pt x="938094" y="144815"/>
                    <a:pt x="916040" y="125575"/>
                    <a:pt x="892369" y="108430"/>
                  </a:cubicBezTo>
                  <a:cubicBezTo>
                    <a:pt x="873262" y="120907"/>
                    <a:pt x="854820" y="134242"/>
                    <a:pt x="836758" y="148625"/>
                  </a:cubicBezTo>
                  <a:lnTo>
                    <a:pt x="804912" y="128718"/>
                  </a:lnTo>
                  <a:lnTo>
                    <a:pt x="771640" y="111763"/>
                  </a:lnTo>
                  <a:cubicBezTo>
                    <a:pt x="774492" y="88808"/>
                    <a:pt x="776203" y="66043"/>
                    <a:pt x="777059" y="43374"/>
                  </a:cubicBezTo>
                  <a:cubicBezTo>
                    <a:pt x="750156" y="31944"/>
                    <a:pt x="722398" y="22990"/>
                    <a:pt x="693974" y="15847"/>
                  </a:cubicBezTo>
                  <a:cubicBezTo>
                    <a:pt x="681046" y="34420"/>
                    <a:pt x="668973" y="54518"/>
                    <a:pt x="657851" y="74330"/>
                  </a:cubicBezTo>
                  <a:cubicBezTo>
                    <a:pt x="645398" y="72235"/>
                    <a:pt x="633135" y="69663"/>
                    <a:pt x="620777" y="68139"/>
                  </a:cubicBezTo>
                  <a:lnTo>
                    <a:pt x="583417" y="65186"/>
                  </a:lnTo>
                  <a:cubicBezTo>
                    <a:pt x="577333" y="42802"/>
                    <a:pt x="570299" y="21562"/>
                    <a:pt x="562218" y="35"/>
                  </a:cubicBezTo>
                  <a:cubicBezTo>
                    <a:pt x="532844" y="-346"/>
                    <a:pt x="503755" y="2416"/>
                    <a:pt x="474856" y="6607"/>
                  </a:cubicBezTo>
                  <a:cubicBezTo>
                    <a:pt x="470103" y="28705"/>
                    <a:pt x="466586" y="51851"/>
                    <a:pt x="463924" y="74521"/>
                  </a:cubicBezTo>
                  <a:lnTo>
                    <a:pt x="427420" y="82807"/>
                  </a:lnTo>
                  <a:lnTo>
                    <a:pt x="392057" y="94618"/>
                  </a:lnTo>
                  <a:cubicBezTo>
                    <a:pt x="377988" y="76616"/>
                    <a:pt x="363063" y="58709"/>
                    <a:pt x="347568" y="42136"/>
                  </a:cubicBezTo>
                  <a:cubicBezTo>
                    <a:pt x="320570" y="53566"/>
                    <a:pt x="294238" y="66329"/>
                    <a:pt x="269427" y="81855"/>
                  </a:cubicBezTo>
                  <a:cubicBezTo>
                    <a:pt x="273705" y="104334"/>
                    <a:pt x="278743" y="126241"/>
                    <a:pt x="285017" y="148530"/>
                  </a:cubicBezTo>
                  <a:lnTo>
                    <a:pt x="254597" y="170437"/>
                  </a:lnTo>
                  <a:cubicBezTo>
                    <a:pt x="244806" y="178057"/>
                    <a:pt x="235585" y="186725"/>
                    <a:pt x="226269" y="194917"/>
                  </a:cubicBezTo>
                  <a:cubicBezTo>
                    <a:pt x="206306" y="183772"/>
                    <a:pt x="182065" y="176057"/>
                    <a:pt x="160105" y="169390"/>
                  </a:cubicBezTo>
                  <a:cubicBezTo>
                    <a:pt x="139667" y="190345"/>
                    <a:pt x="130161" y="200727"/>
                    <a:pt x="113050" y="224444"/>
                  </a:cubicBezTo>
                  <a:cubicBezTo>
                    <a:pt x="125123" y="250828"/>
                    <a:pt x="133868" y="267878"/>
                    <a:pt x="148223" y="285880"/>
                  </a:cubicBezTo>
                  <a:lnTo>
                    <a:pt x="128450" y="317694"/>
                  </a:lnTo>
                  <a:lnTo>
                    <a:pt x="111529" y="351222"/>
                  </a:lnTo>
                  <a:cubicBezTo>
                    <a:pt x="88619" y="348269"/>
                    <a:pt x="65899" y="346459"/>
                    <a:pt x="43179" y="345697"/>
                  </a:cubicBezTo>
                  <a:cubicBezTo>
                    <a:pt x="31772" y="372653"/>
                    <a:pt x="23026" y="400466"/>
                    <a:pt x="15801" y="429041"/>
                  </a:cubicBezTo>
                  <a:cubicBezTo>
                    <a:pt x="34433" y="441805"/>
                    <a:pt x="54301" y="454092"/>
                    <a:pt x="74264" y="465236"/>
                  </a:cubicBezTo>
                  <a:cubicBezTo>
                    <a:pt x="72173" y="477619"/>
                    <a:pt x="69511" y="489811"/>
                    <a:pt x="67990" y="502193"/>
                  </a:cubicBezTo>
                  <a:lnTo>
                    <a:pt x="65043" y="539626"/>
                  </a:lnTo>
                  <a:cubicBezTo>
                    <a:pt x="42799" y="545818"/>
                    <a:pt x="21410" y="552866"/>
                    <a:pt x="21" y="560867"/>
                  </a:cubicBezTo>
                  <a:cubicBezTo>
                    <a:pt x="-264" y="590299"/>
                    <a:pt x="2397" y="619446"/>
                    <a:pt x="6675" y="648497"/>
                  </a:cubicBezTo>
                  <a:cubicBezTo>
                    <a:pt x="28730" y="653164"/>
                    <a:pt x="51830" y="656689"/>
                    <a:pt x="74455" y="659356"/>
                  </a:cubicBezTo>
                  <a:lnTo>
                    <a:pt x="82725" y="695932"/>
                  </a:lnTo>
                  <a:lnTo>
                    <a:pt x="94608" y="731460"/>
                  </a:lnTo>
                  <a:cubicBezTo>
                    <a:pt x="76546" y="745557"/>
                    <a:pt x="58674" y="760511"/>
                    <a:pt x="42133" y="776037"/>
                  </a:cubicBezTo>
                  <a:cubicBezTo>
                    <a:pt x="53446" y="802993"/>
                    <a:pt x="66279" y="829377"/>
                    <a:pt x="81774" y="854332"/>
                  </a:cubicBezTo>
                  <a:cubicBezTo>
                    <a:pt x="104304" y="850046"/>
                    <a:pt x="126073" y="845093"/>
                    <a:pt x="148318" y="838807"/>
                  </a:cubicBezTo>
                  <a:lnTo>
                    <a:pt x="170182" y="869287"/>
                  </a:lnTo>
                  <a:cubicBezTo>
                    <a:pt x="177882" y="879097"/>
                    <a:pt x="186438" y="888337"/>
                    <a:pt x="194708" y="897766"/>
                  </a:cubicBezTo>
                  <a:cubicBezTo>
                    <a:pt x="183491" y="917674"/>
                    <a:pt x="172654" y="938533"/>
                    <a:pt x="163433" y="959107"/>
                  </a:cubicBezTo>
                  <a:cubicBezTo>
                    <a:pt x="184156" y="979777"/>
                    <a:pt x="206211" y="999017"/>
                    <a:pt x="229881" y="1016162"/>
                  </a:cubicBezTo>
                  <a:cubicBezTo>
                    <a:pt x="248989" y="1003684"/>
                    <a:pt x="267431" y="990349"/>
                    <a:pt x="285587" y="976062"/>
                  </a:cubicBezTo>
                  <a:lnTo>
                    <a:pt x="317243" y="995874"/>
                  </a:lnTo>
                  <a:lnTo>
                    <a:pt x="350610" y="1012733"/>
                  </a:lnTo>
                  <a:cubicBezTo>
                    <a:pt x="347758" y="1035593"/>
                    <a:pt x="345952" y="1058453"/>
                    <a:pt x="345191" y="1081218"/>
                  </a:cubicBezTo>
                  <a:cubicBezTo>
                    <a:pt x="371999" y="1092648"/>
                    <a:pt x="399852" y="1101506"/>
                    <a:pt x="428276" y="1108555"/>
                  </a:cubicBezTo>
                  <a:cubicBezTo>
                    <a:pt x="441109" y="1089981"/>
                    <a:pt x="453087" y="1069978"/>
                    <a:pt x="464494" y="1050166"/>
                  </a:cubicBezTo>
                  <a:cubicBezTo>
                    <a:pt x="476662" y="1052262"/>
                    <a:pt x="488925" y="1054834"/>
                    <a:pt x="501474" y="1056358"/>
                  </a:cubicBezTo>
                  <a:lnTo>
                    <a:pt x="538833" y="1059406"/>
                  </a:lnTo>
                  <a:cubicBezTo>
                    <a:pt x="544917" y="1081694"/>
                    <a:pt x="551952" y="1103030"/>
                    <a:pt x="560032" y="1124557"/>
                  </a:cubicBezTo>
                  <a:cubicBezTo>
                    <a:pt x="589311" y="1124938"/>
                    <a:pt x="618495" y="1122175"/>
                    <a:pt x="647394" y="1117984"/>
                  </a:cubicBezTo>
                  <a:cubicBezTo>
                    <a:pt x="652052" y="1095887"/>
                    <a:pt x="655569" y="1072741"/>
                    <a:pt x="658231" y="1050071"/>
                  </a:cubicBezTo>
                  <a:lnTo>
                    <a:pt x="694735" y="1041784"/>
                  </a:lnTo>
                  <a:lnTo>
                    <a:pt x="730098" y="1029973"/>
                  </a:lnTo>
                  <a:cubicBezTo>
                    <a:pt x="744357" y="1047976"/>
                    <a:pt x="759282" y="1065978"/>
                    <a:pt x="774682" y="1082456"/>
                  </a:cubicBezTo>
                  <a:cubicBezTo>
                    <a:pt x="801680" y="1071026"/>
                    <a:pt x="827917" y="1058263"/>
                    <a:pt x="852823" y="1042737"/>
                  </a:cubicBezTo>
                  <a:cubicBezTo>
                    <a:pt x="848641" y="1020258"/>
                    <a:pt x="843602" y="998350"/>
                    <a:pt x="837328" y="975967"/>
                  </a:cubicBezTo>
                  <a:lnTo>
                    <a:pt x="867653" y="954059"/>
                  </a:lnTo>
                  <a:cubicBezTo>
                    <a:pt x="877444" y="946344"/>
                    <a:pt x="886665" y="937771"/>
                    <a:pt x="895981" y="929580"/>
                  </a:cubicBezTo>
                  <a:cubicBezTo>
                    <a:pt x="915849" y="940724"/>
                    <a:pt x="936668" y="951487"/>
                    <a:pt x="957297" y="960822"/>
                  </a:cubicBezTo>
                  <a:cubicBezTo>
                    <a:pt x="977830" y="940057"/>
                    <a:pt x="997033" y="917959"/>
                    <a:pt x="1014144" y="894147"/>
                  </a:cubicBezTo>
                  <a:cubicBezTo>
                    <a:pt x="1001786" y="875097"/>
                    <a:pt x="988477" y="856523"/>
                    <a:pt x="974218" y="838426"/>
                  </a:cubicBezTo>
                  <a:lnTo>
                    <a:pt x="993800" y="806612"/>
                  </a:lnTo>
                  <a:lnTo>
                    <a:pt x="1010721" y="773179"/>
                  </a:lnTo>
                  <a:cubicBezTo>
                    <a:pt x="1033631" y="776132"/>
                    <a:pt x="1056256" y="777847"/>
                    <a:pt x="1079071" y="778609"/>
                  </a:cubicBezTo>
                  <a:cubicBezTo>
                    <a:pt x="1090574" y="751653"/>
                    <a:pt x="1099509" y="723745"/>
                    <a:pt x="1106544" y="695360"/>
                  </a:cubicBezTo>
                  <a:cubicBezTo>
                    <a:pt x="1088007" y="682501"/>
                    <a:pt x="1068044" y="670309"/>
                    <a:pt x="1048176" y="659070"/>
                  </a:cubicBezTo>
                  <a:cubicBezTo>
                    <a:pt x="1050267" y="646783"/>
                    <a:pt x="1052834" y="634495"/>
                    <a:pt x="1054450" y="622018"/>
                  </a:cubicBezTo>
                  <a:lnTo>
                    <a:pt x="1057302" y="584584"/>
                  </a:lnTo>
                  <a:lnTo>
                    <a:pt x="1057302" y="584584"/>
                  </a:lnTo>
                  <a:close/>
                </a:path>
              </a:pathLst>
            </a:custGeom>
            <a:solidFill>
              <a:srgbClr val="72BF44"/>
            </a:solidFill>
            <a:ln w="0" cap="flat">
              <a:noFill/>
              <a:prstDash val="solid"/>
              <a:miter/>
            </a:ln>
          </p:spPr>
          <p:txBody>
            <a:bodyPr rtlCol="0" anchor="ctr"/>
            <a:lstStyle/>
            <a:p>
              <a:endParaRPr lang="fr-CA"/>
            </a:p>
          </p:txBody>
        </p:sp>
        <p:sp>
          <p:nvSpPr>
            <p:cNvPr id="8" name="Freeform 12">
              <a:extLst>
                <a:ext uri="{FF2B5EF4-FFF2-40B4-BE49-F238E27FC236}">
                  <a16:creationId xmlns:a16="http://schemas.microsoft.com/office/drawing/2014/main" id="{9E6EE5AB-AE56-5F24-3988-A5E4C56D5214}"/>
                </a:ext>
              </a:extLst>
            </p:cNvPr>
            <p:cNvSpPr/>
            <p:nvPr/>
          </p:nvSpPr>
          <p:spPr>
            <a:xfrm>
              <a:off x="8489249" y="2318942"/>
              <a:ext cx="654422" cy="655752"/>
            </a:xfrm>
            <a:custGeom>
              <a:avLst/>
              <a:gdLst>
                <a:gd name="connsiteX0" fmla="*/ 614167 w 654422"/>
                <a:gd name="connsiteY0" fmla="*/ 362682 h 655752"/>
                <a:gd name="connsiteX1" fmla="*/ 579089 w 654422"/>
                <a:gd name="connsiteY1" fmla="*/ 470124 h 655752"/>
                <a:gd name="connsiteX2" fmla="*/ 505511 w 654422"/>
                <a:gd name="connsiteY2" fmla="*/ 555849 h 655752"/>
                <a:gd name="connsiteX3" fmla="*/ 404935 w 654422"/>
                <a:gd name="connsiteY3" fmla="*/ 606808 h 655752"/>
                <a:gd name="connsiteX4" fmla="*/ 292666 w 654422"/>
                <a:gd name="connsiteY4" fmla="*/ 615380 h 655752"/>
                <a:gd name="connsiteX5" fmla="*/ 185341 w 654422"/>
                <a:gd name="connsiteY5" fmla="*/ 580233 h 655752"/>
                <a:gd name="connsiteX6" fmla="*/ 99785 w 654422"/>
                <a:gd name="connsiteY6" fmla="*/ 506510 h 655752"/>
                <a:gd name="connsiteX7" fmla="*/ 48927 w 654422"/>
                <a:gd name="connsiteY7" fmla="*/ 405735 h 655752"/>
                <a:gd name="connsiteX8" fmla="*/ 40372 w 654422"/>
                <a:gd name="connsiteY8" fmla="*/ 293054 h 655752"/>
                <a:gd name="connsiteX9" fmla="*/ 75545 w 654422"/>
                <a:gd name="connsiteY9" fmla="*/ 185612 h 655752"/>
                <a:gd name="connsiteX10" fmla="*/ 149123 w 654422"/>
                <a:gd name="connsiteY10" fmla="*/ 99792 h 655752"/>
                <a:gd name="connsiteX11" fmla="*/ 249698 w 654422"/>
                <a:gd name="connsiteY11" fmla="*/ 48833 h 655752"/>
                <a:gd name="connsiteX12" fmla="*/ 362062 w 654422"/>
                <a:gd name="connsiteY12" fmla="*/ 40166 h 655752"/>
                <a:gd name="connsiteX13" fmla="*/ 469292 w 654422"/>
                <a:gd name="connsiteY13" fmla="*/ 75408 h 655752"/>
                <a:gd name="connsiteX14" fmla="*/ 554848 w 654422"/>
                <a:gd name="connsiteY14" fmla="*/ 149132 h 655752"/>
                <a:gd name="connsiteX15" fmla="*/ 605801 w 654422"/>
                <a:gd name="connsiteY15" fmla="*/ 249906 h 655752"/>
                <a:gd name="connsiteX16" fmla="*/ 614357 w 654422"/>
                <a:gd name="connsiteY16" fmla="*/ 362587 h 655752"/>
                <a:gd name="connsiteX17" fmla="*/ 614357 w 654422"/>
                <a:gd name="connsiteY17" fmla="*/ 362587 h 655752"/>
                <a:gd name="connsiteX18" fmla="*/ 487924 w 654422"/>
                <a:gd name="connsiteY18" fmla="*/ 42166 h 655752"/>
                <a:gd name="connsiteX19" fmla="*/ 366435 w 654422"/>
                <a:gd name="connsiteY19" fmla="*/ 2351 h 655752"/>
                <a:gd name="connsiteX20" fmla="*/ 239242 w 654422"/>
                <a:gd name="connsiteY20" fmla="*/ 11972 h 655752"/>
                <a:gd name="connsiteX21" fmla="*/ 125262 w 654422"/>
                <a:gd name="connsiteY21" fmla="*/ 69788 h 655752"/>
                <a:gd name="connsiteX22" fmla="*/ 42083 w 654422"/>
                <a:gd name="connsiteY22" fmla="*/ 166753 h 655752"/>
                <a:gd name="connsiteX23" fmla="*/ 2347 w 654422"/>
                <a:gd name="connsiteY23" fmla="*/ 288387 h 655752"/>
                <a:gd name="connsiteX24" fmla="*/ 11948 w 654422"/>
                <a:gd name="connsiteY24" fmla="*/ 416022 h 655752"/>
                <a:gd name="connsiteX25" fmla="*/ 69651 w 654422"/>
                <a:gd name="connsiteY25" fmla="*/ 530132 h 655752"/>
                <a:gd name="connsiteX26" fmla="*/ 166519 w 654422"/>
                <a:gd name="connsiteY26" fmla="*/ 613571 h 655752"/>
                <a:gd name="connsiteX27" fmla="*/ 288008 w 654422"/>
                <a:gd name="connsiteY27" fmla="*/ 653385 h 655752"/>
                <a:gd name="connsiteX28" fmla="*/ 415202 w 654422"/>
                <a:gd name="connsiteY28" fmla="*/ 643670 h 655752"/>
                <a:gd name="connsiteX29" fmla="*/ 529086 w 654422"/>
                <a:gd name="connsiteY29" fmla="*/ 585853 h 655752"/>
                <a:gd name="connsiteX30" fmla="*/ 612360 w 654422"/>
                <a:gd name="connsiteY30" fmla="*/ 488793 h 655752"/>
                <a:gd name="connsiteX31" fmla="*/ 652096 w 654422"/>
                <a:gd name="connsiteY31" fmla="*/ 367159 h 655752"/>
                <a:gd name="connsiteX32" fmla="*/ 642400 w 654422"/>
                <a:gd name="connsiteY32" fmla="*/ 239619 h 655752"/>
                <a:gd name="connsiteX33" fmla="*/ 584602 w 654422"/>
                <a:gd name="connsiteY33" fmla="*/ 125414 h 655752"/>
                <a:gd name="connsiteX34" fmla="*/ 487829 w 654422"/>
                <a:gd name="connsiteY34" fmla="*/ 41975 h 655752"/>
                <a:gd name="connsiteX35" fmla="*/ 487829 w 654422"/>
                <a:gd name="connsiteY35" fmla="*/ 41975 h 655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422" h="655752">
                  <a:moveTo>
                    <a:pt x="614167" y="362682"/>
                  </a:moveTo>
                  <a:cubicBezTo>
                    <a:pt x="609604" y="400211"/>
                    <a:pt x="597626" y="436882"/>
                    <a:pt x="579089" y="470124"/>
                  </a:cubicBezTo>
                  <a:cubicBezTo>
                    <a:pt x="560456" y="503176"/>
                    <a:pt x="535170" y="532513"/>
                    <a:pt x="505511" y="555849"/>
                  </a:cubicBezTo>
                  <a:cubicBezTo>
                    <a:pt x="475851" y="579090"/>
                    <a:pt x="441629" y="596426"/>
                    <a:pt x="404935" y="606808"/>
                  </a:cubicBezTo>
                  <a:cubicBezTo>
                    <a:pt x="368241" y="617000"/>
                    <a:pt x="330026" y="619952"/>
                    <a:pt x="292666" y="615380"/>
                  </a:cubicBezTo>
                  <a:cubicBezTo>
                    <a:pt x="255117" y="610808"/>
                    <a:pt x="218613" y="598807"/>
                    <a:pt x="185341" y="580233"/>
                  </a:cubicBezTo>
                  <a:cubicBezTo>
                    <a:pt x="152355" y="561564"/>
                    <a:pt x="123076" y="536323"/>
                    <a:pt x="99785" y="506510"/>
                  </a:cubicBezTo>
                  <a:cubicBezTo>
                    <a:pt x="76495" y="476792"/>
                    <a:pt x="59289" y="442502"/>
                    <a:pt x="48927" y="405735"/>
                  </a:cubicBezTo>
                  <a:cubicBezTo>
                    <a:pt x="38756" y="368873"/>
                    <a:pt x="35904" y="330678"/>
                    <a:pt x="40372" y="293054"/>
                  </a:cubicBezTo>
                  <a:cubicBezTo>
                    <a:pt x="44935" y="255526"/>
                    <a:pt x="56912" y="218759"/>
                    <a:pt x="75545" y="185612"/>
                  </a:cubicBezTo>
                  <a:cubicBezTo>
                    <a:pt x="94177" y="152465"/>
                    <a:pt x="119368" y="123128"/>
                    <a:pt x="149123" y="99792"/>
                  </a:cubicBezTo>
                  <a:cubicBezTo>
                    <a:pt x="178782" y="76456"/>
                    <a:pt x="212909" y="59216"/>
                    <a:pt x="249698" y="48833"/>
                  </a:cubicBezTo>
                  <a:cubicBezTo>
                    <a:pt x="286392" y="38642"/>
                    <a:pt x="324607" y="35689"/>
                    <a:pt x="362062" y="40166"/>
                  </a:cubicBezTo>
                  <a:cubicBezTo>
                    <a:pt x="399516" y="44738"/>
                    <a:pt x="436115" y="56834"/>
                    <a:pt x="469292" y="75408"/>
                  </a:cubicBezTo>
                  <a:cubicBezTo>
                    <a:pt x="502374" y="94077"/>
                    <a:pt x="531653" y="119318"/>
                    <a:pt x="554848" y="149132"/>
                  </a:cubicBezTo>
                  <a:cubicBezTo>
                    <a:pt x="578138" y="178850"/>
                    <a:pt x="595439" y="213044"/>
                    <a:pt x="605801" y="249906"/>
                  </a:cubicBezTo>
                  <a:cubicBezTo>
                    <a:pt x="615878" y="286768"/>
                    <a:pt x="618825" y="324963"/>
                    <a:pt x="614357" y="362587"/>
                  </a:cubicBezTo>
                  <a:lnTo>
                    <a:pt x="614357" y="362587"/>
                  </a:lnTo>
                  <a:close/>
                  <a:moveTo>
                    <a:pt x="487924" y="42166"/>
                  </a:moveTo>
                  <a:cubicBezTo>
                    <a:pt x="450375" y="21116"/>
                    <a:pt x="408928" y="7495"/>
                    <a:pt x="366435" y="2351"/>
                  </a:cubicBezTo>
                  <a:cubicBezTo>
                    <a:pt x="324037" y="-2792"/>
                    <a:pt x="280784" y="542"/>
                    <a:pt x="239242" y="11972"/>
                  </a:cubicBezTo>
                  <a:cubicBezTo>
                    <a:pt x="197699" y="23783"/>
                    <a:pt x="159009" y="43309"/>
                    <a:pt x="125262" y="69788"/>
                  </a:cubicBezTo>
                  <a:cubicBezTo>
                    <a:pt x="91610" y="96173"/>
                    <a:pt x="63186" y="129320"/>
                    <a:pt x="42083" y="166753"/>
                  </a:cubicBezTo>
                  <a:cubicBezTo>
                    <a:pt x="20979" y="204281"/>
                    <a:pt x="7480" y="245906"/>
                    <a:pt x="2347" y="288387"/>
                  </a:cubicBezTo>
                  <a:cubicBezTo>
                    <a:pt x="-2787" y="330964"/>
                    <a:pt x="541" y="374303"/>
                    <a:pt x="11948" y="416022"/>
                  </a:cubicBezTo>
                  <a:cubicBezTo>
                    <a:pt x="23736" y="457551"/>
                    <a:pt x="43223" y="496318"/>
                    <a:pt x="69651" y="530132"/>
                  </a:cubicBezTo>
                  <a:cubicBezTo>
                    <a:pt x="95983" y="563850"/>
                    <a:pt x="129160" y="592330"/>
                    <a:pt x="166519" y="613571"/>
                  </a:cubicBezTo>
                  <a:cubicBezTo>
                    <a:pt x="204069" y="634621"/>
                    <a:pt x="245421" y="648242"/>
                    <a:pt x="288008" y="653385"/>
                  </a:cubicBezTo>
                  <a:cubicBezTo>
                    <a:pt x="330406" y="658529"/>
                    <a:pt x="373659" y="655290"/>
                    <a:pt x="415202" y="643670"/>
                  </a:cubicBezTo>
                  <a:cubicBezTo>
                    <a:pt x="456744" y="631954"/>
                    <a:pt x="495529" y="612332"/>
                    <a:pt x="529086" y="585853"/>
                  </a:cubicBezTo>
                  <a:cubicBezTo>
                    <a:pt x="562833" y="559469"/>
                    <a:pt x="591257" y="526226"/>
                    <a:pt x="612360" y="488793"/>
                  </a:cubicBezTo>
                  <a:cubicBezTo>
                    <a:pt x="633369" y="451265"/>
                    <a:pt x="646963" y="409640"/>
                    <a:pt x="652096" y="367159"/>
                  </a:cubicBezTo>
                  <a:cubicBezTo>
                    <a:pt x="657230" y="324582"/>
                    <a:pt x="653808" y="281243"/>
                    <a:pt x="642400" y="239619"/>
                  </a:cubicBezTo>
                  <a:cubicBezTo>
                    <a:pt x="630708" y="197995"/>
                    <a:pt x="611125" y="159133"/>
                    <a:pt x="584602" y="125414"/>
                  </a:cubicBezTo>
                  <a:cubicBezTo>
                    <a:pt x="558365" y="91696"/>
                    <a:pt x="525188" y="63216"/>
                    <a:pt x="487829" y="41975"/>
                  </a:cubicBezTo>
                  <a:lnTo>
                    <a:pt x="487829" y="41975"/>
                  </a:lnTo>
                  <a:close/>
                </a:path>
              </a:pathLst>
            </a:custGeom>
            <a:solidFill>
              <a:srgbClr val="72BF44"/>
            </a:solidFill>
            <a:ln w="0" cap="flat">
              <a:noFill/>
              <a:prstDash val="solid"/>
              <a:miter/>
            </a:ln>
          </p:spPr>
          <p:txBody>
            <a:bodyPr rtlCol="0" anchor="ctr"/>
            <a:lstStyle/>
            <a:p>
              <a:endParaRPr lang="fr-CA"/>
            </a:p>
          </p:txBody>
        </p:sp>
        <p:sp>
          <p:nvSpPr>
            <p:cNvPr id="9" name="Freeform 13">
              <a:extLst>
                <a:ext uri="{FF2B5EF4-FFF2-40B4-BE49-F238E27FC236}">
                  <a16:creationId xmlns:a16="http://schemas.microsoft.com/office/drawing/2014/main" id="{228DF5E5-CA6B-6746-CF1F-79D44C448847}"/>
                </a:ext>
              </a:extLst>
            </p:cNvPr>
            <p:cNvSpPr/>
            <p:nvPr/>
          </p:nvSpPr>
          <p:spPr>
            <a:xfrm>
              <a:off x="7436121" y="1383081"/>
              <a:ext cx="1121638" cy="1124045"/>
            </a:xfrm>
            <a:custGeom>
              <a:avLst/>
              <a:gdLst>
                <a:gd name="connsiteX0" fmla="*/ 888261 w 1121638"/>
                <a:gd name="connsiteY0" fmla="*/ 667988 h 1124045"/>
                <a:gd name="connsiteX1" fmla="*/ 822858 w 1121638"/>
                <a:gd name="connsiteY1" fmla="*/ 785527 h 1124045"/>
                <a:gd name="connsiteX2" fmla="*/ 717434 w 1121638"/>
                <a:gd name="connsiteY2" fmla="*/ 868966 h 1124045"/>
                <a:gd name="connsiteX3" fmla="*/ 588245 w 1121638"/>
                <a:gd name="connsiteY3" fmla="*/ 905732 h 1124045"/>
                <a:gd name="connsiteX4" fmla="*/ 454777 w 1121638"/>
                <a:gd name="connsiteY4" fmla="*/ 890016 h 1124045"/>
                <a:gd name="connsiteX5" fmla="*/ 337376 w 1121638"/>
                <a:gd name="connsiteY5" fmla="*/ 824389 h 1124045"/>
                <a:gd name="connsiteX6" fmla="*/ 254101 w 1121638"/>
                <a:gd name="connsiteY6" fmla="*/ 718661 h 1124045"/>
                <a:gd name="connsiteX7" fmla="*/ 217407 w 1121638"/>
                <a:gd name="connsiteY7" fmla="*/ 589217 h 1124045"/>
                <a:gd name="connsiteX8" fmla="*/ 233092 w 1121638"/>
                <a:gd name="connsiteY8" fmla="*/ 455486 h 1124045"/>
                <a:gd name="connsiteX9" fmla="*/ 298590 w 1121638"/>
                <a:gd name="connsiteY9" fmla="*/ 337947 h 1124045"/>
                <a:gd name="connsiteX10" fmla="*/ 404014 w 1121638"/>
                <a:gd name="connsiteY10" fmla="*/ 254508 h 1124045"/>
                <a:gd name="connsiteX11" fmla="*/ 533299 w 1121638"/>
                <a:gd name="connsiteY11" fmla="*/ 217742 h 1124045"/>
                <a:gd name="connsiteX12" fmla="*/ 666671 w 1121638"/>
                <a:gd name="connsiteY12" fmla="*/ 233458 h 1124045"/>
                <a:gd name="connsiteX13" fmla="*/ 783977 w 1121638"/>
                <a:gd name="connsiteY13" fmla="*/ 299085 h 1124045"/>
                <a:gd name="connsiteX14" fmla="*/ 867252 w 1121638"/>
                <a:gd name="connsiteY14" fmla="*/ 404622 h 1124045"/>
                <a:gd name="connsiteX15" fmla="*/ 903946 w 1121638"/>
                <a:gd name="connsiteY15" fmla="*/ 534162 h 1124045"/>
                <a:gd name="connsiteX16" fmla="*/ 888261 w 1121638"/>
                <a:gd name="connsiteY16" fmla="*/ 667798 h 1124045"/>
                <a:gd name="connsiteX17" fmla="*/ 888261 w 1121638"/>
                <a:gd name="connsiteY17" fmla="*/ 667798 h 1124045"/>
                <a:gd name="connsiteX18" fmla="*/ 1055855 w 1121638"/>
                <a:gd name="connsiteY18" fmla="*/ 522161 h 1124045"/>
                <a:gd name="connsiteX19" fmla="*/ 1051007 w 1121638"/>
                <a:gd name="connsiteY19" fmla="*/ 485013 h 1124045"/>
                <a:gd name="connsiteX20" fmla="*/ 1110991 w 1121638"/>
                <a:gd name="connsiteY20" fmla="*/ 451390 h 1124045"/>
                <a:gd name="connsiteX21" fmla="*/ 1086940 w 1121638"/>
                <a:gd name="connsiteY21" fmla="*/ 366903 h 1124045"/>
                <a:gd name="connsiteX22" fmla="*/ 1018591 w 1121638"/>
                <a:gd name="connsiteY22" fmla="*/ 369475 h 1124045"/>
                <a:gd name="connsiteX23" fmla="*/ 1003001 w 1121638"/>
                <a:gd name="connsiteY23" fmla="*/ 335375 h 1124045"/>
                <a:gd name="connsiteX24" fmla="*/ 984463 w 1121638"/>
                <a:gd name="connsiteY24" fmla="*/ 302800 h 1124045"/>
                <a:gd name="connsiteX25" fmla="*/ 1026766 w 1121638"/>
                <a:gd name="connsiteY25" fmla="*/ 248603 h 1124045"/>
                <a:gd name="connsiteX26" fmla="*/ 972486 w 1121638"/>
                <a:gd name="connsiteY26" fmla="*/ 179832 h 1124045"/>
                <a:gd name="connsiteX27" fmla="*/ 910315 w 1121638"/>
                <a:gd name="connsiteY27" fmla="*/ 208598 h 1124045"/>
                <a:gd name="connsiteX28" fmla="*/ 882842 w 1121638"/>
                <a:gd name="connsiteY28" fmla="*/ 182975 h 1124045"/>
                <a:gd name="connsiteX29" fmla="*/ 853373 w 1121638"/>
                <a:gd name="connsiteY29" fmla="*/ 160020 h 1124045"/>
                <a:gd name="connsiteX30" fmla="*/ 871815 w 1121638"/>
                <a:gd name="connsiteY30" fmla="*/ 93917 h 1124045"/>
                <a:gd name="connsiteX31" fmla="*/ 795480 w 1121638"/>
                <a:gd name="connsiteY31" fmla="*/ 51054 h 1124045"/>
                <a:gd name="connsiteX32" fmla="*/ 748709 w 1121638"/>
                <a:gd name="connsiteY32" fmla="*/ 101537 h 1124045"/>
                <a:gd name="connsiteX33" fmla="*/ 713631 w 1121638"/>
                <a:gd name="connsiteY33" fmla="*/ 88392 h 1124045"/>
                <a:gd name="connsiteX34" fmla="*/ 677508 w 1121638"/>
                <a:gd name="connsiteY34" fmla="*/ 78296 h 1124045"/>
                <a:gd name="connsiteX35" fmla="*/ 669237 w 1121638"/>
                <a:gd name="connsiteY35" fmla="*/ 10192 h 1124045"/>
                <a:gd name="connsiteX36" fmla="*/ 582161 w 1121638"/>
                <a:gd name="connsiteY36" fmla="*/ 0 h 1124045"/>
                <a:gd name="connsiteX37" fmla="*/ 558490 w 1121638"/>
                <a:gd name="connsiteY37" fmla="*/ 64580 h 1124045"/>
                <a:gd name="connsiteX38" fmla="*/ 521226 w 1121638"/>
                <a:gd name="connsiteY38" fmla="*/ 65723 h 1124045"/>
                <a:gd name="connsiteX39" fmla="*/ 484151 w 1121638"/>
                <a:gd name="connsiteY39" fmla="*/ 70485 h 1124045"/>
                <a:gd name="connsiteX40" fmla="*/ 450499 w 1121638"/>
                <a:gd name="connsiteY40" fmla="*/ 10478 h 1124045"/>
                <a:gd name="connsiteX41" fmla="*/ 366274 w 1121638"/>
                <a:gd name="connsiteY41" fmla="*/ 34481 h 1124045"/>
                <a:gd name="connsiteX42" fmla="*/ 368746 w 1121638"/>
                <a:gd name="connsiteY42" fmla="*/ 103061 h 1124045"/>
                <a:gd name="connsiteX43" fmla="*/ 334714 w 1121638"/>
                <a:gd name="connsiteY43" fmla="*/ 118777 h 1124045"/>
                <a:gd name="connsiteX44" fmla="*/ 302203 w 1121638"/>
                <a:gd name="connsiteY44" fmla="*/ 137351 h 1124045"/>
                <a:gd name="connsiteX45" fmla="*/ 248207 w 1121638"/>
                <a:gd name="connsiteY45" fmla="*/ 94964 h 1124045"/>
                <a:gd name="connsiteX46" fmla="*/ 179572 w 1121638"/>
                <a:gd name="connsiteY46" fmla="*/ 149447 h 1124045"/>
                <a:gd name="connsiteX47" fmla="*/ 208281 w 1121638"/>
                <a:gd name="connsiteY47" fmla="*/ 211836 h 1124045"/>
                <a:gd name="connsiteX48" fmla="*/ 182804 w 1121638"/>
                <a:gd name="connsiteY48" fmla="*/ 239173 h 1124045"/>
                <a:gd name="connsiteX49" fmla="*/ 159799 w 1121638"/>
                <a:gd name="connsiteY49" fmla="*/ 268796 h 1124045"/>
                <a:gd name="connsiteX50" fmla="*/ 93731 w 1121638"/>
                <a:gd name="connsiteY50" fmla="*/ 250317 h 1124045"/>
                <a:gd name="connsiteX51" fmla="*/ 50953 w 1121638"/>
                <a:gd name="connsiteY51" fmla="*/ 326803 h 1124045"/>
                <a:gd name="connsiteX52" fmla="*/ 101336 w 1121638"/>
                <a:gd name="connsiteY52" fmla="*/ 373571 h 1124045"/>
                <a:gd name="connsiteX53" fmla="*/ 88123 w 1121638"/>
                <a:gd name="connsiteY53" fmla="*/ 408718 h 1124045"/>
                <a:gd name="connsiteX54" fmla="*/ 78046 w 1121638"/>
                <a:gd name="connsiteY54" fmla="*/ 444913 h 1124045"/>
                <a:gd name="connsiteX55" fmla="*/ 10172 w 1121638"/>
                <a:gd name="connsiteY55" fmla="*/ 453295 h 1124045"/>
                <a:gd name="connsiteX56" fmla="*/ 0 w 1121638"/>
                <a:gd name="connsiteY56" fmla="*/ 540544 h 1124045"/>
                <a:gd name="connsiteX57" fmla="*/ 64452 w 1121638"/>
                <a:gd name="connsiteY57" fmla="*/ 564261 h 1124045"/>
                <a:gd name="connsiteX58" fmla="*/ 65498 w 1121638"/>
                <a:gd name="connsiteY58" fmla="*/ 601694 h 1124045"/>
                <a:gd name="connsiteX59" fmla="*/ 70441 w 1121638"/>
                <a:gd name="connsiteY59" fmla="*/ 638842 h 1124045"/>
                <a:gd name="connsiteX60" fmla="*/ 10457 w 1121638"/>
                <a:gd name="connsiteY60" fmla="*/ 672465 h 1124045"/>
                <a:gd name="connsiteX61" fmla="*/ 34413 w 1121638"/>
                <a:gd name="connsiteY61" fmla="*/ 756952 h 1124045"/>
                <a:gd name="connsiteX62" fmla="*/ 102762 w 1121638"/>
                <a:gd name="connsiteY62" fmla="*/ 754475 h 1124045"/>
                <a:gd name="connsiteX63" fmla="*/ 118352 w 1121638"/>
                <a:gd name="connsiteY63" fmla="*/ 788575 h 1124045"/>
                <a:gd name="connsiteX64" fmla="*/ 136889 w 1121638"/>
                <a:gd name="connsiteY64" fmla="*/ 821150 h 1124045"/>
                <a:gd name="connsiteX65" fmla="*/ 94492 w 1121638"/>
                <a:gd name="connsiteY65" fmla="*/ 875348 h 1124045"/>
                <a:gd name="connsiteX66" fmla="*/ 148772 w 1121638"/>
                <a:gd name="connsiteY66" fmla="*/ 944023 h 1124045"/>
                <a:gd name="connsiteX67" fmla="*/ 211038 w 1121638"/>
                <a:gd name="connsiteY67" fmla="*/ 915353 h 1124045"/>
                <a:gd name="connsiteX68" fmla="*/ 238511 w 1121638"/>
                <a:gd name="connsiteY68" fmla="*/ 940975 h 1124045"/>
                <a:gd name="connsiteX69" fmla="*/ 268075 w 1121638"/>
                <a:gd name="connsiteY69" fmla="*/ 963930 h 1124045"/>
                <a:gd name="connsiteX70" fmla="*/ 249633 w 1121638"/>
                <a:gd name="connsiteY70" fmla="*/ 1030034 h 1124045"/>
                <a:gd name="connsiteX71" fmla="*/ 325873 w 1121638"/>
                <a:gd name="connsiteY71" fmla="*/ 1072896 h 1124045"/>
                <a:gd name="connsiteX72" fmla="*/ 372548 w 1121638"/>
                <a:gd name="connsiteY72" fmla="*/ 1022509 h 1124045"/>
                <a:gd name="connsiteX73" fmla="*/ 407626 w 1121638"/>
                <a:gd name="connsiteY73" fmla="*/ 1035558 h 1124045"/>
                <a:gd name="connsiteX74" fmla="*/ 443750 w 1121638"/>
                <a:gd name="connsiteY74" fmla="*/ 1045750 h 1124045"/>
                <a:gd name="connsiteX75" fmla="*/ 452116 w 1121638"/>
                <a:gd name="connsiteY75" fmla="*/ 1113758 h 1124045"/>
                <a:gd name="connsiteX76" fmla="*/ 539192 w 1121638"/>
                <a:gd name="connsiteY76" fmla="*/ 1124045 h 1124045"/>
                <a:gd name="connsiteX77" fmla="*/ 562768 w 1121638"/>
                <a:gd name="connsiteY77" fmla="*/ 1059466 h 1124045"/>
                <a:gd name="connsiteX78" fmla="*/ 600317 w 1121638"/>
                <a:gd name="connsiteY78" fmla="*/ 1058228 h 1124045"/>
                <a:gd name="connsiteX79" fmla="*/ 637297 w 1121638"/>
                <a:gd name="connsiteY79" fmla="*/ 1053465 h 1124045"/>
                <a:gd name="connsiteX80" fmla="*/ 670949 w 1121638"/>
                <a:gd name="connsiteY80" fmla="*/ 1113473 h 1124045"/>
                <a:gd name="connsiteX81" fmla="*/ 755269 w 1121638"/>
                <a:gd name="connsiteY81" fmla="*/ 1089470 h 1124045"/>
                <a:gd name="connsiteX82" fmla="*/ 752702 w 1121638"/>
                <a:gd name="connsiteY82" fmla="*/ 1020985 h 1124045"/>
                <a:gd name="connsiteX83" fmla="*/ 786734 w 1121638"/>
                <a:gd name="connsiteY83" fmla="*/ 1005269 h 1124045"/>
                <a:gd name="connsiteX84" fmla="*/ 819341 w 1121638"/>
                <a:gd name="connsiteY84" fmla="*/ 986695 h 1124045"/>
                <a:gd name="connsiteX85" fmla="*/ 873431 w 1121638"/>
                <a:gd name="connsiteY85" fmla="*/ 1029081 h 1124045"/>
                <a:gd name="connsiteX86" fmla="*/ 942066 w 1121638"/>
                <a:gd name="connsiteY86" fmla="*/ 974598 h 1124045"/>
                <a:gd name="connsiteX87" fmla="*/ 913357 w 1121638"/>
                <a:gd name="connsiteY87" fmla="*/ 912209 h 1124045"/>
                <a:gd name="connsiteX88" fmla="*/ 938834 w 1121638"/>
                <a:gd name="connsiteY88" fmla="*/ 884873 h 1124045"/>
                <a:gd name="connsiteX89" fmla="*/ 961839 w 1121638"/>
                <a:gd name="connsiteY89" fmla="*/ 855250 h 1124045"/>
                <a:gd name="connsiteX90" fmla="*/ 1027812 w 1121638"/>
                <a:gd name="connsiteY90" fmla="*/ 873728 h 1124045"/>
                <a:gd name="connsiteX91" fmla="*/ 1070590 w 1121638"/>
                <a:gd name="connsiteY91" fmla="*/ 797243 h 1124045"/>
                <a:gd name="connsiteX92" fmla="*/ 1020302 w 1121638"/>
                <a:gd name="connsiteY92" fmla="*/ 750475 h 1124045"/>
                <a:gd name="connsiteX93" fmla="*/ 1033420 w 1121638"/>
                <a:gd name="connsiteY93" fmla="*/ 715328 h 1124045"/>
                <a:gd name="connsiteX94" fmla="*/ 1043402 w 1121638"/>
                <a:gd name="connsiteY94" fmla="*/ 679133 h 1124045"/>
                <a:gd name="connsiteX95" fmla="*/ 1111276 w 1121638"/>
                <a:gd name="connsiteY95" fmla="*/ 670751 h 1124045"/>
                <a:gd name="connsiteX96" fmla="*/ 1121638 w 1121638"/>
                <a:gd name="connsiteY96" fmla="*/ 583502 h 1124045"/>
                <a:gd name="connsiteX97" fmla="*/ 1057186 w 1121638"/>
                <a:gd name="connsiteY97" fmla="*/ 559784 h 1124045"/>
                <a:gd name="connsiteX98" fmla="*/ 1056045 w 1121638"/>
                <a:gd name="connsiteY98" fmla="*/ 522351 h 1124045"/>
                <a:gd name="connsiteX99" fmla="*/ 1056045 w 1121638"/>
                <a:gd name="connsiteY99" fmla="*/ 522351 h 112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1638" h="1124045">
                  <a:moveTo>
                    <a:pt x="888261" y="667988"/>
                  </a:moveTo>
                  <a:cubicBezTo>
                    <a:pt x="874477" y="710851"/>
                    <a:pt x="852042" y="751142"/>
                    <a:pt x="822858" y="785527"/>
                  </a:cubicBezTo>
                  <a:cubicBezTo>
                    <a:pt x="793579" y="819912"/>
                    <a:pt x="757550" y="848487"/>
                    <a:pt x="717434" y="868966"/>
                  </a:cubicBezTo>
                  <a:cubicBezTo>
                    <a:pt x="677223" y="889540"/>
                    <a:pt x="633304" y="901922"/>
                    <a:pt x="588245" y="905732"/>
                  </a:cubicBezTo>
                  <a:cubicBezTo>
                    <a:pt x="542900" y="909257"/>
                    <a:pt x="497555" y="904018"/>
                    <a:pt x="454777" y="890016"/>
                  </a:cubicBezTo>
                  <a:cubicBezTo>
                    <a:pt x="411904" y="876205"/>
                    <a:pt x="371788" y="853726"/>
                    <a:pt x="337376" y="824389"/>
                  </a:cubicBezTo>
                  <a:cubicBezTo>
                    <a:pt x="302963" y="795052"/>
                    <a:pt x="274539" y="758857"/>
                    <a:pt x="254101" y="718661"/>
                  </a:cubicBezTo>
                  <a:cubicBezTo>
                    <a:pt x="233568" y="678466"/>
                    <a:pt x="221210" y="634365"/>
                    <a:pt x="217407" y="589217"/>
                  </a:cubicBezTo>
                  <a:cubicBezTo>
                    <a:pt x="214080" y="543878"/>
                    <a:pt x="219118" y="498443"/>
                    <a:pt x="233092" y="455486"/>
                  </a:cubicBezTo>
                  <a:cubicBezTo>
                    <a:pt x="246876" y="412623"/>
                    <a:pt x="269311" y="372332"/>
                    <a:pt x="298590" y="337947"/>
                  </a:cubicBezTo>
                  <a:cubicBezTo>
                    <a:pt x="327869" y="303562"/>
                    <a:pt x="363898" y="274987"/>
                    <a:pt x="404014" y="254508"/>
                  </a:cubicBezTo>
                  <a:cubicBezTo>
                    <a:pt x="444130" y="233934"/>
                    <a:pt x="488049" y="221552"/>
                    <a:pt x="533299" y="217742"/>
                  </a:cubicBezTo>
                  <a:cubicBezTo>
                    <a:pt x="578453" y="214217"/>
                    <a:pt x="623893" y="219551"/>
                    <a:pt x="666671" y="233458"/>
                  </a:cubicBezTo>
                  <a:cubicBezTo>
                    <a:pt x="709449" y="247269"/>
                    <a:pt x="749565" y="269748"/>
                    <a:pt x="783977" y="299085"/>
                  </a:cubicBezTo>
                  <a:cubicBezTo>
                    <a:pt x="818295" y="328327"/>
                    <a:pt x="846909" y="364522"/>
                    <a:pt x="867252" y="404622"/>
                  </a:cubicBezTo>
                  <a:cubicBezTo>
                    <a:pt x="887785" y="444818"/>
                    <a:pt x="900143" y="488918"/>
                    <a:pt x="903946" y="534162"/>
                  </a:cubicBezTo>
                  <a:cubicBezTo>
                    <a:pt x="907368" y="579406"/>
                    <a:pt x="902140" y="624935"/>
                    <a:pt x="888261" y="667798"/>
                  </a:cubicBezTo>
                  <a:lnTo>
                    <a:pt x="888261" y="667798"/>
                  </a:lnTo>
                  <a:close/>
                  <a:moveTo>
                    <a:pt x="1055855" y="522161"/>
                  </a:moveTo>
                  <a:lnTo>
                    <a:pt x="1051007" y="485013"/>
                  </a:lnTo>
                  <a:cubicBezTo>
                    <a:pt x="1071350" y="474726"/>
                    <a:pt x="1091789" y="463391"/>
                    <a:pt x="1110991" y="451390"/>
                  </a:cubicBezTo>
                  <a:cubicBezTo>
                    <a:pt x="1105002" y="422720"/>
                    <a:pt x="1097492" y="394335"/>
                    <a:pt x="1086940" y="366903"/>
                  </a:cubicBezTo>
                  <a:cubicBezTo>
                    <a:pt x="1064126" y="366808"/>
                    <a:pt x="1041786" y="367475"/>
                    <a:pt x="1018591" y="369475"/>
                  </a:cubicBezTo>
                  <a:lnTo>
                    <a:pt x="1003001" y="335375"/>
                  </a:lnTo>
                  <a:cubicBezTo>
                    <a:pt x="997297" y="324326"/>
                    <a:pt x="990642" y="313658"/>
                    <a:pt x="984463" y="302800"/>
                  </a:cubicBezTo>
                  <a:cubicBezTo>
                    <a:pt x="999198" y="285369"/>
                    <a:pt x="1013743" y="266986"/>
                    <a:pt x="1026766" y="248603"/>
                  </a:cubicBezTo>
                  <a:cubicBezTo>
                    <a:pt x="1010320" y="224314"/>
                    <a:pt x="992449" y="201263"/>
                    <a:pt x="972486" y="179832"/>
                  </a:cubicBezTo>
                  <a:cubicBezTo>
                    <a:pt x="951382" y="188405"/>
                    <a:pt x="930658" y="198025"/>
                    <a:pt x="910315" y="208598"/>
                  </a:cubicBezTo>
                  <a:lnTo>
                    <a:pt x="882842" y="182975"/>
                  </a:lnTo>
                  <a:lnTo>
                    <a:pt x="853373" y="160020"/>
                  </a:lnTo>
                  <a:cubicBezTo>
                    <a:pt x="860598" y="138113"/>
                    <a:pt x="866681" y="116110"/>
                    <a:pt x="871815" y="93917"/>
                  </a:cubicBezTo>
                  <a:cubicBezTo>
                    <a:pt x="847479" y="77534"/>
                    <a:pt x="821907" y="63437"/>
                    <a:pt x="795480" y="51054"/>
                  </a:cubicBezTo>
                  <a:cubicBezTo>
                    <a:pt x="779414" y="66866"/>
                    <a:pt x="763539" y="84201"/>
                    <a:pt x="748709" y="101537"/>
                  </a:cubicBezTo>
                  <a:cubicBezTo>
                    <a:pt x="737112" y="97060"/>
                    <a:pt x="725514" y="92297"/>
                    <a:pt x="713631" y="88392"/>
                  </a:cubicBezTo>
                  <a:lnTo>
                    <a:pt x="677508" y="78296"/>
                  </a:lnTo>
                  <a:cubicBezTo>
                    <a:pt x="675892" y="55150"/>
                    <a:pt x="672945" y="32957"/>
                    <a:pt x="669237" y="10192"/>
                  </a:cubicBezTo>
                  <a:cubicBezTo>
                    <a:pt x="640434" y="4191"/>
                    <a:pt x="611345" y="1334"/>
                    <a:pt x="582161" y="0"/>
                  </a:cubicBezTo>
                  <a:cubicBezTo>
                    <a:pt x="573225" y="20765"/>
                    <a:pt x="565525" y="42767"/>
                    <a:pt x="558490" y="64580"/>
                  </a:cubicBezTo>
                  <a:lnTo>
                    <a:pt x="521226" y="65723"/>
                  </a:lnTo>
                  <a:lnTo>
                    <a:pt x="484151" y="70485"/>
                  </a:lnTo>
                  <a:cubicBezTo>
                    <a:pt x="473790" y="50102"/>
                    <a:pt x="462572" y="29623"/>
                    <a:pt x="450499" y="10478"/>
                  </a:cubicBezTo>
                  <a:cubicBezTo>
                    <a:pt x="421791" y="16478"/>
                    <a:pt x="393557" y="24003"/>
                    <a:pt x="366274" y="34481"/>
                  </a:cubicBezTo>
                  <a:cubicBezTo>
                    <a:pt x="366084" y="57436"/>
                    <a:pt x="366845" y="79915"/>
                    <a:pt x="368746" y="103061"/>
                  </a:cubicBezTo>
                  <a:lnTo>
                    <a:pt x="334714" y="118777"/>
                  </a:lnTo>
                  <a:cubicBezTo>
                    <a:pt x="323687" y="124492"/>
                    <a:pt x="312945" y="131064"/>
                    <a:pt x="302203" y="137351"/>
                  </a:cubicBezTo>
                  <a:cubicBezTo>
                    <a:pt x="284901" y="122587"/>
                    <a:pt x="266459" y="108014"/>
                    <a:pt x="248207" y="94964"/>
                  </a:cubicBezTo>
                  <a:cubicBezTo>
                    <a:pt x="223966" y="111443"/>
                    <a:pt x="200961" y="129445"/>
                    <a:pt x="179572" y="149447"/>
                  </a:cubicBezTo>
                  <a:cubicBezTo>
                    <a:pt x="188128" y="170593"/>
                    <a:pt x="197729" y="191357"/>
                    <a:pt x="208281" y="211836"/>
                  </a:cubicBezTo>
                  <a:lnTo>
                    <a:pt x="182804" y="239173"/>
                  </a:lnTo>
                  <a:lnTo>
                    <a:pt x="159799" y="268796"/>
                  </a:lnTo>
                  <a:cubicBezTo>
                    <a:pt x="137840" y="261652"/>
                    <a:pt x="115976" y="255461"/>
                    <a:pt x="93731" y="250317"/>
                  </a:cubicBezTo>
                  <a:cubicBezTo>
                    <a:pt x="77381" y="274606"/>
                    <a:pt x="63311" y="300228"/>
                    <a:pt x="50953" y="326803"/>
                  </a:cubicBezTo>
                  <a:cubicBezTo>
                    <a:pt x="66734" y="342900"/>
                    <a:pt x="83940" y="358712"/>
                    <a:pt x="101336" y="373571"/>
                  </a:cubicBezTo>
                  <a:cubicBezTo>
                    <a:pt x="96868" y="385286"/>
                    <a:pt x="91925" y="396907"/>
                    <a:pt x="88123" y="408718"/>
                  </a:cubicBezTo>
                  <a:lnTo>
                    <a:pt x="78046" y="444913"/>
                  </a:lnTo>
                  <a:cubicBezTo>
                    <a:pt x="54946" y="446627"/>
                    <a:pt x="32796" y="449485"/>
                    <a:pt x="10172" y="453295"/>
                  </a:cubicBezTo>
                  <a:cubicBezTo>
                    <a:pt x="4278" y="482060"/>
                    <a:pt x="1426" y="511207"/>
                    <a:pt x="0" y="540544"/>
                  </a:cubicBezTo>
                  <a:cubicBezTo>
                    <a:pt x="20819" y="549402"/>
                    <a:pt x="42778" y="557213"/>
                    <a:pt x="64452" y="564261"/>
                  </a:cubicBezTo>
                  <a:lnTo>
                    <a:pt x="65498" y="601694"/>
                  </a:lnTo>
                  <a:lnTo>
                    <a:pt x="70441" y="638842"/>
                  </a:lnTo>
                  <a:cubicBezTo>
                    <a:pt x="50003" y="649224"/>
                    <a:pt x="29564" y="660464"/>
                    <a:pt x="10457" y="672465"/>
                  </a:cubicBezTo>
                  <a:cubicBezTo>
                    <a:pt x="16351" y="701231"/>
                    <a:pt x="23861" y="729520"/>
                    <a:pt x="34413" y="756952"/>
                  </a:cubicBezTo>
                  <a:cubicBezTo>
                    <a:pt x="57322" y="757047"/>
                    <a:pt x="79757" y="756380"/>
                    <a:pt x="102762" y="754475"/>
                  </a:cubicBezTo>
                  <a:lnTo>
                    <a:pt x="118352" y="788575"/>
                  </a:lnTo>
                  <a:cubicBezTo>
                    <a:pt x="123961" y="799624"/>
                    <a:pt x="130710" y="810292"/>
                    <a:pt x="136889" y="821150"/>
                  </a:cubicBezTo>
                  <a:cubicBezTo>
                    <a:pt x="122155" y="838486"/>
                    <a:pt x="107610" y="856869"/>
                    <a:pt x="94492" y="875348"/>
                  </a:cubicBezTo>
                  <a:cubicBezTo>
                    <a:pt x="111033" y="899636"/>
                    <a:pt x="128904" y="922687"/>
                    <a:pt x="148772" y="944023"/>
                  </a:cubicBezTo>
                  <a:cubicBezTo>
                    <a:pt x="169971" y="935450"/>
                    <a:pt x="190695" y="925925"/>
                    <a:pt x="211038" y="915353"/>
                  </a:cubicBezTo>
                  <a:lnTo>
                    <a:pt x="238511" y="940975"/>
                  </a:lnTo>
                  <a:lnTo>
                    <a:pt x="268075" y="963930"/>
                  </a:lnTo>
                  <a:cubicBezTo>
                    <a:pt x="260850" y="985838"/>
                    <a:pt x="254671" y="1007840"/>
                    <a:pt x="249633" y="1030034"/>
                  </a:cubicBezTo>
                  <a:cubicBezTo>
                    <a:pt x="273779" y="1046417"/>
                    <a:pt x="299446" y="1060514"/>
                    <a:pt x="325873" y="1072896"/>
                  </a:cubicBezTo>
                  <a:cubicBezTo>
                    <a:pt x="341939" y="1057180"/>
                    <a:pt x="357719" y="1039749"/>
                    <a:pt x="372548" y="1022509"/>
                  </a:cubicBezTo>
                  <a:cubicBezTo>
                    <a:pt x="384146" y="1026986"/>
                    <a:pt x="395839" y="1031748"/>
                    <a:pt x="407626" y="1035558"/>
                  </a:cubicBezTo>
                  <a:lnTo>
                    <a:pt x="443750" y="1045750"/>
                  </a:lnTo>
                  <a:cubicBezTo>
                    <a:pt x="445556" y="1068800"/>
                    <a:pt x="448408" y="1091089"/>
                    <a:pt x="452116" y="1113758"/>
                  </a:cubicBezTo>
                  <a:cubicBezTo>
                    <a:pt x="480919" y="1119759"/>
                    <a:pt x="509913" y="1122617"/>
                    <a:pt x="539192" y="1124045"/>
                  </a:cubicBezTo>
                  <a:cubicBezTo>
                    <a:pt x="548033" y="1103186"/>
                    <a:pt x="555923" y="1081183"/>
                    <a:pt x="562768" y="1059466"/>
                  </a:cubicBezTo>
                  <a:lnTo>
                    <a:pt x="600317" y="1058228"/>
                  </a:lnTo>
                  <a:lnTo>
                    <a:pt x="637297" y="1053465"/>
                  </a:lnTo>
                  <a:cubicBezTo>
                    <a:pt x="647658" y="1073849"/>
                    <a:pt x="658876" y="1094327"/>
                    <a:pt x="670949" y="1113473"/>
                  </a:cubicBezTo>
                  <a:cubicBezTo>
                    <a:pt x="699657" y="1107472"/>
                    <a:pt x="727891" y="1099947"/>
                    <a:pt x="755269" y="1089470"/>
                  </a:cubicBezTo>
                  <a:cubicBezTo>
                    <a:pt x="755269" y="1066514"/>
                    <a:pt x="754603" y="1044035"/>
                    <a:pt x="752702" y="1020985"/>
                  </a:cubicBezTo>
                  <a:lnTo>
                    <a:pt x="786734" y="1005269"/>
                  </a:lnTo>
                  <a:cubicBezTo>
                    <a:pt x="797856" y="999554"/>
                    <a:pt x="808504" y="992981"/>
                    <a:pt x="819341" y="986695"/>
                  </a:cubicBezTo>
                  <a:cubicBezTo>
                    <a:pt x="836642" y="1001459"/>
                    <a:pt x="854989" y="1016032"/>
                    <a:pt x="873431" y="1029081"/>
                  </a:cubicBezTo>
                  <a:cubicBezTo>
                    <a:pt x="897672" y="1012603"/>
                    <a:pt x="920677" y="994696"/>
                    <a:pt x="942066" y="974598"/>
                  </a:cubicBezTo>
                  <a:cubicBezTo>
                    <a:pt x="933510" y="953453"/>
                    <a:pt x="923909" y="932783"/>
                    <a:pt x="913357" y="912209"/>
                  </a:cubicBezTo>
                  <a:lnTo>
                    <a:pt x="938834" y="884873"/>
                  </a:lnTo>
                  <a:lnTo>
                    <a:pt x="961839" y="855250"/>
                  </a:lnTo>
                  <a:cubicBezTo>
                    <a:pt x="983608" y="862489"/>
                    <a:pt x="1005567" y="868585"/>
                    <a:pt x="1027812" y="873728"/>
                  </a:cubicBezTo>
                  <a:cubicBezTo>
                    <a:pt x="1044257" y="849440"/>
                    <a:pt x="1058137" y="823722"/>
                    <a:pt x="1070590" y="797243"/>
                  </a:cubicBezTo>
                  <a:cubicBezTo>
                    <a:pt x="1054809" y="781050"/>
                    <a:pt x="1037603" y="765239"/>
                    <a:pt x="1020302" y="750475"/>
                  </a:cubicBezTo>
                  <a:cubicBezTo>
                    <a:pt x="1024675" y="738759"/>
                    <a:pt x="1029523" y="727234"/>
                    <a:pt x="1033420" y="715328"/>
                  </a:cubicBezTo>
                  <a:lnTo>
                    <a:pt x="1043402" y="679133"/>
                  </a:lnTo>
                  <a:cubicBezTo>
                    <a:pt x="1066597" y="677418"/>
                    <a:pt x="1088842" y="674465"/>
                    <a:pt x="1111276" y="670751"/>
                  </a:cubicBezTo>
                  <a:cubicBezTo>
                    <a:pt x="1117265" y="641985"/>
                    <a:pt x="1120117" y="612839"/>
                    <a:pt x="1121638" y="583502"/>
                  </a:cubicBezTo>
                  <a:cubicBezTo>
                    <a:pt x="1100820" y="574643"/>
                    <a:pt x="1078860" y="566833"/>
                    <a:pt x="1057186" y="559784"/>
                  </a:cubicBezTo>
                  <a:lnTo>
                    <a:pt x="1056045" y="522351"/>
                  </a:lnTo>
                  <a:lnTo>
                    <a:pt x="1056045" y="522351"/>
                  </a:lnTo>
                  <a:close/>
                </a:path>
              </a:pathLst>
            </a:custGeom>
            <a:solidFill>
              <a:srgbClr val="72BF44"/>
            </a:solidFill>
            <a:ln w="0" cap="flat">
              <a:noFill/>
              <a:prstDash val="solid"/>
              <a:miter/>
            </a:ln>
          </p:spPr>
          <p:txBody>
            <a:bodyPr rtlCol="0" anchor="ctr"/>
            <a:lstStyle/>
            <a:p>
              <a:endParaRPr lang="fr-CA"/>
            </a:p>
          </p:txBody>
        </p:sp>
        <p:sp>
          <p:nvSpPr>
            <p:cNvPr id="10" name="Freeform 14">
              <a:extLst>
                <a:ext uri="{FF2B5EF4-FFF2-40B4-BE49-F238E27FC236}">
                  <a16:creationId xmlns:a16="http://schemas.microsoft.com/office/drawing/2014/main" id="{B9D6B460-D596-B496-2885-D731B82A4069}"/>
                </a:ext>
              </a:extLst>
            </p:cNvPr>
            <p:cNvSpPr/>
            <p:nvPr/>
          </p:nvSpPr>
          <p:spPr>
            <a:xfrm>
              <a:off x="7669501" y="1616913"/>
              <a:ext cx="654544" cy="655810"/>
            </a:xfrm>
            <a:custGeom>
              <a:avLst/>
              <a:gdLst>
                <a:gd name="connsiteX0" fmla="*/ 602312 w 654544"/>
                <a:gd name="connsiteY0" fmla="*/ 417012 h 655810"/>
                <a:gd name="connsiteX1" fmla="*/ 547271 w 654544"/>
                <a:gd name="connsiteY1" fmla="*/ 515786 h 655810"/>
                <a:gd name="connsiteX2" fmla="*/ 458673 w 654544"/>
                <a:gd name="connsiteY2" fmla="*/ 585890 h 655810"/>
                <a:gd name="connsiteX3" fmla="*/ 350397 w 654544"/>
                <a:gd name="connsiteY3" fmla="*/ 616656 h 655810"/>
                <a:gd name="connsiteX4" fmla="*/ 238319 w 654544"/>
                <a:gd name="connsiteY4" fmla="*/ 603606 h 655810"/>
                <a:gd name="connsiteX5" fmla="*/ 139835 w 654544"/>
                <a:gd name="connsiteY5" fmla="*/ 548456 h 655810"/>
                <a:gd name="connsiteX6" fmla="*/ 69869 w 654544"/>
                <a:gd name="connsiteY6" fmla="*/ 459684 h 655810"/>
                <a:gd name="connsiteX7" fmla="*/ 39164 w 654544"/>
                <a:gd name="connsiteY7" fmla="*/ 351098 h 655810"/>
                <a:gd name="connsiteX8" fmla="*/ 52187 w 654544"/>
                <a:gd name="connsiteY8" fmla="*/ 238989 h 655810"/>
                <a:gd name="connsiteX9" fmla="*/ 107228 w 654544"/>
                <a:gd name="connsiteY9" fmla="*/ 140215 h 655810"/>
                <a:gd name="connsiteX10" fmla="*/ 195731 w 654544"/>
                <a:gd name="connsiteY10" fmla="*/ 70111 h 655810"/>
                <a:gd name="connsiteX11" fmla="*/ 304292 w 654544"/>
                <a:gd name="connsiteY11" fmla="*/ 39345 h 655810"/>
                <a:gd name="connsiteX12" fmla="*/ 416180 w 654544"/>
                <a:gd name="connsiteY12" fmla="*/ 52490 h 655810"/>
                <a:gd name="connsiteX13" fmla="*/ 514760 w 654544"/>
                <a:gd name="connsiteY13" fmla="*/ 107544 h 655810"/>
                <a:gd name="connsiteX14" fmla="*/ 584820 w 654544"/>
                <a:gd name="connsiteY14" fmla="*/ 196317 h 655810"/>
                <a:gd name="connsiteX15" fmla="*/ 615526 w 654544"/>
                <a:gd name="connsiteY15" fmla="*/ 304902 h 655810"/>
                <a:gd name="connsiteX16" fmla="*/ 602407 w 654544"/>
                <a:gd name="connsiteY16" fmla="*/ 417012 h 655810"/>
                <a:gd name="connsiteX17" fmla="*/ 602407 w 654544"/>
                <a:gd name="connsiteY17" fmla="*/ 417012 h 655810"/>
                <a:gd name="connsiteX18" fmla="*/ 539476 w 654544"/>
                <a:gd name="connsiteY18" fmla="*/ 78303 h 655810"/>
                <a:gd name="connsiteX19" fmla="*/ 427968 w 654544"/>
                <a:gd name="connsiteY19" fmla="*/ 15914 h 655810"/>
                <a:gd name="connsiteX20" fmla="*/ 301250 w 654544"/>
                <a:gd name="connsiteY20" fmla="*/ 960 h 655810"/>
                <a:gd name="connsiteX21" fmla="*/ 178430 w 654544"/>
                <a:gd name="connsiteY21" fmla="*/ 35916 h 655810"/>
                <a:gd name="connsiteX22" fmla="*/ 78139 w 654544"/>
                <a:gd name="connsiteY22" fmla="*/ 115260 h 655810"/>
                <a:gd name="connsiteX23" fmla="*/ 15874 w 654544"/>
                <a:gd name="connsiteY23" fmla="*/ 226988 h 655810"/>
                <a:gd name="connsiteX24" fmla="*/ 949 w 654544"/>
                <a:gd name="connsiteY24" fmla="*/ 354051 h 655810"/>
                <a:gd name="connsiteX25" fmla="*/ 35932 w 654544"/>
                <a:gd name="connsiteY25" fmla="*/ 477114 h 655810"/>
                <a:gd name="connsiteX26" fmla="*/ 115023 w 654544"/>
                <a:gd name="connsiteY26" fmla="*/ 577508 h 655810"/>
                <a:gd name="connsiteX27" fmla="*/ 226626 w 654544"/>
                <a:gd name="connsiteY27" fmla="*/ 639897 h 655810"/>
                <a:gd name="connsiteX28" fmla="*/ 353439 w 654544"/>
                <a:gd name="connsiteY28" fmla="*/ 654851 h 655810"/>
                <a:gd name="connsiteX29" fmla="*/ 476164 w 654544"/>
                <a:gd name="connsiteY29" fmla="*/ 619894 h 655810"/>
                <a:gd name="connsiteX30" fmla="*/ 576455 w 654544"/>
                <a:gd name="connsiteY30" fmla="*/ 540551 h 655810"/>
                <a:gd name="connsiteX31" fmla="*/ 638626 w 654544"/>
                <a:gd name="connsiteY31" fmla="*/ 428823 h 655810"/>
                <a:gd name="connsiteX32" fmla="*/ 653550 w 654544"/>
                <a:gd name="connsiteY32" fmla="*/ 301759 h 655810"/>
                <a:gd name="connsiteX33" fmla="*/ 618758 w 654544"/>
                <a:gd name="connsiteY33" fmla="*/ 178696 h 655810"/>
                <a:gd name="connsiteX34" fmla="*/ 539476 w 654544"/>
                <a:gd name="connsiteY34" fmla="*/ 78207 h 655810"/>
                <a:gd name="connsiteX35" fmla="*/ 539476 w 654544"/>
                <a:gd name="connsiteY35" fmla="*/ 78207 h 65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544" h="655810">
                  <a:moveTo>
                    <a:pt x="602312" y="417012"/>
                  </a:moveTo>
                  <a:cubicBezTo>
                    <a:pt x="590619" y="453016"/>
                    <a:pt x="571892" y="486830"/>
                    <a:pt x="547271" y="515786"/>
                  </a:cubicBezTo>
                  <a:cubicBezTo>
                    <a:pt x="522555" y="544742"/>
                    <a:pt x="492230" y="568745"/>
                    <a:pt x="458673" y="585890"/>
                  </a:cubicBezTo>
                  <a:cubicBezTo>
                    <a:pt x="425116" y="603035"/>
                    <a:pt x="388327" y="613417"/>
                    <a:pt x="350397" y="616656"/>
                  </a:cubicBezTo>
                  <a:cubicBezTo>
                    <a:pt x="312277" y="619608"/>
                    <a:pt x="274252" y="615131"/>
                    <a:pt x="238319" y="603606"/>
                  </a:cubicBezTo>
                  <a:cubicBezTo>
                    <a:pt x="202481" y="591986"/>
                    <a:pt x="168733" y="573126"/>
                    <a:pt x="139835" y="548456"/>
                  </a:cubicBezTo>
                  <a:cubicBezTo>
                    <a:pt x="111031" y="523787"/>
                    <a:pt x="87075" y="493402"/>
                    <a:pt x="69869" y="459684"/>
                  </a:cubicBezTo>
                  <a:cubicBezTo>
                    <a:pt x="52663" y="426060"/>
                    <a:pt x="42396" y="389198"/>
                    <a:pt x="39164" y="351098"/>
                  </a:cubicBezTo>
                  <a:cubicBezTo>
                    <a:pt x="36217" y="312903"/>
                    <a:pt x="40685" y="274803"/>
                    <a:pt x="52187" y="238989"/>
                  </a:cubicBezTo>
                  <a:cubicBezTo>
                    <a:pt x="63785" y="202985"/>
                    <a:pt x="82702" y="169171"/>
                    <a:pt x="107228" y="140215"/>
                  </a:cubicBezTo>
                  <a:cubicBezTo>
                    <a:pt x="131944" y="111354"/>
                    <a:pt x="162269" y="87351"/>
                    <a:pt x="195731" y="70111"/>
                  </a:cubicBezTo>
                  <a:cubicBezTo>
                    <a:pt x="229383" y="52871"/>
                    <a:pt x="266267" y="42489"/>
                    <a:pt x="304292" y="39345"/>
                  </a:cubicBezTo>
                  <a:cubicBezTo>
                    <a:pt x="342317" y="36393"/>
                    <a:pt x="380437" y="40869"/>
                    <a:pt x="416180" y="52490"/>
                  </a:cubicBezTo>
                  <a:cubicBezTo>
                    <a:pt x="452114" y="64110"/>
                    <a:pt x="485766" y="82970"/>
                    <a:pt x="514760" y="107544"/>
                  </a:cubicBezTo>
                  <a:cubicBezTo>
                    <a:pt x="543658" y="132214"/>
                    <a:pt x="567614" y="162599"/>
                    <a:pt x="584820" y="196317"/>
                  </a:cubicBezTo>
                  <a:cubicBezTo>
                    <a:pt x="601932" y="229941"/>
                    <a:pt x="612293" y="266802"/>
                    <a:pt x="615526" y="304902"/>
                  </a:cubicBezTo>
                  <a:cubicBezTo>
                    <a:pt x="618377" y="343098"/>
                    <a:pt x="614005" y="381102"/>
                    <a:pt x="602407" y="417012"/>
                  </a:cubicBezTo>
                  <a:lnTo>
                    <a:pt x="602407" y="417012"/>
                  </a:lnTo>
                  <a:close/>
                  <a:moveTo>
                    <a:pt x="539476" y="78303"/>
                  </a:moveTo>
                  <a:cubicBezTo>
                    <a:pt x="506774" y="50490"/>
                    <a:pt x="468750" y="29153"/>
                    <a:pt x="427968" y="15914"/>
                  </a:cubicBezTo>
                  <a:cubicBezTo>
                    <a:pt x="387281" y="2674"/>
                    <a:pt x="344218" y="-2279"/>
                    <a:pt x="301250" y="960"/>
                  </a:cubicBezTo>
                  <a:cubicBezTo>
                    <a:pt x="258187" y="4579"/>
                    <a:pt x="216550" y="16390"/>
                    <a:pt x="178430" y="35916"/>
                  </a:cubicBezTo>
                  <a:cubicBezTo>
                    <a:pt x="140310" y="55443"/>
                    <a:pt x="106088" y="82494"/>
                    <a:pt x="78139" y="115260"/>
                  </a:cubicBezTo>
                  <a:cubicBezTo>
                    <a:pt x="50286" y="148026"/>
                    <a:pt x="28992" y="186316"/>
                    <a:pt x="15874" y="226988"/>
                  </a:cubicBezTo>
                  <a:cubicBezTo>
                    <a:pt x="2755" y="267850"/>
                    <a:pt x="-2283" y="310998"/>
                    <a:pt x="949" y="354051"/>
                  </a:cubicBezTo>
                  <a:cubicBezTo>
                    <a:pt x="4656" y="397104"/>
                    <a:pt x="16444" y="438919"/>
                    <a:pt x="35932" y="477114"/>
                  </a:cubicBezTo>
                  <a:cubicBezTo>
                    <a:pt x="55324" y="515214"/>
                    <a:pt x="82322" y="549600"/>
                    <a:pt x="115023" y="577508"/>
                  </a:cubicBezTo>
                  <a:cubicBezTo>
                    <a:pt x="147725" y="605416"/>
                    <a:pt x="185940" y="626752"/>
                    <a:pt x="226626" y="639897"/>
                  </a:cubicBezTo>
                  <a:cubicBezTo>
                    <a:pt x="267218" y="653136"/>
                    <a:pt x="310281" y="658089"/>
                    <a:pt x="353439" y="654851"/>
                  </a:cubicBezTo>
                  <a:cubicBezTo>
                    <a:pt x="396312" y="651231"/>
                    <a:pt x="438140" y="639516"/>
                    <a:pt x="476164" y="619894"/>
                  </a:cubicBezTo>
                  <a:cubicBezTo>
                    <a:pt x="514379" y="600463"/>
                    <a:pt x="548507" y="573317"/>
                    <a:pt x="576455" y="540551"/>
                  </a:cubicBezTo>
                  <a:cubicBezTo>
                    <a:pt x="604308" y="507785"/>
                    <a:pt x="625602" y="469589"/>
                    <a:pt x="638626" y="428823"/>
                  </a:cubicBezTo>
                  <a:cubicBezTo>
                    <a:pt x="651839" y="387960"/>
                    <a:pt x="656877" y="344812"/>
                    <a:pt x="653550" y="301759"/>
                  </a:cubicBezTo>
                  <a:cubicBezTo>
                    <a:pt x="650033" y="258801"/>
                    <a:pt x="638340" y="216891"/>
                    <a:pt x="618758" y="178696"/>
                  </a:cubicBezTo>
                  <a:cubicBezTo>
                    <a:pt x="599270" y="140596"/>
                    <a:pt x="572272" y="106211"/>
                    <a:pt x="539476" y="78207"/>
                  </a:cubicBezTo>
                  <a:lnTo>
                    <a:pt x="539476" y="78207"/>
                  </a:lnTo>
                  <a:close/>
                </a:path>
              </a:pathLst>
            </a:custGeom>
            <a:solidFill>
              <a:srgbClr val="72BF44"/>
            </a:solidFill>
            <a:ln w="0" cap="flat">
              <a:noFill/>
              <a:prstDash val="solid"/>
              <a:miter/>
            </a:ln>
          </p:spPr>
          <p:txBody>
            <a:bodyPr rtlCol="0" anchor="ctr"/>
            <a:lstStyle/>
            <a:p>
              <a:endParaRPr lang="fr-CA"/>
            </a:p>
          </p:txBody>
        </p:sp>
        <p:sp>
          <p:nvSpPr>
            <p:cNvPr id="11" name="Freeform 15">
              <a:extLst>
                <a:ext uri="{FF2B5EF4-FFF2-40B4-BE49-F238E27FC236}">
                  <a16:creationId xmlns:a16="http://schemas.microsoft.com/office/drawing/2014/main" id="{6EEAF46D-46F3-15FB-34A5-15AA43487044}"/>
                </a:ext>
              </a:extLst>
            </p:cNvPr>
            <p:cNvSpPr/>
            <p:nvPr/>
          </p:nvSpPr>
          <p:spPr>
            <a:xfrm>
              <a:off x="8395393" y="890924"/>
              <a:ext cx="1122303" cy="1124426"/>
            </a:xfrm>
            <a:custGeom>
              <a:avLst/>
              <a:gdLst>
                <a:gd name="connsiteX0" fmla="*/ 903185 w 1122303"/>
                <a:gd name="connsiteY0" fmla="*/ 601790 h 1124426"/>
                <a:gd name="connsiteX1" fmla="*/ 862023 w 1122303"/>
                <a:gd name="connsiteY1" fmla="*/ 729901 h 1124426"/>
                <a:gd name="connsiteX2" fmla="*/ 775137 w 1122303"/>
                <a:gd name="connsiteY2" fmla="*/ 832485 h 1124426"/>
                <a:gd name="connsiteX3" fmla="*/ 655453 w 1122303"/>
                <a:gd name="connsiteY3" fmla="*/ 893921 h 1124426"/>
                <a:gd name="connsiteX4" fmla="*/ 521606 w 1122303"/>
                <a:gd name="connsiteY4" fmla="*/ 904875 h 1124426"/>
                <a:gd name="connsiteX5" fmla="*/ 393747 w 1122303"/>
                <a:gd name="connsiteY5" fmla="*/ 863537 h 1124426"/>
                <a:gd name="connsiteX6" fmla="*/ 291270 w 1122303"/>
                <a:gd name="connsiteY6" fmla="*/ 776383 h 1124426"/>
                <a:gd name="connsiteX7" fmla="*/ 229955 w 1122303"/>
                <a:gd name="connsiteY7" fmla="*/ 656558 h 1124426"/>
                <a:gd name="connsiteX8" fmla="*/ 218928 w 1122303"/>
                <a:gd name="connsiteY8" fmla="*/ 522446 h 1124426"/>
                <a:gd name="connsiteX9" fmla="*/ 260280 w 1122303"/>
                <a:gd name="connsiteY9" fmla="*/ 394335 h 1124426"/>
                <a:gd name="connsiteX10" fmla="*/ 347167 w 1122303"/>
                <a:gd name="connsiteY10" fmla="*/ 291751 h 1124426"/>
                <a:gd name="connsiteX11" fmla="*/ 466755 w 1122303"/>
                <a:gd name="connsiteY11" fmla="*/ 230314 h 1124426"/>
                <a:gd name="connsiteX12" fmla="*/ 600603 w 1122303"/>
                <a:gd name="connsiteY12" fmla="*/ 219361 h 1124426"/>
                <a:gd name="connsiteX13" fmla="*/ 728556 w 1122303"/>
                <a:gd name="connsiteY13" fmla="*/ 260699 h 1124426"/>
                <a:gd name="connsiteX14" fmla="*/ 830938 w 1122303"/>
                <a:gd name="connsiteY14" fmla="*/ 347853 h 1124426"/>
                <a:gd name="connsiteX15" fmla="*/ 892253 w 1122303"/>
                <a:gd name="connsiteY15" fmla="*/ 467677 h 1124426"/>
                <a:gd name="connsiteX16" fmla="*/ 903090 w 1122303"/>
                <a:gd name="connsiteY16" fmla="*/ 601885 h 1124426"/>
                <a:gd name="connsiteX17" fmla="*/ 903090 w 1122303"/>
                <a:gd name="connsiteY17" fmla="*/ 601885 h 1124426"/>
                <a:gd name="connsiteX18" fmla="*/ 1057091 w 1122303"/>
                <a:gd name="connsiteY18" fmla="*/ 581977 h 1124426"/>
                <a:gd name="connsiteX19" fmla="*/ 1122304 w 1122303"/>
                <a:gd name="connsiteY19" fmla="*/ 560642 h 1124426"/>
                <a:gd name="connsiteX20" fmla="*/ 1115079 w 1122303"/>
                <a:gd name="connsiteY20" fmla="*/ 473012 h 1124426"/>
                <a:gd name="connsiteX21" fmla="*/ 1047585 w 1122303"/>
                <a:gd name="connsiteY21" fmla="*/ 462248 h 1124426"/>
                <a:gd name="connsiteX22" fmla="*/ 1038839 w 1122303"/>
                <a:gd name="connsiteY22" fmla="*/ 425768 h 1124426"/>
                <a:gd name="connsiteX23" fmla="*/ 1026861 w 1122303"/>
                <a:gd name="connsiteY23" fmla="*/ 390144 h 1124426"/>
                <a:gd name="connsiteX24" fmla="*/ 1078955 w 1122303"/>
                <a:gd name="connsiteY24" fmla="*/ 345281 h 1124426"/>
                <a:gd name="connsiteX25" fmla="*/ 1038934 w 1122303"/>
                <a:gd name="connsiteY25" fmla="*/ 267367 h 1124426"/>
                <a:gd name="connsiteX26" fmla="*/ 972391 w 1122303"/>
                <a:gd name="connsiteY26" fmla="*/ 283464 h 1124426"/>
                <a:gd name="connsiteX27" fmla="*/ 950431 w 1122303"/>
                <a:gd name="connsiteY27" fmla="*/ 253079 h 1124426"/>
                <a:gd name="connsiteX28" fmla="*/ 926000 w 1122303"/>
                <a:gd name="connsiteY28" fmla="*/ 224790 h 1124426"/>
                <a:gd name="connsiteX29" fmla="*/ 956895 w 1122303"/>
                <a:gd name="connsiteY29" fmla="*/ 163544 h 1124426"/>
                <a:gd name="connsiteX30" fmla="*/ 890257 w 1122303"/>
                <a:gd name="connsiteY30" fmla="*/ 106680 h 1124426"/>
                <a:gd name="connsiteX31" fmla="*/ 834645 w 1122303"/>
                <a:gd name="connsiteY31" fmla="*/ 147161 h 1124426"/>
                <a:gd name="connsiteX32" fmla="*/ 802800 w 1122303"/>
                <a:gd name="connsiteY32" fmla="*/ 127444 h 1124426"/>
                <a:gd name="connsiteX33" fmla="*/ 769338 w 1122303"/>
                <a:gd name="connsiteY33" fmla="*/ 110490 h 1124426"/>
                <a:gd name="connsiteX34" fmla="*/ 774376 w 1122303"/>
                <a:gd name="connsiteY34" fmla="*/ 42101 h 1124426"/>
                <a:gd name="connsiteX35" fmla="*/ 690912 w 1122303"/>
                <a:gd name="connsiteY35" fmla="*/ 15145 h 1124426"/>
                <a:gd name="connsiteX36" fmla="*/ 655168 w 1122303"/>
                <a:gd name="connsiteY36" fmla="*/ 73914 h 1124426"/>
                <a:gd name="connsiteX37" fmla="*/ 618379 w 1122303"/>
                <a:gd name="connsiteY37" fmla="*/ 67818 h 1124426"/>
                <a:gd name="connsiteX38" fmla="*/ 581020 w 1122303"/>
                <a:gd name="connsiteY38" fmla="*/ 65341 h 1124426"/>
                <a:gd name="connsiteX39" fmla="*/ 559726 w 1122303"/>
                <a:gd name="connsiteY39" fmla="*/ 0 h 1124426"/>
                <a:gd name="connsiteX40" fmla="*/ 472364 w 1122303"/>
                <a:gd name="connsiteY40" fmla="*/ 7144 h 1124426"/>
                <a:gd name="connsiteX41" fmla="*/ 461527 w 1122303"/>
                <a:gd name="connsiteY41" fmla="*/ 74866 h 1124426"/>
                <a:gd name="connsiteX42" fmla="*/ 425118 w 1122303"/>
                <a:gd name="connsiteY42" fmla="*/ 83629 h 1124426"/>
                <a:gd name="connsiteX43" fmla="*/ 389660 w 1122303"/>
                <a:gd name="connsiteY43" fmla="*/ 95536 h 1124426"/>
                <a:gd name="connsiteX44" fmla="*/ 344790 w 1122303"/>
                <a:gd name="connsiteY44" fmla="*/ 43434 h 1124426"/>
                <a:gd name="connsiteX45" fmla="*/ 267030 w 1122303"/>
                <a:gd name="connsiteY45" fmla="*/ 83629 h 1124426"/>
                <a:gd name="connsiteX46" fmla="*/ 283095 w 1122303"/>
                <a:gd name="connsiteY46" fmla="*/ 150305 h 1124426"/>
                <a:gd name="connsiteX47" fmla="*/ 252675 w 1122303"/>
                <a:gd name="connsiteY47" fmla="*/ 172212 h 1124426"/>
                <a:gd name="connsiteX48" fmla="*/ 224442 w 1122303"/>
                <a:gd name="connsiteY48" fmla="*/ 196786 h 1124426"/>
                <a:gd name="connsiteX49" fmla="*/ 163317 w 1122303"/>
                <a:gd name="connsiteY49" fmla="*/ 165830 h 1124426"/>
                <a:gd name="connsiteX50" fmla="*/ 106470 w 1122303"/>
                <a:gd name="connsiteY50" fmla="*/ 232601 h 1124426"/>
                <a:gd name="connsiteX51" fmla="*/ 146966 w 1122303"/>
                <a:gd name="connsiteY51" fmla="*/ 288227 h 1124426"/>
                <a:gd name="connsiteX52" fmla="*/ 127288 w 1122303"/>
                <a:gd name="connsiteY52" fmla="*/ 320135 h 1124426"/>
                <a:gd name="connsiteX53" fmla="*/ 110367 w 1122303"/>
                <a:gd name="connsiteY53" fmla="*/ 353663 h 1124426"/>
                <a:gd name="connsiteX54" fmla="*/ 42112 w 1122303"/>
                <a:gd name="connsiteY54" fmla="*/ 348615 h 1124426"/>
                <a:gd name="connsiteX55" fmla="*/ 15115 w 1122303"/>
                <a:gd name="connsiteY55" fmla="*/ 432245 h 1124426"/>
                <a:gd name="connsiteX56" fmla="*/ 73863 w 1122303"/>
                <a:gd name="connsiteY56" fmla="*/ 468058 h 1124426"/>
                <a:gd name="connsiteX57" fmla="*/ 67684 w 1122303"/>
                <a:gd name="connsiteY57" fmla="*/ 505016 h 1124426"/>
                <a:gd name="connsiteX58" fmla="*/ 65308 w 1122303"/>
                <a:gd name="connsiteY58" fmla="*/ 542354 h 1124426"/>
                <a:gd name="connsiteX59" fmla="*/ 0 w 1122303"/>
                <a:gd name="connsiteY59" fmla="*/ 563880 h 1124426"/>
                <a:gd name="connsiteX60" fmla="*/ 7130 w 1122303"/>
                <a:gd name="connsiteY60" fmla="*/ 651320 h 1124426"/>
                <a:gd name="connsiteX61" fmla="*/ 74719 w 1122303"/>
                <a:gd name="connsiteY61" fmla="*/ 662178 h 1124426"/>
                <a:gd name="connsiteX62" fmla="*/ 83465 w 1122303"/>
                <a:gd name="connsiteY62" fmla="*/ 698659 h 1124426"/>
                <a:gd name="connsiteX63" fmla="*/ 95347 w 1122303"/>
                <a:gd name="connsiteY63" fmla="*/ 734187 h 1124426"/>
                <a:gd name="connsiteX64" fmla="*/ 46771 w 1122303"/>
                <a:gd name="connsiteY64" fmla="*/ 787527 h 1124426"/>
                <a:gd name="connsiteX65" fmla="*/ 77951 w 1122303"/>
                <a:gd name="connsiteY65" fmla="*/ 850106 h 1124426"/>
                <a:gd name="connsiteX66" fmla="*/ 150103 w 1122303"/>
                <a:gd name="connsiteY66" fmla="*/ 841058 h 1124426"/>
                <a:gd name="connsiteX67" fmla="*/ 171872 w 1122303"/>
                <a:gd name="connsiteY67" fmla="*/ 871442 h 1124426"/>
                <a:gd name="connsiteX68" fmla="*/ 196303 w 1122303"/>
                <a:gd name="connsiteY68" fmla="*/ 899732 h 1124426"/>
                <a:gd name="connsiteX69" fmla="*/ 165503 w 1122303"/>
                <a:gd name="connsiteY69" fmla="*/ 960977 h 1124426"/>
                <a:gd name="connsiteX70" fmla="*/ 232047 w 1122303"/>
                <a:gd name="connsiteY70" fmla="*/ 1017842 h 1124426"/>
                <a:gd name="connsiteX71" fmla="*/ 287658 w 1122303"/>
                <a:gd name="connsiteY71" fmla="*/ 977360 h 1124426"/>
                <a:gd name="connsiteX72" fmla="*/ 319504 w 1122303"/>
                <a:gd name="connsiteY72" fmla="*/ 996982 h 1124426"/>
                <a:gd name="connsiteX73" fmla="*/ 353061 w 1122303"/>
                <a:gd name="connsiteY73" fmla="*/ 1013936 h 1124426"/>
                <a:gd name="connsiteX74" fmla="*/ 348117 w 1122303"/>
                <a:gd name="connsiteY74" fmla="*/ 1082326 h 1124426"/>
                <a:gd name="connsiteX75" fmla="*/ 431487 w 1122303"/>
                <a:gd name="connsiteY75" fmla="*/ 1109282 h 1124426"/>
                <a:gd name="connsiteX76" fmla="*/ 467135 w 1122303"/>
                <a:gd name="connsiteY76" fmla="*/ 1050512 h 1124426"/>
                <a:gd name="connsiteX77" fmla="*/ 504114 w 1122303"/>
                <a:gd name="connsiteY77" fmla="*/ 1056608 h 1124426"/>
                <a:gd name="connsiteX78" fmla="*/ 541284 w 1122303"/>
                <a:gd name="connsiteY78" fmla="*/ 1059085 h 1124426"/>
                <a:gd name="connsiteX79" fmla="*/ 562673 w 1122303"/>
                <a:gd name="connsiteY79" fmla="*/ 1124426 h 1124426"/>
                <a:gd name="connsiteX80" fmla="*/ 650035 w 1122303"/>
                <a:gd name="connsiteY80" fmla="*/ 1117283 h 1124426"/>
                <a:gd name="connsiteX81" fmla="*/ 660777 w 1122303"/>
                <a:gd name="connsiteY81" fmla="*/ 1049655 h 1124426"/>
                <a:gd name="connsiteX82" fmla="*/ 697281 w 1122303"/>
                <a:gd name="connsiteY82" fmla="*/ 1040797 h 1124426"/>
                <a:gd name="connsiteX83" fmla="*/ 732739 w 1122303"/>
                <a:gd name="connsiteY83" fmla="*/ 1028986 h 1124426"/>
                <a:gd name="connsiteX84" fmla="*/ 777608 w 1122303"/>
                <a:gd name="connsiteY84" fmla="*/ 1081088 h 1124426"/>
                <a:gd name="connsiteX85" fmla="*/ 855464 w 1122303"/>
                <a:gd name="connsiteY85" fmla="*/ 1040987 h 1124426"/>
                <a:gd name="connsiteX86" fmla="*/ 839399 w 1122303"/>
                <a:gd name="connsiteY86" fmla="*/ 974217 h 1124426"/>
                <a:gd name="connsiteX87" fmla="*/ 869628 w 1122303"/>
                <a:gd name="connsiteY87" fmla="*/ 952310 h 1124426"/>
                <a:gd name="connsiteX88" fmla="*/ 897957 w 1122303"/>
                <a:gd name="connsiteY88" fmla="*/ 927735 h 1124426"/>
                <a:gd name="connsiteX89" fmla="*/ 959082 w 1122303"/>
                <a:gd name="connsiteY89" fmla="*/ 958691 h 1124426"/>
                <a:gd name="connsiteX90" fmla="*/ 1015929 w 1122303"/>
                <a:gd name="connsiteY90" fmla="*/ 891921 h 1124426"/>
                <a:gd name="connsiteX91" fmla="*/ 975528 w 1122303"/>
                <a:gd name="connsiteY91" fmla="*/ 836200 h 1124426"/>
                <a:gd name="connsiteX92" fmla="*/ 995205 w 1122303"/>
                <a:gd name="connsiteY92" fmla="*/ 804291 h 1124426"/>
                <a:gd name="connsiteX93" fmla="*/ 1012127 w 1122303"/>
                <a:gd name="connsiteY93" fmla="*/ 770763 h 1124426"/>
                <a:gd name="connsiteX94" fmla="*/ 1080286 w 1122303"/>
                <a:gd name="connsiteY94" fmla="*/ 775716 h 1124426"/>
                <a:gd name="connsiteX95" fmla="*/ 1107284 w 1122303"/>
                <a:gd name="connsiteY95" fmla="*/ 692182 h 1124426"/>
                <a:gd name="connsiteX96" fmla="*/ 1048630 w 1122303"/>
                <a:gd name="connsiteY96" fmla="*/ 656368 h 1124426"/>
                <a:gd name="connsiteX97" fmla="*/ 1054809 w 1122303"/>
                <a:gd name="connsiteY97" fmla="*/ 619506 h 1124426"/>
                <a:gd name="connsiteX98" fmla="*/ 1057186 w 1122303"/>
                <a:gd name="connsiteY98" fmla="*/ 582073 h 1124426"/>
                <a:gd name="connsiteX99" fmla="*/ 1057186 w 1122303"/>
                <a:gd name="connsiteY99" fmla="*/ 582073 h 1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03" h="1124426">
                  <a:moveTo>
                    <a:pt x="903185" y="601790"/>
                  </a:moveTo>
                  <a:cubicBezTo>
                    <a:pt x="897862" y="646843"/>
                    <a:pt x="883888" y="690467"/>
                    <a:pt x="862023" y="729901"/>
                  </a:cubicBezTo>
                  <a:cubicBezTo>
                    <a:pt x="840254" y="769239"/>
                    <a:pt x="810405" y="804386"/>
                    <a:pt x="775137" y="832485"/>
                  </a:cubicBezTo>
                  <a:cubicBezTo>
                    <a:pt x="739678" y="860584"/>
                    <a:pt x="698802" y="881634"/>
                    <a:pt x="655453" y="893921"/>
                  </a:cubicBezTo>
                  <a:cubicBezTo>
                    <a:pt x="612200" y="906399"/>
                    <a:pt x="566570" y="909923"/>
                    <a:pt x="521606" y="904875"/>
                  </a:cubicBezTo>
                  <a:cubicBezTo>
                    <a:pt x="476546" y="899541"/>
                    <a:pt x="433103" y="885539"/>
                    <a:pt x="393747" y="863537"/>
                  </a:cubicBezTo>
                  <a:cubicBezTo>
                    <a:pt x="354392" y="841629"/>
                    <a:pt x="319409" y="811816"/>
                    <a:pt x="291270" y="776383"/>
                  </a:cubicBezTo>
                  <a:cubicBezTo>
                    <a:pt x="263227" y="740950"/>
                    <a:pt x="242218" y="699992"/>
                    <a:pt x="229955" y="656558"/>
                  </a:cubicBezTo>
                  <a:cubicBezTo>
                    <a:pt x="217502" y="613124"/>
                    <a:pt x="213985" y="567500"/>
                    <a:pt x="218928" y="522446"/>
                  </a:cubicBezTo>
                  <a:cubicBezTo>
                    <a:pt x="224442" y="477393"/>
                    <a:pt x="238226" y="433673"/>
                    <a:pt x="260280" y="394335"/>
                  </a:cubicBezTo>
                  <a:cubicBezTo>
                    <a:pt x="282049" y="354997"/>
                    <a:pt x="311899" y="319850"/>
                    <a:pt x="347167" y="291751"/>
                  </a:cubicBezTo>
                  <a:cubicBezTo>
                    <a:pt x="382625" y="263652"/>
                    <a:pt x="423502" y="242602"/>
                    <a:pt x="466755" y="230314"/>
                  </a:cubicBezTo>
                  <a:cubicBezTo>
                    <a:pt x="510103" y="217932"/>
                    <a:pt x="555638" y="214217"/>
                    <a:pt x="600603" y="219361"/>
                  </a:cubicBezTo>
                  <a:cubicBezTo>
                    <a:pt x="645662" y="224695"/>
                    <a:pt x="689105" y="238697"/>
                    <a:pt x="728556" y="260699"/>
                  </a:cubicBezTo>
                  <a:cubicBezTo>
                    <a:pt x="767912" y="282607"/>
                    <a:pt x="802895" y="312420"/>
                    <a:pt x="830938" y="347853"/>
                  </a:cubicBezTo>
                  <a:cubicBezTo>
                    <a:pt x="858981" y="383286"/>
                    <a:pt x="879895" y="424244"/>
                    <a:pt x="892253" y="467677"/>
                  </a:cubicBezTo>
                  <a:cubicBezTo>
                    <a:pt x="904611" y="511112"/>
                    <a:pt x="908224" y="556736"/>
                    <a:pt x="903090" y="601885"/>
                  </a:cubicBezTo>
                  <a:lnTo>
                    <a:pt x="903090" y="601885"/>
                  </a:lnTo>
                  <a:close/>
                  <a:moveTo>
                    <a:pt x="1057091" y="581977"/>
                  </a:moveTo>
                  <a:cubicBezTo>
                    <a:pt x="1079050" y="575786"/>
                    <a:pt x="1101295" y="568643"/>
                    <a:pt x="1122304" y="560642"/>
                  </a:cubicBezTo>
                  <a:cubicBezTo>
                    <a:pt x="1122018" y="531305"/>
                    <a:pt x="1120117" y="502063"/>
                    <a:pt x="1115079" y="473012"/>
                  </a:cubicBezTo>
                  <a:cubicBezTo>
                    <a:pt x="1092739" y="468440"/>
                    <a:pt x="1070590" y="464820"/>
                    <a:pt x="1047585" y="462248"/>
                  </a:cubicBezTo>
                  <a:lnTo>
                    <a:pt x="1038839" y="425768"/>
                  </a:lnTo>
                  <a:cubicBezTo>
                    <a:pt x="1035417" y="413766"/>
                    <a:pt x="1030949" y="402050"/>
                    <a:pt x="1026861" y="390144"/>
                  </a:cubicBezTo>
                  <a:cubicBezTo>
                    <a:pt x="1044733" y="375952"/>
                    <a:pt x="1062605" y="360807"/>
                    <a:pt x="1078955" y="345281"/>
                  </a:cubicBezTo>
                  <a:cubicBezTo>
                    <a:pt x="1067548" y="318230"/>
                    <a:pt x="1054524" y="292132"/>
                    <a:pt x="1038934" y="267367"/>
                  </a:cubicBezTo>
                  <a:cubicBezTo>
                    <a:pt x="1016594" y="271653"/>
                    <a:pt x="994445" y="276987"/>
                    <a:pt x="972391" y="283464"/>
                  </a:cubicBezTo>
                  <a:lnTo>
                    <a:pt x="950431" y="253079"/>
                  </a:lnTo>
                  <a:lnTo>
                    <a:pt x="926000" y="224790"/>
                  </a:lnTo>
                  <a:cubicBezTo>
                    <a:pt x="937313" y="204692"/>
                    <a:pt x="947579" y="184213"/>
                    <a:pt x="956895" y="163544"/>
                  </a:cubicBezTo>
                  <a:cubicBezTo>
                    <a:pt x="936267" y="142780"/>
                    <a:pt x="913832" y="124015"/>
                    <a:pt x="890257" y="106680"/>
                  </a:cubicBezTo>
                  <a:cubicBezTo>
                    <a:pt x="871339" y="118967"/>
                    <a:pt x="852612" y="132969"/>
                    <a:pt x="834645" y="147161"/>
                  </a:cubicBezTo>
                  <a:cubicBezTo>
                    <a:pt x="824094" y="140589"/>
                    <a:pt x="813732" y="133445"/>
                    <a:pt x="802800" y="127444"/>
                  </a:cubicBezTo>
                  <a:lnTo>
                    <a:pt x="769338" y="110490"/>
                  </a:lnTo>
                  <a:cubicBezTo>
                    <a:pt x="772190" y="87440"/>
                    <a:pt x="773616" y="65056"/>
                    <a:pt x="774376" y="42101"/>
                  </a:cubicBezTo>
                  <a:cubicBezTo>
                    <a:pt x="747283" y="30670"/>
                    <a:pt x="719335" y="22098"/>
                    <a:pt x="690912" y="15145"/>
                  </a:cubicBezTo>
                  <a:cubicBezTo>
                    <a:pt x="678268" y="33814"/>
                    <a:pt x="666290" y="53912"/>
                    <a:pt x="655168" y="73914"/>
                  </a:cubicBezTo>
                  <a:lnTo>
                    <a:pt x="618379" y="67818"/>
                  </a:lnTo>
                  <a:lnTo>
                    <a:pt x="581020" y="65341"/>
                  </a:lnTo>
                  <a:cubicBezTo>
                    <a:pt x="574841" y="43339"/>
                    <a:pt x="567806" y="21050"/>
                    <a:pt x="559726" y="0"/>
                  </a:cubicBezTo>
                  <a:cubicBezTo>
                    <a:pt x="530447" y="286"/>
                    <a:pt x="501168" y="2191"/>
                    <a:pt x="472364" y="7144"/>
                  </a:cubicBezTo>
                  <a:cubicBezTo>
                    <a:pt x="467706" y="29623"/>
                    <a:pt x="464188" y="51816"/>
                    <a:pt x="461527" y="74866"/>
                  </a:cubicBezTo>
                  <a:lnTo>
                    <a:pt x="425118" y="83629"/>
                  </a:lnTo>
                  <a:cubicBezTo>
                    <a:pt x="413140" y="87058"/>
                    <a:pt x="401447" y="91535"/>
                    <a:pt x="389660" y="95536"/>
                  </a:cubicBezTo>
                  <a:cubicBezTo>
                    <a:pt x="375400" y="77724"/>
                    <a:pt x="360380" y="59817"/>
                    <a:pt x="344790" y="43434"/>
                  </a:cubicBezTo>
                  <a:cubicBezTo>
                    <a:pt x="317793" y="55054"/>
                    <a:pt x="291746" y="68104"/>
                    <a:pt x="267030" y="83629"/>
                  </a:cubicBezTo>
                  <a:cubicBezTo>
                    <a:pt x="271212" y="106013"/>
                    <a:pt x="276631" y="128207"/>
                    <a:pt x="283095" y="150305"/>
                  </a:cubicBezTo>
                  <a:lnTo>
                    <a:pt x="252675" y="172212"/>
                  </a:lnTo>
                  <a:lnTo>
                    <a:pt x="224442" y="196786"/>
                  </a:lnTo>
                  <a:cubicBezTo>
                    <a:pt x="204384" y="185452"/>
                    <a:pt x="184040" y="175165"/>
                    <a:pt x="163317" y="165830"/>
                  </a:cubicBezTo>
                  <a:cubicBezTo>
                    <a:pt x="142498" y="186500"/>
                    <a:pt x="123771" y="208883"/>
                    <a:pt x="106470" y="232601"/>
                  </a:cubicBezTo>
                  <a:cubicBezTo>
                    <a:pt x="118828" y="251460"/>
                    <a:pt x="132802" y="270415"/>
                    <a:pt x="146966" y="288227"/>
                  </a:cubicBezTo>
                  <a:cubicBezTo>
                    <a:pt x="140312" y="298895"/>
                    <a:pt x="133372" y="309182"/>
                    <a:pt x="127288" y="320135"/>
                  </a:cubicBezTo>
                  <a:lnTo>
                    <a:pt x="110367" y="353663"/>
                  </a:lnTo>
                  <a:cubicBezTo>
                    <a:pt x="87267" y="350901"/>
                    <a:pt x="65022" y="349377"/>
                    <a:pt x="42112" y="348615"/>
                  </a:cubicBezTo>
                  <a:cubicBezTo>
                    <a:pt x="30610" y="375761"/>
                    <a:pt x="22149" y="403765"/>
                    <a:pt x="15115" y="432245"/>
                  </a:cubicBezTo>
                  <a:cubicBezTo>
                    <a:pt x="33747" y="444913"/>
                    <a:pt x="53900" y="456914"/>
                    <a:pt x="73863" y="468058"/>
                  </a:cubicBezTo>
                  <a:lnTo>
                    <a:pt x="67684" y="505016"/>
                  </a:lnTo>
                  <a:lnTo>
                    <a:pt x="65308" y="542354"/>
                  </a:lnTo>
                  <a:cubicBezTo>
                    <a:pt x="43253" y="548640"/>
                    <a:pt x="21009" y="555689"/>
                    <a:pt x="0" y="563880"/>
                  </a:cubicBezTo>
                  <a:cubicBezTo>
                    <a:pt x="380" y="593122"/>
                    <a:pt x="2186" y="622364"/>
                    <a:pt x="7130" y="651320"/>
                  </a:cubicBezTo>
                  <a:cubicBezTo>
                    <a:pt x="29659" y="655987"/>
                    <a:pt x="51714" y="659606"/>
                    <a:pt x="74719" y="662178"/>
                  </a:cubicBezTo>
                  <a:lnTo>
                    <a:pt x="83465" y="698659"/>
                  </a:lnTo>
                  <a:cubicBezTo>
                    <a:pt x="86792" y="710660"/>
                    <a:pt x="91450" y="722376"/>
                    <a:pt x="95347" y="734187"/>
                  </a:cubicBezTo>
                  <a:cubicBezTo>
                    <a:pt x="79852" y="747713"/>
                    <a:pt x="61790" y="765239"/>
                    <a:pt x="46771" y="787527"/>
                  </a:cubicBezTo>
                  <a:cubicBezTo>
                    <a:pt x="58273" y="814483"/>
                    <a:pt x="62361" y="825246"/>
                    <a:pt x="77951" y="850106"/>
                  </a:cubicBezTo>
                  <a:cubicBezTo>
                    <a:pt x="104093" y="849059"/>
                    <a:pt x="127763" y="847439"/>
                    <a:pt x="150103" y="841058"/>
                  </a:cubicBezTo>
                  <a:lnTo>
                    <a:pt x="171872" y="871442"/>
                  </a:lnTo>
                  <a:lnTo>
                    <a:pt x="196303" y="899732"/>
                  </a:lnTo>
                  <a:cubicBezTo>
                    <a:pt x="185086" y="919829"/>
                    <a:pt x="174724" y="940213"/>
                    <a:pt x="165503" y="960977"/>
                  </a:cubicBezTo>
                  <a:cubicBezTo>
                    <a:pt x="186037" y="981837"/>
                    <a:pt x="208566" y="1000506"/>
                    <a:pt x="232047" y="1017842"/>
                  </a:cubicBezTo>
                  <a:cubicBezTo>
                    <a:pt x="250964" y="1005459"/>
                    <a:pt x="269786" y="991457"/>
                    <a:pt x="287658" y="977360"/>
                  </a:cubicBezTo>
                  <a:cubicBezTo>
                    <a:pt x="298305" y="983933"/>
                    <a:pt x="308667" y="990981"/>
                    <a:pt x="319504" y="996982"/>
                  </a:cubicBezTo>
                  <a:lnTo>
                    <a:pt x="353061" y="1013936"/>
                  </a:lnTo>
                  <a:cubicBezTo>
                    <a:pt x="350304" y="1036987"/>
                    <a:pt x="348878" y="1059275"/>
                    <a:pt x="348117" y="1082326"/>
                  </a:cubicBezTo>
                  <a:cubicBezTo>
                    <a:pt x="375115" y="1093756"/>
                    <a:pt x="403158" y="1102233"/>
                    <a:pt x="431487" y="1109282"/>
                  </a:cubicBezTo>
                  <a:cubicBezTo>
                    <a:pt x="444130" y="1090517"/>
                    <a:pt x="456203" y="1070515"/>
                    <a:pt x="467135" y="1050512"/>
                  </a:cubicBezTo>
                  <a:lnTo>
                    <a:pt x="504114" y="1056608"/>
                  </a:lnTo>
                  <a:lnTo>
                    <a:pt x="541284" y="1059085"/>
                  </a:lnTo>
                  <a:cubicBezTo>
                    <a:pt x="547558" y="1081088"/>
                    <a:pt x="554592" y="1103281"/>
                    <a:pt x="562673" y="1124426"/>
                  </a:cubicBezTo>
                  <a:cubicBezTo>
                    <a:pt x="591952" y="1124141"/>
                    <a:pt x="621136" y="1122236"/>
                    <a:pt x="650035" y="1117283"/>
                  </a:cubicBezTo>
                  <a:cubicBezTo>
                    <a:pt x="654693" y="1094803"/>
                    <a:pt x="658210" y="1072706"/>
                    <a:pt x="660777" y="1049655"/>
                  </a:cubicBezTo>
                  <a:lnTo>
                    <a:pt x="697281" y="1040797"/>
                  </a:lnTo>
                  <a:cubicBezTo>
                    <a:pt x="709259" y="1037368"/>
                    <a:pt x="720951" y="1032891"/>
                    <a:pt x="732739" y="1028986"/>
                  </a:cubicBezTo>
                  <a:cubicBezTo>
                    <a:pt x="746903" y="1046798"/>
                    <a:pt x="762018" y="1064705"/>
                    <a:pt x="777608" y="1081088"/>
                  </a:cubicBezTo>
                  <a:cubicBezTo>
                    <a:pt x="804606" y="1069562"/>
                    <a:pt x="830653" y="1056513"/>
                    <a:pt x="855464" y="1040987"/>
                  </a:cubicBezTo>
                  <a:cubicBezTo>
                    <a:pt x="851186" y="1018699"/>
                    <a:pt x="845768" y="996410"/>
                    <a:pt x="839399" y="974217"/>
                  </a:cubicBezTo>
                  <a:lnTo>
                    <a:pt x="869628" y="952310"/>
                  </a:lnTo>
                  <a:lnTo>
                    <a:pt x="897957" y="927735"/>
                  </a:lnTo>
                  <a:cubicBezTo>
                    <a:pt x="918015" y="939070"/>
                    <a:pt x="938263" y="949357"/>
                    <a:pt x="959082" y="958691"/>
                  </a:cubicBezTo>
                  <a:cubicBezTo>
                    <a:pt x="979900" y="938022"/>
                    <a:pt x="998533" y="915638"/>
                    <a:pt x="1015929" y="891921"/>
                  </a:cubicBezTo>
                  <a:cubicBezTo>
                    <a:pt x="1003476" y="872966"/>
                    <a:pt x="989692" y="854107"/>
                    <a:pt x="975528" y="836200"/>
                  </a:cubicBezTo>
                  <a:cubicBezTo>
                    <a:pt x="982087" y="825532"/>
                    <a:pt x="989121" y="815245"/>
                    <a:pt x="995205" y="804291"/>
                  </a:cubicBezTo>
                  <a:lnTo>
                    <a:pt x="1012127" y="770763"/>
                  </a:lnTo>
                  <a:cubicBezTo>
                    <a:pt x="1035131" y="773525"/>
                    <a:pt x="1057471" y="775049"/>
                    <a:pt x="1080286" y="775716"/>
                  </a:cubicBezTo>
                  <a:cubicBezTo>
                    <a:pt x="1091694" y="748665"/>
                    <a:pt x="1100249" y="720662"/>
                    <a:pt x="1107284" y="692182"/>
                  </a:cubicBezTo>
                  <a:cubicBezTo>
                    <a:pt x="1088651" y="679418"/>
                    <a:pt x="1068594" y="667417"/>
                    <a:pt x="1048630" y="656368"/>
                  </a:cubicBezTo>
                  <a:lnTo>
                    <a:pt x="1054809" y="619506"/>
                  </a:lnTo>
                  <a:lnTo>
                    <a:pt x="1057186" y="582073"/>
                  </a:lnTo>
                  <a:lnTo>
                    <a:pt x="1057186" y="582073"/>
                  </a:lnTo>
                  <a:close/>
                </a:path>
              </a:pathLst>
            </a:custGeom>
            <a:solidFill>
              <a:srgbClr val="72BF44"/>
            </a:solidFill>
            <a:ln w="0" cap="flat">
              <a:noFill/>
              <a:prstDash val="solid"/>
              <a:miter/>
            </a:ln>
          </p:spPr>
          <p:txBody>
            <a:bodyPr rtlCol="0" anchor="ctr"/>
            <a:lstStyle/>
            <a:p>
              <a:endParaRPr lang="fr-CA"/>
            </a:p>
          </p:txBody>
        </p:sp>
        <p:sp>
          <p:nvSpPr>
            <p:cNvPr id="12" name="Freeform 16">
              <a:extLst>
                <a:ext uri="{FF2B5EF4-FFF2-40B4-BE49-F238E27FC236}">
                  <a16:creationId xmlns:a16="http://schemas.microsoft.com/office/drawing/2014/main" id="{05A4D319-A9AB-F747-ECCE-AC65128FDC88}"/>
                </a:ext>
              </a:extLst>
            </p:cNvPr>
            <p:cNvSpPr/>
            <p:nvPr/>
          </p:nvSpPr>
          <p:spPr>
            <a:xfrm>
              <a:off x="8629286" y="1125219"/>
              <a:ext cx="654346" cy="655835"/>
            </a:xfrm>
            <a:custGeom>
              <a:avLst/>
              <a:gdLst>
                <a:gd name="connsiteX0" fmla="*/ 614346 w 654346"/>
                <a:gd name="connsiteY0" fmla="*/ 361113 h 655835"/>
                <a:gd name="connsiteX1" fmla="*/ 579839 w 654346"/>
                <a:gd name="connsiteY1" fmla="*/ 468555 h 655835"/>
                <a:gd name="connsiteX2" fmla="*/ 506641 w 654346"/>
                <a:gd name="connsiteY2" fmla="*/ 554757 h 655835"/>
                <a:gd name="connsiteX3" fmla="*/ 406255 w 654346"/>
                <a:gd name="connsiteY3" fmla="*/ 606382 h 655835"/>
                <a:gd name="connsiteX4" fmla="*/ 293987 w 654346"/>
                <a:gd name="connsiteY4" fmla="*/ 615526 h 655835"/>
                <a:gd name="connsiteX5" fmla="*/ 186662 w 654346"/>
                <a:gd name="connsiteY5" fmla="*/ 580950 h 655835"/>
                <a:gd name="connsiteX6" fmla="*/ 100630 w 654346"/>
                <a:gd name="connsiteY6" fmla="*/ 507608 h 655835"/>
                <a:gd name="connsiteX7" fmla="*/ 49202 w 654346"/>
                <a:gd name="connsiteY7" fmla="*/ 407024 h 655835"/>
                <a:gd name="connsiteX8" fmla="*/ 39981 w 654346"/>
                <a:gd name="connsiteY8" fmla="*/ 294534 h 655835"/>
                <a:gd name="connsiteX9" fmla="*/ 74583 w 654346"/>
                <a:gd name="connsiteY9" fmla="*/ 186996 h 655835"/>
                <a:gd name="connsiteX10" fmla="*/ 147591 w 654346"/>
                <a:gd name="connsiteY10" fmla="*/ 100890 h 655835"/>
                <a:gd name="connsiteX11" fmla="*/ 248072 w 654346"/>
                <a:gd name="connsiteY11" fmla="*/ 49265 h 655835"/>
                <a:gd name="connsiteX12" fmla="*/ 360340 w 654346"/>
                <a:gd name="connsiteY12" fmla="*/ 40026 h 655835"/>
                <a:gd name="connsiteX13" fmla="*/ 467570 w 654346"/>
                <a:gd name="connsiteY13" fmla="*/ 74697 h 655835"/>
                <a:gd name="connsiteX14" fmla="*/ 553697 w 654346"/>
                <a:gd name="connsiteY14" fmla="*/ 147849 h 655835"/>
                <a:gd name="connsiteX15" fmla="*/ 605125 w 654346"/>
                <a:gd name="connsiteY15" fmla="*/ 248433 h 655835"/>
                <a:gd name="connsiteX16" fmla="*/ 614251 w 654346"/>
                <a:gd name="connsiteY16" fmla="*/ 361018 h 655835"/>
                <a:gd name="connsiteX17" fmla="*/ 614251 w 654346"/>
                <a:gd name="connsiteY17" fmla="*/ 361018 h 655835"/>
                <a:gd name="connsiteX18" fmla="*/ 583831 w 654346"/>
                <a:gd name="connsiteY18" fmla="*/ 124131 h 655835"/>
                <a:gd name="connsiteX19" fmla="*/ 486393 w 654346"/>
                <a:gd name="connsiteY19" fmla="*/ 41359 h 655835"/>
                <a:gd name="connsiteX20" fmla="*/ 364903 w 654346"/>
                <a:gd name="connsiteY20" fmla="*/ 2116 h 655835"/>
                <a:gd name="connsiteX21" fmla="*/ 237710 w 654346"/>
                <a:gd name="connsiteY21" fmla="*/ 12498 h 655835"/>
                <a:gd name="connsiteX22" fmla="*/ 124016 w 654346"/>
                <a:gd name="connsiteY22" fmla="*/ 70887 h 655835"/>
                <a:gd name="connsiteX23" fmla="*/ 41312 w 654346"/>
                <a:gd name="connsiteY23" fmla="*/ 168423 h 655835"/>
                <a:gd name="connsiteX24" fmla="*/ 2051 w 654346"/>
                <a:gd name="connsiteY24" fmla="*/ 290152 h 655835"/>
                <a:gd name="connsiteX25" fmla="*/ 12508 w 654346"/>
                <a:gd name="connsiteY25" fmla="*/ 417692 h 655835"/>
                <a:gd name="connsiteX26" fmla="*/ 70686 w 654346"/>
                <a:gd name="connsiteY26" fmla="*/ 531611 h 655835"/>
                <a:gd name="connsiteX27" fmla="*/ 168030 w 654346"/>
                <a:gd name="connsiteY27" fmla="*/ 614478 h 655835"/>
                <a:gd name="connsiteX28" fmla="*/ 289519 w 654346"/>
                <a:gd name="connsiteY28" fmla="*/ 653721 h 655835"/>
                <a:gd name="connsiteX29" fmla="*/ 416712 w 654346"/>
                <a:gd name="connsiteY29" fmla="*/ 643244 h 655835"/>
                <a:gd name="connsiteX30" fmla="*/ 530406 w 654346"/>
                <a:gd name="connsiteY30" fmla="*/ 584856 h 655835"/>
                <a:gd name="connsiteX31" fmla="*/ 613015 w 654346"/>
                <a:gd name="connsiteY31" fmla="*/ 487320 h 655835"/>
                <a:gd name="connsiteX32" fmla="*/ 652276 w 654346"/>
                <a:gd name="connsiteY32" fmla="*/ 365590 h 655835"/>
                <a:gd name="connsiteX33" fmla="*/ 641914 w 654346"/>
                <a:gd name="connsiteY33" fmla="*/ 238050 h 655835"/>
                <a:gd name="connsiteX34" fmla="*/ 583736 w 654346"/>
                <a:gd name="connsiteY34" fmla="*/ 124131 h 655835"/>
                <a:gd name="connsiteX35" fmla="*/ 583736 w 654346"/>
                <a:gd name="connsiteY35" fmla="*/ 124131 h 65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346" h="655835">
                  <a:moveTo>
                    <a:pt x="614346" y="361113"/>
                  </a:moveTo>
                  <a:cubicBezTo>
                    <a:pt x="609878" y="399023"/>
                    <a:pt x="598186" y="435599"/>
                    <a:pt x="579839" y="468555"/>
                  </a:cubicBezTo>
                  <a:cubicBezTo>
                    <a:pt x="561397" y="501512"/>
                    <a:pt x="536490" y="531135"/>
                    <a:pt x="506641" y="554757"/>
                  </a:cubicBezTo>
                  <a:cubicBezTo>
                    <a:pt x="476886" y="578379"/>
                    <a:pt x="442569" y="596000"/>
                    <a:pt x="406255" y="606382"/>
                  </a:cubicBezTo>
                  <a:cubicBezTo>
                    <a:pt x="369941" y="616669"/>
                    <a:pt x="331917" y="619812"/>
                    <a:pt x="293987" y="615526"/>
                  </a:cubicBezTo>
                  <a:cubicBezTo>
                    <a:pt x="255962" y="610954"/>
                    <a:pt x="219648" y="599238"/>
                    <a:pt x="186662" y="580950"/>
                  </a:cubicBezTo>
                  <a:cubicBezTo>
                    <a:pt x="153675" y="562472"/>
                    <a:pt x="124301" y="537516"/>
                    <a:pt x="100630" y="507608"/>
                  </a:cubicBezTo>
                  <a:cubicBezTo>
                    <a:pt x="77150" y="477890"/>
                    <a:pt x="59564" y="443409"/>
                    <a:pt x="49202" y="407024"/>
                  </a:cubicBezTo>
                  <a:cubicBezTo>
                    <a:pt x="38840" y="370638"/>
                    <a:pt x="35798" y="332538"/>
                    <a:pt x="39981" y="294534"/>
                  </a:cubicBezTo>
                  <a:cubicBezTo>
                    <a:pt x="44544" y="256529"/>
                    <a:pt x="56332" y="220048"/>
                    <a:pt x="74583" y="186996"/>
                  </a:cubicBezTo>
                  <a:cubicBezTo>
                    <a:pt x="92930" y="153945"/>
                    <a:pt x="117932" y="124512"/>
                    <a:pt x="147591" y="100890"/>
                  </a:cubicBezTo>
                  <a:cubicBezTo>
                    <a:pt x="177441" y="77268"/>
                    <a:pt x="211758" y="59647"/>
                    <a:pt x="248072" y="49265"/>
                  </a:cubicBezTo>
                  <a:cubicBezTo>
                    <a:pt x="284386" y="38883"/>
                    <a:pt x="322506" y="35835"/>
                    <a:pt x="360340" y="40026"/>
                  </a:cubicBezTo>
                  <a:cubicBezTo>
                    <a:pt x="398270" y="44598"/>
                    <a:pt x="434679" y="56313"/>
                    <a:pt x="467570" y="74697"/>
                  </a:cubicBezTo>
                  <a:cubicBezTo>
                    <a:pt x="500652" y="92985"/>
                    <a:pt x="530121" y="118131"/>
                    <a:pt x="553697" y="147849"/>
                  </a:cubicBezTo>
                  <a:cubicBezTo>
                    <a:pt x="577177" y="177662"/>
                    <a:pt x="594763" y="212047"/>
                    <a:pt x="605125" y="248433"/>
                  </a:cubicBezTo>
                  <a:cubicBezTo>
                    <a:pt x="615487" y="284818"/>
                    <a:pt x="618529" y="323013"/>
                    <a:pt x="614251" y="361018"/>
                  </a:cubicBezTo>
                  <a:lnTo>
                    <a:pt x="614251" y="361018"/>
                  </a:lnTo>
                  <a:close/>
                  <a:moveTo>
                    <a:pt x="583831" y="124131"/>
                  </a:moveTo>
                  <a:cubicBezTo>
                    <a:pt x="557024" y="90413"/>
                    <a:pt x="523847" y="62124"/>
                    <a:pt x="486393" y="41359"/>
                  </a:cubicBezTo>
                  <a:cubicBezTo>
                    <a:pt x="449033" y="20499"/>
                    <a:pt x="407681" y="7164"/>
                    <a:pt x="364903" y="2116"/>
                  </a:cubicBezTo>
                  <a:cubicBezTo>
                    <a:pt x="322030" y="-2742"/>
                    <a:pt x="278777" y="783"/>
                    <a:pt x="237710" y="12498"/>
                  </a:cubicBezTo>
                  <a:cubicBezTo>
                    <a:pt x="196453" y="24214"/>
                    <a:pt x="157668" y="44217"/>
                    <a:pt x="124016" y="70887"/>
                  </a:cubicBezTo>
                  <a:cubicBezTo>
                    <a:pt x="90364" y="97652"/>
                    <a:pt x="62035" y="130989"/>
                    <a:pt x="41312" y="168423"/>
                  </a:cubicBezTo>
                  <a:cubicBezTo>
                    <a:pt x="20493" y="205856"/>
                    <a:pt x="7279" y="247290"/>
                    <a:pt x="2051" y="290152"/>
                  </a:cubicBezTo>
                  <a:cubicBezTo>
                    <a:pt x="-2702" y="333015"/>
                    <a:pt x="815" y="376449"/>
                    <a:pt x="12508" y="417692"/>
                  </a:cubicBezTo>
                  <a:cubicBezTo>
                    <a:pt x="24106" y="458840"/>
                    <a:pt x="43973" y="497797"/>
                    <a:pt x="70686" y="531611"/>
                  </a:cubicBezTo>
                  <a:cubicBezTo>
                    <a:pt x="97398" y="565234"/>
                    <a:pt x="130670" y="593619"/>
                    <a:pt x="168030" y="614478"/>
                  </a:cubicBezTo>
                  <a:cubicBezTo>
                    <a:pt x="205484" y="635338"/>
                    <a:pt x="246741" y="648673"/>
                    <a:pt x="289519" y="653721"/>
                  </a:cubicBezTo>
                  <a:cubicBezTo>
                    <a:pt x="332392" y="658579"/>
                    <a:pt x="375550" y="655055"/>
                    <a:pt x="416712" y="643244"/>
                  </a:cubicBezTo>
                  <a:cubicBezTo>
                    <a:pt x="457779" y="631623"/>
                    <a:pt x="496659" y="611621"/>
                    <a:pt x="530406" y="584856"/>
                  </a:cubicBezTo>
                  <a:cubicBezTo>
                    <a:pt x="564058" y="558090"/>
                    <a:pt x="592292" y="524753"/>
                    <a:pt x="613015" y="487320"/>
                  </a:cubicBezTo>
                  <a:cubicBezTo>
                    <a:pt x="633929" y="449886"/>
                    <a:pt x="647048" y="408453"/>
                    <a:pt x="652276" y="365590"/>
                  </a:cubicBezTo>
                  <a:cubicBezTo>
                    <a:pt x="657029" y="322632"/>
                    <a:pt x="653607" y="279294"/>
                    <a:pt x="641914" y="238050"/>
                  </a:cubicBezTo>
                  <a:cubicBezTo>
                    <a:pt x="630222" y="196902"/>
                    <a:pt x="610259" y="157945"/>
                    <a:pt x="583736" y="124131"/>
                  </a:cubicBezTo>
                  <a:lnTo>
                    <a:pt x="583736" y="124131"/>
                  </a:lnTo>
                  <a:close/>
                </a:path>
              </a:pathLst>
            </a:custGeom>
            <a:solidFill>
              <a:srgbClr val="72BF44"/>
            </a:solidFill>
            <a:ln w="0" cap="flat">
              <a:noFill/>
              <a:prstDash val="solid"/>
              <a:miter/>
            </a:ln>
          </p:spPr>
          <p:txBody>
            <a:bodyPr rtlCol="0" anchor="ctr"/>
            <a:lstStyle/>
            <a:p>
              <a:endParaRPr lang="fr-CA"/>
            </a:p>
          </p:txBody>
        </p:sp>
      </p:grpSp>
      <p:sp>
        <p:nvSpPr>
          <p:cNvPr id="13" name="Slide Number Placeholder 3">
            <a:extLst>
              <a:ext uri="{FF2B5EF4-FFF2-40B4-BE49-F238E27FC236}">
                <a16:creationId xmlns:a16="http://schemas.microsoft.com/office/drawing/2014/main" id="{6C424831-7ED9-E126-02E9-33D0787B952C}"/>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96</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287040672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034EC-9C38-5DAD-CCED-24A502565B7E}"/>
              </a:ext>
            </a:extLst>
          </p:cNvPr>
          <p:cNvSpPr>
            <a:spLocks noGrp="1"/>
          </p:cNvSpPr>
          <p:nvPr>
            <p:ph type="title"/>
          </p:nvPr>
        </p:nvSpPr>
        <p:spPr/>
        <p:txBody>
          <a:bodyPr/>
          <a:lstStyle/>
          <a:p>
            <a:r>
              <a:rPr lang="fr-CA" dirty="0"/>
              <a:t>Pour conclure...</a:t>
            </a:r>
            <a:br>
              <a:rPr lang="en-US" sz="1800" kern="100" dirty="0">
                <a:effectLst/>
                <a:latin typeface="Aptos" panose="020B0004020202020204" pitchFamily="34" charset="0"/>
                <a:ea typeface="Aptos" panose="020B0004020202020204" pitchFamily="34" charset="0"/>
                <a:cs typeface="Times New Roman" panose="02020603050405020304" pitchFamily="18" charset="0"/>
              </a:rPr>
            </a:br>
            <a:endParaRPr lang="fr-CA" dirty="0"/>
          </a:p>
        </p:txBody>
      </p:sp>
      <p:pic>
        <p:nvPicPr>
          <p:cNvPr id="13" name="Content Placeholder 12" descr="a.openingminds.org/EAT_Postcours">
            <a:hlinkClick r:id="rId3"/>
            <a:extLst>
              <a:ext uri="{FF2B5EF4-FFF2-40B4-BE49-F238E27FC236}">
                <a16:creationId xmlns:a16="http://schemas.microsoft.com/office/drawing/2014/main" id="{8C4BD7B3-F34C-72EC-27C2-D42094D2450F}"/>
              </a:ext>
            </a:extLst>
          </p:cNvPr>
          <p:cNvPicPr>
            <a:picLocks noGrp="1" noChangeAspect="1"/>
          </p:cNvPicPr>
          <p:nvPr>
            <p:ph idx="1"/>
          </p:nvPr>
        </p:nvPicPr>
        <p:blipFill>
          <a:blip r:embed="rId4"/>
          <a:stretch>
            <a:fillRect/>
          </a:stretch>
        </p:blipFill>
        <p:spPr>
          <a:xfrm>
            <a:off x="3987515" y="1332991"/>
            <a:ext cx="4216969" cy="4192017"/>
          </a:xfrm>
        </p:spPr>
      </p:pic>
      <p:sp>
        <p:nvSpPr>
          <p:cNvPr id="6" name="Slide Number Placeholder 3">
            <a:extLst>
              <a:ext uri="{FF2B5EF4-FFF2-40B4-BE49-F238E27FC236}">
                <a16:creationId xmlns:a16="http://schemas.microsoft.com/office/drawing/2014/main" id="{15D0E3F1-E45D-01BC-79FA-EEFF5CE42836}"/>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97</a:t>
            </a:fld>
            <a:endParaRPr lang="fr-CA" dirty="0">
              <a:latin typeface="Lora Regular Roman" pitchFamily="2" charset="0"/>
            </a:endParaRPr>
          </a:p>
        </p:txBody>
      </p:sp>
    </p:spTree>
    <p:extLst>
      <p:ext uri="{BB962C8B-B14F-4D97-AF65-F5344CB8AC3E}">
        <p14:creationId xmlns:p14="http://schemas.microsoft.com/office/powerpoint/2010/main" val="2160510488"/>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AAA11-5A4E-4FF5-A06F-649494AA6EE2}"/>
              </a:ext>
            </a:extLst>
          </p:cNvPr>
          <p:cNvSpPr>
            <a:spLocks noGrp="1"/>
          </p:cNvSpPr>
          <p:nvPr>
            <p:ph type="title"/>
          </p:nvPr>
        </p:nvSpPr>
        <p:spPr/>
        <p:txBody>
          <a:bodyPr>
            <a:normAutofit/>
          </a:bodyPr>
          <a:lstStyle/>
          <a:p>
            <a:r>
              <a:rPr lang="fr-CA" dirty="0"/>
              <a:t>Autoréflexion</a:t>
            </a:r>
          </a:p>
        </p:txBody>
      </p:sp>
      <p:pic>
        <p:nvPicPr>
          <p:cNvPr id="8" name="Content Placeholder 7" descr="Help">
            <a:extLst>
              <a:ext uri="{FF2B5EF4-FFF2-40B4-BE49-F238E27FC236}">
                <a16:creationId xmlns:a16="http://schemas.microsoft.com/office/drawing/2014/main" id="{D19A3EF6-2AF5-43D4-94E4-E43E72F7F0A1}"/>
              </a:ext>
            </a:extLst>
          </p:cNvPr>
          <p:cNvPicPr>
            <a:picLocks noGrp="1" noChangeAspect="1"/>
          </p:cNvPicPr>
          <p:nvPr>
            <p:ph idx="1"/>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638800" y="3544094"/>
            <a:ext cx="914400" cy="914400"/>
          </a:xfrm>
        </p:spPr>
      </p:pic>
      <p:graphicFrame>
        <p:nvGraphicFramePr>
          <p:cNvPr id="4" name="Diagram 3" descr="Quelle est l’une des choses que-vous allez faire grâce à ce que vous avez appris dans ce cours? Quelles ressources ou soutiens allez-vous utiliser?&#10;">
            <a:extLst>
              <a:ext uri="{FF2B5EF4-FFF2-40B4-BE49-F238E27FC236}">
                <a16:creationId xmlns:a16="http://schemas.microsoft.com/office/drawing/2014/main" id="{73360E25-9940-4BA0-8673-E07A15919545}"/>
              </a:ext>
            </a:extLst>
          </p:cNvPr>
          <p:cNvGraphicFramePr/>
          <p:nvPr>
            <p:extLst>
              <p:ext uri="{D42A27DB-BD31-4B8C-83A1-F6EECF244321}">
                <p14:modId xmlns:p14="http://schemas.microsoft.com/office/powerpoint/2010/main" val="4244180796"/>
              </p:ext>
            </p:extLst>
          </p:nvPr>
        </p:nvGraphicFramePr>
        <p:xfrm>
          <a:off x="493058" y="1068354"/>
          <a:ext cx="10455555" cy="49514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Slide Number Placeholder 3">
            <a:extLst>
              <a:ext uri="{FF2B5EF4-FFF2-40B4-BE49-F238E27FC236}">
                <a16:creationId xmlns:a16="http://schemas.microsoft.com/office/drawing/2014/main" id="{5D348938-949C-FA46-302F-93B9A72A07AA}"/>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98</a:t>
            </a:fld>
            <a:endParaRPr lang="fr-CA" dirty="0">
              <a:latin typeface="Lora Regular Roman" pitchFamily="2" charset="0"/>
            </a:endParaRPr>
          </a:p>
        </p:txBody>
      </p:sp>
    </p:spTree>
    <p:extLst>
      <p:ext uri="{BB962C8B-B14F-4D97-AF65-F5344CB8AC3E}">
        <p14:creationId xmlns:p14="http://schemas.microsoft.com/office/powerpoint/2010/main" val="14559313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E0D1CC6E-0C32-45B3-AA17-1DFA75966EDE}"/>
              </a:ext>
              <a:ext uri="{C183D7F6-B498-43B3-948B-1728B52AA6E4}">
                <adec:decorative xmlns:adec="http://schemas.microsoft.com/office/drawing/2017/decorative" val="1"/>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 y="0"/>
            <a:ext cx="5289881" cy="6858000"/>
          </a:xfrm>
          <a:prstGeom prst="rect">
            <a:avLst/>
          </a:prstGeom>
        </p:spPr>
      </p:pic>
      <p:sp>
        <p:nvSpPr>
          <p:cNvPr id="2" name="Title 1">
            <a:extLst>
              <a:ext uri="{FF2B5EF4-FFF2-40B4-BE49-F238E27FC236}">
                <a16:creationId xmlns:a16="http://schemas.microsoft.com/office/drawing/2014/main" id="{AC57F964-00A0-4FB5-9B98-614501210ACC}"/>
              </a:ext>
            </a:extLst>
          </p:cNvPr>
          <p:cNvSpPr>
            <a:spLocks noGrp="1"/>
          </p:cNvSpPr>
          <p:nvPr>
            <p:ph type="title"/>
          </p:nvPr>
        </p:nvSpPr>
        <p:spPr>
          <a:xfrm>
            <a:off x="5590770" y="349885"/>
            <a:ext cx="5763029" cy="1325563"/>
          </a:xfrm>
        </p:spPr>
        <p:txBody>
          <a:bodyPr/>
          <a:lstStyle/>
          <a:p>
            <a:r>
              <a:rPr lang="en-CA" dirty="0" err="1"/>
              <a:t>Évaluation</a:t>
            </a:r>
            <a:r>
              <a:rPr lang="en-CA" dirty="0"/>
              <a:t> du </a:t>
            </a:r>
            <a:r>
              <a:rPr lang="en-CA" dirty="0" err="1"/>
              <a:t>cours</a:t>
            </a:r>
            <a:endParaRPr lang="en-CA" dirty="0"/>
          </a:p>
        </p:txBody>
      </p:sp>
      <p:sp>
        <p:nvSpPr>
          <p:cNvPr id="5" name="Content Placeholder 4">
            <a:extLst>
              <a:ext uri="{FF2B5EF4-FFF2-40B4-BE49-F238E27FC236}">
                <a16:creationId xmlns:a16="http://schemas.microsoft.com/office/drawing/2014/main" id="{5A7FB248-424F-419C-BCA3-021EE82F227A}"/>
              </a:ext>
            </a:extLst>
          </p:cNvPr>
          <p:cNvSpPr>
            <a:spLocks noGrp="1"/>
          </p:cNvSpPr>
          <p:nvPr>
            <p:ph idx="1"/>
          </p:nvPr>
        </p:nvSpPr>
        <p:spPr>
          <a:xfrm>
            <a:off x="5859279" y="1571082"/>
            <a:ext cx="5953529" cy="4480965"/>
          </a:xfrm>
        </p:spPr>
        <p:txBody>
          <a:bodyPr>
            <a:normAutofit/>
          </a:bodyPr>
          <a:lstStyle/>
          <a:p>
            <a:pPr marL="0" marR="0" lvl="0" indent="0" algn="l" defTabSz="914400" rtl="0" eaLnBrk="1" fontAlgn="auto" latinLnBrk="0" hangingPunct="1">
              <a:lnSpc>
                <a:spcPct val="120000"/>
              </a:lnSpc>
              <a:buClrTx/>
              <a:buSzTx/>
              <a:buFont typeface="Arial" panose="020B0604020202020204" pitchFamily="34" charset="0"/>
              <a:buNone/>
              <a:tabLst/>
              <a:defRPr/>
            </a:pPr>
            <a:r>
              <a:rPr kumimoji="0" lang="en-CA" sz="2800" b="0" i="0" u="none" strike="noStrike" kern="1200" cap="none" spc="0" normalizeH="0" baseline="0" noProof="0" dirty="0">
                <a:ln>
                  <a:noFill/>
                </a:ln>
                <a:solidFill>
                  <a:srgbClr val="424242"/>
                </a:solidFill>
                <a:effectLst/>
                <a:uLnTx/>
                <a:uFillTx/>
                <a:latin typeface="Lora" pitchFamily="2" charset="0"/>
              </a:rPr>
              <a:t>Merci </a:t>
            </a:r>
            <a:r>
              <a:rPr kumimoji="0" lang="en-CA" sz="2800" b="0" i="0" u="none" strike="noStrike" kern="1200" cap="none" spc="0" normalizeH="0" baseline="0" noProof="0" dirty="0" err="1">
                <a:ln>
                  <a:noFill/>
                </a:ln>
                <a:solidFill>
                  <a:srgbClr val="424242"/>
                </a:solidFill>
                <a:effectLst/>
                <a:uLnTx/>
                <a:uFillTx/>
                <a:latin typeface="Lora" pitchFamily="2" charset="0"/>
              </a:rPr>
              <a:t>d’avoir</a:t>
            </a:r>
            <a:r>
              <a:rPr kumimoji="0" lang="en-CA" sz="2800" b="0" i="0" u="none" strike="noStrike" kern="1200" cap="none" spc="0" normalizeH="0" baseline="0" noProof="0" dirty="0">
                <a:ln>
                  <a:noFill/>
                </a:ln>
                <a:solidFill>
                  <a:srgbClr val="424242"/>
                </a:solidFill>
                <a:effectLst/>
                <a:uLnTx/>
                <a:uFillTx/>
                <a:latin typeface="Lora" pitchFamily="2" charset="0"/>
              </a:rPr>
              <a:t> </a:t>
            </a:r>
            <a:r>
              <a:rPr kumimoji="0" lang="en-CA" sz="2800" b="0" i="0" u="none" strike="noStrike" kern="1200" cap="none" spc="0" normalizeH="0" baseline="0" noProof="0" dirty="0" err="1">
                <a:ln>
                  <a:noFill/>
                </a:ln>
                <a:solidFill>
                  <a:srgbClr val="424242"/>
                </a:solidFill>
                <a:effectLst/>
                <a:uLnTx/>
                <a:uFillTx/>
                <a:latin typeface="Lora" pitchFamily="2" charset="0"/>
              </a:rPr>
              <a:t>participé</a:t>
            </a:r>
            <a:r>
              <a:rPr kumimoji="0" lang="en-CA" sz="2800" b="0" i="0" u="none" strike="noStrike" kern="1200" cap="none" spc="0" normalizeH="0" baseline="0" noProof="0" dirty="0">
                <a:ln>
                  <a:noFill/>
                </a:ln>
                <a:solidFill>
                  <a:srgbClr val="424242"/>
                </a:solidFill>
                <a:effectLst/>
                <a:uLnTx/>
                <a:uFillTx/>
                <a:latin typeface="Lora" pitchFamily="2" charset="0"/>
              </a:rPr>
              <a:t> au cours de </a:t>
            </a:r>
            <a:r>
              <a:rPr kumimoji="0" lang="en-CA" sz="2800" b="0" i="0" u="none" strike="noStrike" kern="1200" cap="none" spc="0" normalizeH="0" baseline="0" noProof="0" dirty="0" err="1">
                <a:ln>
                  <a:noFill/>
                </a:ln>
                <a:solidFill>
                  <a:srgbClr val="424242"/>
                </a:solidFill>
                <a:effectLst/>
                <a:uLnTx/>
                <a:uFillTx/>
                <a:latin typeface="Lora" pitchFamily="2" charset="0"/>
              </a:rPr>
              <a:t>l’Esprit</a:t>
            </a:r>
            <a:r>
              <a:rPr kumimoji="0" lang="en-CA" sz="2800" b="0" i="0" u="none" strike="noStrike" kern="1200" cap="none" spc="0" normalizeH="0" baseline="0" noProof="0" dirty="0">
                <a:ln>
                  <a:noFill/>
                </a:ln>
                <a:solidFill>
                  <a:srgbClr val="424242"/>
                </a:solidFill>
                <a:effectLst/>
                <a:uLnTx/>
                <a:uFillTx/>
                <a:latin typeface="Lora" pitchFamily="2" charset="0"/>
              </a:rPr>
              <a:t> au Travail.</a:t>
            </a:r>
          </a:p>
          <a:p>
            <a:pPr marL="0" marR="0" lvl="0" indent="0" algn="l" defTabSz="914400" rtl="0" eaLnBrk="1" fontAlgn="auto" latinLnBrk="0" hangingPunct="1">
              <a:lnSpc>
                <a:spcPct val="120000"/>
              </a:lnSpc>
              <a:buClrTx/>
              <a:buSzTx/>
              <a:buFont typeface="Arial" panose="020B0604020202020204" pitchFamily="34" charset="0"/>
              <a:buNone/>
              <a:tabLst/>
              <a:defRPr/>
            </a:pPr>
            <a:r>
              <a:rPr kumimoji="0" lang="en-CA" sz="2800" b="0" i="0" u="none" strike="noStrike" kern="1200" cap="none" spc="0" normalizeH="0" baseline="0" noProof="0" dirty="0">
                <a:ln>
                  <a:noFill/>
                </a:ln>
                <a:solidFill>
                  <a:srgbClr val="424242"/>
                </a:solidFill>
                <a:effectLst/>
                <a:uLnTx/>
                <a:uFillTx/>
                <a:latin typeface="Lora" pitchFamily="2" charset="0"/>
              </a:rPr>
              <a:t>Nous </a:t>
            </a:r>
            <a:r>
              <a:rPr kumimoji="0" lang="en-CA" sz="2800" b="0" i="0" u="none" strike="noStrike" kern="1200" cap="none" spc="0" normalizeH="0" baseline="0" noProof="0" dirty="0" err="1">
                <a:ln>
                  <a:noFill/>
                </a:ln>
                <a:solidFill>
                  <a:srgbClr val="424242"/>
                </a:solidFill>
                <a:effectLst/>
                <a:uLnTx/>
                <a:uFillTx/>
                <a:latin typeface="Lora" pitchFamily="2" charset="0"/>
              </a:rPr>
              <a:t>voulons</a:t>
            </a:r>
            <a:r>
              <a:rPr kumimoji="0" lang="en-CA" sz="2800" b="0" i="0" u="none" strike="noStrike" kern="1200" cap="none" spc="0" normalizeH="0" baseline="0" noProof="0" dirty="0">
                <a:ln>
                  <a:noFill/>
                </a:ln>
                <a:solidFill>
                  <a:srgbClr val="424242"/>
                </a:solidFill>
                <a:effectLst/>
                <a:uLnTx/>
                <a:uFillTx/>
                <a:latin typeface="Lora" pitchFamily="2" charset="0"/>
              </a:rPr>
              <a:t> savoir </a:t>
            </a:r>
            <a:r>
              <a:rPr kumimoji="0" lang="en-CA" sz="2800" b="0" i="0" u="none" strike="noStrike" kern="1200" cap="none" spc="0" normalizeH="0" baseline="0" noProof="0" dirty="0" err="1">
                <a:ln>
                  <a:noFill/>
                </a:ln>
                <a:solidFill>
                  <a:srgbClr val="424242"/>
                </a:solidFill>
                <a:effectLst/>
                <a:uLnTx/>
                <a:uFillTx/>
                <a:latin typeface="Lora" pitchFamily="2" charset="0"/>
              </a:rPr>
              <a:t>ce</a:t>
            </a:r>
            <a:r>
              <a:rPr kumimoji="0" lang="en-CA" sz="2800" b="0" i="0" u="none" strike="noStrike" kern="1200" cap="none" spc="0" normalizeH="0" baseline="0" noProof="0" dirty="0">
                <a:ln>
                  <a:noFill/>
                </a:ln>
                <a:solidFill>
                  <a:srgbClr val="424242"/>
                </a:solidFill>
                <a:effectLst/>
                <a:uLnTx/>
                <a:uFillTx/>
                <a:latin typeface="Lora" pitchFamily="2" charset="0"/>
              </a:rPr>
              <a:t> que vous </a:t>
            </a:r>
            <a:r>
              <a:rPr kumimoji="0" lang="en-CA" sz="2800" b="0" i="0" u="none" strike="noStrike" kern="1200" cap="none" spc="0" normalizeH="0" baseline="0" noProof="0" dirty="0" err="1">
                <a:ln>
                  <a:noFill/>
                </a:ln>
                <a:solidFill>
                  <a:srgbClr val="424242"/>
                </a:solidFill>
                <a:effectLst/>
                <a:uLnTx/>
                <a:uFillTx/>
                <a:latin typeface="Lora" pitchFamily="2" charset="0"/>
              </a:rPr>
              <a:t>pensez</a:t>
            </a:r>
            <a:r>
              <a:rPr lang="en-CA" sz="2800" dirty="0">
                <a:latin typeface="Lora" pitchFamily="2" charset="0"/>
              </a:rPr>
              <a:t>! </a:t>
            </a:r>
          </a:p>
          <a:p>
            <a:pPr>
              <a:lnSpc>
                <a:spcPct val="120000"/>
              </a:lnSpc>
              <a:defRPr/>
            </a:pPr>
            <a:r>
              <a:rPr kumimoji="0" lang="en-CA" sz="2800" b="0" i="0" u="none" strike="noStrike" kern="1200" cap="none" spc="0" normalizeH="0" baseline="0" noProof="0" dirty="0" err="1">
                <a:ln>
                  <a:noFill/>
                </a:ln>
                <a:solidFill>
                  <a:srgbClr val="006498"/>
                </a:solidFill>
                <a:effectLst/>
                <a:uLnTx/>
                <a:uFillTx/>
                <a:latin typeface="Lora" pitchFamily="2" charset="0"/>
              </a:rPr>
              <a:t>Prenez</a:t>
            </a:r>
            <a:r>
              <a:rPr kumimoji="0" lang="en-CA" sz="2800" b="0" i="0" u="none" strike="noStrike" kern="1200" cap="none" spc="0" normalizeH="0" baseline="0" noProof="0" dirty="0">
                <a:ln>
                  <a:noFill/>
                </a:ln>
                <a:solidFill>
                  <a:srgbClr val="006498"/>
                </a:solidFill>
                <a:effectLst/>
                <a:uLnTx/>
                <a:uFillTx/>
                <a:latin typeface="Lora" pitchFamily="2" charset="0"/>
              </a:rPr>
              <a:t> </a:t>
            </a:r>
            <a:r>
              <a:rPr kumimoji="0" lang="en-CA" sz="2800" b="1" i="0" u="none" strike="noStrike" kern="1200" cap="none" spc="0" normalizeH="0" baseline="0" noProof="0" dirty="0">
                <a:ln>
                  <a:noFill/>
                </a:ln>
                <a:solidFill>
                  <a:srgbClr val="006498"/>
                </a:solidFill>
                <a:effectLst/>
                <a:uLnTx/>
                <a:uFillTx/>
                <a:latin typeface="Lora" pitchFamily="2" charset="0"/>
              </a:rPr>
              <a:t>10 minutes </a:t>
            </a:r>
            <a:r>
              <a:rPr kumimoji="0" lang="en-CA" sz="2800" b="0" i="0" u="none" strike="noStrike" kern="1200" cap="none" spc="0" normalizeH="0" baseline="0" noProof="0" dirty="0">
                <a:ln>
                  <a:noFill/>
                </a:ln>
                <a:solidFill>
                  <a:srgbClr val="006498"/>
                </a:solidFill>
                <a:effectLst/>
                <a:uLnTx/>
                <a:uFillTx/>
                <a:latin typeface="Lora" pitchFamily="2" charset="0"/>
              </a:rPr>
              <a:t>pour </a:t>
            </a:r>
            <a:r>
              <a:rPr kumimoji="0" lang="en-CA" sz="2800" b="0" i="0" u="none" strike="noStrike" kern="1200" cap="none" spc="0" normalizeH="0" baseline="0" noProof="0" dirty="0" err="1">
                <a:ln>
                  <a:noFill/>
                </a:ln>
                <a:solidFill>
                  <a:srgbClr val="006498"/>
                </a:solidFill>
                <a:effectLst/>
                <a:uLnTx/>
                <a:uFillTx/>
                <a:latin typeface="Lora" pitchFamily="2" charset="0"/>
              </a:rPr>
              <a:t>remplir</a:t>
            </a:r>
            <a:r>
              <a:rPr kumimoji="0" lang="en-CA" sz="2800" b="0" i="0" u="none" strike="noStrike" kern="1200" cap="none" spc="0" normalizeH="0" baseline="0" noProof="0" dirty="0">
                <a:ln>
                  <a:noFill/>
                </a:ln>
                <a:solidFill>
                  <a:srgbClr val="006498"/>
                </a:solidFill>
                <a:effectLst/>
                <a:uLnTx/>
                <a:uFillTx/>
                <a:latin typeface="Lora" pitchFamily="2" charset="0"/>
              </a:rPr>
              <a:t> le sondage </a:t>
            </a:r>
            <a:r>
              <a:rPr kumimoji="0" lang="en-CA" sz="2800" b="0" i="0" u="none" strike="noStrike" kern="1200" cap="none" spc="0" normalizeH="0" baseline="0" noProof="0" dirty="0" err="1">
                <a:ln>
                  <a:noFill/>
                </a:ln>
                <a:solidFill>
                  <a:srgbClr val="006498"/>
                </a:solidFill>
                <a:effectLst/>
                <a:uLnTx/>
                <a:uFillTx/>
                <a:latin typeface="Lora" pitchFamily="2" charset="0"/>
              </a:rPr>
              <a:t>du·de</a:t>
            </a:r>
            <a:r>
              <a:rPr kumimoji="0" lang="en-CA" sz="2800" b="0" i="0" u="none" strike="noStrike" kern="1200" cap="none" spc="0" normalizeH="0" baseline="0" noProof="0" dirty="0">
                <a:ln>
                  <a:noFill/>
                </a:ln>
                <a:solidFill>
                  <a:srgbClr val="006498"/>
                </a:solidFill>
                <a:effectLst/>
                <a:uLnTx/>
                <a:uFillTx/>
                <a:latin typeface="Lora" pitchFamily="2" charset="0"/>
              </a:rPr>
              <a:t> la </a:t>
            </a:r>
            <a:r>
              <a:rPr lang="en-CA" sz="2800" dirty="0">
                <a:solidFill>
                  <a:srgbClr val="006498"/>
                </a:solidFill>
                <a:latin typeface="Lora" pitchFamily="2" charset="0"/>
              </a:rPr>
              <a:t>participant</a:t>
            </a:r>
            <a:r>
              <a:rPr lang="fr-CA" sz="2800" dirty="0">
                <a:solidFill>
                  <a:srgbClr val="006498"/>
                </a:solidFill>
                <a:latin typeface="Lora" pitchFamily="2" charset="0"/>
              </a:rPr>
              <a:t>·e</a:t>
            </a:r>
            <a:r>
              <a:rPr lang="en-CA" sz="2800" dirty="0">
                <a:solidFill>
                  <a:srgbClr val="006498"/>
                </a:solidFill>
                <a:latin typeface="Lora" pitchFamily="2" charset="0"/>
              </a:rPr>
              <a:t>.</a:t>
            </a:r>
          </a:p>
          <a:p>
            <a:pPr>
              <a:lnSpc>
                <a:spcPct val="150000"/>
              </a:lnSpc>
            </a:pPr>
            <a:endParaRPr lang="en-CA" sz="2400" dirty="0">
              <a:solidFill>
                <a:srgbClr val="0081C6"/>
              </a:solidFill>
            </a:endParaRPr>
          </a:p>
        </p:txBody>
      </p:sp>
      <p:sp>
        <p:nvSpPr>
          <p:cNvPr id="4" name="Slide Number Placeholder 3">
            <a:extLst>
              <a:ext uri="{FF2B5EF4-FFF2-40B4-BE49-F238E27FC236}">
                <a16:creationId xmlns:a16="http://schemas.microsoft.com/office/drawing/2014/main" id="{2D13495B-073A-1F5C-8D6B-BE28BEE7D155}"/>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en-US" smtClean="0">
                <a:latin typeface="Lora Regular Roman" pitchFamily="2" charset="0"/>
              </a:rPr>
              <a:pPr/>
              <a:t>99</a:t>
            </a:fld>
            <a:endParaRPr lang="en-US" dirty="0">
              <a:latin typeface="Lora Regular Roman" pitchFamily="2" charset="0"/>
            </a:endParaRPr>
          </a:p>
        </p:txBody>
      </p:sp>
    </p:spTree>
    <p:extLst>
      <p:ext uri="{BB962C8B-B14F-4D97-AF65-F5344CB8AC3E}">
        <p14:creationId xmlns:p14="http://schemas.microsoft.com/office/powerpoint/2010/main" val="17837513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itle 1">
            <a:extLst>
              <a:ext uri="{FF2B5EF4-FFF2-40B4-BE49-F238E27FC236}">
                <a16:creationId xmlns:a16="http://schemas.microsoft.com/office/drawing/2014/main" id="{5F29F61A-6BD9-47BA-A874-48B56F2C1164}"/>
              </a:ext>
            </a:extLst>
          </p:cNvPr>
          <p:cNvSpPr>
            <a:spLocks noGrp="1"/>
          </p:cNvSpPr>
          <p:nvPr>
            <p:ph type="title"/>
          </p:nvPr>
        </p:nvSpPr>
        <p:spPr>
          <a:xfrm>
            <a:off x="495571" y="357675"/>
            <a:ext cx="10746987" cy="1325563"/>
          </a:xfrm>
        </p:spPr>
        <p:txBody>
          <a:bodyPr vert="horz" lIns="91440" tIns="45720" rIns="91440" bIns="45720" rtlCol="0">
            <a:normAutofit/>
          </a:bodyPr>
          <a:lstStyle/>
          <a:p>
            <a:r>
              <a:rPr lang="fr-CA" dirty="0"/>
              <a:t>Séances de rappel en ligne</a:t>
            </a:r>
          </a:p>
        </p:txBody>
      </p:sp>
      <p:sp>
        <p:nvSpPr>
          <p:cNvPr id="36" name="Content Placeholder 35">
            <a:extLst>
              <a:ext uri="{FF2B5EF4-FFF2-40B4-BE49-F238E27FC236}">
                <a16:creationId xmlns:a16="http://schemas.microsoft.com/office/drawing/2014/main" id="{CD3060F3-A74F-46B8-BA7E-DBE3D7F56225}"/>
              </a:ext>
            </a:extLst>
          </p:cNvPr>
          <p:cNvSpPr>
            <a:spLocks noGrp="1"/>
          </p:cNvSpPr>
          <p:nvPr>
            <p:ph idx="1"/>
          </p:nvPr>
        </p:nvSpPr>
        <p:spPr>
          <a:xfrm>
            <a:off x="495571" y="1691592"/>
            <a:ext cx="4813492" cy="4564050"/>
          </a:xfrm>
        </p:spPr>
        <p:txBody>
          <a:bodyPr>
            <a:normAutofit/>
          </a:bodyPr>
          <a:lstStyle/>
          <a:p>
            <a:pPr>
              <a:lnSpc>
                <a:spcPts val="3480"/>
              </a:lnSpc>
              <a:spcBef>
                <a:spcPts val="1200"/>
              </a:spcBef>
              <a:spcAft>
                <a:spcPts val="1200"/>
              </a:spcAft>
            </a:pPr>
            <a:r>
              <a:rPr lang="fr-CA" sz="2400" dirty="0">
                <a:latin typeface="Lora" pitchFamily="2" charset="0"/>
              </a:rPr>
              <a:t>Séances gratuites autonomes</a:t>
            </a:r>
          </a:p>
          <a:p>
            <a:pPr>
              <a:lnSpc>
                <a:spcPts val="3480"/>
              </a:lnSpc>
              <a:spcBef>
                <a:spcPts val="1200"/>
              </a:spcBef>
              <a:spcAft>
                <a:spcPts val="1200"/>
              </a:spcAft>
            </a:pPr>
            <a:r>
              <a:rPr lang="fr-CA" sz="2400" dirty="0">
                <a:latin typeface="Lora" pitchFamily="2" charset="0"/>
              </a:rPr>
              <a:t>Rafraîchir les connaissances :</a:t>
            </a:r>
          </a:p>
          <a:p>
            <a:pPr marL="620713" lvl="1">
              <a:lnSpc>
                <a:spcPct val="120000"/>
              </a:lnSpc>
              <a:spcAft>
                <a:spcPts val="0"/>
              </a:spcAft>
            </a:pPr>
            <a:r>
              <a:rPr lang="fr-CA" dirty="0">
                <a:latin typeface="Lora" pitchFamily="2" charset="0"/>
              </a:rPr>
              <a:t>Continuum de santé mentale.</a:t>
            </a:r>
          </a:p>
          <a:p>
            <a:pPr marL="620713" lvl="1">
              <a:lnSpc>
                <a:spcPct val="120000"/>
              </a:lnSpc>
              <a:spcAft>
                <a:spcPts val="0"/>
              </a:spcAft>
            </a:pPr>
            <a:r>
              <a:rPr lang="fr-CA" dirty="0">
                <a:latin typeface="Lora" pitchFamily="2" charset="0"/>
              </a:rPr>
              <a:t>Réduction de la stigmatisation.</a:t>
            </a:r>
          </a:p>
          <a:p>
            <a:pPr marL="620713" lvl="1">
              <a:lnSpc>
                <a:spcPct val="120000"/>
              </a:lnSpc>
              <a:spcAft>
                <a:spcPts val="0"/>
              </a:spcAft>
            </a:pPr>
            <a:r>
              <a:rPr lang="fr-CA" dirty="0">
                <a:latin typeface="Lora" pitchFamily="2" charset="0"/>
              </a:rPr>
              <a:t>Les </a:t>
            </a:r>
            <a:r>
              <a:rPr lang="fr-CA" dirty="0" err="1">
                <a:latin typeface="Lora" pitchFamily="2" charset="0"/>
              </a:rPr>
              <a:t>quatres</a:t>
            </a:r>
            <a:r>
              <a:rPr lang="fr-CA" dirty="0">
                <a:latin typeface="Lora" pitchFamily="2" charset="0"/>
              </a:rPr>
              <a:t> grandes stratégies.</a:t>
            </a:r>
          </a:p>
        </p:txBody>
      </p:sp>
      <p:sp>
        <p:nvSpPr>
          <p:cNvPr id="3" name="Slide Number Placeholder 3">
            <a:extLst>
              <a:ext uri="{FF2B5EF4-FFF2-40B4-BE49-F238E27FC236}">
                <a16:creationId xmlns:a16="http://schemas.microsoft.com/office/drawing/2014/main" id="{70DB780C-CFD0-838D-06BF-E0609EC350E7}"/>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100</a:t>
            </a:fld>
            <a:endParaRPr lang="fr-CA" dirty="0">
              <a:latin typeface="Lora Regular Roman" pitchFamily="2" charset="0"/>
            </a:endParaRPr>
          </a:p>
        </p:txBody>
      </p:sp>
      <p:pic>
        <p:nvPicPr>
          <p:cNvPr id="4" name="Picture 3">
            <a:extLst>
              <a:ext uri="{FF2B5EF4-FFF2-40B4-BE49-F238E27FC236}">
                <a16:creationId xmlns:a16="http://schemas.microsoft.com/office/drawing/2014/main" id="{B06D0D82-ED13-ACA3-7EE4-57EED02C54B8}"/>
              </a:ext>
              <a:ext uri="{C183D7F6-B498-43B3-948B-1728B52AA6E4}">
                <adec:decorative xmlns:adec="http://schemas.microsoft.com/office/drawing/2017/decorative" val="1"/>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t="8635"/>
          <a:stretch/>
        </p:blipFill>
        <p:spPr bwMode="auto">
          <a:xfrm>
            <a:off x="5685349" y="1683238"/>
            <a:ext cx="5680167" cy="4149256"/>
          </a:xfrm>
          <a:prstGeom prst="rect">
            <a:avLst/>
          </a:prstGeom>
          <a:noFill/>
          <a:ln w="28575">
            <a:no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94974435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1538" name="Title 1"/>
          <p:cNvSpPr>
            <a:spLocks noGrp="1"/>
          </p:cNvSpPr>
          <p:nvPr>
            <p:ph type="title"/>
          </p:nvPr>
        </p:nvSpPr>
        <p:spPr>
          <a:xfrm>
            <a:off x="838200" y="365125"/>
            <a:ext cx="10515600" cy="1325563"/>
          </a:xfrm>
        </p:spPr>
        <p:txBody>
          <a:bodyPr/>
          <a:lstStyle/>
          <a:p>
            <a:r>
              <a:rPr lang="fr-CA" altLang="en-US" dirty="0"/>
              <a:t>Des questions? Des commentaires?</a:t>
            </a:r>
          </a:p>
        </p:txBody>
      </p:sp>
      <p:pic>
        <p:nvPicPr>
          <p:cNvPr id="3" name="Picture 2" descr="Changer les mentalités&#10;Commission de la santé mentale du Canada">
            <a:extLst>
              <a:ext uri="{FF2B5EF4-FFF2-40B4-BE49-F238E27FC236}">
                <a16:creationId xmlns:a16="http://schemas.microsoft.com/office/drawing/2014/main" id="{B8B44128-E661-7DB0-6C30-12DD8FF9E9D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870462" y="1908461"/>
            <a:ext cx="6451075" cy="1325563"/>
          </a:xfrm>
          <a:prstGeom prst="rect">
            <a:avLst/>
          </a:prstGeom>
        </p:spPr>
      </p:pic>
      <p:sp>
        <p:nvSpPr>
          <p:cNvPr id="321539" name="Rectangle 3"/>
          <p:cNvSpPr>
            <a:spLocks noGrp="1"/>
          </p:cNvSpPr>
          <p:nvPr>
            <p:ph idx="1"/>
          </p:nvPr>
        </p:nvSpPr>
        <p:spPr>
          <a:xfrm>
            <a:off x="838200" y="3835111"/>
            <a:ext cx="10515600" cy="2610909"/>
          </a:xfrm>
        </p:spPr>
        <p:txBody>
          <a:bodyPr/>
          <a:lstStyle/>
          <a:p>
            <a:pPr algn="ctr"/>
            <a:r>
              <a:rPr lang="fr-CA" dirty="0"/>
              <a:t>Nous rejoindre : </a:t>
            </a:r>
            <a:r>
              <a:rPr lang="fr-CA" dirty="0">
                <a:solidFill>
                  <a:srgbClr val="0069B3"/>
                </a:solidFill>
                <a:hlinkClick r:id="rId5">
                  <a:extLst>
                    <a:ext uri="{A12FA001-AC4F-418D-AE19-62706E023703}">
                      <ahyp:hlinkClr xmlns:ahyp="http://schemas.microsoft.com/office/drawing/2018/hyperlinkcolor" val="tx"/>
                    </a:ext>
                  </a:extLst>
                </a:hlinkClick>
              </a:rPr>
              <a:t>eat@</a:t>
            </a:r>
            <a:r>
              <a:rPr lang="fr-CA" dirty="0">
                <a:solidFill>
                  <a:srgbClr val="006498"/>
                </a:solidFill>
                <a:hlinkClick r:id="rId5">
                  <a:extLst>
                    <a:ext uri="{A12FA001-AC4F-418D-AE19-62706E023703}">
                      <ahyp:hlinkClr xmlns:ahyp="http://schemas.microsoft.com/office/drawing/2018/hyperlinkcolor" val="tx"/>
                    </a:ext>
                  </a:extLst>
                </a:hlinkClick>
              </a:rPr>
              <a:t>changerlesmentalites.org</a:t>
            </a:r>
            <a:endParaRPr lang="fr-CA" dirty="0">
              <a:solidFill>
                <a:srgbClr val="006498"/>
              </a:solidFill>
            </a:endParaRPr>
          </a:p>
          <a:p>
            <a:pPr algn="ctr"/>
            <a:r>
              <a:rPr lang="fr-CA" dirty="0"/>
              <a:t>Visitez : </a:t>
            </a:r>
            <a:r>
              <a:rPr lang="fr-CA" dirty="0">
                <a:solidFill>
                  <a:srgbClr val="006498"/>
                </a:solidFill>
              </a:rPr>
              <a:t>changerlesmentalites.org</a:t>
            </a:r>
          </a:p>
          <a:p>
            <a:r>
              <a:rPr lang="fr-CA" dirty="0"/>
              <a:t>		 Suivez-nous :        </a:t>
            </a:r>
            <a:r>
              <a:rPr lang="fr-CA" dirty="0" err="1"/>
              <a:t>OpeningMinds</a:t>
            </a:r>
            <a:r>
              <a:rPr lang="fr-CA" dirty="0"/>
              <a:t>/Changer les mentalités</a:t>
            </a:r>
            <a:endParaRPr lang="fr-CA" altLang="en-US" dirty="0"/>
          </a:p>
        </p:txBody>
      </p:sp>
      <p:sp>
        <p:nvSpPr>
          <p:cNvPr id="2" name="Slide Number Placeholder 3">
            <a:extLst>
              <a:ext uri="{FF2B5EF4-FFF2-40B4-BE49-F238E27FC236}">
                <a16:creationId xmlns:a16="http://schemas.microsoft.com/office/drawing/2014/main" id="{D809B172-9271-C028-80D1-2F16FB0AD4D2}"/>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101</a:t>
            </a:fld>
            <a:endParaRPr lang="fr-CA">
              <a:latin typeface="Lora Regular Roman" pitchFamily="2" charset="0"/>
            </a:endParaRPr>
          </a:p>
        </p:txBody>
      </p:sp>
      <p:pic>
        <p:nvPicPr>
          <p:cNvPr id="7" name="Picture 6">
            <a:extLst>
              <a:ext uri="{FF2B5EF4-FFF2-40B4-BE49-F238E27FC236}">
                <a16:creationId xmlns:a16="http://schemas.microsoft.com/office/drawing/2014/main" id="{B63599D5-D524-B271-A146-A53C01990009}"/>
              </a:ext>
              <a:ext uri="{C183D7F6-B498-43B3-948B-1728B52AA6E4}">
                <adec:decorative xmlns:adec="http://schemas.microsoft.com/office/drawing/2017/decorative" val="1"/>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792211" y="4879620"/>
            <a:ext cx="515390" cy="438284"/>
          </a:xfrm>
          <a:prstGeom prst="rect">
            <a:avLst/>
          </a:prstGeom>
        </p:spPr>
      </p:pic>
    </p:spTree>
    <p:custDataLst>
      <p:tags r:id="rId1"/>
    </p:custDataLst>
    <p:extLst>
      <p:ext uri="{BB962C8B-B14F-4D97-AF65-F5344CB8AC3E}">
        <p14:creationId xmlns:p14="http://schemas.microsoft.com/office/powerpoint/2010/main" val="310496406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2A59C-DC23-4530-AC1C-4E004EDD4D79}"/>
              </a:ext>
            </a:extLst>
          </p:cNvPr>
          <p:cNvSpPr>
            <a:spLocks noGrp="1"/>
          </p:cNvSpPr>
          <p:nvPr>
            <p:ph type="title"/>
          </p:nvPr>
        </p:nvSpPr>
        <p:spPr>
          <a:xfrm>
            <a:off x="609599" y="409998"/>
            <a:ext cx="9318172" cy="764531"/>
          </a:xfrm>
        </p:spPr>
        <p:txBody>
          <a:bodyPr>
            <a:noAutofit/>
          </a:bodyPr>
          <a:lstStyle/>
          <a:p>
            <a:r>
              <a:rPr lang="fr-CA" dirty="0"/>
              <a:t>La prochaine fois… le module 4 </a:t>
            </a:r>
          </a:p>
        </p:txBody>
      </p:sp>
      <p:sp>
        <p:nvSpPr>
          <p:cNvPr id="3" name="Slide Number Placeholder 3">
            <a:extLst>
              <a:ext uri="{FF2B5EF4-FFF2-40B4-BE49-F238E27FC236}">
                <a16:creationId xmlns:a16="http://schemas.microsoft.com/office/drawing/2014/main" id="{83071FD1-40E1-5D2B-321D-79E151E67547}"/>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102</a:t>
            </a:fld>
            <a:endParaRPr lang="fr-CA">
              <a:latin typeface="Lora Regular Roman" pitchFamily="2" charset="0"/>
            </a:endParaRPr>
          </a:p>
        </p:txBody>
      </p:sp>
      <p:pic>
        <p:nvPicPr>
          <p:cNvPr id="6" name="Picture 5" descr="Diapo 104">
            <a:extLst>
              <a:ext uri="{FF2B5EF4-FFF2-40B4-BE49-F238E27FC236}">
                <a16:creationId xmlns:a16="http://schemas.microsoft.com/office/drawing/2014/main" id="{6C69CE5C-3006-9FF2-CB8C-ABABF66A6779}"/>
              </a:ext>
            </a:extLst>
          </p:cNvPr>
          <p:cNvPicPr>
            <a:picLocks noChangeAspect="1"/>
          </p:cNvPicPr>
          <p:nvPr/>
        </p:nvPicPr>
        <p:blipFill>
          <a:blip r:embed="rId3"/>
          <a:stretch>
            <a:fillRect/>
          </a:stretch>
        </p:blipFill>
        <p:spPr>
          <a:xfrm>
            <a:off x="1693410" y="1425626"/>
            <a:ext cx="8805179" cy="4920997"/>
          </a:xfrm>
          <a:prstGeom prst="rect">
            <a:avLst/>
          </a:prstGeom>
        </p:spPr>
      </p:pic>
    </p:spTree>
    <p:extLst>
      <p:ext uri="{BB962C8B-B14F-4D97-AF65-F5344CB8AC3E}">
        <p14:creationId xmlns:p14="http://schemas.microsoft.com/office/powerpoint/2010/main" val="3343045697"/>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EC8D24A-C170-963D-BF05-E20C573B1B04}"/>
              </a:ext>
            </a:extLst>
          </p:cNvPr>
          <p:cNvSpPr>
            <a:spLocks noGrp="1"/>
          </p:cNvSpPr>
          <p:nvPr>
            <p:ph type="title"/>
          </p:nvPr>
        </p:nvSpPr>
        <p:spPr>
          <a:xfrm>
            <a:off x="838200" y="0"/>
            <a:ext cx="10515600" cy="1325563"/>
          </a:xfrm>
        </p:spPr>
        <p:txBody>
          <a:bodyPr>
            <a:normAutofit/>
          </a:bodyPr>
          <a:lstStyle/>
          <a:p>
            <a:r>
              <a:rPr lang="fr-CA" sz="4000" dirty="0"/>
              <a:t>Pause santé</a:t>
            </a:r>
          </a:p>
        </p:txBody>
      </p:sp>
      <p:sp>
        <p:nvSpPr>
          <p:cNvPr id="4" name="Slide Number Placeholder 3">
            <a:extLst>
              <a:ext uri="{FF2B5EF4-FFF2-40B4-BE49-F238E27FC236}">
                <a16:creationId xmlns:a16="http://schemas.microsoft.com/office/drawing/2014/main" id="{9748E4F1-281F-0FB5-7FD9-EFFB0C6098EC}"/>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103</a:t>
            </a:fld>
            <a:endParaRPr lang="fr-CA">
              <a:latin typeface="Lora Regular Roman" pitchFamily="2" charset="0"/>
            </a:endParaRPr>
          </a:p>
        </p:txBody>
      </p:sp>
      <p:pic>
        <p:nvPicPr>
          <p:cNvPr id="5" name="Picture 4">
            <a:extLst>
              <a:ext uri="{FF2B5EF4-FFF2-40B4-BE49-F238E27FC236}">
                <a16:creationId xmlns:a16="http://schemas.microsoft.com/office/drawing/2014/main" id="{81FC56BF-F657-72EE-FC32-0E3F90B8065B}"/>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l="11392" t="2629" r="22686" b="-190"/>
          <a:stretch/>
        </p:blipFill>
        <p:spPr>
          <a:xfrm>
            <a:off x="3596245" y="1414678"/>
            <a:ext cx="4999510" cy="4931945"/>
          </a:xfrm>
          <a:prstGeom prst="flowChartConnector">
            <a:avLst/>
          </a:prstGeom>
          <a:effectLst>
            <a:outerShdw blurRad="50800" dist="38100" algn="l" rotWithShape="0">
              <a:prstClr val="black">
                <a:alpha val="40000"/>
              </a:prstClr>
            </a:outerShdw>
          </a:effectLst>
        </p:spPr>
      </p:pic>
    </p:spTree>
    <p:custDataLst>
      <p:tags r:id="rId1"/>
    </p:custDataLst>
    <p:extLst>
      <p:ext uri="{BB962C8B-B14F-4D97-AF65-F5344CB8AC3E}">
        <p14:creationId xmlns:p14="http://schemas.microsoft.com/office/powerpoint/2010/main" val="2264399068"/>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4400" y="1631126"/>
            <a:ext cx="10073050" cy="2115386"/>
          </a:xfrm>
        </p:spPr>
        <p:txBody>
          <a:bodyPr>
            <a:normAutofit/>
          </a:bodyPr>
          <a:lstStyle/>
          <a:p>
            <a:r>
              <a:rPr lang="en-US" dirty="0"/>
              <a:t>Module 4: </a:t>
            </a:r>
            <a:br>
              <a:rPr lang="en-US" dirty="0"/>
            </a:br>
            <a:r>
              <a:rPr lang="en-US" dirty="0" err="1"/>
              <a:t>Soutenir</a:t>
            </a:r>
            <a:r>
              <a:rPr lang="en-US" dirty="0"/>
              <a:t> son </a:t>
            </a:r>
            <a:r>
              <a:rPr lang="en-US" dirty="0" err="1"/>
              <a:t>équipe</a:t>
            </a:r>
            <a:endParaRPr lang="en-US" dirty="0"/>
          </a:p>
        </p:txBody>
      </p:sp>
      <p:sp>
        <p:nvSpPr>
          <p:cNvPr id="3" name="Content Placeholder 2"/>
          <p:cNvSpPr>
            <a:spLocks noGrp="1"/>
          </p:cNvSpPr>
          <p:nvPr>
            <p:ph type="body" sz="quarter" idx="10"/>
          </p:nvPr>
        </p:nvSpPr>
        <p:spPr>
          <a:solidFill>
            <a:srgbClr val="006498"/>
          </a:solidFill>
        </p:spPr>
        <p:txBody>
          <a:bodyPr anchor="t">
            <a:noAutofit/>
          </a:bodyPr>
          <a:lstStyle/>
          <a:p>
            <a:r>
              <a:rPr lang="en-US" sz="2000" b="1" dirty="0">
                <a:latin typeface="Lora" pitchFamily="2" charset="0"/>
              </a:rPr>
              <a:t>Dans </a:t>
            </a:r>
            <a:r>
              <a:rPr lang="en-US" sz="2000" b="1" dirty="0" err="1">
                <a:latin typeface="Lora" pitchFamily="2" charset="0"/>
              </a:rPr>
              <a:t>ce</a:t>
            </a:r>
            <a:r>
              <a:rPr lang="en-US" sz="2000" b="1" dirty="0">
                <a:latin typeface="Lora" pitchFamily="2" charset="0"/>
              </a:rPr>
              <a:t> module, vous </a:t>
            </a:r>
            <a:r>
              <a:rPr lang="en-US" sz="2000" b="1" dirty="0" err="1">
                <a:latin typeface="Lora" pitchFamily="2" charset="0"/>
              </a:rPr>
              <a:t>apprendrez</a:t>
            </a:r>
            <a:r>
              <a:rPr lang="en-US" sz="2000" b="1" dirty="0">
                <a:latin typeface="Lora" pitchFamily="2" charset="0"/>
              </a:rPr>
              <a:t> à : </a:t>
            </a:r>
          </a:p>
          <a:p>
            <a:pPr lvl="1">
              <a:lnSpc>
                <a:spcPct val="100000"/>
              </a:lnSpc>
            </a:pPr>
            <a:r>
              <a:rPr lang="fr-FR" b="0" dirty="0">
                <a:latin typeface="Lora" pitchFamily="2" charset="0"/>
              </a:rPr>
              <a:t>Prendre soin de votre propre santé mentale en tant que gestionnaire.</a:t>
            </a:r>
          </a:p>
          <a:p>
            <a:pPr lvl="1">
              <a:lnSpc>
                <a:spcPct val="100000"/>
              </a:lnSpc>
            </a:pPr>
            <a:r>
              <a:rPr lang="fr-FR" b="0" dirty="0">
                <a:latin typeface="Lora" pitchFamily="2" charset="0"/>
              </a:rPr>
              <a:t>Soutenir la santé mentale de votre équipe à l’aide des outils et soutiens disponibles</a:t>
            </a:r>
            <a:r>
              <a:rPr lang="fr-FR" sz="2000" b="0" dirty="0"/>
              <a:t>.</a:t>
            </a:r>
          </a:p>
        </p:txBody>
      </p:sp>
      <p:grpSp>
        <p:nvGrpSpPr>
          <p:cNvPr id="5" name="TWM icon">
            <a:extLst>
              <a:ext uri="{FF2B5EF4-FFF2-40B4-BE49-F238E27FC236}">
                <a16:creationId xmlns:a16="http://schemas.microsoft.com/office/drawing/2014/main" id="{6173E81D-7EBC-5860-755F-3F20B6C060C1}"/>
              </a:ext>
              <a:ext uri="{C183D7F6-B498-43B3-948B-1728B52AA6E4}">
                <adec:decorative xmlns:adec="http://schemas.microsoft.com/office/drawing/2017/decorative" val="1"/>
              </a:ext>
            </a:extLst>
          </p:cNvPr>
          <p:cNvGrpSpPr/>
          <p:nvPr/>
        </p:nvGrpSpPr>
        <p:grpSpPr>
          <a:xfrm>
            <a:off x="9930247" y="4544079"/>
            <a:ext cx="2075929" cy="2313921"/>
            <a:chOff x="6881284" y="687592"/>
            <a:chExt cx="3215928" cy="3584612"/>
          </a:xfrm>
        </p:grpSpPr>
        <p:sp>
          <p:nvSpPr>
            <p:cNvPr id="6" name="Freeform 10">
              <a:extLst>
                <a:ext uri="{FF2B5EF4-FFF2-40B4-BE49-F238E27FC236}">
                  <a16:creationId xmlns:a16="http://schemas.microsoft.com/office/drawing/2014/main" id="{CAE21901-BAC2-F439-D6BC-C6AF830866C0}"/>
                </a:ext>
              </a:extLst>
            </p:cNvPr>
            <p:cNvSpPr/>
            <p:nvPr/>
          </p:nvSpPr>
          <p:spPr>
            <a:xfrm>
              <a:off x="6881284" y="687592"/>
              <a:ext cx="3215928" cy="3584612"/>
            </a:xfrm>
            <a:custGeom>
              <a:avLst/>
              <a:gdLst>
                <a:gd name="connsiteX0" fmla="*/ 2993314 w 3215928"/>
                <a:gd name="connsiteY0" fmla="*/ 3582136 h 3584612"/>
                <a:gd name="connsiteX1" fmla="*/ 2803855 w 3215928"/>
                <a:gd name="connsiteY1" fmla="*/ 2844520 h 3584612"/>
                <a:gd name="connsiteX2" fmla="*/ 3114423 w 3215928"/>
                <a:gd name="connsiteY2" fmla="*/ 1892496 h 3584612"/>
                <a:gd name="connsiteX3" fmla="*/ 3095791 w 3215928"/>
                <a:gd name="connsiteY3" fmla="*/ 759878 h 3584612"/>
                <a:gd name="connsiteX4" fmla="*/ 1928047 w 3215928"/>
                <a:gd name="connsiteY4" fmla="*/ 545 h 3584612"/>
                <a:gd name="connsiteX5" fmla="*/ 549171 w 3215928"/>
                <a:gd name="connsiteY5" fmla="*/ 541946 h 3584612"/>
                <a:gd name="connsiteX6" fmla="*/ 207613 w 3215928"/>
                <a:gd name="connsiteY6" fmla="*/ 1257655 h 3584612"/>
                <a:gd name="connsiteX7" fmla="*/ 269783 w 3215928"/>
                <a:gd name="connsiteY7" fmla="*/ 1568741 h 3584612"/>
                <a:gd name="connsiteX8" fmla="*/ 269783 w 3215928"/>
                <a:gd name="connsiteY8" fmla="*/ 1730476 h 3584612"/>
                <a:gd name="connsiteX9" fmla="*/ 182802 w 3215928"/>
                <a:gd name="connsiteY9" fmla="*/ 1886114 h 3584612"/>
                <a:gd name="connsiteX10" fmla="*/ 58650 w 3215928"/>
                <a:gd name="connsiteY10" fmla="*/ 2166149 h 3584612"/>
                <a:gd name="connsiteX11" fmla="*/ 39923 w 3215928"/>
                <a:gd name="connsiteY11" fmla="*/ 2396369 h 3584612"/>
                <a:gd name="connsiteX12" fmla="*/ 207518 w 3215928"/>
                <a:gd name="connsiteY12" fmla="*/ 2502191 h 3584612"/>
                <a:gd name="connsiteX13" fmla="*/ 182706 w 3215928"/>
                <a:gd name="connsiteY13" fmla="*/ 2564390 h 3584612"/>
                <a:gd name="connsiteX14" fmla="*/ 201339 w 3215928"/>
                <a:gd name="connsiteY14" fmla="*/ 2682595 h 3584612"/>
                <a:gd name="connsiteX15" fmla="*/ 188790 w 3215928"/>
                <a:gd name="connsiteY15" fmla="*/ 2707455 h 3584612"/>
                <a:gd name="connsiteX16" fmla="*/ 232424 w 3215928"/>
                <a:gd name="connsiteY16" fmla="*/ 2800895 h 3584612"/>
                <a:gd name="connsiteX17" fmla="*/ 238603 w 3215928"/>
                <a:gd name="connsiteY17" fmla="*/ 2894145 h 3584612"/>
                <a:gd name="connsiteX18" fmla="*/ 182611 w 3215928"/>
                <a:gd name="connsiteY18" fmla="*/ 3062261 h 3584612"/>
                <a:gd name="connsiteX19" fmla="*/ 337943 w 3215928"/>
                <a:gd name="connsiteY19" fmla="*/ 3199136 h 3584612"/>
                <a:gd name="connsiteX20" fmla="*/ 704407 w 3215928"/>
                <a:gd name="connsiteY20" fmla="*/ 3230187 h 3584612"/>
                <a:gd name="connsiteX21" fmla="*/ 1120589 w 3215928"/>
                <a:gd name="connsiteY21" fmla="*/ 3304768 h 3584612"/>
                <a:gd name="connsiteX22" fmla="*/ 1293983 w 3215928"/>
                <a:gd name="connsiteY22" fmla="*/ 3584612 h 3584612"/>
                <a:gd name="connsiteX23" fmla="*/ 2993123 w 3215928"/>
                <a:gd name="connsiteY23" fmla="*/ 3581850 h 3584612"/>
                <a:gd name="connsiteX24" fmla="*/ 2993123 w 3215928"/>
                <a:gd name="connsiteY24" fmla="*/ 3581850 h 358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215928" h="3584612">
                  <a:moveTo>
                    <a:pt x="2993314" y="3582136"/>
                  </a:moveTo>
                  <a:cubicBezTo>
                    <a:pt x="2924964" y="3488791"/>
                    <a:pt x="2791402" y="3037496"/>
                    <a:pt x="2803855" y="2844520"/>
                  </a:cubicBezTo>
                  <a:cubicBezTo>
                    <a:pt x="2816308" y="2651734"/>
                    <a:pt x="3064705" y="2060517"/>
                    <a:pt x="3114423" y="1892496"/>
                  </a:cubicBezTo>
                  <a:cubicBezTo>
                    <a:pt x="3164045" y="1724475"/>
                    <a:pt x="3325556" y="1288802"/>
                    <a:pt x="3095791" y="759878"/>
                  </a:cubicBezTo>
                  <a:cubicBezTo>
                    <a:pt x="2865930" y="230764"/>
                    <a:pt x="2431211" y="13023"/>
                    <a:pt x="1928047" y="545"/>
                  </a:cubicBezTo>
                  <a:cubicBezTo>
                    <a:pt x="1424978" y="-11837"/>
                    <a:pt x="859739" y="187235"/>
                    <a:pt x="549171" y="541946"/>
                  </a:cubicBezTo>
                  <a:cubicBezTo>
                    <a:pt x="238793" y="896657"/>
                    <a:pt x="220066" y="1182979"/>
                    <a:pt x="207613" y="1257655"/>
                  </a:cubicBezTo>
                  <a:cubicBezTo>
                    <a:pt x="195255" y="1332331"/>
                    <a:pt x="244972" y="1500352"/>
                    <a:pt x="269783" y="1568741"/>
                  </a:cubicBezTo>
                  <a:cubicBezTo>
                    <a:pt x="294595" y="1637226"/>
                    <a:pt x="275962" y="1662086"/>
                    <a:pt x="269783" y="1730476"/>
                  </a:cubicBezTo>
                  <a:cubicBezTo>
                    <a:pt x="263509" y="1798961"/>
                    <a:pt x="207613" y="1842585"/>
                    <a:pt x="182802" y="1886114"/>
                  </a:cubicBezTo>
                  <a:cubicBezTo>
                    <a:pt x="157990" y="1929739"/>
                    <a:pt x="108273" y="2060327"/>
                    <a:pt x="58650" y="2166149"/>
                  </a:cubicBezTo>
                  <a:cubicBezTo>
                    <a:pt x="8933" y="2271972"/>
                    <a:pt x="-34511" y="2327979"/>
                    <a:pt x="39923" y="2396369"/>
                  </a:cubicBezTo>
                  <a:cubicBezTo>
                    <a:pt x="114452" y="2464853"/>
                    <a:pt x="188981" y="2464853"/>
                    <a:pt x="207518" y="2502191"/>
                  </a:cubicBezTo>
                  <a:cubicBezTo>
                    <a:pt x="226150" y="2539529"/>
                    <a:pt x="195160" y="2545721"/>
                    <a:pt x="182706" y="2564390"/>
                  </a:cubicBezTo>
                  <a:cubicBezTo>
                    <a:pt x="170253" y="2583154"/>
                    <a:pt x="145442" y="2620396"/>
                    <a:pt x="201339" y="2682595"/>
                  </a:cubicBezTo>
                  <a:lnTo>
                    <a:pt x="188790" y="2707455"/>
                  </a:lnTo>
                  <a:cubicBezTo>
                    <a:pt x="176337" y="2732411"/>
                    <a:pt x="201339" y="2775940"/>
                    <a:pt x="232424" y="2800895"/>
                  </a:cubicBezTo>
                  <a:cubicBezTo>
                    <a:pt x="263414" y="2825756"/>
                    <a:pt x="257235" y="2838138"/>
                    <a:pt x="238603" y="2894145"/>
                  </a:cubicBezTo>
                  <a:cubicBezTo>
                    <a:pt x="219971" y="2950247"/>
                    <a:pt x="195065" y="2968821"/>
                    <a:pt x="182611" y="3062261"/>
                  </a:cubicBezTo>
                  <a:cubicBezTo>
                    <a:pt x="170158" y="3155511"/>
                    <a:pt x="244782" y="3155511"/>
                    <a:pt x="337943" y="3199136"/>
                  </a:cubicBezTo>
                  <a:cubicBezTo>
                    <a:pt x="431104" y="3242665"/>
                    <a:pt x="586435" y="3223996"/>
                    <a:pt x="704407" y="3230187"/>
                  </a:cubicBezTo>
                  <a:cubicBezTo>
                    <a:pt x="822380" y="3236378"/>
                    <a:pt x="1033608" y="3280003"/>
                    <a:pt x="1120589" y="3304768"/>
                  </a:cubicBezTo>
                  <a:cubicBezTo>
                    <a:pt x="1207381" y="3329723"/>
                    <a:pt x="1238086" y="3491362"/>
                    <a:pt x="1293983" y="3584612"/>
                  </a:cubicBezTo>
                  <a:lnTo>
                    <a:pt x="2993123" y="3581850"/>
                  </a:lnTo>
                  <a:lnTo>
                    <a:pt x="2993123" y="3581850"/>
                  </a:lnTo>
                  <a:close/>
                </a:path>
              </a:pathLst>
            </a:custGeom>
            <a:solidFill>
              <a:schemeClr val="bg1"/>
            </a:solidFill>
            <a:ln w="0" cap="flat">
              <a:noFill/>
              <a:prstDash val="solid"/>
              <a:miter/>
            </a:ln>
          </p:spPr>
          <p:txBody>
            <a:bodyPr rtlCol="0" anchor="ctr"/>
            <a:lstStyle/>
            <a:p>
              <a:endParaRPr lang="en-CA"/>
            </a:p>
          </p:txBody>
        </p:sp>
        <p:sp>
          <p:nvSpPr>
            <p:cNvPr id="7" name="Freeform 11">
              <a:extLst>
                <a:ext uri="{FF2B5EF4-FFF2-40B4-BE49-F238E27FC236}">
                  <a16:creationId xmlns:a16="http://schemas.microsoft.com/office/drawing/2014/main" id="{AAC57319-B3E7-908E-2D71-D97D3A0C3C1F}"/>
                </a:ext>
              </a:extLst>
            </p:cNvPr>
            <p:cNvSpPr/>
            <p:nvPr/>
          </p:nvSpPr>
          <p:spPr>
            <a:xfrm>
              <a:off x="8255251" y="2084657"/>
              <a:ext cx="1122360" cy="1124591"/>
            </a:xfrm>
            <a:custGeom>
              <a:avLst/>
              <a:gdLst>
                <a:gd name="connsiteX0" fmla="*/ 903016 w 1122360"/>
                <a:gd name="connsiteY0" fmla="*/ 603634 h 1124591"/>
                <a:gd name="connsiteX1" fmla="*/ 861189 w 1122360"/>
                <a:gd name="connsiteY1" fmla="*/ 731555 h 1124591"/>
                <a:gd name="connsiteX2" fmla="*/ 773637 w 1122360"/>
                <a:gd name="connsiteY2" fmla="*/ 833758 h 1124591"/>
                <a:gd name="connsiteX3" fmla="*/ 653763 w 1122360"/>
                <a:gd name="connsiteY3" fmla="*/ 894528 h 1124591"/>
                <a:gd name="connsiteX4" fmla="*/ 519821 w 1122360"/>
                <a:gd name="connsiteY4" fmla="*/ 904720 h 1124591"/>
                <a:gd name="connsiteX5" fmla="*/ 392057 w 1122360"/>
                <a:gd name="connsiteY5" fmla="*/ 862905 h 1124591"/>
                <a:gd name="connsiteX6" fmla="*/ 290341 w 1122360"/>
                <a:gd name="connsiteY6" fmla="*/ 775084 h 1124591"/>
                <a:gd name="connsiteX7" fmla="*/ 229501 w 1122360"/>
                <a:gd name="connsiteY7" fmla="*/ 655069 h 1124591"/>
                <a:gd name="connsiteX8" fmla="*/ 219329 w 1122360"/>
                <a:gd name="connsiteY8" fmla="*/ 520862 h 1124591"/>
                <a:gd name="connsiteX9" fmla="*/ 261062 w 1122360"/>
                <a:gd name="connsiteY9" fmla="*/ 392941 h 1124591"/>
                <a:gd name="connsiteX10" fmla="*/ 348709 w 1122360"/>
                <a:gd name="connsiteY10" fmla="*/ 290738 h 1124591"/>
                <a:gd name="connsiteX11" fmla="*/ 468582 w 1122360"/>
                <a:gd name="connsiteY11" fmla="*/ 229873 h 1124591"/>
                <a:gd name="connsiteX12" fmla="*/ 602525 w 1122360"/>
                <a:gd name="connsiteY12" fmla="*/ 219777 h 1124591"/>
                <a:gd name="connsiteX13" fmla="*/ 730098 w 1122360"/>
                <a:gd name="connsiteY13" fmla="*/ 261687 h 1124591"/>
                <a:gd name="connsiteX14" fmla="*/ 832100 w 1122360"/>
                <a:gd name="connsiteY14" fmla="*/ 349317 h 1124591"/>
                <a:gd name="connsiteX15" fmla="*/ 892749 w 1122360"/>
                <a:gd name="connsiteY15" fmla="*/ 469427 h 1124591"/>
                <a:gd name="connsiteX16" fmla="*/ 902921 w 1122360"/>
                <a:gd name="connsiteY16" fmla="*/ 603634 h 1124591"/>
                <a:gd name="connsiteX17" fmla="*/ 902921 w 1122360"/>
                <a:gd name="connsiteY17" fmla="*/ 603634 h 1124591"/>
                <a:gd name="connsiteX18" fmla="*/ 1057302 w 1122360"/>
                <a:gd name="connsiteY18" fmla="*/ 584584 h 1124591"/>
                <a:gd name="connsiteX19" fmla="*/ 1122325 w 1122360"/>
                <a:gd name="connsiteY19" fmla="*/ 563344 h 1124591"/>
                <a:gd name="connsiteX20" fmla="*/ 1115765 w 1122360"/>
                <a:gd name="connsiteY20" fmla="*/ 475904 h 1124591"/>
                <a:gd name="connsiteX21" fmla="*/ 1047891 w 1122360"/>
                <a:gd name="connsiteY21" fmla="*/ 464950 h 1124591"/>
                <a:gd name="connsiteX22" fmla="*/ 1039620 w 1122360"/>
                <a:gd name="connsiteY22" fmla="*/ 428470 h 1124591"/>
                <a:gd name="connsiteX23" fmla="*/ 1027928 w 1122360"/>
                <a:gd name="connsiteY23" fmla="*/ 392941 h 1124591"/>
                <a:gd name="connsiteX24" fmla="*/ 1080307 w 1122360"/>
                <a:gd name="connsiteY24" fmla="*/ 348460 h 1124591"/>
                <a:gd name="connsiteX25" fmla="*/ 1040571 w 1122360"/>
                <a:gd name="connsiteY25" fmla="*/ 270069 h 1124591"/>
                <a:gd name="connsiteX26" fmla="*/ 974028 w 1122360"/>
                <a:gd name="connsiteY26" fmla="*/ 285690 h 1124591"/>
                <a:gd name="connsiteX27" fmla="*/ 952068 w 1122360"/>
                <a:gd name="connsiteY27" fmla="*/ 255210 h 1124591"/>
                <a:gd name="connsiteX28" fmla="*/ 927732 w 1122360"/>
                <a:gd name="connsiteY28" fmla="*/ 226825 h 1124591"/>
                <a:gd name="connsiteX29" fmla="*/ 958818 w 1122360"/>
                <a:gd name="connsiteY29" fmla="*/ 165484 h 1124591"/>
                <a:gd name="connsiteX30" fmla="*/ 892369 w 1122360"/>
                <a:gd name="connsiteY30" fmla="*/ 108430 h 1124591"/>
                <a:gd name="connsiteX31" fmla="*/ 836758 w 1122360"/>
                <a:gd name="connsiteY31" fmla="*/ 148625 h 1124591"/>
                <a:gd name="connsiteX32" fmla="*/ 804912 w 1122360"/>
                <a:gd name="connsiteY32" fmla="*/ 128718 h 1124591"/>
                <a:gd name="connsiteX33" fmla="*/ 771640 w 1122360"/>
                <a:gd name="connsiteY33" fmla="*/ 111763 h 1124591"/>
                <a:gd name="connsiteX34" fmla="*/ 777059 w 1122360"/>
                <a:gd name="connsiteY34" fmla="*/ 43374 h 1124591"/>
                <a:gd name="connsiteX35" fmla="*/ 693974 w 1122360"/>
                <a:gd name="connsiteY35" fmla="*/ 15847 h 1124591"/>
                <a:gd name="connsiteX36" fmla="*/ 657851 w 1122360"/>
                <a:gd name="connsiteY36" fmla="*/ 74330 h 1124591"/>
                <a:gd name="connsiteX37" fmla="*/ 620777 w 1122360"/>
                <a:gd name="connsiteY37" fmla="*/ 68139 h 1124591"/>
                <a:gd name="connsiteX38" fmla="*/ 583417 w 1122360"/>
                <a:gd name="connsiteY38" fmla="*/ 65186 h 1124591"/>
                <a:gd name="connsiteX39" fmla="*/ 562218 w 1122360"/>
                <a:gd name="connsiteY39" fmla="*/ 35 h 1124591"/>
                <a:gd name="connsiteX40" fmla="*/ 474856 w 1122360"/>
                <a:gd name="connsiteY40" fmla="*/ 6607 h 1124591"/>
                <a:gd name="connsiteX41" fmla="*/ 463924 w 1122360"/>
                <a:gd name="connsiteY41" fmla="*/ 74521 h 1124591"/>
                <a:gd name="connsiteX42" fmla="*/ 427420 w 1122360"/>
                <a:gd name="connsiteY42" fmla="*/ 82807 h 1124591"/>
                <a:gd name="connsiteX43" fmla="*/ 392057 w 1122360"/>
                <a:gd name="connsiteY43" fmla="*/ 94618 h 1124591"/>
                <a:gd name="connsiteX44" fmla="*/ 347568 w 1122360"/>
                <a:gd name="connsiteY44" fmla="*/ 42136 h 1124591"/>
                <a:gd name="connsiteX45" fmla="*/ 269427 w 1122360"/>
                <a:gd name="connsiteY45" fmla="*/ 81855 h 1124591"/>
                <a:gd name="connsiteX46" fmla="*/ 285017 w 1122360"/>
                <a:gd name="connsiteY46" fmla="*/ 148530 h 1124591"/>
                <a:gd name="connsiteX47" fmla="*/ 254597 w 1122360"/>
                <a:gd name="connsiteY47" fmla="*/ 170437 h 1124591"/>
                <a:gd name="connsiteX48" fmla="*/ 226269 w 1122360"/>
                <a:gd name="connsiteY48" fmla="*/ 194917 h 1124591"/>
                <a:gd name="connsiteX49" fmla="*/ 160105 w 1122360"/>
                <a:gd name="connsiteY49" fmla="*/ 169390 h 1124591"/>
                <a:gd name="connsiteX50" fmla="*/ 113050 w 1122360"/>
                <a:gd name="connsiteY50" fmla="*/ 224444 h 1124591"/>
                <a:gd name="connsiteX51" fmla="*/ 148223 w 1122360"/>
                <a:gd name="connsiteY51" fmla="*/ 285880 h 1124591"/>
                <a:gd name="connsiteX52" fmla="*/ 128450 w 1122360"/>
                <a:gd name="connsiteY52" fmla="*/ 317694 h 1124591"/>
                <a:gd name="connsiteX53" fmla="*/ 111529 w 1122360"/>
                <a:gd name="connsiteY53" fmla="*/ 351222 h 1124591"/>
                <a:gd name="connsiteX54" fmla="*/ 43179 w 1122360"/>
                <a:gd name="connsiteY54" fmla="*/ 345697 h 1124591"/>
                <a:gd name="connsiteX55" fmla="*/ 15801 w 1122360"/>
                <a:gd name="connsiteY55" fmla="*/ 429041 h 1124591"/>
                <a:gd name="connsiteX56" fmla="*/ 74264 w 1122360"/>
                <a:gd name="connsiteY56" fmla="*/ 465236 h 1124591"/>
                <a:gd name="connsiteX57" fmla="*/ 67990 w 1122360"/>
                <a:gd name="connsiteY57" fmla="*/ 502193 h 1124591"/>
                <a:gd name="connsiteX58" fmla="*/ 65043 w 1122360"/>
                <a:gd name="connsiteY58" fmla="*/ 539626 h 1124591"/>
                <a:gd name="connsiteX59" fmla="*/ 21 w 1122360"/>
                <a:gd name="connsiteY59" fmla="*/ 560867 h 1124591"/>
                <a:gd name="connsiteX60" fmla="*/ 6675 w 1122360"/>
                <a:gd name="connsiteY60" fmla="*/ 648497 h 1124591"/>
                <a:gd name="connsiteX61" fmla="*/ 74455 w 1122360"/>
                <a:gd name="connsiteY61" fmla="*/ 659356 h 1124591"/>
                <a:gd name="connsiteX62" fmla="*/ 82725 w 1122360"/>
                <a:gd name="connsiteY62" fmla="*/ 695932 h 1124591"/>
                <a:gd name="connsiteX63" fmla="*/ 94608 w 1122360"/>
                <a:gd name="connsiteY63" fmla="*/ 731460 h 1124591"/>
                <a:gd name="connsiteX64" fmla="*/ 42133 w 1122360"/>
                <a:gd name="connsiteY64" fmla="*/ 776037 h 1124591"/>
                <a:gd name="connsiteX65" fmla="*/ 81774 w 1122360"/>
                <a:gd name="connsiteY65" fmla="*/ 854332 h 1124591"/>
                <a:gd name="connsiteX66" fmla="*/ 148318 w 1122360"/>
                <a:gd name="connsiteY66" fmla="*/ 838807 h 1124591"/>
                <a:gd name="connsiteX67" fmla="*/ 170182 w 1122360"/>
                <a:gd name="connsiteY67" fmla="*/ 869287 h 1124591"/>
                <a:gd name="connsiteX68" fmla="*/ 194708 w 1122360"/>
                <a:gd name="connsiteY68" fmla="*/ 897766 h 1124591"/>
                <a:gd name="connsiteX69" fmla="*/ 163433 w 1122360"/>
                <a:gd name="connsiteY69" fmla="*/ 959107 h 1124591"/>
                <a:gd name="connsiteX70" fmla="*/ 229881 w 1122360"/>
                <a:gd name="connsiteY70" fmla="*/ 1016162 h 1124591"/>
                <a:gd name="connsiteX71" fmla="*/ 285587 w 1122360"/>
                <a:gd name="connsiteY71" fmla="*/ 976062 h 1124591"/>
                <a:gd name="connsiteX72" fmla="*/ 317243 w 1122360"/>
                <a:gd name="connsiteY72" fmla="*/ 995874 h 1124591"/>
                <a:gd name="connsiteX73" fmla="*/ 350610 w 1122360"/>
                <a:gd name="connsiteY73" fmla="*/ 1012733 h 1124591"/>
                <a:gd name="connsiteX74" fmla="*/ 345191 w 1122360"/>
                <a:gd name="connsiteY74" fmla="*/ 1081218 h 1124591"/>
                <a:gd name="connsiteX75" fmla="*/ 428276 w 1122360"/>
                <a:gd name="connsiteY75" fmla="*/ 1108555 h 1124591"/>
                <a:gd name="connsiteX76" fmla="*/ 464494 w 1122360"/>
                <a:gd name="connsiteY76" fmla="*/ 1050166 h 1124591"/>
                <a:gd name="connsiteX77" fmla="*/ 501474 w 1122360"/>
                <a:gd name="connsiteY77" fmla="*/ 1056358 h 1124591"/>
                <a:gd name="connsiteX78" fmla="*/ 538833 w 1122360"/>
                <a:gd name="connsiteY78" fmla="*/ 1059406 h 1124591"/>
                <a:gd name="connsiteX79" fmla="*/ 560032 w 1122360"/>
                <a:gd name="connsiteY79" fmla="*/ 1124557 h 1124591"/>
                <a:gd name="connsiteX80" fmla="*/ 647394 w 1122360"/>
                <a:gd name="connsiteY80" fmla="*/ 1117984 h 1124591"/>
                <a:gd name="connsiteX81" fmla="*/ 658231 w 1122360"/>
                <a:gd name="connsiteY81" fmla="*/ 1050071 h 1124591"/>
                <a:gd name="connsiteX82" fmla="*/ 694735 w 1122360"/>
                <a:gd name="connsiteY82" fmla="*/ 1041784 h 1124591"/>
                <a:gd name="connsiteX83" fmla="*/ 730098 w 1122360"/>
                <a:gd name="connsiteY83" fmla="*/ 1029973 h 1124591"/>
                <a:gd name="connsiteX84" fmla="*/ 774682 w 1122360"/>
                <a:gd name="connsiteY84" fmla="*/ 1082456 h 1124591"/>
                <a:gd name="connsiteX85" fmla="*/ 852823 w 1122360"/>
                <a:gd name="connsiteY85" fmla="*/ 1042737 h 1124591"/>
                <a:gd name="connsiteX86" fmla="*/ 837328 w 1122360"/>
                <a:gd name="connsiteY86" fmla="*/ 975967 h 1124591"/>
                <a:gd name="connsiteX87" fmla="*/ 867653 w 1122360"/>
                <a:gd name="connsiteY87" fmla="*/ 954059 h 1124591"/>
                <a:gd name="connsiteX88" fmla="*/ 895981 w 1122360"/>
                <a:gd name="connsiteY88" fmla="*/ 929580 h 1124591"/>
                <a:gd name="connsiteX89" fmla="*/ 957297 w 1122360"/>
                <a:gd name="connsiteY89" fmla="*/ 960822 h 1124591"/>
                <a:gd name="connsiteX90" fmla="*/ 1014144 w 1122360"/>
                <a:gd name="connsiteY90" fmla="*/ 894147 h 1124591"/>
                <a:gd name="connsiteX91" fmla="*/ 974218 w 1122360"/>
                <a:gd name="connsiteY91" fmla="*/ 838426 h 1124591"/>
                <a:gd name="connsiteX92" fmla="*/ 993800 w 1122360"/>
                <a:gd name="connsiteY92" fmla="*/ 806612 h 1124591"/>
                <a:gd name="connsiteX93" fmla="*/ 1010721 w 1122360"/>
                <a:gd name="connsiteY93" fmla="*/ 773179 h 1124591"/>
                <a:gd name="connsiteX94" fmla="*/ 1079071 w 1122360"/>
                <a:gd name="connsiteY94" fmla="*/ 778609 h 1124591"/>
                <a:gd name="connsiteX95" fmla="*/ 1106544 w 1122360"/>
                <a:gd name="connsiteY95" fmla="*/ 695360 h 1124591"/>
                <a:gd name="connsiteX96" fmla="*/ 1048176 w 1122360"/>
                <a:gd name="connsiteY96" fmla="*/ 659070 h 1124591"/>
                <a:gd name="connsiteX97" fmla="*/ 1054450 w 1122360"/>
                <a:gd name="connsiteY97" fmla="*/ 622018 h 1124591"/>
                <a:gd name="connsiteX98" fmla="*/ 1057302 w 1122360"/>
                <a:gd name="connsiteY98" fmla="*/ 584584 h 1124591"/>
                <a:gd name="connsiteX99" fmla="*/ 1057302 w 1122360"/>
                <a:gd name="connsiteY99" fmla="*/ 584584 h 11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60" h="1124591">
                  <a:moveTo>
                    <a:pt x="903016" y="603634"/>
                  </a:moveTo>
                  <a:cubicBezTo>
                    <a:pt x="897693" y="648402"/>
                    <a:pt x="883243" y="692122"/>
                    <a:pt x="861189" y="731555"/>
                  </a:cubicBezTo>
                  <a:cubicBezTo>
                    <a:pt x="839039" y="771084"/>
                    <a:pt x="809095" y="805945"/>
                    <a:pt x="773637" y="833758"/>
                  </a:cubicBezTo>
                  <a:cubicBezTo>
                    <a:pt x="738178" y="861667"/>
                    <a:pt x="697397" y="882241"/>
                    <a:pt x="653763" y="894528"/>
                  </a:cubicBezTo>
                  <a:cubicBezTo>
                    <a:pt x="610035" y="906625"/>
                    <a:pt x="564500" y="910244"/>
                    <a:pt x="519821" y="904720"/>
                  </a:cubicBezTo>
                  <a:cubicBezTo>
                    <a:pt x="475237" y="899386"/>
                    <a:pt x="431508" y="885003"/>
                    <a:pt x="392057" y="862905"/>
                  </a:cubicBezTo>
                  <a:cubicBezTo>
                    <a:pt x="352701" y="840616"/>
                    <a:pt x="318004" y="810613"/>
                    <a:pt x="290341" y="775084"/>
                  </a:cubicBezTo>
                  <a:cubicBezTo>
                    <a:pt x="262487" y="739556"/>
                    <a:pt x="241859" y="698694"/>
                    <a:pt x="229501" y="655069"/>
                  </a:cubicBezTo>
                  <a:cubicBezTo>
                    <a:pt x="217428" y="611254"/>
                    <a:pt x="213911" y="565630"/>
                    <a:pt x="219329" y="520862"/>
                  </a:cubicBezTo>
                  <a:cubicBezTo>
                    <a:pt x="224748" y="476095"/>
                    <a:pt x="239007" y="432280"/>
                    <a:pt x="261062" y="392941"/>
                  </a:cubicBezTo>
                  <a:cubicBezTo>
                    <a:pt x="283401" y="353508"/>
                    <a:pt x="313251" y="318551"/>
                    <a:pt x="348709" y="290738"/>
                  </a:cubicBezTo>
                  <a:cubicBezTo>
                    <a:pt x="384072" y="262830"/>
                    <a:pt x="424854" y="242256"/>
                    <a:pt x="468582" y="229873"/>
                  </a:cubicBezTo>
                  <a:cubicBezTo>
                    <a:pt x="512216" y="217777"/>
                    <a:pt x="557750" y="214252"/>
                    <a:pt x="602525" y="219777"/>
                  </a:cubicBezTo>
                  <a:cubicBezTo>
                    <a:pt x="647109" y="225206"/>
                    <a:pt x="690837" y="239494"/>
                    <a:pt x="730098" y="261687"/>
                  </a:cubicBezTo>
                  <a:cubicBezTo>
                    <a:pt x="769359" y="283880"/>
                    <a:pt x="804342" y="313884"/>
                    <a:pt x="832100" y="349317"/>
                  </a:cubicBezTo>
                  <a:cubicBezTo>
                    <a:pt x="859953" y="384845"/>
                    <a:pt x="880391" y="425707"/>
                    <a:pt x="892749" y="469427"/>
                  </a:cubicBezTo>
                  <a:cubicBezTo>
                    <a:pt x="904822" y="513147"/>
                    <a:pt x="908340" y="558772"/>
                    <a:pt x="902921" y="603634"/>
                  </a:cubicBezTo>
                  <a:lnTo>
                    <a:pt x="902921" y="603634"/>
                  </a:lnTo>
                  <a:close/>
                  <a:moveTo>
                    <a:pt x="1057302" y="584584"/>
                  </a:moveTo>
                  <a:cubicBezTo>
                    <a:pt x="1079641" y="578488"/>
                    <a:pt x="1100936" y="571440"/>
                    <a:pt x="1122325" y="563344"/>
                  </a:cubicBezTo>
                  <a:cubicBezTo>
                    <a:pt x="1122705" y="534007"/>
                    <a:pt x="1120043" y="504860"/>
                    <a:pt x="1115765" y="475904"/>
                  </a:cubicBezTo>
                  <a:cubicBezTo>
                    <a:pt x="1093711" y="471142"/>
                    <a:pt x="1070706" y="467713"/>
                    <a:pt x="1047891" y="464950"/>
                  </a:cubicBezTo>
                  <a:lnTo>
                    <a:pt x="1039620" y="428470"/>
                  </a:lnTo>
                  <a:lnTo>
                    <a:pt x="1027928" y="392941"/>
                  </a:lnTo>
                  <a:cubicBezTo>
                    <a:pt x="1045894" y="378844"/>
                    <a:pt x="1063671" y="363890"/>
                    <a:pt x="1080307" y="348460"/>
                  </a:cubicBezTo>
                  <a:cubicBezTo>
                    <a:pt x="1068900" y="321504"/>
                    <a:pt x="1056161" y="295120"/>
                    <a:pt x="1040571" y="270069"/>
                  </a:cubicBezTo>
                  <a:cubicBezTo>
                    <a:pt x="1018136" y="274355"/>
                    <a:pt x="996272" y="279403"/>
                    <a:pt x="974028" y="285690"/>
                  </a:cubicBezTo>
                  <a:lnTo>
                    <a:pt x="952068" y="255210"/>
                  </a:lnTo>
                  <a:cubicBezTo>
                    <a:pt x="944463" y="245399"/>
                    <a:pt x="935813" y="236255"/>
                    <a:pt x="927732" y="226825"/>
                  </a:cubicBezTo>
                  <a:cubicBezTo>
                    <a:pt x="938854" y="206918"/>
                    <a:pt x="949596" y="186058"/>
                    <a:pt x="958818" y="165484"/>
                  </a:cubicBezTo>
                  <a:cubicBezTo>
                    <a:pt x="938094" y="144815"/>
                    <a:pt x="916040" y="125575"/>
                    <a:pt x="892369" y="108430"/>
                  </a:cubicBezTo>
                  <a:cubicBezTo>
                    <a:pt x="873262" y="120907"/>
                    <a:pt x="854820" y="134242"/>
                    <a:pt x="836758" y="148625"/>
                  </a:cubicBezTo>
                  <a:lnTo>
                    <a:pt x="804912" y="128718"/>
                  </a:lnTo>
                  <a:lnTo>
                    <a:pt x="771640" y="111763"/>
                  </a:lnTo>
                  <a:cubicBezTo>
                    <a:pt x="774492" y="88808"/>
                    <a:pt x="776203" y="66043"/>
                    <a:pt x="777059" y="43374"/>
                  </a:cubicBezTo>
                  <a:cubicBezTo>
                    <a:pt x="750156" y="31944"/>
                    <a:pt x="722398" y="22990"/>
                    <a:pt x="693974" y="15847"/>
                  </a:cubicBezTo>
                  <a:cubicBezTo>
                    <a:pt x="681046" y="34420"/>
                    <a:pt x="668973" y="54518"/>
                    <a:pt x="657851" y="74330"/>
                  </a:cubicBezTo>
                  <a:cubicBezTo>
                    <a:pt x="645398" y="72235"/>
                    <a:pt x="633135" y="69663"/>
                    <a:pt x="620777" y="68139"/>
                  </a:cubicBezTo>
                  <a:lnTo>
                    <a:pt x="583417" y="65186"/>
                  </a:lnTo>
                  <a:cubicBezTo>
                    <a:pt x="577333" y="42802"/>
                    <a:pt x="570299" y="21562"/>
                    <a:pt x="562218" y="35"/>
                  </a:cubicBezTo>
                  <a:cubicBezTo>
                    <a:pt x="532844" y="-346"/>
                    <a:pt x="503755" y="2416"/>
                    <a:pt x="474856" y="6607"/>
                  </a:cubicBezTo>
                  <a:cubicBezTo>
                    <a:pt x="470103" y="28705"/>
                    <a:pt x="466586" y="51851"/>
                    <a:pt x="463924" y="74521"/>
                  </a:cubicBezTo>
                  <a:lnTo>
                    <a:pt x="427420" y="82807"/>
                  </a:lnTo>
                  <a:lnTo>
                    <a:pt x="392057" y="94618"/>
                  </a:lnTo>
                  <a:cubicBezTo>
                    <a:pt x="377988" y="76616"/>
                    <a:pt x="363063" y="58709"/>
                    <a:pt x="347568" y="42136"/>
                  </a:cubicBezTo>
                  <a:cubicBezTo>
                    <a:pt x="320570" y="53566"/>
                    <a:pt x="294238" y="66329"/>
                    <a:pt x="269427" y="81855"/>
                  </a:cubicBezTo>
                  <a:cubicBezTo>
                    <a:pt x="273705" y="104334"/>
                    <a:pt x="278743" y="126241"/>
                    <a:pt x="285017" y="148530"/>
                  </a:cubicBezTo>
                  <a:lnTo>
                    <a:pt x="254597" y="170437"/>
                  </a:lnTo>
                  <a:cubicBezTo>
                    <a:pt x="244806" y="178057"/>
                    <a:pt x="235585" y="186725"/>
                    <a:pt x="226269" y="194917"/>
                  </a:cubicBezTo>
                  <a:cubicBezTo>
                    <a:pt x="206306" y="183772"/>
                    <a:pt x="182065" y="176057"/>
                    <a:pt x="160105" y="169390"/>
                  </a:cubicBezTo>
                  <a:cubicBezTo>
                    <a:pt x="139667" y="190345"/>
                    <a:pt x="130161" y="200727"/>
                    <a:pt x="113050" y="224444"/>
                  </a:cubicBezTo>
                  <a:cubicBezTo>
                    <a:pt x="125123" y="250828"/>
                    <a:pt x="133868" y="267878"/>
                    <a:pt x="148223" y="285880"/>
                  </a:cubicBezTo>
                  <a:lnTo>
                    <a:pt x="128450" y="317694"/>
                  </a:lnTo>
                  <a:lnTo>
                    <a:pt x="111529" y="351222"/>
                  </a:lnTo>
                  <a:cubicBezTo>
                    <a:pt x="88619" y="348269"/>
                    <a:pt x="65899" y="346459"/>
                    <a:pt x="43179" y="345697"/>
                  </a:cubicBezTo>
                  <a:cubicBezTo>
                    <a:pt x="31772" y="372653"/>
                    <a:pt x="23026" y="400466"/>
                    <a:pt x="15801" y="429041"/>
                  </a:cubicBezTo>
                  <a:cubicBezTo>
                    <a:pt x="34433" y="441805"/>
                    <a:pt x="54301" y="454092"/>
                    <a:pt x="74264" y="465236"/>
                  </a:cubicBezTo>
                  <a:cubicBezTo>
                    <a:pt x="72173" y="477619"/>
                    <a:pt x="69511" y="489811"/>
                    <a:pt x="67990" y="502193"/>
                  </a:cubicBezTo>
                  <a:lnTo>
                    <a:pt x="65043" y="539626"/>
                  </a:lnTo>
                  <a:cubicBezTo>
                    <a:pt x="42799" y="545818"/>
                    <a:pt x="21410" y="552866"/>
                    <a:pt x="21" y="560867"/>
                  </a:cubicBezTo>
                  <a:cubicBezTo>
                    <a:pt x="-264" y="590299"/>
                    <a:pt x="2397" y="619446"/>
                    <a:pt x="6675" y="648497"/>
                  </a:cubicBezTo>
                  <a:cubicBezTo>
                    <a:pt x="28730" y="653164"/>
                    <a:pt x="51830" y="656689"/>
                    <a:pt x="74455" y="659356"/>
                  </a:cubicBezTo>
                  <a:lnTo>
                    <a:pt x="82725" y="695932"/>
                  </a:lnTo>
                  <a:lnTo>
                    <a:pt x="94608" y="731460"/>
                  </a:lnTo>
                  <a:cubicBezTo>
                    <a:pt x="76546" y="745557"/>
                    <a:pt x="58674" y="760511"/>
                    <a:pt x="42133" y="776037"/>
                  </a:cubicBezTo>
                  <a:cubicBezTo>
                    <a:pt x="53446" y="802993"/>
                    <a:pt x="66279" y="829377"/>
                    <a:pt x="81774" y="854332"/>
                  </a:cubicBezTo>
                  <a:cubicBezTo>
                    <a:pt x="104304" y="850046"/>
                    <a:pt x="126073" y="845093"/>
                    <a:pt x="148318" y="838807"/>
                  </a:cubicBezTo>
                  <a:lnTo>
                    <a:pt x="170182" y="869287"/>
                  </a:lnTo>
                  <a:cubicBezTo>
                    <a:pt x="177882" y="879097"/>
                    <a:pt x="186438" y="888337"/>
                    <a:pt x="194708" y="897766"/>
                  </a:cubicBezTo>
                  <a:cubicBezTo>
                    <a:pt x="183491" y="917674"/>
                    <a:pt x="172654" y="938533"/>
                    <a:pt x="163433" y="959107"/>
                  </a:cubicBezTo>
                  <a:cubicBezTo>
                    <a:pt x="184156" y="979777"/>
                    <a:pt x="206211" y="999017"/>
                    <a:pt x="229881" y="1016162"/>
                  </a:cubicBezTo>
                  <a:cubicBezTo>
                    <a:pt x="248989" y="1003684"/>
                    <a:pt x="267431" y="990349"/>
                    <a:pt x="285587" y="976062"/>
                  </a:cubicBezTo>
                  <a:lnTo>
                    <a:pt x="317243" y="995874"/>
                  </a:lnTo>
                  <a:lnTo>
                    <a:pt x="350610" y="1012733"/>
                  </a:lnTo>
                  <a:cubicBezTo>
                    <a:pt x="347758" y="1035593"/>
                    <a:pt x="345952" y="1058453"/>
                    <a:pt x="345191" y="1081218"/>
                  </a:cubicBezTo>
                  <a:cubicBezTo>
                    <a:pt x="371999" y="1092648"/>
                    <a:pt x="399852" y="1101506"/>
                    <a:pt x="428276" y="1108555"/>
                  </a:cubicBezTo>
                  <a:cubicBezTo>
                    <a:pt x="441109" y="1089981"/>
                    <a:pt x="453087" y="1069978"/>
                    <a:pt x="464494" y="1050166"/>
                  </a:cubicBezTo>
                  <a:cubicBezTo>
                    <a:pt x="476662" y="1052262"/>
                    <a:pt x="488925" y="1054834"/>
                    <a:pt x="501474" y="1056358"/>
                  </a:cubicBezTo>
                  <a:lnTo>
                    <a:pt x="538833" y="1059406"/>
                  </a:lnTo>
                  <a:cubicBezTo>
                    <a:pt x="544917" y="1081694"/>
                    <a:pt x="551952" y="1103030"/>
                    <a:pt x="560032" y="1124557"/>
                  </a:cubicBezTo>
                  <a:cubicBezTo>
                    <a:pt x="589311" y="1124938"/>
                    <a:pt x="618495" y="1122175"/>
                    <a:pt x="647394" y="1117984"/>
                  </a:cubicBezTo>
                  <a:cubicBezTo>
                    <a:pt x="652052" y="1095887"/>
                    <a:pt x="655569" y="1072741"/>
                    <a:pt x="658231" y="1050071"/>
                  </a:cubicBezTo>
                  <a:lnTo>
                    <a:pt x="694735" y="1041784"/>
                  </a:lnTo>
                  <a:lnTo>
                    <a:pt x="730098" y="1029973"/>
                  </a:lnTo>
                  <a:cubicBezTo>
                    <a:pt x="744357" y="1047976"/>
                    <a:pt x="759282" y="1065978"/>
                    <a:pt x="774682" y="1082456"/>
                  </a:cubicBezTo>
                  <a:cubicBezTo>
                    <a:pt x="801680" y="1071026"/>
                    <a:pt x="827917" y="1058263"/>
                    <a:pt x="852823" y="1042737"/>
                  </a:cubicBezTo>
                  <a:cubicBezTo>
                    <a:pt x="848641" y="1020258"/>
                    <a:pt x="843602" y="998350"/>
                    <a:pt x="837328" y="975967"/>
                  </a:cubicBezTo>
                  <a:lnTo>
                    <a:pt x="867653" y="954059"/>
                  </a:lnTo>
                  <a:cubicBezTo>
                    <a:pt x="877444" y="946344"/>
                    <a:pt x="886665" y="937771"/>
                    <a:pt x="895981" y="929580"/>
                  </a:cubicBezTo>
                  <a:cubicBezTo>
                    <a:pt x="915849" y="940724"/>
                    <a:pt x="936668" y="951487"/>
                    <a:pt x="957297" y="960822"/>
                  </a:cubicBezTo>
                  <a:cubicBezTo>
                    <a:pt x="977830" y="940057"/>
                    <a:pt x="997033" y="917959"/>
                    <a:pt x="1014144" y="894147"/>
                  </a:cubicBezTo>
                  <a:cubicBezTo>
                    <a:pt x="1001786" y="875097"/>
                    <a:pt x="988477" y="856523"/>
                    <a:pt x="974218" y="838426"/>
                  </a:cubicBezTo>
                  <a:lnTo>
                    <a:pt x="993800" y="806612"/>
                  </a:lnTo>
                  <a:lnTo>
                    <a:pt x="1010721" y="773179"/>
                  </a:lnTo>
                  <a:cubicBezTo>
                    <a:pt x="1033631" y="776132"/>
                    <a:pt x="1056256" y="777847"/>
                    <a:pt x="1079071" y="778609"/>
                  </a:cubicBezTo>
                  <a:cubicBezTo>
                    <a:pt x="1090574" y="751653"/>
                    <a:pt x="1099509" y="723745"/>
                    <a:pt x="1106544" y="695360"/>
                  </a:cubicBezTo>
                  <a:cubicBezTo>
                    <a:pt x="1088007" y="682501"/>
                    <a:pt x="1068044" y="670309"/>
                    <a:pt x="1048176" y="659070"/>
                  </a:cubicBezTo>
                  <a:cubicBezTo>
                    <a:pt x="1050267" y="646783"/>
                    <a:pt x="1052834" y="634495"/>
                    <a:pt x="1054450" y="622018"/>
                  </a:cubicBezTo>
                  <a:lnTo>
                    <a:pt x="1057302" y="584584"/>
                  </a:lnTo>
                  <a:lnTo>
                    <a:pt x="1057302" y="584584"/>
                  </a:lnTo>
                  <a:close/>
                </a:path>
              </a:pathLst>
            </a:custGeom>
            <a:solidFill>
              <a:srgbClr val="72BF44"/>
            </a:solidFill>
            <a:ln w="0" cap="flat">
              <a:noFill/>
              <a:prstDash val="solid"/>
              <a:miter/>
            </a:ln>
          </p:spPr>
          <p:txBody>
            <a:bodyPr rtlCol="0" anchor="ctr"/>
            <a:lstStyle/>
            <a:p>
              <a:endParaRPr lang="en-CA"/>
            </a:p>
          </p:txBody>
        </p:sp>
        <p:sp>
          <p:nvSpPr>
            <p:cNvPr id="8" name="Freeform 12">
              <a:extLst>
                <a:ext uri="{FF2B5EF4-FFF2-40B4-BE49-F238E27FC236}">
                  <a16:creationId xmlns:a16="http://schemas.microsoft.com/office/drawing/2014/main" id="{9E6EE5AB-AE56-5F24-3988-A5E4C56D5214}"/>
                </a:ext>
              </a:extLst>
            </p:cNvPr>
            <p:cNvSpPr/>
            <p:nvPr/>
          </p:nvSpPr>
          <p:spPr>
            <a:xfrm>
              <a:off x="8489249" y="2318942"/>
              <a:ext cx="654422" cy="655752"/>
            </a:xfrm>
            <a:custGeom>
              <a:avLst/>
              <a:gdLst>
                <a:gd name="connsiteX0" fmla="*/ 614167 w 654422"/>
                <a:gd name="connsiteY0" fmla="*/ 362682 h 655752"/>
                <a:gd name="connsiteX1" fmla="*/ 579089 w 654422"/>
                <a:gd name="connsiteY1" fmla="*/ 470124 h 655752"/>
                <a:gd name="connsiteX2" fmla="*/ 505511 w 654422"/>
                <a:gd name="connsiteY2" fmla="*/ 555849 h 655752"/>
                <a:gd name="connsiteX3" fmla="*/ 404935 w 654422"/>
                <a:gd name="connsiteY3" fmla="*/ 606808 h 655752"/>
                <a:gd name="connsiteX4" fmla="*/ 292666 w 654422"/>
                <a:gd name="connsiteY4" fmla="*/ 615380 h 655752"/>
                <a:gd name="connsiteX5" fmla="*/ 185341 w 654422"/>
                <a:gd name="connsiteY5" fmla="*/ 580233 h 655752"/>
                <a:gd name="connsiteX6" fmla="*/ 99785 w 654422"/>
                <a:gd name="connsiteY6" fmla="*/ 506510 h 655752"/>
                <a:gd name="connsiteX7" fmla="*/ 48927 w 654422"/>
                <a:gd name="connsiteY7" fmla="*/ 405735 h 655752"/>
                <a:gd name="connsiteX8" fmla="*/ 40372 w 654422"/>
                <a:gd name="connsiteY8" fmla="*/ 293054 h 655752"/>
                <a:gd name="connsiteX9" fmla="*/ 75545 w 654422"/>
                <a:gd name="connsiteY9" fmla="*/ 185612 h 655752"/>
                <a:gd name="connsiteX10" fmla="*/ 149123 w 654422"/>
                <a:gd name="connsiteY10" fmla="*/ 99792 h 655752"/>
                <a:gd name="connsiteX11" fmla="*/ 249698 w 654422"/>
                <a:gd name="connsiteY11" fmla="*/ 48833 h 655752"/>
                <a:gd name="connsiteX12" fmla="*/ 362062 w 654422"/>
                <a:gd name="connsiteY12" fmla="*/ 40166 h 655752"/>
                <a:gd name="connsiteX13" fmla="*/ 469292 w 654422"/>
                <a:gd name="connsiteY13" fmla="*/ 75408 h 655752"/>
                <a:gd name="connsiteX14" fmla="*/ 554848 w 654422"/>
                <a:gd name="connsiteY14" fmla="*/ 149132 h 655752"/>
                <a:gd name="connsiteX15" fmla="*/ 605801 w 654422"/>
                <a:gd name="connsiteY15" fmla="*/ 249906 h 655752"/>
                <a:gd name="connsiteX16" fmla="*/ 614357 w 654422"/>
                <a:gd name="connsiteY16" fmla="*/ 362587 h 655752"/>
                <a:gd name="connsiteX17" fmla="*/ 614357 w 654422"/>
                <a:gd name="connsiteY17" fmla="*/ 362587 h 655752"/>
                <a:gd name="connsiteX18" fmla="*/ 487924 w 654422"/>
                <a:gd name="connsiteY18" fmla="*/ 42166 h 655752"/>
                <a:gd name="connsiteX19" fmla="*/ 366435 w 654422"/>
                <a:gd name="connsiteY19" fmla="*/ 2351 h 655752"/>
                <a:gd name="connsiteX20" fmla="*/ 239242 w 654422"/>
                <a:gd name="connsiteY20" fmla="*/ 11972 h 655752"/>
                <a:gd name="connsiteX21" fmla="*/ 125262 w 654422"/>
                <a:gd name="connsiteY21" fmla="*/ 69788 h 655752"/>
                <a:gd name="connsiteX22" fmla="*/ 42083 w 654422"/>
                <a:gd name="connsiteY22" fmla="*/ 166753 h 655752"/>
                <a:gd name="connsiteX23" fmla="*/ 2347 w 654422"/>
                <a:gd name="connsiteY23" fmla="*/ 288387 h 655752"/>
                <a:gd name="connsiteX24" fmla="*/ 11948 w 654422"/>
                <a:gd name="connsiteY24" fmla="*/ 416022 h 655752"/>
                <a:gd name="connsiteX25" fmla="*/ 69651 w 654422"/>
                <a:gd name="connsiteY25" fmla="*/ 530132 h 655752"/>
                <a:gd name="connsiteX26" fmla="*/ 166519 w 654422"/>
                <a:gd name="connsiteY26" fmla="*/ 613571 h 655752"/>
                <a:gd name="connsiteX27" fmla="*/ 288008 w 654422"/>
                <a:gd name="connsiteY27" fmla="*/ 653385 h 655752"/>
                <a:gd name="connsiteX28" fmla="*/ 415202 w 654422"/>
                <a:gd name="connsiteY28" fmla="*/ 643670 h 655752"/>
                <a:gd name="connsiteX29" fmla="*/ 529086 w 654422"/>
                <a:gd name="connsiteY29" fmla="*/ 585853 h 655752"/>
                <a:gd name="connsiteX30" fmla="*/ 612360 w 654422"/>
                <a:gd name="connsiteY30" fmla="*/ 488793 h 655752"/>
                <a:gd name="connsiteX31" fmla="*/ 652096 w 654422"/>
                <a:gd name="connsiteY31" fmla="*/ 367159 h 655752"/>
                <a:gd name="connsiteX32" fmla="*/ 642400 w 654422"/>
                <a:gd name="connsiteY32" fmla="*/ 239619 h 655752"/>
                <a:gd name="connsiteX33" fmla="*/ 584602 w 654422"/>
                <a:gd name="connsiteY33" fmla="*/ 125414 h 655752"/>
                <a:gd name="connsiteX34" fmla="*/ 487829 w 654422"/>
                <a:gd name="connsiteY34" fmla="*/ 41975 h 655752"/>
                <a:gd name="connsiteX35" fmla="*/ 487829 w 654422"/>
                <a:gd name="connsiteY35" fmla="*/ 41975 h 655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422" h="655752">
                  <a:moveTo>
                    <a:pt x="614167" y="362682"/>
                  </a:moveTo>
                  <a:cubicBezTo>
                    <a:pt x="609604" y="400211"/>
                    <a:pt x="597626" y="436882"/>
                    <a:pt x="579089" y="470124"/>
                  </a:cubicBezTo>
                  <a:cubicBezTo>
                    <a:pt x="560456" y="503176"/>
                    <a:pt x="535170" y="532513"/>
                    <a:pt x="505511" y="555849"/>
                  </a:cubicBezTo>
                  <a:cubicBezTo>
                    <a:pt x="475851" y="579090"/>
                    <a:pt x="441629" y="596426"/>
                    <a:pt x="404935" y="606808"/>
                  </a:cubicBezTo>
                  <a:cubicBezTo>
                    <a:pt x="368241" y="617000"/>
                    <a:pt x="330026" y="619952"/>
                    <a:pt x="292666" y="615380"/>
                  </a:cubicBezTo>
                  <a:cubicBezTo>
                    <a:pt x="255117" y="610808"/>
                    <a:pt x="218613" y="598807"/>
                    <a:pt x="185341" y="580233"/>
                  </a:cubicBezTo>
                  <a:cubicBezTo>
                    <a:pt x="152355" y="561564"/>
                    <a:pt x="123076" y="536323"/>
                    <a:pt x="99785" y="506510"/>
                  </a:cubicBezTo>
                  <a:cubicBezTo>
                    <a:pt x="76495" y="476792"/>
                    <a:pt x="59289" y="442502"/>
                    <a:pt x="48927" y="405735"/>
                  </a:cubicBezTo>
                  <a:cubicBezTo>
                    <a:pt x="38756" y="368873"/>
                    <a:pt x="35904" y="330678"/>
                    <a:pt x="40372" y="293054"/>
                  </a:cubicBezTo>
                  <a:cubicBezTo>
                    <a:pt x="44935" y="255526"/>
                    <a:pt x="56912" y="218759"/>
                    <a:pt x="75545" y="185612"/>
                  </a:cubicBezTo>
                  <a:cubicBezTo>
                    <a:pt x="94177" y="152465"/>
                    <a:pt x="119368" y="123128"/>
                    <a:pt x="149123" y="99792"/>
                  </a:cubicBezTo>
                  <a:cubicBezTo>
                    <a:pt x="178782" y="76456"/>
                    <a:pt x="212909" y="59216"/>
                    <a:pt x="249698" y="48833"/>
                  </a:cubicBezTo>
                  <a:cubicBezTo>
                    <a:pt x="286392" y="38642"/>
                    <a:pt x="324607" y="35689"/>
                    <a:pt x="362062" y="40166"/>
                  </a:cubicBezTo>
                  <a:cubicBezTo>
                    <a:pt x="399516" y="44738"/>
                    <a:pt x="436115" y="56834"/>
                    <a:pt x="469292" y="75408"/>
                  </a:cubicBezTo>
                  <a:cubicBezTo>
                    <a:pt x="502374" y="94077"/>
                    <a:pt x="531653" y="119318"/>
                    <a:pt x="554848" y="149132"/>
                  </a:cubicBezTo>
                  <a:cubicBezTo>
                    <a:pt x="578138" y="178850"/>
                    <a:pt x="595439" y="213044"/>
                    <a:pt x="605801" y="249906"/>
                  </a:cubicBezTo>
                  <a:cubicBezTo>
                    <a:pt x="615878" y="286768"/>
                    <a:pt x="618825" y="324963"/>
                    <a:pt x="614357" y="362587"/>
                  </a:cubicBezTo>
                  <a:lnTo>
                    <a:pt x="614357" y="362587"/>
                  </a:lnTo>
                  <a:close/>
                  <a:moveTo>
                    <a:pt x="487924" y="42166"/>
                  </a:moveTo>
                  <a:cubicBezTo>
                    <a:pt x="450375" y="21116"/>
                    <a:pt x="408928" y="7495"/>
                    <a:pt x="366435" y="2351"/>
                  </a:cubicBezTo>
                  <a:cubicBezTo>
                    <a:pt x="324037" y="-2792"/>
                    <a:pt x="280784" y="542"/>
                    <a:pt x="239242" y="11972"/>
                  </a:cubicBezTo>
                  <a:cubicBezTo>
                    <a:pt x="197699" y="23783"/>
                    <a:pt x="159009" y="43309"/>
                    <a:pt x="125262" y="69788"/>
                  </a:cubicBezTo>
                  <a:cubicBezTo>
                    <a:pt x="91610" y="96173"/>
                    <a:pt x="63186" y="129320"/>
                    <a:pt x="42083" y="166753"/>
                  </a:cubicBezTo>
                  <a:cubicBezTo>
                    <a:pt x="20979" y="204281"/>
                    <a:pt x="7480" y="245906"/>
                    <a:pt x="2347" y="288387"/>
                  </a:cubicBezTo>
                  <a:cubicBezTo>
                    <a:pt x="-2787" y="330964"/>
                    <a:pt x="541" y="374303"/>
                    <a:pt x="11948" y="416022"/>
                  </a:cubicBezTo>
                  <a:cubicBezTo>
                    <a:pt x="23736" y="457551"/>
                    <a:pt x="43223" y="496318"/>
                    <a:pt x="69651" y="530132"/>
                  </a:cubicBezTo>
                  <a:cubicBezTo>
                    <a:pt x="95983" y="563850"/>
                    <a:pt x="129160" y="592330"/>
                    <a:pt x="166519" y="613571"/>
                  </a:cubicBezTo>
                  <a:cubicBezTo>
                    <a:pt x="204069" y="634621"/>
                    <a:pt x="245421" y="648242"/>
                    <a:pt x="288008" y="653385"/>
                  </a:cubicBezTo>
                  <a:cubicBezTo>
                    <a:pt x="330406" y="658529"/>
                    <a:pt x="373659" y="655290"/>
                    <a:pt x="415202" y="643670"/>
                  </a:cubicBezTo>
                  <a:cubicBezTo>
                    <a:pt x="456744" y="631954"/>
                    <a:pt x="495529" y="612332"/>
                    <a:pt x="529086" y="585853"/>
                  </a:cubicBezTo>
                  <a:cubicBezTo>
                    <a:pt x="562833" y="559469"/>
                    <a:pt x="591257" y="526226"/>
                    <a:pt x="612360" y="488793"/>
                  </a:cubicBezTo>
                  <a:cubicBezTo>
                    <a:pt x="633369" y="451265"/>
                    <a:pt x="646963" y="409640"/>
                    <a:pt x="652096" y="367159"/>
                  </a:cubicBezTo>
                  <a:cubicBezTo>
                    <a:pt x="657230" y="324582"/>
                    <a:pt x="653808" y="281243"/>
                    <a:pt x="642400" y="239619"/>
                  </a:cubicBezTo>
                  <a:cubicBezTo>
                    <a:pt x="630708" y="197995"/>
                    <a:pt x="611125" y="159133"/>
                    <a:pt x="584602" y="125414"/>
                  </a:cubicBezTo>
                  <a:cubicBezTo>
                    <a:pt x="558365" y="91696"/>
                    <a:pt x="525188" y="63216"/>
                    <a:pt x="487829" y="41975"/>
                  </a:cubicBezTo>
                  <a:lnTo>
                    <a:pt x="487829" y="41975"/>
                  </a:lnTo>
                  <a:close/>
                </a:path>
              </a:pathLst>
            </a:custGeom>
            <a:solidFill>
              <a:srgbClr val="72BF44"/>
            </a:solidFill>
            <a:ln w="0" cap="flat">
              <a:noFill/>
              <a:prstDash val="solid"/>
              <a:miter/>
            </a:ln>
          </p:spPr>
          <p:txBody>
            <a:bodyPr rtlCol="0" anchor="ctr"/>
            <a:lstStyle/>
            <a:p>
              <a:endParaRPr lang="en-CA"/>
            </a:p>
          </p:txBody>
        </p:sp>
        <p:sp>
          <p:nvSpPr>
            <p:cNvPr id="9" name="Freeform 13">
              <a:extLst>
                <a:ext uri="{FF2B5EF4-FFF2-40B4-BE49-F238E27FC236}">
                  <a16:creationId xmlns:a16="http://schemas.microsoft.com/office/drawing/2014/main" id="{228DF5E5-CA6B-6746-CF1F-79D44C448847}"/>
                </a:ext>
              </a:extLst>
            </p:cNvPr>
            <p:cNvSpPr/>
            <p:nvPr/>
          </p:nvSpPr>
          <p:spPr>
            <a:xfrm>
              <a:off x="7436121" y="1383081"/>
              <a:ext cx="1121638" cy="1124045"/>
            </a:xfrm>
            <a:custGeom>
              <a:avLst/>
              <a:gdLst>
                <a:gd name="connsiteX0" fmla="*/ 888261 w 1121638"/>
                <a:gd name="connsiteY0" fmla="*/ 667988 h 1124045"/>
                <a:gd name="connsiteX1" fmla="*/ 822858 w 1121638"/>
                <a:gd name="connsiteY1" fmla="*/ 785527 h 1124045"/>
                <a:gd name="connsiteX2" fmla="*/ 717434 w 1121638"/>
                <a:gd name="connsiteY2" fmla="*/ 868966 h 1124045"/>
                <a:gd name="connsiteX3" fmla="*/ 588245 w 1121638"/>
                <a:gd name="connsiteY3" fmla="*/ 905732 h 1124045"/>
                <a:gd name="connsiteX4" fmla="*/ 454777 w 1121638"/>
                <a:gd name="connsiteY4" fmla="*/ 890016 h 1124045"/>
                <a:gd name="connsiteX5" fmla="*/ 337376 w 1121638"/>
                <a:gd name="connsiteY5" fmla="*/ 824389 h 1124045"/>
                <a:gd name="connsiteX6" fmla="*/ 254101 w 1121638"/>
                <a:gd name="connsiteY6" fmla="*/ 718661 h 1124045"/>
                <a:gd name="connsiteX7" fmla="*/ 217407 w 1121638"/>
                <a:gd name="connsiteY7" fmla="*/ 589217 h 1124045"/>
                <a:gd name="connsiteX8" fmla="*/ 233092 w 1121638"/>
                <a:gd name="connsiteY8" fmla="*/ 455486 h 1124045"/>
                <a:gd name="connsiteX9" fmla="*/ 298590 w 1121638"/>
                <a:gd name="connsiteY9" fmla="*/ 337947 h 1124045"/>
                <a:gd name="connsiteX10" fmla="*/ 404014 w 1121638"/>
                <a:gd name="connsiteY10" fmla="*/ 254508 h 1124045"/>
                <a:gd name="connsiteX11" fmla="*/ 533299 w 1121638"/>
                <a:gd name="connsiteY11" fmla="*/ 217742 h 1124045"/>
                <a:gd name="connsiteX12" fmla="*/ 666671 w 1121638"/>
                <a:gd name="connsiteY12" fmla="*/ 233458 h 1124045"/>
                <a:gd name="connsiteX13" fmla="*/ 783977 w 1121638"/>
                <a:gd name="connsiteY13" fmla="*/ 299085 h 1124045"/>
                <a:gd name="connsiteX14" fmla="*/ 867252 w 1121638"/>
                <a:gd name="connsiteY14" fmla="*/ 404622 h 1124045"/>
                <a:gd name="connsiteX15" fmla="*/ 903946 w 1121638"/>
                <a:gd name="connsiteY15" fmla="*/ 534162 h 1124045"/>
                <a:gd name="connsiteX16" fmla="*/ 888261 w 1121638"/>
                <a:gd name="connsiteY16" fmla="*/ 667798 h 1124045"/>
                <a:gd name="connsiteX17" fmla="*/ 888261 w 1121638"/>
                <a:gd name="connsiteY17" fmla="*/ 667798 h 1124045"/>
                <a:gd name="connsiteX18" fmla="*/ 1055855 w 1121638"/>
                <a:gd name="connsiteY18" fmla="*/ 522161 h 1124045"/>
                <a:gd name="connsiteX19" fmla="*/ 1051007 w 1121638"/>
                <a:gd name="connsiteY19" fmla="*/ 485013 h 1124045"/>
                <a:gd name="connsiteX20" fmla="*/ 1110991 w 1121638"/>
                <a:gd name="connsiteY20" fmla="*/ 451390 h 1124045"/>
                <a:gd name="connsiteX21" fmla="*/ 1086940 w 1121638"/>
                <a:gd name="connsiteY21" fmla="*/ 366903 h 1124045"/>
                <a:gd name="connsiteX22" fmla="*/ 1018591 w 1121638"/>
                <a:gd name="connsiteY22" fmla="*/ 369475 h 1124045"/>
                <a:gd name="connsiteX23" fmla="*/ 1003001 w 1121638"/>
                <a:gd name="connsiteY23" fmla="*/ 335375 h 1124045"/>
                <a:gd name="connsiteX24" fmla="*/ 984463 w 1121638"/>
                <a:gd name="connsiteY24" fmla="*/ 302800 h 1124045"/>
                <a:gd name="connsiteX25" fmla="*/ 1026766 w 1121638"/>
                <a:gd name="connsiteY25" fmla="*/ 248603 h 1124045"/>
                <a:gd name="connsiteX26" fmla="*/ 972486 w 1121638"/>
                <a:gd name="connsiteY26" fmla="*/ 179832 h 1124045"/>
                <a:gd name="connsiteX27" fmla="*/ 910315 w 1121638"/>
                <a:gd name="connsiteY27" fmla="*/ 208598 h 1124045"/>
                <a:gd name="connsiteX28" fmla="*/ 882842 w 1121638"/>
                <a:gd name="connsiteY28" fmla="*/ 182975 h 1124045"/>
                <a:gd name="connsiteX29" fmla="*/ 853373 w 1121638"/>
                <a:gd name="connsiteY29" fmla="*/ 160020 h 1124045"/>
                <a:gd name="connsiteX30" fmla="*/ 871815 w 1121638"/>
                <a:gd name="connsiteY30" fmla="*/ 93917 h 1124045"/>
                <a:gd name="connsiteX31" fmla="*/ 795480 w 1121638"/>
                <a:gd name="connsiteY31" fmla="*/ 51054 h 1124045"/>
                <a:gd name="connsiteX32" fmla="*/ 748709 w 1121638"/>
                <a:gd name="connsiteY32" fmla="*/ 101537 h 1124045"/>
                <a:gd name="connsiteX33" fmla="*/ 713631 w 1121638"/>
                <a:gd name="connsiteY33" fmla="*/ 88392 h 1124045"/>
                <a:gd name="connsiteX34" fmla="*/ 677508 w 1121638"/>
                <a:gd name="connsiteY34" fmla="*/ 78296 h 1124045"/>
                <a:gd name="connsiteX35" fmla="*/ 669237 w 1121638"/>
                <a:gd name="connsiteY35" fmla="*/ 10192 h 1124045"/>
                <a:gd name="connsiteX36" fmla="*/ 582161 w 1121638"/>
                <a:gd name="connsiteY36" fmla="*/ 0 h 1124045"/>
                <a:gd name="connsiteX37" fmla="*/ 558490 w 1121638"/>
                <a:gd name="connsiteY37" fmla="*/ 64580 h 1124045"/>
                <a:gd name="connsiteX38" fmla="*/ 521226 w 1121638"/>
                <a:gd name="connsiteY38" fmla="*/ 65723 h 1124045"/>
                <a:gd name="connsiteX39" fmla="*/ 484151 w 1121638"/>
                <a:gd name="connsiteY39" fmla="*/ 70485 h 1124045"/>
                <a:gd name="connsiteX40" fmla="*/ 450499 w 1121638"/>
                <a:gd name="connsiteY40" fmla="*/ 10478 h 1124045"/>
                <a:gd name="connsiteX41" fmla="*/ 366274 w 1121638"/>
                <a:gd name="connsiteY41" fmla="*/ 34481 h 1124045"/>
                <a:gd name="connsiteX42" fmla="*/ 368746 w 1121638"/>
                <a:gd name="connsiteY42" fmla="*/ 103061 h 1124045"/>
                <a:gd name="connsiteX43" fmla="*/ 334714 w 1121638"/>
                <a:gd name="connsiteY43" fmla="*/ 118777 h 1124045"/>
                <a:gd name="connsiteX44" fmla="*/ 302203 w 1121638"/>
                <a:gd name="connsiteY44" fmla="*/ 137351 h 1124045"/>
                <a:gd name="connsiteX45" fmla="*/ 248207 w 1121638"/>
                <a:gd name="connsiteY45" fmla="*/ 94964 h 1124045"/>
                <a:gd name="connsiteX46" fmla="*/ 179572 w 1121638"/>
                <a:gd name="connsiteY46" fmla="*/ 149447 h 1124045"/>
                <a:gd name="connsiteX47" fmla="*/ 208281 w 1121638"/>
                <a:gd name="connsiteY47" fmla="*/ 211836 h 1124045"/>
                <a:gd name="connsiteX48" fmla="*/ 182804 w 1121638"/>
                <a:gd name="connsiteY48" fmla="*/ 239173 h 1124045"/>
                <a:gd name="connsiteX49" fmla="*/ 159799 w 1121638"/>
                <a:gd name="connsiteY49" fmla="*/ 268796 h 1124045"/>
                <a:gd name="connsiteX50" fmla="*/ 93731 w 1121638"/>
                <a:gd name="connsiteY50" fmla="*/ 250317 h 1124045"/>
                <a:gd name="connsiteX51" fmla="*/ 50953 w 1121638"/>
                <a:gd name="connsiteY51" fmla="*/ 326803 h 1124045"/>
                <a:gd name="connsiteX52" fmla="*/ 101336 w 1121638"/>
                <a:gd name="connsiteY52" fmla="*/ 373571 h 1124045"/>
                <a:gd name="connsiteX53" fmla="*/ 88123 w 1121638"/>
                <a:gd name="connsiteY53" fmla="*/ 408718 h 1124045"/>
                <a:gd name="connsiteX54" fmla="*/ 78046 w 1121638"/>
                <a:gd name="connsiteY54" fmla="*/ 444913 h 1124045"/>
                <a:gd name="connsiteX55" fmla="*/ 10172 w 1121638"/>
                <a:gd name="connsiteY55" fmla="*/ 453295 h 1124045"/>
                <a:gd name="connsiteX56" fmla="*/ 0 w 1121638"/>
                <a:gd name="connsiteY56" fmla="*/ 540544 h 1124045"/>
                <a:gd name="connsiteX57" fmla="*/ 64452 w 1121638"/>
                <a:gd name="connsiteY57" fmla="*/ 564261 h 1124045"/>
                <a:gd name="connsiteX58" fmla="*/ 65498 w 1121638"/>
                <a:gd name="connsiteY58" fmla="*/ 601694 h 1124045"/>
                <a:gd name="connsiteX59" fmla="*/ 70441 w 1121638"/>
                <a:gd name="connsiteY59" fmla="*/ 638842 h 1124045"/>
                <a:gd name="connsiteX60" fmla="*/ 10457 w 1121638"/>
                <a:gd name="connsiteY60" fmla="*/ 672465 h 1124045"/>
                <a:gd name="connsiteX61" fmla="*/ 34413 w 1121638"/>
                <a:gd name="connsiteY61" fmla="*/ 756952 h 1124045"/>
                <a:gd name="connsiteX62" fmla="*/ 102762 w 1121638"/>
                <a:gd name="connsiteY62" fmla="*/ 754475 h 1124045"/>
                <a:gd name="connsiteX63" fmla="*/ 118352 w 1121638"/>
                <a:gd name="connsiteY63" fmla="*/ 788575 h 1124045"/>
                <a:gd name="connsiteX64" fmla="*/ 136889 w 1121638"/>
                <a:gd name="connsiteY64" fmla="*/ 821150 h 1124045"/>
                <a:gd name="connsiteX65" fmla="*/ 94492 w 1121638"/>
                <a:gd name="connsiteY65" fmla="*/ 875348 h 1124045"/>
                <a:gd name="connsiteX66" fmla="*/ 148772 w 1121638"/>
                <a:gd name="connsiteY66" fmla="*/ 944023 h 1124045"/>
                <a:gd name="connsiteX67" fmla="*/ 211038 w 1121638"/>
                <a:gd name="connsiteY67" fmla="*/ 915353 h 1124045"/>
                <a:gd name="connsiteX68" fmla="*/ 238511 w 1121638"/>
                <a:gd name="connsiteY68" fmla="*/ 940975 h 1124045"/>
                <a:gd name="connsiteX69" fmla="*/ 268075 w 1121638"/>
                <a:gd name="connsiteY69" fmla="*/ 963930 h 1124045"/>
                <a:gd name="connsiteX70" fmla="*/ 249633 w 1121638"/>
                <a:gd name="connsiteY70" fmla="*/ 1030034 h 1124045"/>
                <a:gd name="connsiteX71" fmla="*/ 325873 w 1121638"/>
                <a:gd name="connsiteY71" fmla="*/ 1072896 h 1124045"/>
                <a:gd name="connsiteX72" fmla="*/ 372548 w 1121638"/>
                <a:gd name="connsiteY72" fmla="*/ 1022509 h 1124045"/>
                <a:gd name="connsiteX73" fmla="*/ 407626 w 1121638"/>
                <a:gd name="connsiteY73" fmla="*/ 1035558 h 1124045"/>
                <a:gd name="connsiteX74" fmla="*/ 443750 w 1121638"/>
                <a:gd name="connsiteY74" fmla="*/ 1045750 h 1124045"/>
                <a:gd name="connsiteX75" fmla="*/ 452116 w 1121638"/>
                <a:gd name="connsiteY75" fmla="*/ 1113758 h 1124045"/>
                <a:gd name="connsiteX76" fmla="*/ 539192 w 1121638"/>
                <a:gd name="connsiteY76" fmla="*/ 1124045 h 1124045"/>
                <a:gd name="connsiteX77" fmla="*/ 562768 w 1121638"/>
                <a:gd name="connsiteY77" fmla="*/ 1059466 h 1124045"/>
                <a:gd name="connsiteX78" fmla="*/ 600317 w 1121638"/>
                <a:gd name="connsiteY78" fmla="*/ 1058228 h 1124045"/>
                <a:gd name="connsiteX79" fmla="*/ 637297 w 1121638"/>
                <a:gd name="connsiteY79" fmla="*/ 1053465 h 1124045"/>
                <a:gd name="connsiteX80" fmla="*/ 670949 w 1121638"/>
                <a:gd name="connsiteY80" fmla="*/ 1113473 h 1124045"/>
                <a:gd name="connsiteX81" fmla="*/ 755269 w 1121638"/>
                <a:gd name="connsiteY81" fmla="*/ 1089470 h 1124045"/>
                <a:gd name="connsiteX82" fmla="*/ 752702 w 1121638"/>
                <a:gd name="connsiteY82" fmla="*/ 1020985 h 1124045"/>
                <a:gd name="connsiteX83" fmla="*/ 786734 w 1121638"/>
                <a:gd name="connsiteY83" fmla="*/ 1005269 h 1124045"/>
                <a:gd name="connsiteX84" fmla="*/ 819341 w 1121638"/>
                <a:gd name="connsiteY84" fmla="*/ 986695 h 1124045"/>
                <a:gd name="connsiteX85" fmla="*/ 873431 w 1121638"/>
                <a:gd name="connsiteY85" fmla="*/ 1029081 h 1124045"/>
                <a:gd name="connsiteX86" fmla="*/ 942066 w 1121638"/>
                <a:gd name="connsiteY86" fmla="*/ 974598 h 1124045"/>
                <a:gd name="connsiteX87" fmla="*/ 913357 w 1121638"/>
                <a:gd name="connsiteY87" fmla="*/ 912209 h 1124045"/>
                <a:gd name="connsiteX88" fmla="*/ 938834 w 1121638"/>
                <a:gd name="connsiteY88" fmla="*/ 884873 h 1124045"/>
                <a:gd name="connsiteX89" fmla="*/ 961839 w 1121638"/>
                <a:gd name="connsiteY89" fmla="*/ 855250 h 1124045"/>
                <a:gd name="connsiteX90" fmla="*/ 1027812 w 1121638"/>
                <a:gd name="connsiteY90" fmla="*/ 873728 h 1124045"/>
                <a:gd name="connsiteX91" fmla="*/ 1070590 w 1121638"/>
                <a:gd name="connsiteY91" fmla="*/ 797243 h 1124045"/>
                <a:gd name="connsiteX92" fmla="*/ 1020302 w 1121638"/>
                <a:gd name="connsiteY92" fmla="*/ 750475 h 1124045"/>
                <a:gd name="connsiteX93" fmla="*/ 1033420 w 1121638"/>
                <a:gd name="connsiteY93" fmla="*/ 715328 h 1124045"/>
                <a:gd name="connsiteX94" fmla="*/ 1043402 w 1121638"/>
                <a:gd name="connsiteY94" fmla="*/ 679133 h 1124045"/>
                <a:gd name="connsiteX95" fmla="*/ 1111276 w 1121638"/>
                <a:gd name="connsiteY95" fmla="*/ 670751 h 1124045"/>
                <a:gd name="connsiteX96" fmla="*/ 1121638 w 1121638"/>
                <a:gd name="connsiteY96" fmla="*/ 583502 h 1124045"/>
                <a:gd name="connsiteX97" fmla="*/ 1057186 w 1121638"/>
                <a:gd name="connsiteY97" fmla="*/ 559784 h 1124045"/>
                <a:gd name="connsiteX98" fmla="*/ 1056045 w 1121638"/>
                <a:gd name="connsiteY98" fmla="*/ 522351 h 1124045"/>
                <a:gd name="connsiteX99" fmla="*/ 1056045 w 1121638"/>
                <a:gd name="connsiteY99" fmla="*/ 522351 h 112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1638" h="1124045">
                  <a:moveTo>
                    <a:pt x="888261" y="667988"/>
                  </a:moveTo>
                  <a:cubicBezTo>
                    <a:pt x="874477" y="710851"/>
                    <a:pt x="852042" y="751142"/>
                    <a:pt x="822858" y="785527"/>
                  </a:cubicBezTo>
                  <a:cubicBezTo>
                    <a:pt x="793579" y="819912"/>
                    <a:pt x="757550" y="848487"/>
                    <a:pt x="717434" y="868966"/>
                  </a:cubicBezTo>
                  <a:cubicBezTo>
                    <a:pt x="677223" y="889540"/>
                    <a:pt x="633304" y="901922"/>
                    <a:pt x="588245" y="905732"/>
                  </a:cubicBezTo>
                  <a:cubicBezTo>
                    <a:pt x="542900" y="909257"/>
                    <a:pt x="497555" y="904018"/>
                    <a:pt x="454777" y="890016"/>
                  </a:cubicBezTo>
                  <a:cubicBezTo>
                    <a:pt x="411904" y="876205"/>
                    <a:pt x="371788" y="853726"/>
                    <a:pt x="337376" y="824389"/>
                  </a:cubicBezTo>
                  <a:cubicBezTo>
                    <a:pt x="302963" y="795052"/>
                    <a:pt x="274539" y="758857"/>
                    <a:pt x="254101" y="718661"/>
                  </a:cubicBezTo>
                  <a:cubicBezTo>
                    <a:pt x="233568" y="678466"/>
                    <a:pt x="221210" y="634365"/>
                    <a:pt x="217407" y="589217"/>
                  </a:cubicBezTo>
                  <a:cubicBezTo>
                    <a:pt x="214080" y="543878"/>
                    <a:pt x="219118" y="498443"/>
                    <a:pt x="233092" y="455486"/>
                  </a:cubicBezTo>
                  <a:cubicBezTo>
                    <a:pt x="246876" y="412623"/>
                    <a:pt x="269311" y="372332"/>
                    <a:pt x="298590" y="337947"/>
                  </a:cubicBezTo>
                  <a:cubicBezTo>
                    <a:pt x="327869" y="303562"/>
                    <a:pt x="363898" y="274987"/>
                    <a:pt x="404014" y="254508"/>
                  </a:cubicBezTo>
                  <a:cubicBezTo>
                    <a:pt x="444130" y="233934"/>
                    <a:pt x="488049" y="221552"/>
                    <a:pt x="533299" y="217742"/>
                  </a:cubicBezTo>
                  <a:cubicBezTo>
                    <a:pt x="578453" y="214217"/>
                    <a:pt x="623893" y="219551"/>
                    <a:pt x="666671" y="233458"/>
                  </a:cubicBezTo>
                  <a:cubicBezTo>
                    <a:pt x="709449" y="247269"/>
                    <a:pt x="749565" y="269748"/>
                    <a:pt x="783977" y="299085"/>
                  </a:cubicBezTo>
                  <a:cubicBezTo>
                    <a:pt x="818295" y="328327"/>
                    <a:pt x="846909" y="364522"/>
                    <a:pt x="867252" y="404622"/>
                  </a:cubicBezTo>
                  <a:cubicBezTo>
                    <a:pt x="887785" y="444818"/>
                    <a:pt x="900143" y="488918"/>
                    <a:pt x="903946" y="534162"/>
                  </a:cubicBezTo>
                  <a:cubicBezTo>
                    <a:pt x="907368" y="579406"/>
                    <a:pt x="902140" y="624935"/>
                    <a:pt x="888261" y="667798"/>
                  </a:cubicBezTo>
                  <a:lnTo>
                    <a:pt x="888261" y="667798"/>
                  </a:lnTo>
                  <a:close/>
                  <a:moveTo>
                    <a:pt x="1055855" y="522161"/>
                  </a:moveTo>
                  <a:lnTo>
                    <a:pt x="1051007" y="485013"/>
                  </a:lnTo>
                  <a:cubicBezTo>
                    <a:pt x="1071350" y="474726"/>
                    <a:pt x="1091789" y="463391"/>
                    <a:pt x="1110991" y="451390"/>
                  </a:cubicBezTo>
                  <a:cubicBezTo>
                    <a:pt x="1105002" y="422720"/>
                    <a:pt x="1097492" y="394335"/>
                    <a:pt x="1086940" y="366903"/>
                  </a:cubicBezTo>
                  <a:cubicBezTo>
                    <a:pt x="1064126" y="366808"/>
                    <a:pt x="1041786" y="367475"/>
                    <a:pt x="1018591" y="369475"/>
                  </a:cubicBezTo>
                  <a:lnTo>
                    <a:pt x="1003001" y="335375"/>
                  </a:lnTo>
                  <a:cubicBezTo>
                    <a:pt x="997297" y="324326"/>
                    <a:pt x="990642" y="313658"/>
                    <a:pt x="984463" y="302800"/>
                  </a:cubicBezTo>
                  <a:cubicBezTo>
                    <a:pt x="999198" y="285369"/>
                    <a:pt x="1013743" y="266986"/>
                    <a:pt x="1026766" y="248603"/>
                  </a:cubicBezTo>
                  <a:cubicBezTo>
                    <a:pt x="1010320" y="224314"/>
                    <a:pt x="992449" y="201263"/>
                    <a:pt x="972486" y="179832"/>
                  </a:cubicBezTo>
                  <a:cubicBezTo>
                    <a:pt x="951382" y="188405"/>
                    <a:pt x="930658" y="198025"/>
                    <a:pt x="910315" y="208598"/>
                  </a:cubicBezTo>
                  <a:lnTo>
                    <a:pt x="882842" y="182975"/>
                  </a:lnTo>
                  <a:lnTo>
                    <a:pt x="853373" y="160020"/>
                  </a:lnTo>
                  <a:cubicBezTo>
                    <a:pt x="860598" y="138113"/>
                    <a:pt x="866681" y="116110"/>
                    <a:pt x="871815" y="93917"/>
                  </a:cubicBezTo>
                  <a:cubicBezTo>
                    <a:pt x="847479" y="77534"/>
                    <a:pt x="821907" y="63437"/>
                    <a:pt x="795480" y="51054"/>
                  </a:cubicBezTo>
                  <a:cubicBezTo>
                    <a:pt x="779414" y="66866"/>
                    <a:pt x="763539" y="84201"/>
                    <a:pt x="748709" y="101537"/>
                  </a:cubicBezTo>
                  <a:cubicBezTo>
                    <a:pt x="737112" y="97060"/>
                    <a:pt x="725514" y="92297"/>
                    <a:pt x="713631" y="88392"/>
                  </a:cubicBezTo>
                  <a:lnTo>
                    <a:pt x="677508" y="78296"/>
                  </a:lnTo>
                  <a:cubicBezTo>
                    <a:pt x="675892" y="55150"/>
                    <a:pt x="672945" y="32957"/>
                    <a:pt x="669237" y="10192"/>
                  </a:cubicBezTo>
                  <a:cubicBezTo>
                    <a:pt x="640434" y="4191"/>
                    <a:pt x="611345" y="1334"/>
                    <a:pt x="582161" y="0"/>
                  </a:cubicBezTo>
                  <a:cubicBezTo>
                    <a:pt x="573225" y="20765"/>
                    <a:pt x="565525" y="42767"/>
                    <a:pt x="558490" y="64580"/>
                  </a:cubicBezTo>
                  <a:lnTo>
                    <a:pt x="521226" y="65723"/>
                  </a:lnTo>
                  <a:lnTo>
                    <a:pt x="484151" y="70485"/>
                  </a:lnTo>
                  <a:cubicBezTo>
                    <a:pt x="473790" y="50102"/>
                    <a:pt x="462572" y="29623"/>
                    <a:pt x="450499" y="10478"/>
                  </a:cubicBezTo>
                  <a:cubicBezTo>
                    <a:pt x="421791" y="16478"/>
                    <a:pt x="393557" y="24003"/>
                    <a:pt x="366274" y="34481"/>
                  </a:cubicBezTo>
                  <a:cubicBezTo>
                    <a:pt x="366084" y="57436"/>
                    <a:pt x="366845" y="79915"/>
                    <a:pt x="368746" y="103061"/>
                  </a:cubicBezTo>
                  <a:lnTo>
                    <a:pt x="334714" y="118777"/>
                  </a:lnTo>
                  <a:cubicBezTo>
                    <a:pt x="323687" y="124492"/>
                    <a:pt x="312945" y="131064"/>
                    <a:pt x="302203" y="137351"/>
                  </a:cubicBezTo>
                  <a:cubicBezTo>
                    <a:pt x="284901" y="122587"/>
                    <a:pt x="266459" y="108014"/>
                    <a:pt x="248207" y="94964"/>
                  </a:cubicBezTo>
                  <a:cubicBezTo>
                    <a:pt x="223966" y="111443"/>
                    <a:pt x="200961" y="129445"/>
                    <a:pt x="179572" y="149447"/>
                  </a:cubicBezTo>
                  <a:cubicBezTo>
                    <a:pt x="188128" y="170593"/>
                    <a:pt x="197729" y="191357"/>
                    <a:pt x="208281" y="211836"/>
                  </a:cubicBezTo>
                  <a:lnTo>
                    <a:pt x="182804" y="239173"/>
                  </a:lnTo>
                  <a:lnTo>
                    <a:pt x="159799" y="268796"/>
                  </a:lnTo>
                  <a:cubicBezTo>
                    <a:pt x="137840" y="261652"/>
                    <a:pt x="115976" y="255461"/>
                    <a:pt x="93731" y="250317"/>
                  </a:cubicBezTo>
                  <a:cubicBezTo>
                    <a:pt x="77381" y="274606"/>
                    <a:pt x="63311" y="300228"/>
                    <a:pt x="50953" y="326803"/>
                  </a:cubicBezTo>
                  <a:cubicBezTo>
                    <a:pt x="66734" y="342900"/>
                    <a:pt x="83940" y="358712"/>
                    <a:pt x="101336" y="373571"/>
                  </a:cubicBezTo>
                  <a:cubicBezTo>
                    <a:pt x="96868" y="385286"/>
                    <a:pt x="91925" y="396907"/>
                    <a:pt x="88123" y="408718"/>
                  </a:cubicBezTo>
                  <a:lnTo>
                    <a:pt x="78046" y="444913"/>
                  </a:lnTo>
                  <a:cubicBezTo>
                    <a:pt x="54946" y="446627"/>
                    <a:pt x="32796" y="449485"/>
                    <a:pt x="10172" y="453295"/>
                  </a:cubicBezTo>
                  <a:cubicBezTo>
                    <a:pt x="4278" y="482060"/>
                    <a:pt x="1426" y="511207"/>
                    <a:pt x="0" y="540544"/>
                  </a:cubicBezTo>
                  <a:cubicBezTo>
                    <a:pt x="20819" y="549402"/>
                    <a:pt x="42778" y="557213"/>
                    <a:pt x="64452" y="564261"/>
                  </a:cubicBezTo>
                  <a:lnTo>
                    <a:pt x="65498" y="601694"/>
                  </a:lnTo>
                  <a:lnTo>
                    <a:pt x="70441" y="638842"/>
                  </a:lnTo>
                  <a:cubicBezTo>
                    <a:pt x="50003" y="649224"/>
                    <a:pt x="29564" y="660464"/>
                    <a:pt x="10457" y="672465"/>
                  </a:cubicBezTo>
                  <a:cubicBezTo>
                    <a:pt x="16351" y="701231"/>
                    <a:pt x="23861" y="729520"/>
                    <a:pt x="34413" y="756952"/>
                  </a:cubicBezTo>
                  <a:cubicBezTo>
                    <a:pt x="57322" y="757047"/>
                    <a:pt x="79757" y="756380"/>
                    <a:pt x="102762" y="754475"/>
                  </a:cubicBezTo>
                  <a:lnTo>
                    <a:pt x="118352" y="788575"/>
                  </a:lnTo>
                  <a:cubicBezTo>
                    <a:pt x="123961" y="799624"/>
                    <a:pt x="130710" y="810292"/>
                    <a:pt x="136889" y="821150"/>
                  </a:cubicBezTo>
                  <a:cubicBezTo>
                    <a:pt x="122155" y="838486"/>
                    <a:pt x="107610" y="856869"/>
                    <a:pt x="94492" y="875348"/>
                  </a:cubicBezTo>
                  <a:cubicBezTo>
                    <a:pt x="111033" y="899636"/>
                    <a:pt x="128904" y="922687"/>
                    <a:pt x="148772" y="944023"/>
                  </a:cubicBezTo>
                  <a:cubicBezTo>
                    <a:pt x="169971" y="935450"/>
                    <a:pt x="190695" y="925925"/>
                    <a:pt x="211038" y="915353"/>
                  </a:cubicBezTo>
                  <a:lnTo>
                    <a:pt x="238511" y="940975"/>
                  </a:lnTo>
                  <a:lnTo>
                    <a:pt x="268075" y="963930"/>
                  </a:lnTo>
                  <a:cubicBezTo>
                    <a:pt x="260850" y="985838"/>
                    <a:pt x="254671" y="1007840"/>
                    <a:pt x="249633" y="1030034"/>
                  </a:cubicBezTo>
                  <a:cubicBezTo>
                    <a:pt x="273779" y="1046417"/>
                    <a:pt x="299446" y="1060514"/>
                    <a:pt x="325873" y="1072896"/>
                  </a:cubicBezTo>
                  <a:cubicBezTo>
                    <a:pt x="341939" y="1057180"/>
                    <a:pt x="357719" y="1039749"/>
                    <a:pt x="372548" y="1022509"/>
                  </a:cubicBezTo>
                  <a:cubicBezTo>
                    <a:pt x="384146" y="1026986"/>
                    <a:pt x="395839" y="1031748"/>
                    <a:pt x="407626" y="1035558"/>
                  </a:cubicBezTo>
                  <a:lnTo>
                    <a:pt x="443750" y="1045750"/>
                  </a:lnTo>
                  <a:cubicBezTo>
                    <a:pt x="445556" y="1068800"/>
                    <a:pt x="448408" y="1091089"/>
                    <a:pt x="452116" y="1113758"/>
                  </a:cubicBezTo>
                  <a:cubicBezTo>
                    <a:pt x="480919" y="1119759"/>
                    <a:pt x="509913" y="1122617"/>
                    <a:pt x="539192" y="1124045"/>
                  </a:cubicBezTo>
                  <a:cubicBezTo>
                    <a:pt x="548033" y="1103186"/>
                    <a:pt x="555923" y="1081183"/>
                    <a:pt x="562768" y="1059466"/>
                  </a:cubicBezTo>
                  <a:lnTo>
                    <a:pt x="600317" y="1058228"/>
                  </a:lnTo>
                  <a:lnTo>
                    <a:pt x="637297" y="1053465"/>
                  </a:lnTo>
                  <a:cubicBezTo>
                    <a:pt x="647658" y="1073849"/>
                    <a:pt x="658876" y="1094327"/>
                    <a:pt x="670949" y="1113473"/>
                  </a:cubicBezTo>
                  <a:cubicBezTo>
                    <a:pt x="699657" y="1107472"/>
                    <a:pt x="727891" y="1099947"/>
                    <a:pt x="755269" y="1089470"/>
                  </a:cubicBezTo>
                  <a:cubicBezTo>
                    <a:pt x="755269" y="1066514"/>
                    <a:pt x="754603" y="1044035"/>
                    <a:pt x="752702" y="1020985"/>
                  </a:cubicBezTo>
                  <a:lnTo>
                    <a:pt x="786734" y="1005269"/>
                  </a:lnTo>
                  <a:cubicBezTo>
                    <a:pt x="797856" y="999554"/>
                    <a:pt x="808504" y="992981"/>
                    <a:pt x="819341" y="986695"/>
                  </a:cubicBezTo>
                  <a:cubicBezTo>
                    <a:pt x="836642" y="1001459"/>
                    <a:pt x="854989" y="1016032"/>
                    <a:pt x="873431" y="1029081"/>
                  </a:cubicBezTo>
                  <a:cubicBezTo>
                    <a:pt x="897672" y="1012603"/>
                    <a:pt x="920677" y="994696"/>
                    <a:pt x="942066" y="974598"/>
                  </a:cubicBezTo>
                  <a:cubicBezTo>
                    <a:pt x="933510" y="953453"/>
                    <a:pt x="923909" y="932783"/>
                    <a:pt x="913357" y="912209"/>
                  </a:cubicBezTo>
                  <a:lnTo>
                    <a:pt x="938834" y="884873"/>
                  </a:lnTo>
                  <a:lnTo>
                    <a:pt x="961839" y="855250"/>
                  </a:lnTo>
                  <a:cubicBezTo>
                    <a:pt x="983608" y="862489"/>
                    <a:pt x="1005567" y="868585"/>
                    <a:pt x="1027812" y="873728"/>
                  </a:cubicBezTo>
                  <a:cubicBezTo>
                    <a:pt x="1044257" y="849440"/>
                    <a:pt x="1058137" y="823722"/>
                    <a:pt x="1070590" y="797243"/>
                  </a:cubicBezTo>
                  <a:cubicBezTo>
                    <a:pt x="1054809" y="781050"/>
                    <a:pt x="1037603" y="765239"/>
                    <a:pt x="1020302" y="750475"/>
                  </a:cubicBezTo>
                  <a:cubicBezTo>
                    <a:pt x="1024675" y="738759"/>
                    <a:pt x="1029523" y="727234"/>
                    <a:pt x="1033420" y="715328"/>
                  </a:cubicBezTo>
                  <a:lnTo>
                    <a:pt x="1043402" y="679133"/>
                  </a:lnTo>
                  <a:cubicBezTo>
                    <a:pt x="1066597" y="677418"/>
                    <a:pt x="1088842" y="674465"/>
                    <a:pt x="1111276" y="670751"/>
                  </a:cubicBezTo>
                  <a:cubicBezTo>
                    <a:pt x="1117265" y="641985"/>
                    <a:pt x="1120117" y="612839"/>
                    <a:pt x="1121638" y="583502"/>
                  </a:cubicBezTo>
                  <a:cubicBezTo>
                    <a:pt x="1100820" y="574643"/>
                    <a:pt x="1078860" y="566833"/>
                    <a:pt x="1057186" y="559784"/>
                  </a:cubicBezTo>
                  <a:lnTo>
                    <a:pt x="1056045" y="522351"/>
                  </a:lnTo>
                  <a:lnTo>
                    <a:pt x="1056045" y="522351"/>
                  </a:lnTo>
                  <a:close/>
                </a:path>
              </a:pathLst>
            </a:custGeom>
            <a:solidFill>
              <a:srgbClr val="72BF44"/>
            </a:solidFill>
            <a:ln w="0" cap="flat">
              <a:noFill/>
              <a:prstDash val="solid"/>
              <a:miter/>
            </a:ln>
          </p:spPr>
          <p:txBody>
            <a:bodyPr rtlCol="0" anchor="ctr"/>
            <a:lstStyle/>
            <a:p>
              <a:endParaRPr lang="en-CA"/>
            </a:p>
          </p:txBody>
        </p:sp>
        <p:sp>
          <p:nvSpPr>
            <p:cNvPr id="10" name="Freeform 14">
              <a:extLst>
                <a:ext uri="{FF2B5EF4-FFF2-40B4-BE49-F238E27FC236}">
                  <a16:creationId xmlns:a16="http://schemas.microsoft.com/office/drawing/2014/main" id="{B9D6B460-D596-B496-2885-D731B82A4069}"/>
                </a:ext>
              </a:extLst>
            </p:cNvPr>
            <p:cNvSpPr/>
            <p:nvPr/>
          </p:nvSpPr>
          <p:spPr>
            <a:xfrm>
              <a:off x="7669501" y="1616913"/>
              <a:ext cx="654544" cy="655810"/>
            </a:xfrm>
            <a:custGeom>
              <a:avLst/>
              <a:gdLst>
                <a:gd name="connsiteX0" fmla="*/ 602312 w 654544"/>
                <a:gd name="connsiteY0" fmla="*/ 417012 h 655810"/>
                <a:gd name="connsiteX1" fmla="*/ 547271 w 654544"/>
                <a:gd name="connsiteY1" fmla="*/ 515786 h 655810"/>
                <a:gd name="connsiteX2" fmla="*/ 458673 w 654544"/>
                <a:gd name="connsiteY2" fmla="*/ 585890 h 655810"/>
                <a:gd name="connsiteX3" fmla="*/ 350397 w 654544"/>
                <a:gd name="connsiteY3" fmla="*/ 616656 h 655810"/>
                <a:gd name="connsiteX4" fmla="*/ 238319 w 654544"/>
                <a:gd name="connsiteY4" fmla="*/ 603606 h 655810"/>
                <a:gd name="connsiteX5" fmla="*/ 139835 w 654544"/>
                <a:gd name="connsiteY5" fmla="*/ 548456 h 655810"/>
                <a:gd name="connsiteX6" fmla="*/ 69869 w 654544"/>
                <a:gd name="connsiteY6" fmla="*/ 459684 h 655810"/>
                <a:gd name="connsiteX7" fmla="*/ 39164 w 654544"/>
                <a:gd name="connsiteY7" fmla="*/ 351098 h 655810"/>
                <a:gd name="connsiteX8" fmla="*/ 52187 w 654544"/>
                <a:gd name="connsiteY8" fmla="*/ 238989 h 655810"/>
                <a:gd name="connsiteX9" fmla="*/ 107228 w 654544"/>
                <a:gd name="connsiteY9" fmla="*/ 140215 h 655810"/>
                <a:gd name="connsiteX10" fmla="*/ 195731 w 654544"/>
                <a:gd name="connsiteY10" fmla="*/ 70111 h 655810"/>
                <a:gd name="connsiteX11" fmla="*/ 304292 w 654544"/>
                <a:gd name="connsiteY11" fmla="*/ 39345 h 655810"/>
                <a:gd name="connsiteX12" fmla="*/ 416180 w 654544"/>
                <a:gd name="connsiteY12" fmla="*/ 52490 h 655810"/>
                <a:gd name="connsiteX13" fmla="*/ 514760 w 654544"/>
                <a:gd name="connsiteY13" fmla="*/ 107544 h 655810"/>
                <a:gd name="connsiteX14" fmla="*/ 584820 w 654544"/>
                <a:gd name="connsiteY14" fmla="*/ 196317 h 655810"/>
                <a:gd name="connsiteX15" fmla="*/ 615526 w 654544"/>
                <a:gd name="connsiteY15" fmla="*/ 304902 h 655810"/>
                <a:gd name="connsiteX16" fmla="*/ 602407 w 654544"/>
                <a:gd name="connsiteY16" fmla="*/ 417012 h 655810"/>
                <a:gd name="connsiteX17" fmla="*/ 602407 w 654544"/>
                <a:gd name="connsiteY17" fmla="*/ 417012 h 655810"/>
                <a:gd name="connsiteX18" fmla="*/ 539476 w 654544"/>
                <a:gd name="connsiteY18" fmla="*/ 78303 h 655810"/>
                <a:gd name="connsiteX19" fmla="*/ 427968 w 654544"/>
                <a:gd name="connsiteY19" fmla="*/ 15914 h 655810"/>
                <a:gd name="connsiteX20" fmla="*/ 301250 w 654544"/>
                <a:gd name="connsiteY20" fmla="*/ 960 h 655810"/>
                <a:gd name="connsiteX21" fmla="*/ 178430 w 654544"/>
                <a:gd name="connsiteY21" fmla="*/ 35916 h 655810"/>
                <a:gd name="connsiteX22" fmla="*/ 78139 w 654544"/>
                <a:gd name="connsiteY22" fmla="*/ 115260 h 655810"/>
                <a:gd name="connsiteX23" fmla="*/ 15874 w 654544"/>
                <a:gd name="connsiteY23" fmla="*/ 226988 h 655810"/>
                <a:gd name="connsiteX24" fmla="*/ 949 w 654544"/>
                <a:gd name="connsiteY24" fmla="*/ 354051 h 655810"/>
                <a:gd name="connsiteX25" fmla="*/ 35932 w 654544"/>
                <a:gd name="connsiteY25" fmla="*/ 477114 h 655810"/>
                <a:gd name="connsiteX26" fmla="*/ 115023 w 654544"/>
                <a:gd name="connsiteY26" fmla="*/ 577508 h 655810"/>
                <a:gd name="connsiteX27" fmla="*/ 226626 w 654544"/>
                <a:gd name="connsiteY27" fmla="*/ 639897 h 655810"/>
                <a:gd name="connsiteX28" fmla="*/ 353439 w 654544"/>
                <a:gd name="connsiteY28" fmla="*/ 654851 h 655810"/>
                <a:gd name="connsiteX29" fmla="*/ 476164 w 654544"/>
                <a:gd name="connsiteY29" fmla="*/ 619894 h 655810"/>
                <a:gd name="connsiteX30" fmla="*/ 576455 w 654544"/>
                <a:gd name="connsiteY30" fmla="*/ 540551 h 655810"/>
                <a:gd name="connsiteX31" fmla="*/ 638626 w 654544"/>
                <a:gd name="connsiteY31" fmla="*/ 428823 h 655810"/>
                <a:gd name="connsiteX32" fmla="*/ 653550 w 654544"/>
                <a:gd name="connsiteY32" fmla="*/ 301759 h 655810"/>
                <a:gd name="connsiteX33" fmla="*/ 618758 w 654544"/>
                <a:gd name="connsiteY33" fmla="*/ 178696 h 655810"/>
                <a:gd name="connsiteX34" fmla="*/ 539476 w 654544"/>
                <a:gd name="connsiteY34" fmla="*/ 78207 h 655810"/>
                <a:gd name="connsiteX35" fmla="*/ 539476 w 654544"/>
                <a:gd name="connsiteY35" fmla="*/ 78207 h 65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544" h="655810">
                  <a:moveTo>
                    <a:pt x="602312" y="417012"/>
                  </a:moveTo>
                  <a:cubicBezTo>
                    <a:pt x="590619" y="453016"/>
                    <a:pt x="571892" y="486830"/>
                    <a:pt x="547271" y="515786"/>
                  </a:cubicBezTo>
                  <a:cubicBezTo>
                    <a:pt x="522555" y="544742"/>
                    <a:pt x="492230" y="568745"/>
                    <a:pt x="458673" y="585890"/>
                  </a:cubicBezTo>
                  <a:cubicBezTo>
                    <a:pt x="425116" y="603035"/>
                    <a:pt x="388327" y="613417"/>
                    <a:pt x="350397" y="616656"/>
                  </a:cubicBezTo>
                  <a:cubicBezTo>
                    <a:pt x="312277" y="619608"/>
                    <a:pt x="274252" y="615131"/>
                    <a:pt x="238319" y="603606"/>
                  </a:cubicBezTo>
                  <a:cubicBezTo>
                    <a:pt x="202481" y="591986"/>
                    <a:pt x="168733" y="573126"/>
                    <a:pt x="139835" y="548456"/>
                  </a:cubicBezTo>
                  <a:cubicBezTo>
                    <a:pt x="111031" y="523787"/>
                    <a:pt x="87075" y="493402"/>
                    <a:pt x="69869" y="459684"/>
                  </a:cubicBezTo>
                  <a:cubicBezTo>
                    <a:pt x="52663" y="426060"/>
                    <a:pt x="42396" y="389198"/>
                    <a:pt x="39164" y="351098"/>
                  </a:cubicBezTo>
                  <a:cubicBezTo>
                    <a:pt x="36217" y="312903"/>
                    <a:pt x="40685" y="274803"/>
                    <a:pt x="52187" y="238989"/>
                  </a:cubicBezTo>
                  <a:cubicBezTo>
                    <a:pt x="63785" y="202985"/>
                    <a:pt x="82702" y="169171"/>
                    <a:pt x="107228" y="140215"/>
                  </a:cubicBezTo>
                  <a:cubicBezTo>
                    <a:pt x="131944" y="111354"/>
                    <a:pt x="162269" y="87351"/>
                    <a:pt x="195731" y="70111"/>
                  </a:cubicBezTo>
                  <a:cubicBezTo>
                    <a:pt x="229383" y="52871"/>
                    <a:pt x="266267" y="42489"/>
                    <a:pt x="304292" y="39345"/>
                  </a:cubicBezTo>
                  <a:cubicBezTo>
                    <a:pt x="342317" y="36393"/>
                    <a:pt x="380437" y="40869"/>
                    <a:pt x="416180" y="52490"/>
                  </a:cubicBezTo>
                  <a:cubicBezTo>
                    <a:pt x="452114" y="64110"/>
                    <a:pt x="485766" y="82970"/>
                    <a:pt x="514760" y="107544"/>
                  </a:cubicBezTo>
                  <a:cubicBezTo>
                    <a:pt x="543658" y="132214"/>
                    <a:pt x="567614" y="162599"/>
                    <a:pt x="584820" y="196317"/>
                  </a:cubicBezTo>
                  <a:cubicBezTo>
                    <a:pt x="601932" y="229941"/>
                    <a:pt x="612293" y="266802"/>
                    <a:pt x="615526" y="304902"/>
                  </a:cubicBezTo>
                  <a:cubicBezTo>
                    <a:pt x="618377" y="343098"/>
                    <a:pt x="614005" y="381102"/>
                    <a:pt x="602407" y="417012"/>
                  </a:cubicBezTo>
                  <a:lnTo>
                    <a:pt x="602407" y="417012"/>
                  </a:lnTo>
                  <a:close/>
                  <a:moveTo>
                    <a:pt x="539476" y="78303"/>
                  </a:moveTo>
                  <a:cubicBezTo>
                    <a:pt x="506774" y="50490"/>
                    <a:pt x="468750" y="29153"/>
                    <a:pt x="427968" y="15914"/>
                  </a:cubicBezTo>
                  <a:cubicBezTo>
                    <a:pt x="387281" y="2674"/>
                    <a:pt x="344218" y="-2279"/>
                    <a:pt x="301250" y="960"/>
                  </a:cubicBezTo>
                  <a:cubicBezTo>
                    <a:pt x="258187" y="4579"/>
                    <a:pt x="216550" y="16390"/>
                    <a:pt x="178430" y="35916"/>
                  </a:cubicBezTo>
                  <a:cubicBezTo>
                    <a:pt x="140310" y="55443"/>
                    <a:pt x="106088" y="82494"/>
                    <a:pt x="78139" y="115260"/>
                  </a:cubicBezTo>
                  <a:cubicBezTo>
                    <a:pt x="50286" y="148026"/>
                    <a:pt x="28992" y="186316"/>
                    <a:pt x="15874" y="226988"/>
                  </a:cubicBezTo>
                  <a:cubicBezTo>
                    <a:pt x="2755" y="267850"/>
                    <a:pt x="-2283" y="310998"/>
                    <a:pt x="949" y="354051"/>
                  </a:cubicBezTo>
                  <a:cubicBezTo>
                    <a:pt x="4656" y="397104"/>
                    <a:pt x="16444" y="438919"/>
                    <a:pt x="35932" y="477114"/>
                  </a:cubicBezTo>
                  <a:cubicBezTo>
                    <a:pt x="55324" y="515214"/>
                    <a:pt x="82322" y="549600"/>
                    <a:pt x="115023" y="577508"/>
                  </a:cubicBezTo>
                  <a:cubicBezTo>
                    <a:pt x="147725" y="605416"/>
                    <a:pt x="185940" y="626752"/>
                    <a:pt x="226626" y="639897"/>
                  </a:cubicBezTo>
                  <a:cubicBezTo>
                    <a:pt x="267218" y="653136"/>
                    <a:pt x="310281" y="658089"/>
                    <a:pt x="353439" y="654851"/>
                  </a:cubicBezTo>
                  <a:cubicBezTo>
                    <a:pt x="396312" y="651231"/>
                    <a:pt x="438140" y="639516"/>
                    <a:pt x="476164" y="619894"/>
                  </a:cubicBezTo>
                  <a:cubicBezTo>
                    <a:pt x="514379" y="600463"/>
                    <a:pt x="548507" y="573317"/>
                    <a:pt x="576455" y="540551"/>
                  </a:cubicBezTo>
                  <a:cubicBezTo>
                    <a:pt x="604308" y="507785"/>
                    <a:pt x="625602" y="469589"/>
                    <a:pt x="638626" y="428823"/>
                  </a:cubicBezTo>
                  <a:cubicBezTo>
                    <a:pt x="651839" y="387960"/>
                    <a:pt x="656877" y="344812"/>
                    <a:pt x="653550" y="301759"/>
                  </a:cubicBezTo>
                  <a:cubicBezTo>
                    <a:pt x="650033" y="258801"/>
                    <a:pt x="638340" y="216891"/>
                    <a:pt x="618758" y="178696"/>
                  </a:cubicBezTo>
                  <a:cubicBezTo>
                    <a:pt x="599270" y="140596"/>
                    <a:pt x="572272" y="106211"/>
                    <a:pt x="539476" y="78207"/>
                  </a:cubicBezTo>
                  <a:lnTo>
                    <a:pt x="539476" y="78207"/>
                  </a:lnTo>
                  <a:close/>
                </a:path>
              </a:pathLst>
            </a:custGeom>
            <a:solidFill>
              <a:srgbClr val="72BF44"/>
            </a:solidFill>
            <a:ln w="0" cap="flat">
              <a:noFill/>
              <a:prstDash val="solid"/>
              <a:miter/>
            </a:ln>
          </p:spPr>
          <p:txBody>
            <a:bodyPr rtlCol="0" anchor="ctr"/>
            <a:lstStyle/>
            <a:p>
              <a:endParaRPr lang="en-CA"/>
            </a:p>
          </p:txBody>
        </p:sp>
        <p:sp>
          <p:nvSpPr>
            <p:cNvPr id="11" name="Freeform 15">
              <a:extLst>
                <a:ext uri="{FF2B5EF4-FFF2-40B4-BE49-F238E27FC236}">
                  <a16:creationId xmlns:a16="http://schemas.microsoft.com/office/drawing/2014/main" id="{6EEAF46D-46F3-15FB-34A5-15AA43487044}"/>
                </a:ext>
              </a:extLst>
            </p:cNvPr>
            <p:cNvSpPr/>
            <p:nvPr/>
          </p:nvSpPr>
          <p:spPr>
            <a:xfrm>
              <a:off x="8395393" y="890924"/>
              <a:ext cx="1122303" cy="1124426"/>
            </a:xfrm>
            <a:custGeom>
              <a:avLst/>
              <a:gdLst>
                <a:gd name="connsiteX0" fmla="*/ 903185 w 1122303"/>
                <a:gd name="connsiteY0" fmla="*/ 601790 h 1124426"/>
                <a:gd name="connsiteX1" fmla="*/ 862023 w 1122303"/>
                <a:gd name="connsiteY1" fmla="*/ 729901 h 1124426"/>
                <a:gd name="connsiteX2" fmla="*/ 775137 w 1122303"/>
                <a:gd name="connsiteY2" fmla="*/ 832485 h 1124426"/>
                <a:gd name="connsiteX3" fmla="*/ 655453 w 1122303"/>
                <a:gd name="connsiteY3" fmla="*/ 893921 h 1124426"/>
                <a:gd name="connsiteX4" fmla="*/ 521606 w 1122303"/>
                <a:gd name="connsiteY4" fmla="*/ 904875 h 1124426"/>
                <a:gd name="connsiteX5" fmla="*/ 393747 w 1122303"/>
                <a:gd name="connsiteY5" fmla="*/ 863537 h 1124426"/>
                <a:gd name="connsiteX6" fmla="*/ 291270 w 1122303"/>
                <a:gd name="connsiteY6" fmla="*/ 776383 h 1124426"/>
                <a:gd name="connsiteX7" fmla="*/ 229955 w 1122303"/>
                <a:gd name="connsiteY7" fmla="*/ 656558 h 1124426"/>
                <a:gd name="connsiteX8" fmla="*/ 218928 w 1122303"/>
                <a:gd name="connsiteY8" fmla="*/ 522446 h 1124426"/>
                <a:gd name="connsiteX9" fmla="*/ 260280 w 1122303"/>
                <a:gd name="connsiteY9" fmla="*/ 394335 h 1124426"/>
                <a:gd name="connsiteX10" fmla="*/ 347167 w 1122303"/>
                <a:gd name="connsiteY10" fmla="*/ 291751 h 1124426"/>
                <a:gd name="connsiteX11" fmla="*/ 466755 w 1122303"/>
                <a:gd name="connsiteY11" fmla="*/ 230314 h 1124426"/>
                <a:gd name="connsiteX12" fmla="*/ 600603 w 1122303"/>
                <a:gd name="connsiteY12" fmla="*/ 219361 h 1124426"/>
                <a:gd name="connsiteX13" fmla="*/ 728556 w 1122303"/>
                <a:gd name="connsiteY13" fmla="*/ 260699 h 1124426"/>
                <a:gd name="connsiteX14" fmla="*/ 830938 w 1122303"/>
                <a:gd name="connsiteY14" fmla="*/ 347853 h 1124426"/>
                <a:gd name="connsiteX15" fmla="*/ 892253 w 1122303"/>
                <a:gd name="connsiteY15" fmla="*/ 467677 h 1124426"/>
                <a:gd name="connsiteX16" fmla="*/ 903090 w 1122303"/>
                <a:gd name="connsiteY16" fmla="*/ 601885 h 1124426"/>
                <a:gd name="connsiteX17" fmla="*/ 903090 w 1122303"/>
                <a:gd name="connsiteY17" fmla="*/ 601885 h 1124426"/>
                <a:gd name="connsiteX18" fmla="*/ 1057091 w 1122303"/>
                <a:gd name="connsiteY18" fmla="*/ 581977 h 1124426"/>
                <a:gd name="connsiteX19" fmla="*/ 1122304 w 1122303"/>
                <a:gd name="connsiteY19" fmla="*/ 560642 h 1124426"/>
                <a:gd name="connsiteX20" fmla="*/ 1115079 w 1122303"/>
                <a:gd name="connsiteY20" fmla="*/ 473012 h 1124426"/>
                <a:gd name="connsiteX21" fmla="*/ 1047585 w 1122303"/>
                <a:gd name="connsiteY21" fmla="*/ 462248 h 1124426"/>
                <a:gd name="connsiteX22" fmla="*/ 1038839 w 1122303"/>
                <a:gd name="connsiteY22" fmla="*/ 425768 h 1124426"/>
                <a:gd name="connsiteX23" fmla="*/ 1026861 w 1122303"/>
                <a:gd name="connsiteY23" fmla="*/ 390144 h 1124426"/>
                <a:gd name="connsiteX24" fmla="*/ 1078955 w 1122303"/>
                <a:gd name="connsiteY24" fmla="*/ 345281 h 1124426"/>
                <a:gd name="connsiteX25" fmla="*/ 1038934 w 1122303"/>
                <a:gd name="connsiteY25" fmla="*/ 267367 h 1124426"/>
                <a:gd name="connsiteX26" fmla="*/ 972391 w 1122303"/>
                <a:gd name="connsiteY26" fmla="*/ 283464 h 1124426"/>
                <a:gd name="connsiteX27" fmla="*/ 950431 w 1122303"/>
                <a:gd name="connsiteY27" fmla="*/ 253079 h 1124426"/>
                <a:gd name="connsiteX28" fmla="*/ 926000 w 1122303"/>
                <a:gd name="connsiteY28" fmla="*/ 224790 h 1124426"/>
                <a:gd name="connsiteX29" fmla="*/ 956895 w 1122303"/>
                <a:gd name="connsiteY29" fmla="*/ 163544 h 1124426"/>
                <a:gd name="connsiteX30" fmla="*/ 890257 w 1122303"/>
                <a:gd name="connsiteY30" fmla="*/ 106680 h 1124426"/>
                <a:gd name="connsiteX31" fmla="*/ 834645 w 1122303"/>
                <a:gd name="connsiteY31" fmla="*/ 147161 h 1124426"/>
                <a:gd name="connsiteX32" fmla="*/ 802800 w 1122303"/>
                <a:gd name="connsiteY32" fmla="*/ 127444 h 1124426"/>
                <a:gd name="connsiteX33" fmla="*/ 769338 w 1122303"/>
                <a:gd name="connsiteY33" fmla="*/ 110490 h 1124426"/>
                <a:gd name="connsiteX34" fmla="*/ 774376 w 1122303"/>
                <a:gd name="connsiteY34" fmla="*/ 42101 h 1124426"/>
                <a:gd name="connsiteX35" fmla="*/ 690912 w 1122303"/>
                <a:gd name="connsiteY35" fmla="*/ 15145 h 1124426"/>
                <a:gd name="connsiteX36" fmla="*/ 655168 w 1122303"/>
                <a:gd name="connsiteY36" fmla="*/ 73914 h 1124426"/>
                <a:gd name="connsiteX37" fmla="*/ 618379 w 1122303"/>
                <a:gd name="connsiteY37" fmla="*/ 67818 h 1124426"/>
                <a:gd name="connsiteX38" fmla="*/ 581020 w 1122303"/>
                <a:gd name="connsiteY38" fmla="*/ 65341 h 1124426"/>
                <a:gd name="connsiteX39" fmla="*/ 559726 w 1122303"/>
                <a:gd name="connsiteY39" fmla="*/ 0 h 1124426"/>
                <a:gd name="connsiteX40" fmla="*/ 472364 w 1122303"/>
                <a:gd name="connsiteY40" fmla="*/ 7144 h 1124426"/>
                <a:gd name="connsiteX41" fmla="*/ 461527 w 1122303"/>
                <a:gd name="connsiteY41" fmla="*/ 74866 h 1124426"/>
                <a:gd name="connsiteX42" fmla="*/ 425118 w 1122303"/>
                <a:gd name="connsiteY42" fmla="*/ 83629 h 1124426"/>
                <a:gd name="connsiteX43" fmla="*/ 389660 w 1122303"/>
                <a:gd name="connsiteY43" fmla="*/ 95536 h 1124426"/>
                <a:gd name="connsiteX44" fmla="*/ 344790 w 1122303"/>
                <a:gd name="connsiteY44" fmla="*/ 43434 h 1124426"/>
                <a:gd name="connsiteX45" fmla="*/ 267030 w 1122303"/>
                <a:gd name="connsiteY45" fmla="*/ 83629 h 1124426"/>
                <a:gd name="connsiteX46" fmla="*/ 283095 w 1122303"/>
                <a:gd name="connsiteY46" fmla="*/ 150305 h 1124426"/>
                <a:gd name="connsiteX47" fmla="*/ 252675 w 1122303"/>
                <a:gd name="connsiteY47" fmla="*/ 172212 h 1124426"/>
                <a:gd name="connsiteX48" fmla="*/ 224442 w 1122303"/>
                <a:gd name="connsiteY48" fmla="*/ 196786 h 1124426"/>
                <a:gd name="connsiteX49" fmla="*/ 163317 w 1122303"/>
                <a:gd name="connsiteY49" fmla="*/ 165830 h 1124426"/>
                <a:gd name="connsiteX50" fmla="*/ 106470 w 1122303"/>
                <a:gd name="connsiteY50" fmla="*/ 232601 h 1124426"/>
                <a:gd name="connsiteX51" fmla="*/ 146966 w 1122303"/>
                <a:gd name="connsiteY51" fmla="*/ 288227 h 1124426"/>
                <a:gd name="connsiteX52" fmla="*/ 127288 w 1122303"/>
                <a:gd name="connsiteY52" fmla="*/ 320135 h 1124426"/>
                <a:gd name="connsiteX53" fmla="*/ 110367 w 1122303"/>
                <a:gd name="connsiteY53" fmla="*/ 353663 h 1124426"/>
                <a:gd name="connsiteX54" fmla="*/ 42112 w 1122303"/>
                <a:gd name="connsiteY54" fmla="*/ 348615 h 1124426"/>
                <a:gd name="connsiteX55" fmla="*/ 15115 w 1122303"/>
                <a:gd name="connsiteY55" fmla="*/ 432245 h 1124426"/>
                <a:gd name="connsiteX56" fmla="*/ 73863 w 1122303"/>
                <a:gd name="connsiteY56" fmla="*/ 468058 h 1124426"/>
                <a:gd name="connsiteX57" fmla="*/ 67684 w 1122303"/>
                <a:gd name="connsiteY57" fmla="*/ 505016 h 1124426"/>
                <a:gd name="connsiteX58" fmla="*/ 65308 w 1122303"/>
                <a:gd name="connsiteY58" fmla="*/ 542354 h 1124426"/>
                <a:gd name="connsiteX59" fmla="*/ 0 w 1122303"/>
                <a:gd name="connsiteY59" fmla="*/ 563880 h 1124426"/>
                <a:gd name="connsiteX60" fmla="*/ 7130 w 1122303"/>
                <a:gd name="connsiteY60" fmla="*/ 651320 h 1124426"/>
                <a:gd name="connsiteX61" fmla="*/ 74719 w 1122303"/>
                <a:gd name="connsiteY61" fmla="*/ 662178 h 1124426"/>
                <a:gd name="connsiteX62" fmla="*/ 83465 w 1122303"/>
                <a:gd name="connsiteY62" fmla="*/ 698659 h 1124426"/>
                <a:gd name="connsiteX63" fmla="*/ 95347 w 1122303"/>
                <a:gd name="connsiteY63" fmla="*/ 734187 h 1124426"/>
                <a:gd name="connsiteX64" fmla="*/ 46771 w 1122303"/>
                <a:gd name="connsiteY64" fmla="*/ 787527 h 1124426"/>
                <a:gd name="connsiteX65" fmla="*/ 77951 w 1122303"/>
                <a:gd name="connsiteY65" fmla="*/ 850106 h 1124426"/>
                <a:gd name="connsiteX66" fmla="*/ 150103 w 1122303"/>
                <a:gd name="connsiteY66" fmla="*/ 841058 h 1124426"/>
                <a:gd name="connsiteX67" fmla="*/ 171872 w 1122303"/>
                <a:gd name="connsiteY67" fmla="*/ 871442 h 1124426"/>
                <a:gd name="connsiteX68" fmla="*/ 196303 w 1122303"/>
                <a:gd name="connsiteY68" fmla="*/ 899732 h 1124426"/>
                <a:gd name="connsiteX69" fmla="*/ 165503 w 1122303"/>
                <a:gd name="connsiteY69" fmla="*/ 960977 h 1124426"/>
                <a:gd name="connsiteX70" fmla="*/ 232047 w 1122303"/>
                <a:gd name="connsiteY70" fmla="*/ 1017842 h 1124426"/>
                <a:gd name="connsiteX71" fmla="*/ 287658 w 1122303"/>
                <a:gd name="connsiteY71" fmla="*/ 977360 h 1124426"/>
                <a:gd name="connsiteX72" fmla="*/ 319504 w 1122303"/>
                <a:gd name="connsiteY72" fmla="*/ 996982 h 1124426"/>
                <a:gd name="connsiteX73" fmla="*/ 353061 w 1122303"/>
                <a:gd name="connsiteY73" fmla="*/ 1013936 h 1124426"/>
                <a:gd name="connsiteX74" fmla="*/ 348117 w 1122303"/>
                <a:gd name="connsiteY74" fmla="*/ 1082326 h 1124426"/>
                <a:gd name="connsiteX75" fmla="*/ 431487 w 1122303"/>
                <a:gd name="connsiteY75" fmla="*/ 1109282 h 1124426"/>
                <a:gd name="connsiteX76" fmla="*/ 467135 w 1122303"/>
                <a:gd name="connsiteY76" fmla="*/ 1050512 h 1124426"/>
                <a:gd name="connsiteX77" fmla="*/ 504114 w 1122303"/>
                <a:gd name="connsiteY77" fmla="*/ 1056608 h 1124426"/>
                <a:gd name="connsiteX78" fmla="*/ 541284 w 1122303"/>
                <a:gd name="connsiteY78" fmla="*/ 1059085 h 1124426"/>
                <a:gd name="connsiteX79" fmla="*/ 562673 w 1122303"/>
                <a:gd name="connsiteY79" fmla="*/ 1124426 h 1124426"/>
                <a:gd name="connsiteX80" fmla="*/ 650035 w 1122303"/>
                <a:gd name="connsiteY80" fmla="*/ 1117283 h 1124426"/>
                <a:gd name="connsiteX81" fmla="*/ 660777 w 1122303"/>
                <a:gd name="connsiteY81" fmla="*/ 1049655 h 1124426"/>
                <a:gd name="connsiteX82" fmla="*/ 697281 w 1122303"/>
                <a:gd name="connsiteY82" fmla="*/ 1040797 h 1124426"/>
                <a:gd name="connsiteX83" fmla="*/ 732739 w 1122303"/>
                <a:gd name="connsiteY83" fmla="*/ 1028986 h 1124426"/>
                <a:gd name="connsiteX84" fmla="*/ 777608 w 1122303"/>
                <a:gd name="connsiteY84" fmla="*/ 1081088 h 1124426"/>
                <a:gd name="connsiteX85" fmla="*/ 855464 w 1122303"/>
                <a:gd name="connsiteY85" fmla="*/ 1040987 h 1124426"/>
                <a:gd name="connsiteX86" fmla="*/ 839399 w 1122303"/>
                <a:gd name="connsiteY86" fmla="*/ 974217 h 1124426"/>
                <a:gd name="connsiteX87" fmla="*/ 869628 w 1122303"/>
                <a:gd name="connsiteY87" fmla="*/ 952310 h 1124426"/>
                <a:gd name="connsiteX88" fmla="*/ 897957 w 1122303"/>
                <a:gd name="connsiteY88" fmla="*/ 927735 h 1124426"/>
                <a:gd name="connsiteX89" fmla="*/ 959082 w 1122303"/>
                <a:gd name="connsiteY89" fmla="*/ 958691 h 1124426"/>
                <a:gd name="connsiteX90" fmla="*/ 1015929 w 1122303"/>
                <a:gd name="connsiteY90" fmla="*/ 891921 h 1124426"/>
                <a:gd name="connsiteX91" fmla="*/ 975528 w 1122303"/>
                <a:gd name="connsiteY91" fmla="*/ 836200 h 1124426"/>
                <a:gd name="connsiteX92" fmla="*/ 995205 w 1122303"/>
                <a:gd name="connsiteY92" fmla="*/ 804291 h 1124426"/>
                <a:gd name="connsiteX93" fmla="*/ 1012127 w 1122303"/>
                <a:gd name="connsiteY93" fmla="*/ 770763 h 1124426"/>
                <a:gd name="connsiteX94" fmla="*/ 1080286 w 1122303"/>
                <a:gd name="connsiteY94" fmla="*/ 775716 h 1124426"/>
                <a:gd name="connsiteX95" fmla="*/ 1107284 w 1122303"/>
                <a:gd name="connsiteY95" fmla="*/ 692182 h 1124426"/>
                <a:gd name="connsiteX96" fmla="*/ 1048630 w 1122303"/>
                <a:gd name="connsiteY96" fmla="*/ 656368 h 1124426"/>
                <a:gd name="connsiteX97" fmla="*/ 1054809 w 1122303"/>
                <a:gd name="connsiteY97" fmla="*/ 619506 h 1124426"/>
                <a:gd name="connsiteX98" fmla="*/ 1057186 w 1122303"/>
                <a:gd name="connsiteY98" fmla="*/ 582073 h 1124426"/>
                <a:gd name="connsiteX99" fmla="*/ 1057186 w 1122303"/>
                <a:gd name="connsiteY99" fmla="*/ 582073 h 1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03" h="1124426">
                  <a:moveTo>
                    <a:pt x="903185" y="601790"/>
                  </a:moveTo>
                  <a:cubicBezTo>
                    <a:pt x="897862" y="646843"/>
                    <a:pt x="883888" y="690467"/>
                    <a:pt x="862023" y="729901"/>
                  </a:cubicBezTo>
                  <a:cubicBezTo>
                    <a:pt x="840254" y="769239"/>
                    <a:pt x="810405" y="804386"/>
                    <a:pt x="775137" y="832485"/>
                  </a:cubicBezTo>
                  <a:cubicBezTo>
                    <a:pt x="739678" y="860584"/>
                    <a:pt x="698802" y="881634"/>
                    <a:pt x="655453" y="893921"/>
                  </a:cubicBezTo>
                  <a:cubicBezTo>
                    <a:pt x="612200" y="906399"/>
                    <a:pt x="566570" y="909923"/>
                    <a:pt x="521606" y="904875"/>
                  </a:cubicBezTo>
                  <a:cubicBezTo>
                    <a:pt x="476546" y="899541"/>
                    <a:pt x="433103" y="885539"/>
                    <a:pt x="393747" y="863537"/>
                  </a:cubicBezTo>
                  <a:cubicBezTo>
                    <a:pt x="354392" y="841629"/>
                    <a:pt x="319409" y="811816"/>
                    <a:pt x="291270" y="776383"/>
                  </a:cubicBezTo>
                  <a:cubicBezTo>
                    <a:pt x="263227" y="740950"/>
                    <a:pt x="242218" y="699992"/>
                    <a:pt x="229955" y="656558"/>
                  </a:cubicBezTo>
                  <a:cubicBezTo>
                    <a:pt x="217502" y="613124"/>
                    <a:pt x="213985" y="567500"/>
                    <a:pt x="218928" y="522446"/>
                  </a:cubicBezTo>
                  <a:cubicBezTo>
                    <a:pt x="224442" y="477393"/>
                    <a:pt x="238226" y="433673"/>
                    <a:pt x="260280" y="394335"/>
                  </a:cubicBezTo>
                  <a:cubicBezTo>
                    <a:pt x="282049" y="354997"/>
                    <a:pt x="311899" y="319850"/>
                    <a:pt x="347167" y="291751"/>
                  </a:cubicBezTo>
                  <a:cubicBezTo>
                    <a:pt x="382625" y="263652"/>
                    <a:pt x="423502" y="242602"/>
                    <a:pt x="466755" y="230314"/>
                  </a:cubicBezTo>
                  <a:cubicBezTo>
                    <a:pt x="510103" y="217932"/>
                    <a:pt x="555638" y="214217"/>
                    <a:pt x="600603" y="219361"/>
                  </a:cubicBezTo>
                  <a:cubicBezTo>
                    <a:pt x="645662" y="224695"/>
                    <a:pt x="689105" y="238697"/>
                    <a:pt x="728556" y="260699"/>
                  </a:cubicBezTo>
                  <a:cubicBezTo>
                    <a:pt x="767912" y="282607"/>
                    <a:pt x="802895" y="312420"/>
                    <a:pt x="830938" y="347853"/>
                  </a:cubicBezTo>
                  <a:cubicBezTo>
                    <a:pt x="858981" y="383286"/>
                    <a:pt x="879895" y="424244"/>
                    <a:pt x="892253" y="467677"/>
                  </a:cubicBezTo>
                  <a:cubicBezTo>
                    <a:pt x="904611" y="511112"/>
                    <a:pt x="908224" y="556736"/>
                    <a:pt x="903090" y="601885"/>
                  </a:cubicBezTo>
                  <a:lnTo>
                    <a:pt x="903090" y="601885"/>
                  </a:lnTo>
                  <a:close/>
                  <a:moveTo>
                    <a:pt x="1057091" y="581977"/>
                  </a:moveTo>
                  <a:cubicBezTo>
                    <a:pt x="1079050" y="575786"/>
                    <a:pt x="1101295" y="568643"/>
                    <a:pt x="1122304" y="560642"/>
                  </a:cubicBezTo>
                  <a:cubicBezTo>
                    <a:pt x="1122018" y="531305"/>
                    <a:pt x="1120117" y="502063"/>
                    <a:pt x="1115079" y="473012"/>
                  </a:cubicBezTo>
                  <a:cubicBezTo>
                    <a:pt x="1092739" y="468440"/>
                    <a:pt x="1070590" y="464820"/>
                    <a:pt x="1047585" y="462248"/>
                  </a:cubicBezTo>
                  <a:lnTo>
                    <a:pt x="1038839" y="425768"/>
                  </a:lnTo>
                  <a:cubicBezTo>
                    <a:pt x="1035417" y="413766"/>
                    <a:pt x="1030949" y="402050"/>
                    <a:pt x="1026861" y="390144"/>
                  </a:cubicBezTo>
                  <a:cubicBezTo>
                    <a:pt x="1044733" y="375952"/>
                    <a:pt x="1062605" y="360807"/>
                    <a:pt x="1078955" y="345281"/>
                  </a:cubicBezTo>
                  <a:cubicBezTo>
                    <a:pt x="1067548" y="318230"/>
                    <a:pt x="1054524" y="292132"/>
                    <a:pt x="1038934" y="267367"/>
                  </a:cubicBezTo>
                  <a:cubicBezTo>
                    <a:pt x="1016594" y="271653"/>
                    <a:pt x="994445" y="276987"/>
                    <a:pt x="972391" y="283464"/>
                  </a:cubicBezTo>
                  <a:lnTo>
                    <a:pt x="950431" y="253079"/>
                  </a:lnTo>
                  <a:lnTo>
                    <a:pt x="926000" y="224790"/>
                  </a:lnTo>
                  <a:cubicBezTo>
                    <a:pt x="937313" y="204692"/>
                    <a:pt x="947579" y="184213"/>
                    <a:pt x="956895" y="163544"/>
                  </a:cubicBezTo>
                  <a:cubicBezTo>
                    <a:pt x="936267" y="142780"/>
                    <a:pt x="913832" y="124015"/>
                    <a:pt x="890257" y="106680"/>
                  </a:cubicBezTo>
                  <a:cubicBezTo>
                    <a:pt x="871339" y="118967"/>
                    <a:pt x="852612" y="132969"/>
                    <a:pt x="834645" y="147161"/>
                  </a:cubicBezTo>
                  <a:cubicBezTo>
                    <a:pt x="824094" y="140589"/>
                    <a:pt x="813732" y="133445"/>
                    <a:pt x="802800" y="127444"/>
                  </a:cubicBezTo>
                  <a:lnTo>
                    <a:pt x="769338" y="110490"/>
                  </a:lnTo>
                  <a:cubicBezTo>
                    <a:pt x="772190" y="87440"/>
                    <a:pt x="773616" y="65056"/>
                    <a:pt x="774376" y="42101"/>
                  </a:cubicBezTo>
                  <a:cubicBezTo>
                    <a:pt x="747283" y="30670"/>
                    <a:pt x="719335" y="22098"/>
                    <a:pt x="690912" y="15145"/>
                  </a:cubicBezTo>
                  <a:cubicBezTo>
                    <a:pt x="678268" y="33814"/>
                    <a:pt x="666290" y="53912"/>
                    <a:pt x="655168" y="73914"/>
                  </a:cubicBezTo>
                  <a:lnTo>
                    <a:pt x="618379" y="67818"/>
                  </a:lnTo>
                  <a:lnTo>
                    <a:pt x="581020" y="65341"/>
                  </a:lnTo>
                  <a:cubicBezTo>
                    <a:pt x="574841" y="43339"/>
                    <a:pt x="567806" y="21050"/>
                    <a:pt x="559726" y="0"/>
                  </a:cubicBezTo>
                  <a:cubicBezTo>
                    <a:pt x="530447" y="286"/>
                    <a:pt x="501168" y="2191"/>
                    <a:pt x="472364" y="7144"/>
                  </a:cubicBezTo>
                  <a:cubicBezTo>
                    <a:pt x="467706" y="29623"/>
                    <a:pt x="464188" y="51816"/>
                    <a:pt x="461527" y="74866"/>
                  </a:cubicBezTo>
                  <a:lnTo>
                    <a:pt x="425118" y="83629"/>
                  </a:lnTo>
                  <a:cubicBezTo>
                    <a:pt x="413140" y="87058"/>
                    <a:pt x="401447" y="91535"/>
                    <a:pt x="389660" y="95536"/>
                  </a:cubicBezTo>
                  <a:cubicBezTo>
                    <a:pt x="375400" y="77724"/>
                    <a:pt x="360380" y="59817"/>
                    <a:pt x="344790" y="43434"/>
                  </a:cubicBezTo>
                  <a:cubicBezTo>
                    <a:pt x="317793" y="55054"/>
                    <a:pt x="291746" y="68104"/>
                    <a:pt x="267030" y="83629"/>
                  </a:cubicBezTo>
                  <a:cubicBezTo>
                    <a:pt x="271212" y="106013"/>
                    <a:pt x="276631" y="128207"/>
                    <a:pt x="283095" y="150305"/>
                  </a:cubicBezTo>
                  <a:lnTo>
                    <a:pt x="252675" y="172212"/>
                  </a:lnTo>
                  <a:lnTo>
                    <a:pt x="224442" y="196786"/>
                  </a:lnTo>
                  <a:cubicBezTo>
                    <a:pt x="204384" y="185452"/>
                    <a:pt x="184040" y="175165"/>
                    <a:pt x="163317" y="165830"/>
                  </a:cubicBezTo>
                  <a:cubicBezTo>
                    <a:pt x="142498" y="186500"/>
                    <a:pt x="123771" y="208883"/>
                    <a:pt x="106470" y="232601"/>
                  </a:cubicBezTo>
                  <a:cubicBezTo>
                    <a:pt x="118828" y="251460"/>
                    <a:pt x="132802" y="270415"/>
                    <a:pt x="146966" y="288227"/>
                  </a:cubicBezTo>
                  <a:cubicBezTo>
                    <a:pt x="140312" y="298895"/>
                    <a:pt x="133372" y="309182"/>
                    <a:pt x="127288" y="320135"/>
                  </a:cubicBezTo>
                  <a:lnTo>
                    <a:pt x="110367" y="353663"/>
                  </a:lnTo>
                  <a:cubicBezTo>
                    <a:pt x="87267" y="350901"/>
                    <a:pt x="65022" y="349377"/>
                    <a:pt x="42112" y="348615"/>
                  </a:cubicBezTo>
                  <a:cubicBezTo>
                    <a:pt x="30610" y="375761"/>
                    <a:pt x="22149" y="403765"/>
                    <a:pt x="15115" y="432245"/>
                  </a:cubicBezTo>
                  <a:cubicBezTo>
                    <a:pt x="33747" y="444913"/>
                    <a:pt x="53900" y="456914"/>
                    <a:pt x="73863" y="468058"/>
                  </a:cubicBezTo>
                  <a:lnTo>
                    <a:pt x="67684" y="505016"/>
                  </a:lnTo>
                  <a:lnTo>
                    <a:pt x="65308" y="542354"/>
                  </a:lnTo>
                  <a:cubicBezTo>
                    <a:pt x="43253" y="548640"/>
                    <a:pt x="21009" y="555689"/>
                    <a:pt x="0" y="563880"/>
                  </a:cubicBezTo>
                  <a:cubicBezTo>
                    <a:pt x="380" y="593122"/>
                    <a:pt x="2186" y="622364"/>
                    <a:pt x="7130" y="651320"/>
                  </a:cubicBezTo>
                  <a:cubicBezTo>
                    <a:pt x="29659" y="655987"/>
                    <a:pt x="51714" y="659606"/>
                    <a:pt x="74719" y="662178"/>
                  </a:cubicBezTo>
                  <a:lnTo>
                    <a:pt x="83465" y="698659"/>
                  </a:lnTo>
                  <a:cubicBezTo>
                    <a:pt x="86792" y="710660"/>
                    <a:pt x="91450" y="722376"/>
                    <a:pt x="95347" y="734187"/>
                  </a:cubicBezTo>
                  <a:cubicBezTo>
                    <a:pt x="79852" y="747713"/>
                    <a:pt x="61790" y="765239"/>
                    <a:pt x="46771" y="787527"/>
                  </a:cubicBezTo>
                  <a:cubicBezTo>
                    <a:pt x="58273" y="814483"/>
                    <a:pt x="62361" y="825246"/>
                    <a:pt x="77951" y="850106"/>
                  </a:cubicBezTo>
                  <a:cubicBezTo>
                    <a:pt x="104093" y="849059"/>
                    <a:pt x="127763" y="847439"/>
                    <a:pt x="150103" y="841058"/>
                  </a:cubicBezTo>
                  <a:lnTo>
                    <a:pt x="171872" y="871442"/>
                  </a:lnTo>
                  <a:lnTo>
                    <a:pt x="196303" y="899732"/>
                  </a:lnTo>
                  <a:cubicBezTo>
                    <a:pt x="185086" y="919829"/>
                    <a:pt x="174724" y="940213"/>
                    <a:pt x="165503" y="960977"/>
                  </a:cubicBezTo>
                  <a:cubicBezTo>
                    <a:pt x="186037" y="981837"/>
                    <a:pt x="208566" y="1000506"/>
                    <a:pt x="232047" y="1017842"/>
                  </a:cubicBezTo>
                  <a:cubicBezTo>
                    <a:pt x="250964" y="1005459"/>
                    <a:pt x="269786" y="991457"/>
                    <a:pt x="287658" y="977360"/>
                  </a:cubicBezTo>
                  <a:cubicBezTo>
                    <a:pt x="298305" y="983933"/>
                    <a:pt x="308667" y="990981"/>
                    <a:pt x="319504" y="996982"/>
                  </a:cubicBezTo>
                  <a:lnTo>
                    <a:pt x="353061" y="1013936"/>
                  </a:lnTo>
                  <a:cubicBezTo>
                    <a:pt x="350304" y="1036987"/>
                    <a:pt x="348878" y="1059275"/>
                    <a:pt x="348117" y="1082326"/>
                  </a:cubicBezTo>
                  <a:cubicBezTo>
                    <a:pt x="375115" y="1093756"/>
                    <a:pt x="403158" y="1102233"/>
                    <a:pt x="431487" y="1109282"/>
                  </a:cubicBezTo>
                  <a:cubicBezTo>
                    <a:pt x="444130" y="1090517"/>
                    <a:pt x="456203" y="1070515"/>
                    <a:pt x="467135" y="1050512"/>
                  </a:cubicBezTo>
                  <a:lnTo>
                    <a:pt x="504114" y="1056608"/>
                  </a:lnTo>
                  <a:lnTo>
                    <a:pt x="541284" y="1059085"/>
                  </a:lnTo>
                  <a:cubicBezTo>
                    <a:pt x="547558" y="1081088"/>
                    <a:pt x="554592" y="1103281"/>
                    <a:pt x="562673" y="1124426"/>
                  </a:cubicBezTo>
                  <a:cubicBezTo>
                    <a:pt x="591952" y="1124141"/>
                    <a:pt x="621136" y="1122236"/>
                    <a:pt x="650035" y="1117283"/>
                  </a:cubicBezTo>
                  <a:cubicBezTo>
                    <a:pt x="654693" y="1094803"/>
                    <a:pt x="658210" y="1072706"/>
                    <a:pt x="660777" y="1049655"/>
                  </a:cubicBezTo>
                  <a:lnTo>
                    <a:pt x="697281" y="1040797"/>
                  </a:lnTo>
                  <a:cubicBezTo>
                    <a:pt x="709259" y="1037368"/>
                    <a:pt x="720951" y="1032891"/>
                    <a:pt x="732739" y="1028986"/>
                  </a:cubicBezTo>
                  <a:cubicBezTo>
                    <a:pt x="746903" y="1046798"/>
                    <a:pt x="762018" y="1064705"/>
                    <a:pt x="777608" y="1081088"/>
                  </a:cubicBezTo>
                  <a:cubicBezTo>
                    <a:pt x="804606" y="1069562"/>
                    <a:pt x="830653" y="1056513"/>
                    <a:pt x="855464" y="1040987"/>
                  </a:cubicBezTo>
                  <a:cubicBezTo>
                    <a:pt x="851186" y="1018699"/>
                    <a:pt x="845768" y="996410"/>
                    <a:pt x="839399" y="974217"/>
                  </a:cubicBezTo>
                  <a:lnTo>
                    <a:pt x="869628" y="952310"/>
                  </a:lnTo>
                  <a:lnTo>
                    <a:pt x="897957" y="927735"/>
                  </a:lnTo>
                  <a:cubicBezTo>
                    <a:pt x="918015" y="939070"/>
                    <a:pt x="938263" y="949357"/>
                    <a:pt x="959082" y="958691"/>
                  </a:cubicBezTo>
                  <a:cubicBezTo>
                    <a:pt x="979900" y="938022"/>
                    <a:pt x="998533" y="915638"/>
                    <a:pt x="1015929" y="891921"/>
                  </a:cubicBezTo>
                  <a:cubicBezTo>
                    <a:pt x="1003476" y="872966"/>
                    <a:pt x="989692" y="854107"/>
                    <a:pt x="975528" y="836200"/>
                  </a:cubicBezTo>
                  <a:cubicBezTo>
                    <a:pt x="982087" y="825532"/>
                    <a:pt x="989121" y="815245"/>
                    <a:pt x="995205" y="804291"/>
                  </a:cubicBezTo>
                  <a:lnTo>
                    <a:pt x="1012127" y="770763"/>
                  </a:lnTo>
                  <a:cubicBezTo>
                    <a:pt x="1035131" y="773525"/>
                    <a:pt x="1057471" y="775049"/>
                    <a:pt x="1080286" y="775716"/>
                  </a:cubicBezTo>
                  <a:cubicBezTo>
                    <a:pt x="1091694" y="748665"/>
                    <a:pt x="1100249" y="720662"/>
                    <a:pt x="1107284" y="692182"/>
                  </a:cubicBezTo>
                  <a:cubicBezTo>
                    <a:pt x="1088651" y="679418"/>
                    <a:pt x="1068594" y="667417"/>
                    <a:pt x="1048630" y="656368"/>
                  </a:cubicBezTo>
                  <a:lnTo>
                    <a:pt x="1054809" y="619506"/>
                  </a:lnTo>
                  <a:lnTo>
                    <a:pt x="1057186" y="582073"/>
                  </a:lnTo>
                  <a:lnTo>
                    <a:pt x="1057186" y="582073"/>
                  </a:lnTo>
                  <a:close/>
                </a:path>
              </a:pathLst>
            </a:custGeom>
            <a:solidFill>
              <a:srgbClr val="72BF44"/>
            </a:solidFill>
            <a:ln w="0" cap="flat">
              <a:noFill/>
              <a:prstDash val="solid"/>
              <a:miter/>
            </a:ln>
          </p:spPr>
          <p:txBody>
            <a:bodyPr rtlCol="0" anchor="ctr"/>
            <a:lstStyle/>
            <a:p>
              <a:endParaRPr lang="en-CA"/>
            </a:p>
          </p:txBody>
        </p:sp>
        <p:sp>
          <p:nvSpPr>
            <p:cNvPr id="12" name="Freeform 16">
              <a:extLst>
                <a:ext uri="{FF2B5EF4-FFF2-40B4-BE49-F238E27FC236}">
                  <a16:creationId xmlns:a16="http://schemas.microsoft.com/office/drawing/2014/main" id="{05A4D319-A9AB-F747-ECCE-AC65128FDC88}"/>
                </a:ext>
              </a:extLst>
            </p:cNvPr>
            <p:cNvSpPr/>
            <p:nvPr/>
          </p:nvSpPr>
          <p:spPr>
            <a:xfrm>
              <a:off x="8629286" y="1125219"/>
              <a:ext cx="654346" cy="655835"/>
            </a:xfrm>
            <a:custGeom>
              <a:avLst/>
              <a:gdLst>
                <a:gd name="connsiteX0" fmla="*/ 614346 w 654346"/>
                <a:gd name="connsiteY0" fmla="*/ 361113 h 655835"/>
                <a:gd name="connsiteX1" fmla="*/ 579839 w 654346"/>
                <a:gd name="connsiteY1" fmla="*/ 468555 h 655835"/>
                <a:gd name="connsiteX2" fmla="*/ 506641 w 654346"/>
                <a:gd name="connsiteY2" fmla="*/ 554757 h 655835"/>
                <a:gd name="connsiteX3" fmla="*/ 406255 w 654346"/>
                <a:gd name="connsiteY3" fmla="*/ 606382 h 655835"/>
                <a:gd name="connsiteX4" fmla="*/ 293987 w 654346"/>
                <a:gd name="connsiteY4" fmla="*/ 615526 h 655835"/>
                <a:gd name="connsiteX5" fmla="*/ 186662 w 654346"/>
                <a:gd name="connsiteY5" fmla="*/ 580950 h 655835"/>
                <a:gd name="connsiteX6" fmla="*/ 100630 w 654346"/>
                <a:gd name="connsiteY6" fmla="*/ 507608 h 655835"/>
                <a:gd name="connsiteX7" fmla="*/ 49202 w 654346"/>
                <a:gd name="connsiteY7" fmla="*/ 407024 h 655835"/>
                <a:gd name="connsiteX8" fmla="*/ 39981 w 654346"/>
                <a:gd name="connsiteY8" fmla="*/ 294534 h 655835"/>
                <a:gd name="connsiteX9" fmla="*/ 74583 w 654346"/>
                <a:gd name="connsiteY9" fmla="*/ 186996 h 655835"/>
                <a:gd name="connsiteX10" fmla="*/ 147591 w 654346"/>
                <a:gd name="connsiteY10" fmla="*/ 100890 h 655835"/>
                <a:gd name="connsiteX11" fmla="*/ 248072 w 654346"/>
                <a:gd name="connsiteY11" fmla="*/ 49265 h 655835"/>
                <a:gd name="connsiteX12" fmla="*/ 360340 w 654346"/>
                <a:gd name="connsiteY12" fmla="*/ 40026 h 655835"/>
                <a:gd name="connsiteX13" fmla="*/ 467570 w 654346"/>
                <a:gd name="connsiteY13" fmla="*/ 74697 h 655835"/>
                <a:gd name="connsiteX14" fmla="*/ 553697 w 654346"/>
                <a:gd name="connsiteY14" fmla="*/ 147849 h 655835"/>
                <a:gd name="connsiteX15" fmla="*/ 605125 w 654346"/>
                <a:gd name="connsiteY15" fmla="*/ 248433 h 655835"/>
                <a:gd name="connsiteX16" fmla="*/ 614251 w 654346"/>
                <a:gd name="connsiteY16" fmla="*/ 361018 h 655835"/>
                <a:gd name="connsiteX17" fmla="*/ 614251 w 654346"/>
                <a:gd name="connsiteY17" fmla="*/ 361018 h 655835"/>
                <a:gd name="connsiteX18" fmla="*/ 583831 w 654346"/>
                <a:gd name="connsiteY18" fmla="*/ 124131 h 655835"/>
                <a:gd name="connsiteX19" fmla="*/ 486393 w 654346"/>
                <a:gd name="connsiteY19" fmla="*/ 41359 h 655835"/>
                <a:gd name="connsiteX20" fmla="*/ 364903 w 654346"/>
                <a:gd name="connsiteY20" fmla="*/ 2116 h 655835"/>
                <a:gd name="connsiteX21" fmla="*/ 237710 w 654346"/>
                <a:gd name="connsiteY21" fmla="*/ 12498 h 655835"/>
                <a:gd name="connsiteX22" fmla="*/ 124016 w 654346"/>
                <a:gd name="connsiteY22" fmla="*/ 70887 h 655835"/>
                <a:gd name="connsiteX23" fmla="*/ 41312 w 654346"/>
                <a:gd name="connsiteY23" fmla="*/ 168423 h 655835"/>
                <a:gd name="connsiteX24" fmla="*/ 2051 w 654346"/>
                <a:gd name="connsiteY24" fmla="*/ 290152 h 655835"/>
                <a:gd name="connsiteX25" fmla="*/ 12508 w 654346"/>
                <a:gd name="connsiteY25" fmla="*/ 417692 h 655835"/>
                <a:gd name="connsiteX26" fmla="*/ 70686 w 654346"/>
                <a:gd name="connsiteY26" fmla="*/ 531611 h 655835"/>
                <a:gd name="connsiteX27" fmla="*/ 168030 w 654346"/>
                <a:gd name="connsiteY27" fmla="*/ 614478 h 655835"/>
                <a:gd name="connsiteX28" fmla="*/ 289519 w 654346"/>
                <a:gd name="connsiteY28" fmla="*/ 653721 h 655835"/>
                <a:gd name="connsiteX29" fmla="*/ 416712 w 654346"/>
                <a:gd name="connsiteY29" fmla="*/ 643244 h 655835"/>
                <a:gd name="connsiteX30" fmla="*/ 530406 w 654346"/>
                <a:gd name="connsiteY30" fmla="*/ 584856 h 655835"/>
                <a:gd name="connsiteX31" fmla="*/ 613015 w 654346"/>
                <a:gd name="connsiteY31" fmla="*/ 487320 h 655835"/>
                <a:gd name="connsiteX32" fmla="*/ 652276 w 654346"/>
                <a:gd name="connsiteY32" fmla="*/ 365590 h 655835"/>
                <a:gd name="connsiteX33" fmla="*/ 641914 w 654346"/>
                <a:gd name="connsiteY33" fmla="*/ 238050 h 655835"/>
                <a:gd name="connsiteX34" fmla="*/ 583736 w 654346"/>
                <a:gd name="connsiteY34" fmla="*/ 124131 h 655835"/>
                <a:gd name="connsiteX35" fmla="*/ 583736 w 654346"/>
                <a:gd name="connsiteY35" fmla="*/ 124131 h 65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346" h="655835">
                  <a:moveTo>
                    <a:pt x="614346" y="361113"/>
                  </a:moveTo>
                  <a:cubicBezTo>
                    <a:pt x="609878" y="399023"/>
                    <a:pt x="598186" y="435599"/>
                    <a:pt x="579839" y="468555"/>
                  </a:cubicBezTo>
                  <a:cubicBezTo>
                    <a:pt x="561397" y="501512"/>
                    <a:pt x="536490" y="531135"/>
                    <a:pt x="506641" y="554757"/>
                  </a:cubicBezTo>
                  <a:cubicBezTo>
                    <a:pt x="476886" y="578379"/>
                    <a:pt x="442569" y="596000"/>
                    <a:pt x="406255" y="606382"/>
                  </a:cubicBezTo>
                  <a:cubicBezTo>
                    <a:pt x="369941" y="616669"/>
                    <a:pt x="331917" y="619812"/>
                    <a:pt x="293987" y="615526"/>
                  </a:cubicBezTo>
                  <a:cubicBezTo>
                    <a:pt x="255962" y="610954"/>
                    <a:pt x="219648" y="599238"/>
                    <a:pt x="186662" y="580950"/>
                  </a:cubicBezTo>
                  <a:cubicBezTo>
                    <a:pt x="153675" y="562472"/>
                    <a:pt x="124301" y="537516"/>
                    <a:pt x="100630" y="507608"/>
                  </a:cubicBezTo>
                  <a:cubicBezTo>
                    <a:pt x="77150" y="477890"/>
                    <a:pt x="59564" y="443409"/>
                    <a:pt x="49202" y="407024"/>
                  </a:cubicBezTo>
                  <a:cubicBezTo>
                    <a:pt x="38840" y="370638"/>
                    <a:pt x="35798" y="332538"/>
                    <a:pt x="39981" y="294534"/>
                  </a:cubicBezTo>
                  <a:cubicBezTo>
                    <a:pt x="44544" y="256529"/>
                    <a:pt x="56332" y="220048"/>
                    <a:pt x="74583" y="186996"/>
                  </a:cubicBezTo>
                  <a:cubicBezTo>
                    <a:pt x="92930" y="153945"/>
                    <a:pt x="117932" y="124512"/>
                    <a:pt x="147591" y="100890"/>
                  </a:cubicBezTo>
                  <a:cubicBezTo>
                    <a:pt x="177441" y="77268"/>
                    <a:pt x="211758" y="59647"/>
                    <a:pt x="248072" y="49265"/>
                  </a:cubicBezTo>
                  <a:cubicBezTo>
                    <a:pt x="284386" y="38883"/>
                    <a:pt x="322506" y="35835"/>
                    <a:pt x="360340" y="40026"/>
                  </a:cubicBezTo>
                  <a:cubicBezTo>
                    <a:pt x="398270" y="44598"/>
                    <a:pt x="434679" y="56313"/>
                    <a:pt x="467570" y="74697"/>
                  </a:cubicBezTo>
                  <a:cubicBezTo>
                    <a:pt x="500652" y="92985"/>
                    <a:pt x="530121" y="118131"/>
                    <a:pt x="553697" y="147849"/>
                  </a:cubicBezTo>
                  <a:cubicBezTo>
                    <a:pt x="577177" y="177662"/>
                    <a:pt x="594763" y="212047"/>
                    <a:pt x="605125" y="248433"/>
                  </a:cubicBezTo>
                  <a:cubicBezTo>
                    <a:pt x="615487" y="284818"/>
                    <a:pt x="618529" y="323013"/>
                    <a:pt x="614251" y="361018"/>
                  </a:cubicBezTo>
                  <a:lnTo>
                    <a:pt x="614251" y="361018"/>
                  </a:lnTo>
                  <a:close/>
                  <a:moveTo>
                    <a:pt x="583831" y="124131"/>
                  </a:moveTo>
                  <a:cubicBezTo>
                    <a:pt x="557024" y="90413"/>
                    <a:pt x="523847" y="62124"/>
                    <a:pt x="486393" y="41359"/>
                  </a:cubicBezTo>
                  <a:cubicBezTo>
                    <a:pt x="449033" y="20499"/>
                    <a:pt x="407681" y="7164"/>
                    <a:pt x="364903" y="2116"/>
                  </a:cubicBezTo>
                  <a:cubicBezTo>
                    <a:pt x="322030" y="-2742"/>
                    <a:pt x="278777" y="783"/>
                    <a:pt x="237710" y="12498"/>
                  </a:cubicBezTo>
                  <a:cubicBezTo>
                    <a:pt x="196453" y="24214"/>
                    <a:pt x="157668" y="44217"/>
                    <a:pt x="124016" y="70887"/>
                  </a:cubicBezTo>
                  <a:cubicBezTo>
                    <a:pt x="90364" y="97652"/>
                    <a:pt x="62035" y="130989"/>
                    <a:pt x="41312" y="168423"/>
                  </a:cubicBezTo>
                  <a:cubicBezTo>
                    <a:pt x="20493" y="205856"/>
                    <a:pt x="7279" y="247290"/>
                    <a:pt x="2051" y="290152"/>
                  </a:cubicBezTo>
                  <a:cubicBezTo>
                    <a:pt x="-2702" y="333015"/>
                    <a:pt x="815" y="376449"/>
                    <a:pt x="12508" y="417692"/>
                  </a:cubicBezTo>
                  <a:cubicBezTo>
                    <a:pt x="24106" y="458840"/>
                    <a:pt x="43973" y="497797"/>
                    <a:pt x="70686" y="531611"/>
                  </a:cubicBezTo>
                  <a:cubicBezTo>
                    <a:pt x="97398" y="565234"/>
                    <a:pt x="130670" y="593619"/>
                    <a:pt x="168030" y="614478"/>
                  </a:cubicBezTo>
                  <a:cubicBezTo>
                    <a:pt x="205484" y="635338"/>
                    <a:pt x="246741" y="648673"/>
                    <a:pt x="289519" y="653721"/>
                  </a:cubicBezTo>
                  <a:cubicBezTo>
                    <a:pt x="332392" y="658579"/>
                    <a:pt x="375550" y="655055"/>
                    <a:pt x="416712" y="643244"/>
                  </a:cubicBezTo>
                  <a:cubicBezTo>
                    <a:pt x="457779" y="631623"/>
                    <a:pt x="496659" y="611621"/>
                    <a:pt x="530406" y="584856"/>
                  </a:cubicBezTo>
                  <a:cubicBezTo>
                    <a:pt x="564058" y="558090"/>
                    <a:pt x="592292" y="524753"/>
                    <a:pt x="613015" y="487320"/>
                  </a:cubicBezTo>
                  <a:cubicBezTo>
                    <a:pt x="633929" y="449886"/>
                    <a:pt x="647048" y="408453"/>
                    <a:pt x="652276" y="365590"/>
                  </a:cubicBezTo>
                  <a:cubicBezTo>
                    <a:pt x="657029" y="322632"/>
                    <a:pt x="653607" y="279294"/>
                    <a:pt x="641914" y="238050"/>
                  </a:cubicBezTo>
                  <a:cubicBezTo>
                    <a:pt x="630222" y="196902"/>
                    <a:pt x="610259" y="157945"/>
                    <a:pt x="583736" y="124131"/>
                  </a:cubicBezTo>
                  <a:lnTo>
                    <a:pt x="583736" y="124131"/>
                  </a:lnTo>
                  <a:close/>
                </a:path>
              </a:pathLst>
            </a:custGeom>
            <a:solidFill>
              <a:srgbClr val="72BF44"/>
            </a:solidFill>
            <a:ln w="0" cap="flat">
              <a:noFill/>
              <a:prstDash val="solid"/>
              <a:miter/>
            </a:ln>
          </p:spPr>
          <p:txBody>
            <a:bodyPr rtlCol="0" anchor="ctr"/>
            <a:lstStyle/>
            <a:p>
              <a:endParaRPr lang="en-CA"/>
            </a:p>
          </p:txBody>
        </p:sp>
      </p:grpSp>
      <p:sp>
        <p:nvSpPr>
          <p:cNvPr id="13" name="Slide Number Placeholder 3">
            <a:extLst>
              <a:ext uri="{FF2B5EF4-FFF2-40B4-BE49-F238E27FC236}">
                <a16:creationId xmlns:a16="http://schemas.microsoft.com/office/drawing/2014/main" id="{E7E6A078-67F8-AEAF-318B-5A23E8482F0B}"/>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en-US" smtClean="0">
                <a:latin typeface="Lora Regular Roman" pitchFamily="2" charset="0"/>
              </a:rPr>
              <a:pPr/>
              <a:t>104</a:t>
            </a:fld>
            <a:endParaRPr lang="en-US" dirty="0">
              <a:latin typeface="Lora Regular Roman" pitchFamily="2" charset="0"/>
            </a:endParaRPr>
          </a:p>
        </p:txBody>
      </p:sp>
    </p:spTree>
    <p:custDataLst>
      <p:tags r:id="rId1"/>
    </p:custDataLst>
    <p:extLst>
      <p:ext uri="{BB962C8B-B14F-4D97-AF65-F5344CB8AC3E}">
        <p14:creationId xmlns:p14="http://schemas.microsoft.com/office/powerpoint/2010/main" val="121127802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C183D7F6-B498-43B3-948B-1728B52AA6E4}">
                <adec:decorative xmlns:adec="http://schemas.microsoft.com/office/drawing/2017/decorative" val="1"/>
              </a:ext>
            </a:extLst>
          </p:cNvPr>
          <p:cNvGrpSpPr/>
          <p:nvPr/>
        </p:nvGrpSpPr>
        <p:grpSpPr>
          <a:xfrm>
            <a:off x="1025740" y="4582059"/>
            <a:ext cx="1190470" cy="1187296"/>
            <a:chOff x="2070101" y="4259263"/>
            <a:chExt cx="1190625" cy="1187450"/>
          </a:xfrm>
        </p:grpSpPr>
        <p:sp>
          <p:nvSpPr>
            <p:cNvPr id="7" name="Freeform 5"/>
            <p:cNvSpPr>
              <a:spLocks noEditPoints="1"/>
            </p:cNvSpPr>
            <p:nvPr/>
          </p:nvSpPr>
          <p:spPr bwMode="auto">
            <a:xfrm>
              <a:off x="2070101" y="4259263"/>
              <a:ext cx="1190625" cy="1187450"/>
            </a:xfrm>
            <a:custGeom>
              <a:avLst/>
              <a:gdLst>
                <a:gd name="T0" fmla="*/ 283 w 317"/>
                <a:gd name="T1" fmla="*/ 151 h 316"/>
                <a:gd name="T2" fmla="*/ 317 w 317"/>
                <a:gd name="T3" fmla="*/ 131 h 316"/>
                <a:gd name="T4" fmla="*/ 309 w 317"/>
                <a:gd name="T5" fmla="*/ 102 h 316"/>
                <a:gd name="T6" fmla="*/ 269 w 317"/>
                <a:gd name="T7" fmla="*/ 102 h 316"/>
                <a:gd name="T8" fmla="*/ 242 w 317"/>
                <a:gd name="T9" fmla="*/ 66 h 316"/>
                <a:gd name="T10" fmla="*/ 252 w 317"/>
                <a:gd name="T11" fmla="*/ 27 h 316"/>
                <a:gd name="T12" fmla="*/ 225 w 317"/>
                <a:gd name="T13" fmla="*/ 12 h 316"/>
                <a:gd name="T14" fmla="*/ 197 w 317"/>
                <a:gd name="T15" fmla="*/ 40 h 316"/>
                <a:gd name="T16" fmla="*/ 152 w 317"/>
                <a:gd name="T17" fmla="*/ 34 h 316"/>
                <a:gd name="T18" fmla="*/ 132 w 317"/>
                <a:gd name="T19" fmla="*/ 0 h 316"/>
                <a:gd name="T20" fmla="*/ 103 w 317"/>
                <a:gd name="T21" fmla="*/ 7 h 316"/>
                <a:gd name="T22" fmla="*/ 102 w 317"/>
                <a:gd name="T23" fmla="*/ 47 h 316"/>
                <a:gd name="T24" fmla="*/ 66 w 317"/>
                <a:gd name="T25" fmla="*/ 75 h 316"/>
                <a:gd name="T26" fmla="*/ 28 w 317"/>
                <a:gd name="T27" fmla="*/ 65 h 316"/>
                <a:gd name="T28" fmla="*/ 13 w 317"/>
                <a:gd name="T29" fmla="*/ 91 h 316"/>
                <a:gd name="T30" fmla="*/ 40 w 317"/>
                <a:gd name="T31" fmla="*/ 119 h 316"/>
                <a:gd name="T32" fmla="*/ 34 w 317"/>
                <a:gd name="T33" fmla="*/ 164 h 316"/>
                <a:gd name="T34" fmla="*/ 0 w 317"/>
                <a:gd name="T35" fmla="*/ 185 h 316"/>
                <a:gd name="T36" fmla="*/ 8 w 317"/>
                <a:gd name="T37" fmla="*/ 214 h 316"/>
                <a:gd name="T38" fmla="*/ 48 w 317"/>
                <a:gd name="T39" fmla="*/ 214 h 316"/>
                <a:gd name="T40" fmla="*/ 75 w 317"/>
                <a:gd name="T41" fmla="*/ 250 h 316"/>
                <a:gd name="T42" fmla="*/ 65 w 317"/>
                <a:gd name="T43" fmla="*/ 289 h 316"/>
                <a:gd name="T44" fmla="*/ 92 w 317"/>
                <a:gd name="T45" fmla="*/ 304 h 316"/>
                <a:gd name="T46" fmla="*/ 120 w 317"/>
                <a:gd name="T47" fmla="*/ 276 h 316"/>
                <a:gd name="T48" fmla="*/ 165 w 317"/>
                <a:gd name="T49" fmla="*/ 282 h 316"/>
                <a:gd name="T50" fmla="*/ 185 w 317"/>
                <a:gd name="T51" fmla="*/ 316 h 316"/>
                <a:gd name="T52" fmla="*/ 214 w 317"/>
                <a:gd name="T53" fmla="*/ 308 h 316"/>
                <a:gd name="T54" fmla="*/ 215 w 317"/>
                <a:gd name="T55" fmla="*/ 269 h 316"/>
                <a:gd name="T56" fmla="*/ 251 w 317"/>
                <a:gd name="T57" fmla="*/ 241 h 316"/>
                <a:gd name="T58" fmla="*/ 289 w 317"/>
                <a:gd name="T59" fmla="*/ 251 h 316"/>
                <a:gd name="T60" fmla="*/ 304 w 317"/>
                <a:gd name="T61" fmla="*/ 225 h 316"/>
                <a:gd name="T62" fmla="*/ 277 w 317"/>
                <a:gd name="T63" fmla="*/ 196 h 316"/>
                <a:gd name="T64" fmla="*/ 283 w 317"/>
                <a:gd name="T65" fmla="*/ 151 h 316"/>
                <a:gd name="T66" fmla="*/ 165 w 317"/>
                <a:gd name="T67" fmla="*/ 245 h 316"/>
                <a:gd name="T68" fmla="*/ 72 w 317"/>
                <a:gd name="T69" fmla="*/ 165 h 316"/>
                <a:gd name="T70" fmla="*/ 151 w 317"/>
                <a:gd name="T71" fmla="*/ 71 h 316"/>
                <a:gd name="T72" fmla="*/ 245 w 317"/>
                <a:gd name="T73" fmla="*/ 151 h 316"/>
                <a:gd name="T74" fmla="*/ 165 w 317"/>
                <a:gd name="T75" fmla="*/ 245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17" h="316">
                  <a:moveTo>
                    <a:pt x="283" y="151"/>
                  </a:moveTo>
                  <a:cubicBezTo>
                    <a:pt x="317" y="131"/>
                    <a:pt x="317" y="131"/>
                    <a:pt x="317" y="131"/>
                  </a:cubicBezTo>
                  <a:cubicBezTo>
                    <a:pt x="309" y="102"/>
                    <a:pt x="309" y="102"/>
                    <a:pt x="309" y="102"/>
                  </a:cubicBezTo>
                  <a:cubicBezTo>
                    <a:pt x="269" y="102"/>
                    <a:pt x="269" y="102"/>
                    <a:pt x="269" y="102"/>
                  </a:cubicBezTo>
                  <a:cubicBezTo>
                    <a:pt x="262" y="88"/>
                    <a:pt x="253" y="76"/>
                    <a:pt x="242" y="66"/>
                  </a:cubicBezTo>
                  <a:cubicBezTo>
                    <a:pt x="252" y="27"/>
                    <a:pt x="252" y="27"/>
                    <a:pt x="252" y="27"/>
                  </a:cubicBezTo>
                  <a:cubicBezTo>
                    <a:pt x="225" y="12"/>
                    <a:pt x="225" y="12"/>
                    <a:pt x="225" y="12"/>
                  </a:cubicBezTo>
                  <a:cubicBezTo>
                    <a:pt x="197" y="40"/>
                    <a:pt x="197" y="40"/>
                    <a:pt x="197" y="40"/>
                  </a:cubicBezTo>
                  <a:cubicBezTo>
                    <a:pt x="183" y="35"/>
                    <a:pt x="168" y="33"/>
                    <a:pt x="152" y="34"/>
                  </a:cubicBezTo>
                  <a:cubicBezTo>
                    <a:pt x="132" y="0"/>
                    <a:pt x="132" y="0"/>
                    <a:pt x="132" y="0"/>
                  </a:cubicBezTo>
                  <a:cubicBezTo>
                    <a:pt x="103" y="7"/>
                    <a:pt x="103" y="7"/>
                    <a:pt x="103" y="7"/>
                  </a:cubicBezTo>
                  <a:cubicBezTo>
                    <a:pt x="102" y="47"/>
                    <a:pt x="102" y="47"/>
                    <a:pt x="102" y="47"/>
                  </a:cubicBezTo>
                  <a:cubicBezTo>
                    <a:pt x="88" y="54"/>
                    <a:pt x="76" y="63"/>
                    <a:pt x="66" y="75"/>
                  </a:cubicBezTo>
                  <a:cubicBezTo>
                    <a:pt x="28" y="65"/>
                    <a:pt x="28" y="65"/>
                    <a:pt x="28" y="65"/>
                  </a:cubicBezTo>
                  <a:cubicBezTo>
                    <a:pt x="13" y="91"/>
                    <a:pt x="13" y="91"/>
                    <a:pt x="13" y="91"/>
                  </a:cubicBezTo>
                  <a:cubicBezTo>
                    <a:pt x="40" y="119"/>
                    <a:pt x="40" y="119"/>
                    <a:pt x="40" y="119"/>
                  </a:cubicBezTo>
                  <a:cubicBezTo>
                    <a:pt x="36" y="133"/>
                    <a:pt x="34" y="149"/>
                    <a:pt x="34" y="164"/>
                  </a:cubicBezTo>
                  <a:cubicBezTo>
                    <a:pt x="0" y="185"/>
                    <a:pt x="0" y="185"/>
                    <a:pt x="0" y="185"/>
                  </a:cubicBezTo>
                  <a:cubicBezTo>
                    <a:pt x="8" y="214"/>
                    <a:pt x="8" y="214"/>
                    <a:pt x="8" y="214"/>
                  </a:cubicBezTo>
                  <a:cubicBezTo>
                    <a:pt x="48" y="214"/>
                    <a:pt x="48" y="214"/>
                    <a:pt x="48" y="214"/>
                  </a:cubicBezTo>
                  <a:cubicBezTo>
                    <a:pt x="55" y="228"/>
                    <a:pt x="64" y="240"/>
                    <a:pt x="75" y="250"/>
                  </a:cubicBezTo>
                  <a:cubicBezTo>
                    <a:pt x="65" y="289"/>
                    <a:pt x="65" y="289"/>
                    <a:pt x="65" y="289"/>
                  </a:cubicBezTo>
                  <a:cubicBezTo>
                    <a:pt x="92" y="304"/>
                    <a:pt x="92" y="304"/>
                    <a:pt x="92" y="304"/>
                  </a:cubicBezTo>
                  <a:cubicBezTo>
                    <a:pt x="120" y="276"/>
                    <a:pt x="120" y="276"/>
                    <a:pt x="120" y="276"/>
                  </a:cubicBezTo>
                  <a:cubicBezTo>
                    <a:pt x="134" y="281"/>
                    <a:pt x="149" y="283"/>
                    <a:pt x="165" y="282"/>
                  </a:cubicBezTo>
                  <a:cubicBezTo>
                    <a:pt x="185" y="316"/>
                    <a:pt x="185" y="316"/>
                    <a:pt x="185" y="316"/>
                  </a:cubicBezTo>
                  <a:cubicBezTo>
                    <a:pt x="214" y="308"/>
                    <a:pt x="214" y="308"/>
                    <a:pt x="214" y="308"/>
                  </a:cubicBezTo>
                  <a:cubicBezTo>
                    <a:pt x="215" y="269"/>
                    <a:pt x="215" y="269"/>
                    <a:pt x="215" y="269"/>
                  </a:cubicBezTo>
                  <a:cubicBezTo>
                    <a:pt x="229" y="262"/>
                    <a:pt x="241" y="252"/>
                    <a:pt x="251" y="241"/>
                  </a:cubicBezTo>
                  <a:cubicBezTo>
                    <a:pt x="289" y="251"/>
                    <a:pt x="289" y="251"/>
                    <a:pt x="289" y="251"/>
                  </a:cubicBezTo>
                  <a:cubicBezTo>
                    <a:pt x="304" y="225"/>
                    <a:pt x="304" y="225"/>
                    <a:pt x="304" y="225"/>
                  </a:cubicBezTo>
                  <a:cubicBezTo>
                    <a:pt x="277" y="196"/>
                    <a:pt x="277" y="196"/>
                    <a:pt x="277" y="196"/>
                  </a:cubicBezTo>
                  <a:cubicBezTo>
                    <a:pt x="281" y="182"/>
                    <a:pt x="283" y="167"/>
                    <a:pt x="283" y="151"/>
                  </a:cubicBezTo>
                  <a:close/>
                  <a:moveTo>
                    <a:pt x="165" y="245"/>
                  </a:moveTo>
                  <a:cubicBezTo>
                    <a:pt x="118" y="249"/>
                    <a:pt x="76" y="213"/>
                    <a:pt x="72" y="165"/>
                  </a:cubicBezTo>
                  <a:cubicBezTo>
                    <a:pt x="68" y="117"/>
                    <a:pt x="103" y="75"/>
                    <a:pt x="151" y="71"/>
                  </a:cubicBezTo>
                  <a:cubicBezTo>
                    <a:pt x="199" y="67"/>
                    <a:pt x="241" y="103"/>
                    <a:pt x="245" y="151"/>
                  </a:cubicBezTo>
                  <a:cubicBezTo>
                    <a:pt x="249" y="199"/>
                    <a:pt x="213" y="241"/>
                    <a:pt x="165" y="245"/>
                  </a:cubicBezTo>
                  <a:close/>
                </a:path>
              </a:pathLst>
            </a:custGeom>
            <a:noFill/>
            <a:ln w="15875" cap="flat">
              <a:solidFill>
                <a:schemeClr val="accent4">
                  <a:lumMod val="5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172144"/>
                </a:solidFill>
                <a:effectLst/>
                <a:uLnTx/>
                <a:uFillTx/>
                <a:latin typeface="Open Sans Light"/>
                <a:ea typeface="+mn-ea"/>
                <a:cs typeface="+mn-cs"/>
              </a:endParaRPr>
            </a:p>
          </p:txBody>
        </p:sp>
        <p:sp>
          <p:nvSpPr>
            <p:cNvPr id="8" name="Freeform 6"/>
            <p:cNvSpPr>
              <a:spLocks noEditPoints="1"/>
            </p:cNvSpPr>
            <p:nvPr/>
          </p:nvSpPr>
          <p:spPr bwMode="auto">
            <a:xfrm>
              <a:off x="2482851" y="4672013"/>
              <a:ext cx="360363" cy="361950"/>
            </a:xfrm>
            <a:custGeom>
              <a:avLst/>
              <a:gdLst>
                <a:gd name="T0" fmla="*/ 48 w 96"/>
                <a:gd name="T1" fmla="*/ 0 h 96"/>
                <a:gd name="T2" fmla="*/ 0 w 96"/>
                <a:gd name="T3" fmla="*/ 48 h 96"/>
                <a:gd name="T4" fmla="*/ 48 w 96"/>
                <a:gd name="T5" fmla="*/ 96 h 96"/>
                <a:gd name="T6" fmla="*/ 96 w 96"/>
                <a:gd name="T7" fmla="*/ 48 h 96"/>
                <a:gd name="T8" fmla="*/ 48 w 96"/>
                <a:gd name="T9" fmla="*/ 0 h 96"/>
                <a:gd name="T10" fmla="*/ 48 w 96"/>
                <a:gd name="T11" fmla="*/ 68 h 96"/>
                <a:gd name="T12" fmla="*/ 28 w 96"/>
                <a:gd name="T13" fmla="*/ 48 h 96"/>
                <a:gd name="T14" fmla="*/ 48 w 96"/>
                <a:gd name="T15" fmla="*/ 28 h 96"/>
                <a:gd name="T16" fmla="*/ 68 w 96"/>
                <a:gd name="T17" fmla="*/ 48 h 96"/>
                <a:gd name="T18" fmla="*/ 48 w 96"/>
                <a:gd name="T19" fmla="*/ 6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6" h="96">
                  <a:moveTo>
                    <a:pt x="48" y="0"/>
                  </a:moveTo>
                  <a:cubicBezTo>
                    <a:pt x="22" y="0"/>
                    <a:pt x="0" y="22"/>
                    <a:pt x="0" y="48"/>
                  </a:cubicBezTo>
                  <a:cubicBezTo>
                    <a:pt x="0" y="75"/>
                    <a:pt x="22" y="96"/>
                    <a:pt x="48" y="96"/>
                  </a:cubicBezTo>
                  <a:cubicBezTo>
                    <a:pt x="74" y="96"/>
                    <a:pt x="96" y="75"/>
                    <a:pt x="96" y="48"/>
                  </a:cubicBezTo>
                  <a:cubicBezTo>
                    <a:pt x="96" y="22"/>
                    <a:pt x="74" y="0"/>
                    <a:pt x="48" y="0"/>
                  </a:cubicBezTo>
                  <a:close/>
                  <a:moveTo>
                    <a:pt x="48" y="68"/>
                  </a:moveTo>
                  <a:cubicBezTo>
                    <a:pt x="37" y="68"/>
                    <a:pt x="28" y="59"/>
                    <a:pt x="28" y="48"/>
                  </a:cubicBezTo>
                  <a:cubicBezTo>
                    <a:pt x="28" y="37"/>
                    <a:pt x="37" y="28"/>
                    <a:pt x="48" y="28"/>
                  </a:cubicBezTo>
                  <a:cubicBezTo>
                    <a:pt x="59" y="28"/>
                    <a:pt x="68" y="37"/>
                    <a:pt x="68" y="48"/>
                  </a:cubicBezTo>
                  <a:cubicBezTo>
                    <a:pt x="68" y="59"/>
                    <a:pt x="59" y="68"/>
                    <a:pt x="48" y="68"/>
                  </a:cubicBezTo>
                  <a:close/>
                </a:path>
              </a:pathLst>
            </a:custGeom>
            <a:noFill/>
            <a:ln w="15875" cap="flat">
              <a:solidFill>
                <a:schemeClr val="accent4">
                  <a:lumMod val="5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172144"/>
                </a:solidFill>
                <a:effectLst/>
                <a:uLnTx/>
                <a:uFillTx/>
                <a:latin typeface="Open Sans Light"/>
                <a:ea typeface="+mn-ea"/>
                <a:cs typeface="+mn-cs"/>
              </a:endParaRPr>
            </a:p>
          </p:txBody>
        </p:sp>
      </p:grpSp>
      <p:sp>
        <p:nvSpPr>
          <p:cNvPr id="9" name="Freeform 7">
            <a:extLst>
              <a:ext uri="{C183D7F6-B498-43B3-948B-1728B52AA6E4}">
                <adec:decorative xmlns:adec="http://schemas.microsoft.com/office/drawing/2017/decorative" val="1"/>
              </a:ext>
            </a:extLst>
          </p:cNvPr>
          <p:cNvSpPr>
            <a:spLocks noEditPoints="1"/>
          </p:cNvSpPr>
          <p:nvPr/>
        </p:nvSpPr>
        <p:spPr bwMode="auto">
          <a:xfrm>
            <a:off x="1727318" y="2675716"/>
            <a:ext cx="2674591" cy="2680939"/>
          </a:xfrm>
          <a:custGeom>
            <a:avLst/>
            <a:gdLst>
              <a:gd name="T0" fmla="*/ 712 w 712"/>
              <a:gd name="T1" fmla="*/ 373 h 713"/>
              <a:gd name="T2" fmla="*/ 651 w 712"/>
              <a:gd name="T3" fmla="*/ 313 h 713"/>
              <a:gd name="T4" fmla="*/ 693 w 712"/>
              <a:gd name="T5" fmla="*/ 238 h 713"/>
              <a:gd name="T6" fmla="*/ 611 w 712"/>
              <a:gd name="T7" fmla="*/ 202 h 713"/>
              <a:gd name="T8" fmla="*/ 620 w 712"/>
              <a:gd name="T9" fmla="*/ 116 h 713"/>
              <a:gd name="T10" fmla="*/ 534 w 712"/>
              <a:gd name="T11" fmla="*/ 117 h 713"/>
              <a:gd name="T12" fmla="*/ 510 w 712"/>
              <a:gd name="T13" fmla="*/ 35 h 713"/>
              <a:gd name="T14" fmla="*/ 427 w 712"/>
              <a:gd name="T15" fmla="*/ 67 h 713"/>
              <a:gd name="T16" fmla="*/ 373 w 712"/>
              <a:gd name="T17" fmla="*/ 0 h 713"/>
              <a:gd name="T18" fmla="*/ 313 w 712"/>
              <a:gd name="T19" fmla="*/ 61 h 713"/>
              <a:gd name="T20" fmla="*/ 237 w 712"/>
              <a:gd name="T21" fmla="*/ 19 h 713"/>
              <a:gd name="T22" fmla="*/ 201 w 712"/>
              <a:gd name="T23" fmla="*/ 101 h 713"/>
              <a:gd name="T24" fmla="*/ 116 w 712"/>
              <a:gd name="T25" fmla="*/ 92 h 713"/>
              <a:gd name="T26" fmla="*/ 117 w 712"/>
              <a:gd name="T27" fmla="*/ 178 h 713"/>
              <a:gd name="T28" fmla="*/ 34 w 712"/>
              <a:gd name="T29" fmla="*/ 202 h 713"/>
              <a:gd name="T30" fmla="*/ 66 w 712"/>
              <a:gd name="T31" fmla="*/ 285 h 713"/>
              <a:gd name="T32" fmla="*/ 0 w 712"/>
              <a:gd name="T33" fmla="*/ 339 h 713"/>
              <a:gd name="T34" fmla="*/ 61 w 712"/>
              <a:gd name="T35" fmla="*/ 400 h 713"/>
              <a:gd name="T36" fmla="*/ 18 w 712"/>
              <a:gd name="T37" fmla="*/ 475 h 713"/>
              <a:gd name="T38" fmla="*/ 101 w 712"/>
              <a:gd name="T39" fmla="*/ 511 h 713"/>
              <a:gd name="T40" fmla="*/ 92 w 712"/>
              <a:gd name="T41" fmla="*/ 596 h 713"/>
              <a:gd name="T42" fmla="*/ 178 w 712"/>
              <a:gd name="T43" fmla="*/ 595 h 713"/>
              <a:gd name="T44" fmla="*/ 202 w 712"/>
              <a:gd name="T45" fmla="*/ 678 h 713"/>
              <a:gd name="T46" fmla="*/ 285 w 712"/>
              <a:gd name="T47" fmla="*/ 646 h 713"/>
              <a:gd name="T48" fmla="*/ 339 w 712"/>
              <a:gd name="T49" fmla="*/ 713 h 713"/>
              <a:gd name="T50" fmla="*/ 399 w 712"/>
              <a:gd name="T51" fmla="*/ 651 h 713"/>
              <a:gd name="T52" fmla="*/ 475 w 712"/>
              <a:gd name="T53" fmla="*/ 693 h 713"/>
              <a:gd name="T54" fmla="*/ 510 w 712"/>
              <a:gd name="T55" fmla="*/ 611 h 713"/>
              <a:gd name="T56" fmla="*/ 596 w 712"/>
              <a:gd name="T57" fmla="*/ 620 h 713"/>
              <a:gd name="T58" fmla="*/ 595 w 712"/>
              <a:gd name="T59" fmla="*/ 534 h 713"/>
              <a:gd name="T60" fmla="*/ 678 w 712"/>
              <a:gd name="T61" fmla="*/ 510 h 713"/>
              <a:gd name="T62" fmla="*/ 645 w 712"/>
              <a:gd name="T63" fmla="*/ 427 h 713"/>
              <a:gd name="T64" fmla="*/ 294 w 712"/>
              <a:gd name="T65" fmla="*/ 136 h 713"/>
              <a:gd name="T66" fmla="*/ 418 w 712"/>
              <a:gd name="T67" fmla="*/ 577 h 713"/>
              <a:gd name="T68" fmla="*/ 294 w 712"/>
              <a:gd name="T69" fmla="*/ 136 h 7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712" h="713">
                <a:moveTo>
                  <a:pt x="707" y="418"/>
                </a:moveTo>
                <a:cubicBezTo>
                  <a:pt x="712" y="373"/>
                  <a:pt x="712" y="373"/>
                  <a:pt x="712" y="373"/>
                </a:cubicBezTo>
                <a:cubicBezTo>
                  <a:pt x="654" y="351"/>
                  <a:pt x="654" y="351"/>
                  <a:pt x="654" y="351"/>
                </a:cubicBezTo>
                <a:cubicBezTo>
                  <a:pt x="654" y="338"/>
                  <a:pt x="653" y="326"/>
                  <a:pt x="651" y="313"/>
                </a:cubicBezTo>
                <a:cubicBezTo>
                  <a:pt x="705" y="281"/>
                  <a:pt x="705" y="281"/>
                  <a:pt x="705" y="281"/>
                </a:cubicBezTo>
                <a:cubicBezTo>
                  <a:pt x="693" y="238"/>
                  <a:pt x="693" y="238"/>
                  <a:pt x="693" y="238"/>
                </a:cubicBezTo>
                <a:cubicBezTo>
                  <a:pt x="630" y="239"/>
                  <a:pt x="630" y="239"/>
                  <a:pt x="630" y="239"/>
                </a:cubicBezTo>
                <a:cubicBezTo>
                  <a:pt x="624" y="226"/>
                  <a:pt x="618" y="214"/>
                  <a:pt x="611" y="202"/>
                </a:cubicBezTo>
                <a:cubicBezTo>
                  <a:pt x="648" y="152"/>
                  <a:pt x="648" y="152"/>
                  <a:pt x="648" y="152"/>
                </a:cubicBezTo>
                <a:cubicBezTo>
                  <a:pt x="620" y="116"/>
                  <a:pt x="620" y="116"/>
                  <a:pt x="620" y="116"/>
                </a:cubicBezTo>
                <a:cubicBezTo>
                  <a:pt x="563" y="142"/>
                  <a:pt x="563" y="142"/>
                  <a:pt x="563" y="142"/>
                </a:cubicBezTo>
                <a:cubicBezTo>
                  <a:pt x="554" y="133"/>
                  <a:pt x="544" y="125"/>
                  <a:pt x="534" y="117"/>
                </a:cubicBezTo>
                <a:cubicBezTo>
                  <a:pt x="550" y="57"/>
                  <a:pt x="550" y="57"/>
                  <a:pt x="550" y="57"/>
                </a:cubicBezTo>
                <a:cubicBezTo>
                  <a:pt x="510" y="35"/>
                  <a:pt x="510" y="35"/>
                  <a:pt x="510" y="35"/>
                </a:cubicBezTo>
                <a:cubicBezTo>
                  <a:pt x="467" y="80"/>
                  <a:pt x="467" y="80"/>
                  <a:pt x="467" y="80"/>
                </a:cubicBezTo>
                <a:cubicBezTo>
                  <a:pt x="454" y="74"/>
                  <a:pt x="440" y="70"/>
                  <a:pt x="427" y="67"/>
                </a:cubicBezTo>
                <a:cubicBezTo>
                  <a:pt x="418" y="5"/>
                  <a:pt x="418" y="5"/>
                  <a:pt x="418" y="5"/>
                </a:cubicBezTo>
                <a:cubicBezTo>
                  <a:pt x="373" y="0"/>
                  <a:pt x="373" y="0"/>
                  <a:pt x="373" y="0"/>
                </a:cubicBezTo>
                <a:cubicBezTo>
                  <a:pt x="350" y="58"/>
                  <a:pt x="350" y="58"/>
                  <a:pt x="350" y="58"/>
                </a:cubicBezTo>
                <a:cubicBezTo>
                  <a:pt x="338" y="58"/>
                  <a:pt x="325" y="60"/>
                  <a:pt x="313" y="61"/>
                </a:cubicBezTo>
                <a:cubicBezTo>
                  <a:pt x="281" y="6"/>
                  <a:pt x="281" y="6"/>
                  <a:pt x="281" y="6"/>
                </a:cubicBezTo>
                <a:cubicBezTo>
                  <a:pt x="237" y="19"/>
                  <a:pt x="237" y="19"/>
                  <a:pt x="237" y="19"/>
                </a:cubicBezTo>
                <a:cubicBezTo>
                  <a:pt x="239" y="82"/>
                  <a:pt x="239" y="82"/>
                  <a:pt x="239" y="82"/>
                </a:cubicBezTo>
                <a:cubicBezTo>
                  <a:pt x="226" y="88"/>
                  <a:pt x="213" y="94"/>
                  <a:pt x="201" y="101"/>
                </a:cubicBezTo>
                <a:cubicBezTo>
                  <a:pt x="151" y="64"/>
                  <a:pt x="151" y="64"/>
                  <a:pt x="151" y="64"/>
                </a:cubicBezTo>
                <a:cubicBezTo>
                  <a:pt x="116" y="92"/>
                  <a:pt x="116" y="92"/>
                  <a:pt x="116" y="92"/>
                </a:cubicBezTo>
                <a:cubicBezTo>
                  <a:pt x="141" y="149"/>
                  <a:pt x="141" y="149"/>
                  <a:pt x="141" y="149"/>
                </a:cubicBezTo>
                <a:cubicBezTo>
                  <a:pt x="132" y="159"/>
                  <a:pt x="124" y="168"/>
                  <a:pt x="117" y="178"/>
                </a:cubicBezTo>
                <a:cubicBezTo>
                  <a:pt x="56" y="163"/>
                  <a:pt x="56" y="163"/>
                  <a:pt x="56" y="163"/>
                </a:cubicBezTo>
                <a:cubicBezTo>
                  <a:pt x="34" y="202"/>
                  <a:pt x="34" y="202"/>
                  <a:pt x="34" y="202"/>
                </a:cubicBezTo>
                <a:cubicBezTo>
                  <a:pt x="79" y="245"/>
                  <a:pt x="79" y="245"/>
                  <a:pt x="79" y="245"/>
                </a:cubicBezTo>
                <a:cubicBezTo>
                  <a:pt x="74" y="258"/>
                  <a:pt x="70" y="272"/>
                  <a:pt x="66" y="285"/>
                </a:cubicBezTo>
                <a:cubicBezTo>
                  <a:pt x="5" y="294"/>
                  <a:pt x="5" y="294"/>
                  <a:pt x="5" y="294"/>
                </a:cubicBezTo>
                <a:cubicBezTo>
                  <a:pt x="0" y="339"/>
                  <a:pt x="0" y="339"/>
                  <a:pt x="0" y="339"/>
                </a:cubicBezTo>
                <a:cubicBezTo>
                  <a:pt x="58" y="362"/>
                  <a:pt x="58" y="362"/>
                  <a:pt x="58" y="362"/>
                </a:cubicBezTo>
                <a:cubicBezTo>
                  <a:pt x="58" y="374"/>
                  <a:pt x="59" y="387"/>
                  <a:pt x="61" y="400"/>
                </a:cubicBezTo>
                <a:cubicBezTo>
                  <a:pt x="6" y="431"/>
                  <a:pt x="6" y="431"/>
                  <a:pt x="6" y="431"/>
                </a:cubicBezTo>
                <a:cubicBezTo>
                  <a:pt x="18" y="475"/>
                  <a:pt x="18" y="475"/>
                  <a:pt x="18" y="475"/>
                </a:cubicBezTo>
                <a:cubicBezTo>
                  <a:pt x="82" y="474"/>
                  <a:pt x="82" y="474"/>
                  <a:pt x="82" y="474"/>
                </a:cubicBezTo>
                <a:cubicBezTo>
                  <a:pt x="87" y="487"/>
                  <a:pt x="94" y="499"/>
                  <a:pt x="101" y="511"/>
                </a:cubicBezTo>
                <a:cubicBezTo>
                  <a:pt x="64" y="561"/>
                  <a:pt x="64" y="561"/>
                  <a:pt x="64" y="561"/>
                </a:cubicBezTo>
                <a:cubicBezTo>
                  <a:pt x="92" y="596"/>
                  <a:pt x="92" y="596"/>
                  <a:pt x="92" y="596"/>
                </a:cubicBezTo>
                <a:cubicBezTo>
                  <a:pt x="149" y="571"/>
                  <a:pt x="149" y="571"/>
                  <a:pt x="149" y="571"/>
                </a:cubicBezTo>
                <a:cubicBezTo>
                  <a:pt x="158" y="580"/>
                  <a:pt x="168" y="588"/>
                  <a:pt x="178" y="595"/>
                </a:cubicBezTo>
                <a:cubicBezTo>
                  <a:pt x="162" y="656"/>
                  <a:pt x="162" y="656"/>
                  <a:pt x="162" y="656"/>
                </a:cubicBezTo>
                <a:cubicBezTo>
                  <a:pt x="202" y="678"/>
                  <a:pt x="202" y="678"/>
                  <a:pt x="202" y="678"/>
                </a:cubicBezTo>
                <a:cubicBezTo>
                  <a:pt x="245" y="633"/>
                  <a:pt x="245" y="633"/>
                  <a:pt x="245" y="633"/>
                </a:cubicBezTo>
                <a:cubicBezTo>
                  <a:pt x="258" y="638"/>
                  <a:pt x="271" y="642"/>
                  <a:pt x="285" y="646"/>
                </a:cubicBezTo>
                <a:cubicBezTo>
                  <a:pt x="294" y="708"/>
                  <a:pt x="294" y="708"/>
                  <a:pt x="294" y="708"/>
                </a:cubicBezTo>
                <a:cubicBezTo>
                  <a:pt x="339" y="713"/>
                  <a:pt x="339" y="713"/>
                  <a:pt x="339" y="713"/>
                </a:cubicBezTo>
                <a:cubicBezTo>
                  <a:pt x="361" y="654"/>
                  <a:pt x="361" y="654"/>
                  <a:pt x="361" y="654"/>
                </a:cubicBezTo>
                <a:cubicBezTo>
                  <a:pt x="374" y="654"/>
                  <a:pt x="387" y="653"/>
                  <a:pt x="399" y="651"/>
                </a:cubicBezTo>
                <a:cubicBezTo>
                  <a:pt x="431" y="706"/>
                  <a:pt x="431" y="706"/>
                  <a:pt x="431" y="706"/>
                </a:cubicBezTo>
                <a:cubicBezTo>
                  <a:pt x="475" y="693"/>
                  <a:pt x="475" y="693"/>
                  <a:pt x="475" y="693"/>
                </a:cubicBezTo>
                <a:cubicBezTo>
                  <a:pt x="473" y="630"/>
                  <a:pt x="473" y="630"/>
                  <a:pt x="473" y="630"/>
                </a:cubicBezTo>
                <a:cubicBezTo>
                  <a:pt x="486" y="625"/>
                  <a:pt x="499" y="618"/>
                  <a:pt x="510" y="611"/>
                </a:cubicBezTo>
                <a:cubicBezTo>
                  <a:pt x="560" y="649"/>
                  <a:pt x="560" y="649"/>
                  <a:pt x="560" y="649"/>
                </a:cubicBezTo>
                <a:cubicBezTo>
                  <a:pt x="596" y="620"/>
                  <a:pt x="596" y="620"/>
                  <a:pt x="596" y="620"/>
                </a:cubicBezTo>
                <a:cubicBezTo>
                  <a:pt x="570" y="563"/>
                  <a:pt x="570" y="563"/>
                  <a:pt x="570" y="563"/>
                </a:cubicBezTo>
                <a:cubicBezTo>
                  <a:pt x="579" y="554"/>
                  <a:pt x="587" y="544"/>
                  <a:pt x="595" y="534"/>
                </a:cubicBezTo>
                <a:cubicBezTo>
                  <a:pt x="655" y="550"/>
                  <a:pt x="655" y="550"/>
                  <a:pt x="655" y="550"/>
                </a:cubicBezTo>
                <a:cubicBezTo>
                  <a:pt x="678" y="510"/>
                  <a:pt x="678" y="510"/>
                  <a:pt x="678" y="510"/>
                </a:cubicBezTo>
                <a:cubicBezTo>
                  <a:pt x="633" y="467"/>
                  <a:pt x="633" y="467"/>
                  <a:pt x="633" y="467"/>
                </a:cubicBezTo>
                <a:cubicBezTo>
                  <a:pt x="638" y="454"/>
                  <a:pt x="642" y="441"/>
                  <a:pt x="645" y="427"/>
                </a:cubicBezTo>
                <a:lnTo>
                  <a:pt x="707" y="418"/>
                </a:lnTo>
                <a:close/>
                <a:moveTo>
                  <a:pt x="294" y="136"/>
                </a:moveTo>
                <a:cubicBezTo>
                  <a:pt x="415" y="101"/>
                  <a:pt x="542" y="172"/>
                  <a:pt x="577" y="294"/>
                </a:cubicBezTo>
                <a:cubicBezTo>
                  <a:pt x="611" y="416"/>
                  <a:pt x="540" y="543"/>
                  <a:pt x="418" y="577"/>
                </a:cubicBezTo>
                <a:cubicBezTo>
                  <a:pt x="296" y="611"/>
                  <a:pt x="170" y="540"/>
                  <a:pt x="135" y="419"/>
                </a:cubicBezTo>
                <a:cubicBezTo>
                  <a:pt x="101" y="297"/>
                  <a:pt x="172" y="170"/>
                  <a:pt x="294" y="136"/>
                </a:cubicBezTo>
                <a:close/>
              </a:path>
            </a:pathLst>
          </a:custGeom>
          <a:solidFill>
            <a:schemeClr val="accent1"/>
          </a:solidFill>
          <a:ln>
            <a:noFill/>
          </a:ln>
        </p:spPr>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172144"/>
              </a:solidFill>
              <a:effectLst/>
              <a:uLnTx/>
              <a:uFillTx/>
              <a:latin typeface="Open Sans Light"/>
              <a:ea typeface="+mn-ea"/>
              <a:cs typeface="+mn-cs"/>
            </a:endParaRPr>
          </a:p>
        </p:txBody>
      </p:sp>
      <p:sp>
        <p:nvSpPr>
          <p:cNvPr id="10" name="Freeform 8">
            <a:extLst>
              <a:ext uri="{C183D7F6-B498-43B3-948B-1728B52AA6E4}">
                <adec:decorative xmlns:adec="http://schemas.microsoft.com/office/drawing/2017/decorative" val="1"/>
              </a:ext>
            </a:extLst>
          </p:cNvPr>
          <p:cNvSpPr>
            <a:spLocks noEditPoints="1"/>
          </p:cNvSpPr>
          <p:nvPr/>
        </p:nvSpPr>
        <p:spPr bwMode="auto">
          <a:xfrm>
            <a:off x="5719367" y="2593179"/>
            <a:ext cx="3368236" cy="3371412"/>
          </a:xfrm>
          <a:custGeom>
            <a:avLst/>
            <a:gdLst>
              <a:gd name="T0" fmla="*/ 897 w 897"/>
              <a:gd name="T1" fmla="*/ 470 h 897"/>
              <a:gd name="T2" fmla="*/ 820 w 897"/>
              <a:gd name="T3" fmla="*/ 394 h 897"/>
              <a:gd name="T4" fmla="*/ 873 w 897"/>
              <a:gd name="T5" fmla="*/ 299 h 897"/>
              <a:gd name="T6" fmla="*/ 769 w 897"/>
              <a:gd name="T7" fmla="*/ 254 h 897"/>
              <a:gd name="T8" fmla="*/ 781 w 897"/>
              <a:gd name="T9" fmla="*/ 146 h 897"/>
              <a:gd name="T10" fmla="*/ 672 w 897"/>
              <a:gd name="T11" fmla="*/ 148 h 897"/>
              <a:gd name="T12" fmla="*/ 643 w 897"/>
              <a:gd name="T13" fmla="*/ 43 h 897"/>
              <a:gd name="T14" fmla="*/ 538 w 897"/>
              <a:gd name="T15" fmla="*/ 84 h 897"/>
              <a:gd name="T16" fmla="*/ 470 w 897"/>
              <a:gd name="T17" fmla="*/ 0 h 897"/>
              <a:gd name="T18" fmla="*/ 394 w 897"/>
              <a:gd name="T19" fmla="*/ 77 h 897"/>
              <a:gd name="T20" fmla="*/ 299 w 897"/>
              <a:gd name="T21" fmla="*/ 24 h 897"/>
              <a:gd name="T22" fmla="*/ 254 w 897"/>
              <a:gd name="T23" fmla="*/ 128 h 897"/>
              <a:gd name="T24" fmla="*/ 146 w 897"/>
              <a:gd name="T25" fmla="*/ 116 h 897"/>
              <a:gd name="T26" fmla="*/ 147 w 897"/>
              <a:gd name="T27" fmla="*/ 225 h 897"/>
              <a:gd name="T28" fmla="*/ 43 w 897"/>
              <a:gd name="T29" fmla="*/ 255 h 897"/>
              <a:gd name="T30" fmla="*/ 84 w 897"/>
              <a:gd name="T31" fmla="*/ 359 h 897"/>
              <a:gd name="T32" fmla="*/ 0 w 897"/>
              <a:gd name="T33" fmla="*/ 427 h 897"/>
              <a:gd name="T34" fmla="*/ 77 w 897"/>
              <a:gd name="T35" fmla="*/ 503 h 897"/>
              <a:gd name="T36" fmla="*/ 23 w 897"/>
              <a:gd name="T37" fmla="*/ 598 h 897"/>
              <a:gd name="T38" fmla="*/ 127 w 897"/>
              <a:gd name="T39" fmla="*/ 643 h 897"/>
              <a:gd name="T40" fmla="*/ 116 w 897"/>
              <a:gd name="T41" fmla="*/ 751 h 897"/>
              <a:gd name="T42" fmla="*/ 224 w 897"/>
              <a:gd name="T43" fmla="*/ 750 h 897"/>
              <a:gd name="T44" fmla="*/ 254 w 897"/>
              <a:gd name="T45" fmla="*/ 854 h 897"/>
              <a:gd name="T46" fmla="*/ 359 w 897"/>
              <a:gd name="T47" fmla="*/ 813 h 897"/>
              <a:gd name="T48" fmla="*/ 427 w 897"/>
              <a:gd name="T49" fmla="*/ 897 h 897"/>
              <a:gd name="T50" fmla="*/ 503 w 897"/>
              <a:gd name="T51" fmla="*/ 820 h 897"/>
              <a:gd name="T52" fmla="*/ 598 w 897"/>
              <a:gd name="T53" fmla="*/ 873 h 897"/>
              <a:gd name="T54" fmla="*/ 643 w 897"/>
              <a:gd name="T55" fmla="*/ 770 h 897"/>
              <a:gd name="T56" fmla="*/ 751 w 897"/>
              <a:gd name="T57" fmla="*/ 781 h 897"/>
              <a:gd name="T58" fmla="*/ 750 w 897"/>
              <a:gd name="T59" fmla="*/ 673 h 897"/>
              <a:gd name="T60" fmla="*/ 854 w 897"/>
              <a:gd name="T61" fmla="*/ 643 h 897"/>
              <a:gd name="T62" fmla="*/ 813 w 897"/>
              <a:gd name="T63" fmla="*/ 538 h 897"/>
              <a:gd name="T64" fmla="*/ 370 w 897"/>
              <a:gd name="T65" fmla="*/ 171 h 897"/>
              <a:gd name="T66" fmla="*/ 527 w 897"/>
              <a:gd name="T67" fmla="*/ 727 h 897"/>
              <a:gd name="T68" fmla="*/ 370 w 897"/>
              <a:gd name="T69" fmla="*/ 171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897" h="897">
                <a:moveTo>
                  <a:pt x="891" y="527"/>
                </a:moveTo>
                <a:cubicBezTo>
                  <a:pt x="897" y="470"/>
                  <a:pt x="897" y="470"/>
                  <a:pt x="897" y="470"/>
                </a:cubicBezTo>
                <a:cubicBezTo>
                  <a:pt x="824" y="442"/>
                  <a:pt x="824" y="442"/>
                  <a:pt x="824" y="442"/>
                </a:cubicBezTo>
                <a:cubicBezTo>
                  <a:pt x="824" y="426"/>
                  <a:pt x="822" y="410"/>
                  <a:pt x="820" y="394"/>
                </a:cubicBezTo>
                <a:cubicBezTo>
                  <a:pt x="889" y="354"/>
                  <a:pt x="889" y="354"/>
                  <a:pt x="889" y="354"/>
                </a:cubicBezTo>
                <a:cubicBezTo>
                  <a:pt x="873" y="299"/>
                  <a:pt x="873" y="299"/>
                  <a:pt x="873" y="299"/>
                </a:cubicBezTo>
                <a:cubicBezTo>
                  <a:pt x="794" y="301"/>
                  <a:pt x="794" y="301"/>
                  <a:pt x="794" y="301"/>
                </a:cubicBezTo>
                <a:cubicBezTo>
                  <a:pt x="787" y="285"/>
                  <a:pt x="778" y="269"/>
                  <a:pt x="769" y="254"/>
                </a:cubicBezTo>
                <a:cubicBezTo>
                  <a:pt x="816" y="191"/>
                  <a:pt x="816" y="191"/>
                  <a:pt x="816" y="191"/>
                </a:cubicBezTo>
                <a:cubicBezTo>
                  <a:pt x="781" y="146"/>
                  <a:pt x="781" y="146"/>
                  <a:pt x="781" y="146"/>
                </a:cubicBezTo>
                <a:cubicBezTo>
                  <a:pt x="709" y="178"/>
                  <a:pt x="709" y="178"/>
                  <a:pt x="709" y="178"/>
                </a:cubicBezTo>
                <a:cubicBezTo>
                  <a:pt x="697" y="167"/>
                  <a:pt x="685" y="157"/>
                  <a:pt x="672" y="148"/>
                </a:cubicBezTo>
                <a:cubicBezTo>
                  <a:pt x="692" y="71"/>
                  <a:pt x="692" y="71"/>
                  <a:pt x="692" y="71"/>
                </a:cubicBezTo>
                <a:cubicBezTo>
                  <a:pt x="643" y="43"/>
                  <a:pt x="643" y="43"/>
                  <a:pt x="643" y="43"/>
                </a:cubicBezTo>
                <a:cubicBezTo>
                  <a:pt x="588" y="100"/>
                  <a:pt x="588" y="100"/>
                  <a:pt x="588" y="100"/>
                </a:cubicBezTo>
                <a:cubicBezTo>
                  <a:pt x="572" y="94"/>
                  <a:pt x="555" y="88"/>
                  <a:pt x="538" y="84"/>
                </a:cubicBezTo>
                <a:cubicBezTo>
                  <a:pt x="527" y="6"/>
                  <a:pt x="527" y="6"/>
                  <a:pt x="527" y="6"/>
                </a:cubicBezTo>
                <a:cubicBezTo>
                  <a:pt x="470" y="0"/>
                  <a:pt x="470" y="0"/>
                  <a:pt x="470" y="0"/>
                </a:cubicBezTo>
                <a:cubicBezTo>
                  <a:pt x="442" y="73"/>
                  <a:pt x="442" y="73"/>
                  <a:pt x="442" y="73"/>
                </a:cubicBezTo>
                <a:cubicBezTo>
                  <a:pt x="426" y="74"/>
                  <a:pt x="410" y="75"/>
                  <a:pt x="394" y="77"/>
                </a:cubicBezTo>
                <a:cubicBezTo>
                  <a:pt x="354" y="8"/>
                  <a:pt x="354" y="8"/>
                  <a:pt x="354" y="8"/>
                </a:cubicBezTo>
                <a:cubicBezTo>
                  <a:pt x="299" y="24"/>
                  <a:pt x="299" y="24"/>
                  <a:pt x="299" y="24"/>
                </a:cubicBezTo>
                <a:cubicBezTo>
                  <a:pt x="301" y="104"/>
                  <a:pt x="301" y="104"/>
                  <a:pt x="301" y="104"/>
                </a:cubicBezTo>
                <a:cubicBezTo>
                  <a:pt x="284" y="111"/>
                  <a:pt x="269" y="119"/>
                  <a:pt x="254" y="128"/>
                </a:cubicBezTo>
                <a:cubicBezTo>
                  <a:pt x="191" y="81"/>
                  <a:pt x="191" y="81"/>
                  <a:pt x="191" y="81"/>
                </a:cubicBezTo>
                <a:cubicBezTo>
                  <a:pt x="146" y="116"/>
                  <a:pt x="146" y="116"/>
                  <a:pt x="146" y="116"/>
                </a:cubicBezTo>
                <a:cubicBezTo>
                  <a:pt x="178" y="188"/>
                  <a:pt x="178" y="188"/>
                  <a:pt x="178" y="188"/>
                </a:cubicBezTo>
                <a:cubicBezTo>
                  <a:pt x="167" y="200"/>
                  <a:pt x="157" y="212"/>
                  <a:pt x="147" y="225"/>
                </a:cubicBezTo>
                <a:cubicBezTo>
                  <a:pt x="71" y="205"/>
                  <a:pt x="71" y="205"/>
                  <a:pt x="71" y="205"/>
                </a:cubicBezTo>
                <a:cubicBezTo>
                  <a:pt x="43" y="255"/>
                  <a:pt x="43" y="255"/>
                  <a:pt x="43" y="255"/>
                </a:cubicBezTo>
                <a:cubicBezTo>
                  <a:pt x="100" y="309"/>
                  <a:pt x="100" y="309"/>
                  <a:pt x="100" y="309"/>
                </a:cubicBezTo>
                <a:cubicBezTo>
                  <a:pt x="93" y="325"/>
                  <a:pt x="88" y="342"/>
                  <a:pt x="84" y="359"/>
                </a:cubicBezTo>
                <a:cubicBezTo>
                  <a:pt x="6" y="371"/>
                  <a:pt x="6" y="371"/>
                  <a:pt x="6" y="371"/>
                </a:cubicBezTo>
                <a:cubicBezTo>
                  <a:pt x="0" y="427"/>
                  <a:pt x="0" y="427"/>
                  <a:pt x="0" y="427"/>
                </a:cubicBezTo>
                <a:cubicBezTo>
                  <a:pt x="73" y="455"/>
                  <a:pt x="73" y="455"/>
                  <a:pt x="73" y="455"/>
                </a:cubicBezTo>
                <a:cubicBezTo>
                  <a:pt x="73" y="471"/>
                  <a:pt x="75" y="487"/>
                  <a:pt x="77" y="503"/>
                </a:cubicBezTo>
                <a:cubicBezTo>
                  <a:pt x="8" y="543"/>
                  <a:pt x="8" y="543"/>
                  <a:pt x="8" y="543"/>
                </a:cubicBezTo>
                <a:cubicBezTo>
                  <a:pt x="23" y="598"/>
                  <a:pt x="23" y="598"/>
                  <a:pt x="23" y="598"/>
                </a:cubicBezTo>
                <a:cubicBezTo>
                  <a:pt x="103" y="596"/>
                  <a:pt x="103" y="596"/>
                  <a:pt x="103" y="596"/>
                </a:cubicBezTo>
                <a:cubicBezTo>
                  <a:pt x="110" y="613"/>
                  <a:pt x="118" y="628"/>
                  <a:pt x="127" y="643"/>
                </a:cubicBezTo>
                <a:cubicBezTo>
                  <a:pt x="80" y="706"/>
                  <a:pt x="80" y="706"/>
                  <a:pt x="80" y="706"/>
                </a:cubicBezTo>
                <a:cubicBezTo>
                  <a:pt x="116" y="751"/>
                  <a:pt x="116" y="751"/>
                  <a:pt x="116" y="751"/>
                </a:cubicBezTo>
                <a:cubicBezTo>
                  <a:pt x="188" y="719"/>
                  <a:pt x="188" y="719"/>
                  <a:pt x="188" y="719"/>
                </a:cubicBezTo>
                <a:cubicBezTo>
                  <a:pt x="199" y="730"/>
                  <a:pt x="212" y="740"/>
                  <a:pt x="224" y="750"/>
                </a:cubicBezTo>
                <a:cubicBezTo>
                  <a:pt x="205" y="826"/>
                  <a:pt x="205" y="826"/>
                  <a:pt x="205" y="826"/>
                </a:cubicBezTo>
                <a:cubicBezTo>
                  <a:pt x="254" y="854"/>
                  <a:pt x="254" y="854"/>
                  <a:pt x="254" y="854"/>
                </a:cubicBezTo>
                <a:cubicBezTo>
                  <a:pt x="309" y="797"/>
                  <a:pt x="309" y="797"/>
                  <a:pt x="309" y="797"/>
                </a:cubicBezTo>
                <a:cubicBezTo>
                  <a:pt x="325" y="804"/>
                  <a:pt x="342" y="809"/>
                  <a:pt x="359" y="813"/>
                </a:cubicBezTo>
                <a:cubicBezTo>
                  <a:pt x="370" y="891"/>
                  <a:pt x="370" y="891"/>
                  <a:pt x="370" y="891"/>
                </a:cubicBezTo>
                <a:cubicBezTo>
                  <a:pt x="427" y="897"/>
                  <a:pt x="427" y="897"/>
                  <a:pt x="427" y="897"/>
                </a:cubicBezTo>
                <a:cubicBezTo>
                  <a:pt x="455" y="824"/>
                  <a:pt x="455" y="824"/>
                  <a:pt x="455" y="824"/>
                </a:cubicBezTo>
                <a:cubicBezTo>
                  <a:pt x="471" y="824"/>
                  <a:pt x="487" y="822"/>
                  <a:pt x="503" y="820"/>
                </a:cubicBezTo>
                <a:cubicBezTo>
                  <a:pt x="543" y="889"/>
                  <a:pt x="543" y="889"/>
                  <a:pt x="543" y="889"/>
                </a:cubicBezTo>
                <a:cubicBezTo>
                  <a:pt x="598" y="873"/>
                  <a:pt x="598" y="873"/>
                  <a:pt x="598" y="873"/>
                </a:cubicBezTo>
                <a:cubicBezTo>
                  <a:pt x="596" y="794"/>
                  <a:pt x="596" y="794"/>
                  <a:pt x="596" y="794"/>
                </a:cubicBezTo>
                <a:cubicBezTo>
                  <a:pt x="612" y="787"/>
                  <a:pt x="628" y="779"/>
                  <a:pt x="643" y="770"/>
                </a:cubicBezTo>
                <a:cubicBezTo>
                  <a:pt x="706" y="817"/>
                  <a:pt x="706" y="817"/>
                  <a:pt x="706" y="817"/>
                </a:cubicBezTo>
                <a:cubicBezTo>
                  <a:pt x="751" y="781"/>
                  <a:pt x="751" y="781"/>
                  <a:pt x="751" y="781"/>
                </a:cubicBezTo>
                <a:cubicBezTo>
                  <a:pt x="719" y="709"/>
                  <a:pt x="719" y="709"/>
                  <a:pt x="719" y="709"/>
                </a:cubicBezTo>
                <a:cubicBezTo>
                  <a:pt x="730" y="698"/>
                  <a:pt x="740" y="685"/>
                  <a:pt x="750" y="673"/>
                </a:cubicBezTo>
                <a:cubicBezTo>
                  <a:pt x="826" y="693"/>
                  <a:pt x="826" y="693"/>
                  <a:pt x="826" y="693"/>
                </a:cubicBezTo>
                <a:cubicBezTo>
                  <a:pt x="854" y="643"/>
                  <a:pt x="854" y="643"/>
                  <a:pt x="854" y="643"/>
                </a:cubicBezTo>
                <a:cubicBezTo>
                  <a:pt x="797" y="588"/>
                  <a:pt x="797" y="588"/>
                  <a:pt x="797" y="588"/>
                </a:cubicBezTo>
                <a:cubicBezTo>
                  <a:pt x="803" y="572"/>
                  <a:pt x="809" y="555"/>
                  <a:pt x="813" y="538"/>
                </a:cubicBezTo>
                <a:lnTo>
                  <a:pt x="891" y="527"/>
                </a:lnTo>
                <a:close/>
                <a:moveTo>
                  <a:pt x="370" y="171"/>
                </a:moveTo>
                <a:cubicBezTo>
                  <a:pt x="523" y="127"/>
                  <a:pt x="683" y="217"/>
                  <a:pt x="726" y="370"/>
                </a:cubicBezTo>
                <a:cubicBezTo>
                  <a:pt x="770" y="524"/>
                  <a:pt x="680" y="683"/>
                  <a:pt x="527" y="727"/>
                </a:cubicBezTo>
                <a:cubicBezTo>
                  <a:pt x="373" y="770"/>
                  <a:pt x="214" y="681"/>
                  <a:pt x="171" y="527"/>
                </a:cubicBezTo>
                <a:cubicBezTo>
                  <a:pt x="127" y="374"/>
                  <a:pt x="217" y="214"/>
                  <a:pt x="370" y="171"/>
                </a:cubicBezTo>
                <a:close/>
              </a:path>
            </a:pathLst>
          </a:custGeom>
          <a:solidFill>
            <a:srgbClr val="92D050"/>
          </a:solidFill>
          <a:ln>
            <a:noFill/>
          </a:ln>
        </p:spPr>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172144"/>
              </a:solidFill>
              <a:effectLst/>
              <a:uLnTx/>
              <a:uFillTx/>
              <a:latin typeface="Open Sans Light"/>
              <a:ea typeface="+mn-ea"/>
              <a:cs typeface="+mn-cs"/>
            </a:endParaRPr>
          </a:p>
        </p:txBody>
      </p:sp>
      <p:grpSp>
        <p:nvGrpSpPr>
          <p:cNvPr id="11" name="Group 10">
            <a:extLst>
              <a:ext uri="{C183D7F6-B498-43B3-948B-1728B52AA6E4}">
                <adec:decorative xmlns:adec="http://schemas.microsoft.com/office/drawing/2017/decorative" val="1"/>
              </a:ext>
            </a:extLst>
          </p:cNvPr>
          <p:cNvGrpSpPr/>
          <p:nvPr/>
        </p:nvGrpSpPr>
        <p:grpSpPr>
          <a:xfrm>
            <a:off x="5801899" y="1621761"/>
            <a:ext cx="774599" cy="771425"/>
            <a:chOff x="6846889" y="1298575"/>
            <a:chExt cx="774700" cy="771525"/>
          </a:xfrm>
          <a:solidFill>
            <a:schemeClr val="accent1"/>
          </a:solidFill>
        </p:grpSpPr>
        <p:sp>
          <p:nvSpPr>
            <p:cNvPr id="12" name="Freeform 9"/>
            <p:cNvSpPr>
              <a:spLocks/>
            </p:cNvSpPr>
            <p:nvPr/>
          </p:nvSpPr>
          <p:spPr bwMode="auto">
            <a:xfrm>
              <a:off x="7124701" y="1584325"/>
              <a:ext cx="214313" cy="200025"/>
            </a:xfrm>
            <a:custGeom>
              <a:avLst/>
              <a:gdLst>
                <a:gd name="T0" fmla="*/ 36 w 57"/>
                <a:gd name="T1" fmla="*/ 1 h 53"/>
                <a:gd name="T2" fmla="*/ 29 w 57"/>
                <a:gd name="T3" fmla="*/ 0 h 53"/>
                <a:gd name="T4" fmla="*/ 4 w 57"/>
                <a:gd name="T5" fmla="*/ 20 h 53"/>
                <a:gd name="T6" fmla="*/ 23 w 57"/>
                <a:gd name="T7" fmla="*/ 52 h 53"/>
                <a:gd name="T8" fmla="*/ 29 w 57"/>
                <a:gd name="T9" fmla="*/ 53 h 53"/>
                <a:gd name="T10" fmla="*/ 55 w 57"/>
                <a:gd name="T11" fmla="*/ 33 h 53"/>
                <a:gd name="T12" fmla="*/ 52 w 57"/>
                <a:gd name="T13" fmla="*/ 13 h 53"/>
                <a:gd name="T14" fmla="*/ 36 w 57"/>
                <a:gd name="T15" fmla="*/ 1 h 5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7" h="53">
                  <a:moveTo>
                    <a:pt x="36" y="1"/>
                  </a:moveTo>
                  <a:cubicBezTo>
                    <a:pt x="34" y="0"/>
                    <a:pt x="31" y="0"/>
                    <a:pt x="29" y="0"/>
                  </a:cubicBezTo>
                  <a:cubicBezTo>
                    <a:pt x="17" y="0"/>
                    <a:pt x="7" y="8"/>
                    <a:pt x="4" y="20"/>
                  </a:cubicBezTo>
                  <a:cubicBezTo>
                    <a:pt x="0" y="34"/>
                    <a:pt x="9" y="48"/>
                    <a:pt x="23" y="52"/>
                  </a:cubicBezTo>
                  <a:cubicBezTo>
                    <a:pt x="25" y="52"/>
                    <a:pt x="27" y="53"/>
                    <a:pt x="29" y="53"/>
                  </a:cubicBezTo>
                  <a:cubicBezTo>
                    <a:pt x="41" y="53"/>
                    <a:pt x="52" y="44"/>
                    <a:pt x="55" y="33"/>
                  </a:cubicBezTo>
                  <a:cubicBezTo>
                    <a:pt x="57" y="26"/>
                    <a:pt x="55" y="19"/>
                    <a:pt x="52" y="13"/>
                  </a:cubicBezTo>
                  <a:cubicBezTo>
                    <a:pt x="48" y="7"/>
                    <a:pt x="42" y="2"/>
                    <a:pt x="36"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172144"/>
                </a:solidFill>
                <a:effectLst/>
                <a:uLnTx/>
                <a:uFillTx/>
                <a:latin typeface="Open Sans Light"/>
                <a:ea typeface="+mn-ea"/>
                <a:cs typeface="+mn-cs"/>
              </a:endParaRPr>
            </a:p>
          </p:txBody>
        </p:sp>
        <p:sp>
          <p:nvSpPr>
            <p:cNvPr id="13" name="Freeform 10"/>
            <p:cNvSpPr>
              <a:spLocks noEditPoints="1"/>
            </p:cNvSpPr>
            <p:nvPr/>
          </p:nvSpPr>
          <p:spPr bwMode="auto">
            <a:xfrm>
              <a:off x="6846889" y="1298575"/>
              <a:ext cx="774700" cy="771525"/>
            </a:xfrm>
            <a:custGeom>
              <a:avLst/>
              <a:gdLst>
                <a:gd name="T0" fmla="*/ 204 w 206"/>
                <a:gd name="T1" fmla="*/ 124 h 205"/>
                <a:gd name="T2" fmla="*/ 206 w 206"/>
                <a:gd name="T3" fmla="*/ 99 h 205"/>
                <a:gd name="T4" fmla="*/ 181 w 206"/>
                <a:gd name="T5" fmla="*/ 88 h 205"/>
                <a:gd name="T6" fmla="*/ 174 w 206"/>
                <a:gd name="T7" fmla="*/ 69 h 205"/>
                <a:gd name="T8" fmla="*/ 189 w 206"/>
                <a:gd name="T9" fmla="*/ 46 h 205"/>
                <a:gd name="T10" fmla="*/ 174 w 206"/>
                <a:gd name="T11" fmla="*/ 27 h 205"/>
                <a:gd name="T12" fmla="*/ 148 w 206"/>
                <a:gd name="T13" fmla="*/ 38 h 205"/>
                <a:gd name="T14" fmla="*/ 131 w 206"/>
                <a:gd name="T15" fmla="*/ 29 h 205"/>
                <a:gd name="T16" fmla="*/ 125 w 206"/>
                <a:gd name="T17" fmla="*/ 2 h 205"/>
                <a:gd name="T18" fmla="*/ 101 w 206"/>
                <a:gd name="T19" fmla="*/ 0 h 205"/>
                <a:gd name="T20" fmla="*/ 90 w 206"/>
                <a:gd name="T21" fmla="*/ 25 h 205"/>
                <a:gd name="T22" fmla="*/ 71 w 206"/>
                <a:gd name="T23" fmla="*/ 31 h 205"/>
                <a:gd name="T24" fmla="*/ 47 w 206"/>
                <a:gd name="T25" fmla="*/ 16 h 205"/>
                <a:gd name="T26" fmla="*/ 29 w 206"/>
                <a:gd name="T27" fmla="*/ 32 h 205"/>
                <a:gd name="T28" fmla="*/ 39 w 206"/>
                <a:gd name="T29" fmla="*/ 57 h 205"/>
                <a:gd name="T30" fmla="*/ 30 w 206"/>
                <a:gd name="T31" fmla="*/ 75 h 205"/>
                <a:gd name="T32" fmla="*/ 2 w 206"/>
                <a:gd name="T33" fmla="*/ 81 h 205"/>
                <a:gd name="T34" fmla="*/ 0 w 206"/>
                <a:gd name="T35" fmla="*/ 105 h 205"/>
                <a:gd name="T36" fmla="*/ 26 w 206"/>
                <a:gd name="T37" fmla="*/ 116 h 205"/>
                <a:gd name="T38" fmla="*/ 32 w 206"/>
                <a:gd name="T39" fmla="*/ 135 h 205"/>
                <a:gd name="T40" fmla="*/ 17 w 206"/>
                <a:gd name="T41" fmla="*/ 158 h 205"/>
                <a:gd name="T42" fmla="*/ 32 w 206"/>
                <a:gd name="T43" fmla="*/ 177 h 205"/>
                <a:gd name="T44" fmla="*/ 58 w 206"/>
                <a:gd name="T45" fmla="*/ 167 h 205"/>
                <a:gd name="T46" fmla="*/ 75 w 206"/>
                <a:gd name="T47" fmla="*/ 176 h 205"/>
                <a:gd name="T48" fmla="*/ 81 w 206"/>
                <a:gd name="T49" fmla="*/ 203 h 205"/>
                <a:gd name="T50" fmla="*/ 106 w 206"/>
                <a:gd name="T51" fmla="*/ 205 h 205"/>
                <a:gd name="T52" fmla="*/ 117 w 206"/>
                <a:gd name="T53" fmla="*/ 180 h 205"/>
                <a:gd name="T54" fmla="*/ 135 w 206"/>
                <a:gd name="T55" fmla="*/ 174 h 205"/>
                <a:gd name="T56" fmla="*/ 159 w 206"/>
                <a:gd name="T57" fmla="*/ 189 h 205"/>
                <a:gd name="T58" fmla="*/ 178 w 206"/>
                <a:gd name="T59" fmla="*/ 173 h 205"/>
                <a:gd name="T60" fmla="*/ 167 w 206"/>
                <a:gd name="T61" fmla="*/ 148 h 205"/>
                <a:gd name="T62" fmla="*/ 177 w 206"/>
                <a:gd name="T63" fmla="*/ 129 h 205"/>
                <a:gd name="T64" fmla="*/ 204 w 206"/>
                <a:gd name="T65" fmla="*/ 124 h 205"/>
                <a:gd name="T66" fmla="*/ 141 w 206"/>
                <a:gd name="T67" fmla="*/ 112 h 205"/>
                <a:gd name="T68" fmla="*/ 103 w 206"/>
                <a:gd name="T69" fmla="*/ 141 h 205"/>
                <a:gd name="T70" fmla="*/ 94 w 206"/>
                <a:gd name="T71" fmla="*/ 140 h 205"/>
                <a:gd name="T72" fmla="*/ 66 w 206"/>
                <a:gd name="T73" fmla="*/ 93 h 205"/>
                <a:gd name="T74" fmla="*/ 103 w 206"/>
                <a:gd name="T75" fmla="*/ 64 h 205"/>
                <a:gd name="T76" fmla="*/ 113 w 206"/>
                <a:gd name="T77" fmla="*/ 65 h 205"/>
                <a:gd name="T78" fmla="*/ 136 w 206"/>
                <a:gd name="T79" fmla="*/ 82 h 205"/>
                <a:gd name="T80" fmla="*/ 141 w 206"/>
                <a:gd name="T81" fmla="*/ 112 h 2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06" h="205">
                  <a:moveTo>
                    <a:pt x="204" y="124"/>
                  </a:moveTo>
                  <a:cubicBezTo>
                    <a:pt x="206" y="99"/>
                    <a:pt x="206" y="99"/>
                    <a:pt x="206" y="99"/>
                  </a:cubicBezTo>
                  <a:cubicBezTo>
                    <a:pt x="181" y="88"/>
                    <a:pt x="181" y="88"/>
                    <a:pt x="181" y="88"/>
                  </a:cubicBezTo>
                  <a:cubicBezTo>
                    <a:pt x="179" y="82"/>
                    <a:pt x="177" y="75"/>
                    <a:pt x="174" y="69"/>
                  </a:cubicBezTo>
                  <a:cubicBezTo>
                    <a:pt x="189" y="46"/>
                    <a:pt x="189" y="46"/>
                    <a:pt x="189" y="46"/>
                  </a:cubicBezTo>
                  <a:cubicBezTo>
                    <a:pt x="174" y="27"/>
                    <a:pt x="174" y="27"/>
                    <a:pt x="174" y="27"/>
                  </a:cubicBezTo>
                  <a:cubicBezTo>
                    <a:pt x="148" y="38"/>
                    <a:pt x="148" y="38"/>
                    <a:pt x="148" y="38"/>
                  </a:cubicBezTo>
                  <a:cubicBezTo>
                    <a:pt x="143" y="34"/>
                    <a:pt x="137" y="31"/>
                    <a:pt x="131" y="29"/>
                  </a:cubicBezTo>
                  <a:cubicBezTo>
                    <a:pt x="125" y="2"/>
                    <a:pt x="125" y="2"/>
                    <a:pt x="125" y="2"/>
                  </a:cubicBezTo>
                  <a:cubicBezTo>
                    <a:pt x="101" y="0"/>
                    <a:pt x="101" y="0"/>
                    <a:pt x="101" y="0"/>
                  </a:cubicBezTo>
                  <a:cubicBezTo>
                    <a:pt x="90" y="25"/>
                    <a:pt x="90" y="25"/>
                    <a:pt x="90" y="25"/>
                  </a:cubicBezTo>
                  <a:cubicBezTo>
                    <a:pt x="83" y="26"/>
                    <a:pt x="77" y="28"/>
                    <a:pt x="71" y="31"/>
                  </a:cubicBezTo>
                  <a:cubicBezTo>
                    <a:pt x="47" y="16"/>
                    <a:pt x="47" y="16"/>
                    <a:pt x="47" y="16"/>
                  </a:cubicBezTo>
                  <a:cubicBezTo>
                    <a:pt x="29" y="32"/>
                    <a:pt x="29" y="32"/>
                    <a:pt x="29" y="32"/>
                  </a:cubicBezTo>
                  <a:cubicBezTo>
                    <a:pt x="39" y="57"/>
                    <a:pt x="39" y="57"/>
                    <a:pt x="39" y="57"/>
                  </a:cubicBezTo>
                  <a:cubicBezTo>
                    <a:pt x="35" y="62"/>
                    <a:pt x="32" y="68"/>
                    <a:pt x="30" y="75"/>
                  </a:cubicBezTo>
                  <a:cubicBezTo>
                    <a:pt x="2" y="81"/>
                    <a:pt x="2" y="81"/>
                    <a:pt x="2" y="81"/>
                  </a:cubicBezTo>
                  <a:cubicBezTo>
                    <a:pt x="0" y="105"/>
                    <a:pt x="0" y="105"/>
                    <a:pt x="0" y="105"/>
                  </a:cubicBezTo>
                  <a:cubicBezTo>
                    <a:pt x="26" y="116"/>
                    <a:pt x="26" y="116"/>
                    <a:pt x="26" y="116"/>
                  </a:cubicBezTo>
                  <a:cubicBezTo>
                    <a:pt x="27" y="123"/>
                    <a:pt x="29" y="129"/>
                    <a:pt x="32" y="135"/>
                  </a:cubicBezTo>
                  <a:cubicBezTo>
                    <a:pt x="17" y="158"/>
                    <a:pt x="17" y="158"/>
                    <a:pt x="17" y="158"/>
                  </a:cubicBezTo>
                  <a:cubicBezTo>
                    <a:pt x="32" y="177"/>
                    <a:pt x="32" y="177"/>
                    <a:pt x="32" y="177"/>
                  </a:cubicBezTo>
                  <a:cubicBezTo>
                    <a:pt x="58" y="167"/>
                    <a:pt x="58" y="167"/>
                    <a:pt x="58" y="167"/>
                  </a:cubicBezTo>
                  <a:cubicBezTo>
                    <a:pt x="64" y="170"/>
                    <a:pt x="69" y="173"/>
                    <a:pt x="75" y="176"/>
                  </a:cubicBezTo>
                  <a:cubicBezTo>
                    <a:pt x="81" y="203"/>
                    <a:pt x="81" y="203"/>
                    <a:pt x="81" y="203"/>
                  </a:cubicBezTo>
                  <a:cubicBezTo>
                    <a:pt x="106" y="205"/>
                    <a:pt x="106" y="205"/>
                    <a:pt x="106" y="205"/>
                  </a:cubicBezTo>
                  <a:cubicBezTo>
                    <a:pt x="117" y="180"/>
                    <a:pt x="117" y="180"/>
                    <a:pt x="117" y="180"/>
                  </a:cubicBezTo>
                  <a:cubicBezTo>
                    <a:pt x="123" y="179"/>
                    <a:pt x="129" y="177"/>
                    <a:pt x="135" y="174"/>
                  </a:cubicBezTo>
                  <a:cubicBezTo>
                    <a:pt x="159" y="189"/>
                    <a:pt x="159" y="189"/>
                    <a:pt x="159" y="189"/>
                  </a:cubicBezTo>
                  <a:cubicBezTo>
                    <a:pt x="178" y="173"/>
                    <a:pt x="178" y="173"/>
                    <a:pt x="178" y="173"/>
                  </a:cubicBezTo>
                  <a:cubicBezTo>
                    <a:pt x="167" y="148"/>
                    <a:pt x="167" y="148"/>
                    <a:pt x="167" y="148"/>
                  </a:cubicBezTo>
                  <a:cubicBezTo>
                    <a:pt x="171" y="142"/>
                    <a:pt x="175" y="136"/>
                    <a:pt x="177" y="129"/>
                  </a:cubicBezTo>
                  <a:lnTo>
                    <a:pt x="204" y="124"/>
                  </a:lnTo>
                  <a:close/>
                  <a:moveTo>
                    <a:pt x="141" y="112"/>
                  </a:moveTo>
                  <a:cubicBezTo>
                    <a:pt x="136" y="129"/>
                    <a:pt x="121" y="141"/>
                    <a:pt x="103" y="141"/>
                  </a:cubicBezTo>
                  <a:cubicBezTo>
                    <a:pt x="100" y="141"/>
                    <a:pt x="97" y="141"/>
                    <a:pt x="94" y="140"/>
                  </a:cubicBezTo>
                  <a:cubicBezTo>
                    <a:pt x="73" y="135"/>
                    <a:pt x="61" y="114"/>
                    <a:pt x="66" y="93"/>
                  </a:cubicBezTo>
                  <a:cubicBezTo>
                    <a:pt x="70" y="76"/>
                    <a:pt x="85" y="64"/>
                    <a:pt x="103" y="64"/>
                  </a:cubicBezTo>
                  <a:cubicBezTo>
                    <a:pt x="106" y="64"/>
                    <a:pt x="110" y="64"/>
                    <a:pt x="113" y="65"/>
                  </a:cubicBezTo>
                  <a:cubicBezTo>
                    <a:pt x="123" y="67"/>
                    <a:pt x="131" y="74"/>
                    <a:pt x="136" y="82"/>
                  </a:cubicBezTo>
                  <a:cubicBezTo>
                    <a:pt x="142" y="91"/>
                    <a:pt x="143" y="102"/>
                    <a:pt x="141" y="1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172144"/>
                </a:solidFill>
                <a:effectLst/>
                <a:uLnTx/>
                <a:uFillTx/>
                <a:latin typeface="Open Sans Light"/>
                <a:ea typeface="+mn-ea"/>
                <a:cs typeface="+mn-cs"/>
              </a:endParaRPr>
            </a:p>
          </p:txBody>
        </p:sp>
      </p:grpSp>
      <p:sp>
        <p:nvSpPr>
          <p:cNvPr id="14" name="Freeform 11">
            <a:extLst>
              <a:ext uri="{C183D7F6-B498-43B3-948B-1728B52AA6E4}">
                <adec:decorative xmlns:adec="http://schemas.microsoft.com/office/drawing/2017/decorative" val="1"/>
              </a:ext>
            </a:extLst>
          </p:cNvPr>
          <p:cNvSpPr>
            <a:spLocks/>
          </p:cNvSpPr>
          <p:nvPr/>
        </p:nvSpPr>
        <p:spPr bwMode="auto">
          <a:xfrm>
            <a:off x="3973340" y="1855087"/>
            <a:ext cx="2215862" cy="2222211"/>
          </a:xfrm>
          <a:custGeom>
            <a:avLst/>
            <a:gdLst>
              <a:gd name="T0" fmla="*/ 590 w 590"/>
              <a:gd name="T1" fmla="*/ 294 h 591"/>
              <a:gd name="T2" fmla="*/ 537 w 590"/>
              <a:gd name="T3" fmla="*/ 247 h 591"/>
              <a:gd name="T4" fmla="*/ 568 w 590"/>
              <a:gd name="T5" fmla="*/ 183 h 591"/>
              <a:gd name="T6" fmla="*/ 501 w 590"/>
              <a:gd name="T7" fmla="*/ 159 h 591"/>
              <a:gd name="T8" fmla="*/ 502 w 590"/>
              <a:gd name="T9" fmla="*/ 86 h 591"/>
              <a:gd name="T10" fmla="*/ 431 w 590"/>
              <a:gd name="T11" fmla="*/ 90 h 591"/>
              <a:gd name="T12" fmla="*/ 408 w 590"/>
              <a:gd name="T13" fmla="*/ 23 h 591"/>
              <a:gd name="T14" fmla="*/ 344 w 590"/>
              <a:gd name="T15" fmla="*/ 54 h 591"/>
              <a:gd name="T16" fmla="*/ 293 w 590"/>
              <a:gd name="T17" fmla="*/ 0 h 591"/>
              <a:gd name="T18" fmla="*/ 246 w 590"/>
              <a:gd name="T19" fmla="*/ 54 h 591"/>
              <a:gd name="T20" fmla="*/ 182 w 590"/>
              <a:gd name="T21" fmla="*/ 22 h 591"/>
              <a:gd name="T22" fmla="*/ 159 w 590"/>
              <a:gd name="T23" fmla="*/ 90 h 591"/>
              <a:gd name="T24" fmla="*/ 85 w 590"/>
              <a:gd name="T25" fmla="*/ 88 h 591"/>
              <a:gd name="T26" fmla="*/ 90 w 590"/>
              <a:gd name="T27" fmla="*/ 159 h 591"/>
              <a:gd name="T28" fmla="*/ 22 w 590"/>
              <a:gd name="T29" fmla="*/ 183 h 591"/>
              <a:gd name="T30" fmla="*/ 53 w 590"/>
              <a:gd name="T31" fmla="*/ 247 h 591"/>
              <a:gd name="T32" fmla="*/ 0 w 590"/>
              <a:gd name="T33" fmla="*/ 297 h 591"/>
              <a:gd name="T34" fmla="*/ 53 w 590"/>
              <a:gd name="T35" fmla="*/ 344 h 591"/>
              <a:gd name="T36" fmla="*/ 22 w 590"/>
              <a:gd name="T37" fmla="*/ 409 h 591"/>
              <a:gd name="T38" fmla="*/ 89 w 590"/>
              <a:gd name="T39" fmla="*/ 432 h 591"/>
              <a:gd name="T40" fmla="*/ 87 w 590"/>
              <a:gd name="T41" fmla="*/ 506 h 591"/>
              <a:gd name="T42" fmla="*/ 158 w 590"/>
              <a:gd name="T43" fmla="*/ 501 h 591"/>
              <a:gd name="T44" fmla="*/ 182 w 590"/>
              <a:gd name="T45" fmla="*/ 568 h 591"/>
              <a:gd name="T46" fmla="*/ 246 w 590"/>
              <a:gd name="T47" fmla="*/ 537 h 591"/>
              <a:gd name="T48" fmla="*/ 297 w 590"/>
              <a:gd name="T49" fmla="*/ 591 h 591"/>
              <a:gd name="T50" fmla="*/ 344 w 590"/>
              <a:gd name="T51" fmla="*/ 538 h 591"/>
              <a:gd name="T52" fmla="*/ 408 w 590"/>
              <a:gd name="T53" fmla="*/ 569 h 591"/>
              <a:gd name="T54" fmla="*/ 431 w 590"/>
              <a:gd name="T55" fmla="*/ 501 h 591"/>
              <a:gd name="T56" fmla="*/ 505 w 590"/>
              <a:gd name="T57" fmla="*/ 503 h 591"/>
              <a:gd name="T58" fmla="*/ 500 w 590"/>
              <a:gd name="T59" fmla="*/ 432 h 591"/>
              <a:gd name="T60" fmla="*/ 568 w 590"/>
              <a:gd name="T61" fmla="*/ 409 h 591"/>
              <a:gd name="T62" fmla="*/ 537 w 590"/>
              <a:gd name="T63" fmla="*/ 345 h 5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90" h="591">
                <a:moveTo>
                  <a:pt x="541" y="310"/>
                </a:moveTo>
                <a:cubicBezTo>
                  <a:pt x="590" y="294"/>
                  <a:pt x="590" y="294"/>
                  <a:pt x="590" y="294"/>
                </a:cubicBezTo>
                <a:cubicBezTo>
                  <a:pt x="588" y="256"/>
                  <a:pt x="588" y="256"/>
                  <a:pt x="588" y="256"/>
                </a:cubicBezTo>
                <a:cubicBezTo>
                  <a:pt x="537" y="247"/>
                  <a:pt x="537" y="247"/>
                  <a:pt x="537" y="247"/>
                </a:cubicBezTo>
                <a:cubicBezTo>
                  <a:pt x="535" y="237"/>
                  <a:pt x="532" y="227"/>
                  <a:pt x="529" y="217"/>
                </a:cubicBezTo>
                <a:cubicBezTo>
                  <a:pt x="568" y="183"/>
                  <a:pt x="568" y="183"/>
                  <a:pt x="568" y="183"/>
                </a:cubicBezTo>
                <a:cubicBezTo>
                  <a:pt x="552" y="149"/>
                  <a:pt x="552" y="149"/>
                  <a:pt x="552" y="149"/>
                </a:cubicBezTo>
                <a:cubicBezTo>
                  <a:pt x="501" y="159"/>
                  <a:pt x="501" y="159"/>
                  <a:pt x="501" y="159"/>
                </a:cubicBezTo>
                <a:cubicBezTo>
                  <a:pt x="494" y="150"/>
                  <a:pt x="487" y="141"/>
                  <a:pt x="479" y="132"/>
                </a:cubicBezTo>
                <a:cubicBezTo>
                  <a:pt x="502" y="86"/>
                  <a:pt x="502" y="86"/>
                  <a:pt x="502" y="86"/>
                </a:cubicBezTo>
                <a:cubicBezTo>
                  <a:pt x="474" y="61"/>
                  <a:pt x="474" y="61"/>
                  <a:pt x="474" y="61"/>
                </a:cubicBezTo>
                <a:cubicBezTo>
                  <a:pt x="431" y="90"/>
                  <a:pt x="431" y="90"/>
                  <a:pt x="431" y="90"/>
                </a:cubicBezTo>
                <a:cubicBezTo>
                  <a:pt x="423" y="84"/>
                  <a:pt x="414" y="79"/>
                  <a:pt x="404" y="75"/>
                </a:cubicBezTo>
                <a:cubicBezTo>
                  <a:pt x="408" y="23"/>
                  <a:pt x="408" y="23"/>
                  <a:pt x="408" y="23"/>
                </a:cubicBezTo>
                <a:cubicBezTo>
                  <a:pt x="373" y="11"/>
                  <a:pt x="373" y="11"/>
                  <a:pt x="373" y="11"/>
                </a:cubicBezTo>
                <a:cubicBezTo>
                  <a:pt x="344" y="54"/>
                  <a:pt x="344" y="54"/>
                  <a:pt x="344" y="54"/>
                </a:cubicBezTo>
                <a:cubicBezTo>
                  <a:pt x="333" y="52"/>
                  <a:pt x="321" y="50"/>
                  <a:pt x="310" y="49"/>
                </a:cubicBezTo>
                <a:cubicBezTo>
                  <a:pt x="293" y="0"/>
                  <a:pt x="293" y="0"/>
                  <a:pt x="293" y="0"/>
                </a:cubicBezTo>
                <a:cubicBezTo>
                  <a:pt x="256" y="3"/>
                  <a:pt x="256" y="3"/>
                  <a:pt x="256" y="3"/>
                </a:cubicBezTo>
                <a:cubicBezTo>
                  <a:pt x="246" y="54"/>
                  <a:pt x="246" y="54"/>
                  <a:pt x="246" y="54"/>
                </a:cubicBezTo>
                <a:cubicBezTo>
                  <a:pt x="236" y="56"/>
                  <a:pt x="226" y="59"/>
                  <a:pt x="216" y="62"/>
                </a:cubicBezTo>
                <a:cubicBezTo>
                  <a:pt x="182" y="22"/>
                  <a:pt x="182" y="22"/>
                  <a:pt x="182" y="22"/>
                </a:cubicBezTo>
                <a:cubicBezTo>
                  <a:pt x="148" y="39"/>
                  <a:pt x="148" y="39"/>
                  <a:pt x="148" y="39"/>
                </a:cubicBezTo>
                <a:cubicBezTo>
                  <a:pt x="159" y="90"/>
                  <a:pt x="159" y="90"/>
                  <a:pt x="159" y="90"/>
                </a:cubicBezTo>
                <a:cubicBezTo>
                  <a:pt x="149" y="97"/>
                  <a:pt x="140" y="104"/>
                  <a:pt x="131" y="111"/>
                </a:cubicBezTo>
                <a:cubicBezTo>
                  <a:pt x="85" y="88"/>
                  <a:pt x="85" y="88"/>
                  <a:pt x="85" y="88"/>
                </a:cubicBezTo>
                <a:cubicBezTo>
                  <a:pt x="60" y="116"/>
                  <a:pt x="60" y="116"/>
                  <a:pt x="60" y="116"/>
                </a:cubicBezTo>
                <a:cubicBezTo>
                  <a:pt x="90" y="159"/>
                  <a:pt x="90" y="159"/>
                  <a:pt x="90" y="159"/>
                </a:cubicBezTo>
                <a:cubicBezTo>
                  <a:pt x="84" y="168"/>
                  <a:pt x="78" y="177"/>
                  <a:pt x="74" y="186"/>
                </a:cubicBezTo>
                <a:cubicBezTo>
                  <a:pt x="22" y="183"/>
                  <a:pt x="22" y="183"/>
                  <a:pt x="22" y="183"/>
                </a:cubicBezTo>
                <a:cubicBezTo>
                  <a:pt x="10" y="218"/>
                  <a:pt x="10" y="218"/>
                  <a:pt x="10" y="218"/>
                </a:cubicBezTo>
                <a:cubicBezTo>
                  <a:pt x="53" y="247"/>
                  <a:pt x="53" y="247"/>
                  <a:pt x="53" y="247"/>
                </a:cubicBezTo>
                <a:cubicBezTo>
                  <a:pt x="51" y="258"/>
                  <a:pt x="49" y="269"/>
                  <a:pt x="49" y="281"/>
                </a:cubicBezTo>
                <a:cubicBezTo>
                  <a:pt x="0" y="297"/>
                  <a:pt x="0" y="297"/>
                  <a:pt x="0" y="297"/>
                </a:cubicBezTo>
                <a:cubicBezTo>
                  <a:pt x="2" y="335"/>
                  <a:pt x="2" y="335"/>
                  <a:pt x="2" y="335"/>
                </a:cubicBezTo>
                <a:cubicBezTo>
                  <a:pt x="53" y="344"/>
                  <a:pt x="53" y="344"/>
                  <a:pt x="53" y="344"/>
                </a:cubicBezTo>
                <a:cubicBezTo>
                  <a:pt x="55" y="355"/>
                  <a:pt x="58" y="365"/>
                  <a:pt x="61" y="375"/>
                </a:cubicBezTo>
                <a:cubicBezTo>
                  <a:pt x="22" y="409"/>
                  <a:pt x="22" y="409"/>
                  <a:pt x="22" y="409"/>
                </a:cubicBezTo>
                <a:cubicBezTo>
                  <a:pt x="38" y="442"/>
                  <a:pt x="38" y="442"/>
                  <a:pt x="38" y="442"/>
                </a:cubicBezTo>
                <a:cubicBezTo>
                  <a:pt x="89" y="432"/>
                  <a:pt x="89" y="432"/>
                  <a:pt x="89" y="432"/>
                </a:cubicBezTo>
                <a:cubicBezTo>
                  <a:pt x="96" y="442"/>
                  <a:pt x="103" y="451"/>
                  <a:pt x="110" y="459"/>
                </a:cubicBezTo>
                <a:cubicBezTo>
                  <a:pt x="87" y="506"/>
                  <a:pt x="87" y="506"/>
                  <a:pt x="87" y="506"/>
                </a:cubicBezTo>
                <a:cubicBezTo>
                  <a:pt x="116" y="530"/>
                  <a:pt x="116" y="530"/>
                  <a:pt x="116" y="530"/>
                </a:cubicBezTo>
                <a:cubicBezTo>
                  <a:pt x="158" y="501"/>
                  <a:pt x="158" y="501"/>
                  <a:pt x="158" y="501"/>
                </a:cubicBezTo>
                <a:cubicBezTo>
                  <a:pt x="167" y="507"/>
                  <a:pt x="176" y="512"/>
                  <a:pt x="186" y="517"/>
                </a:cubicBezTo>
                <a:cubicBezTo>
                  <a:pt x="182" y="568"/>
                  <a:pt x="182" y="568"/>
                  <a:pt x="182" y="568"/>
                </a:cubicBezTo>
                <a:cubicBezTo>
                  <a:pt x="217" y="580"/>
                  <a:pt x="217" y="580"/>
                  <a:pt x="217" y="580"/>
                </a:cubicBezTo>
                <a:cubicBezTo>
                  <a:pt x="246" y="537"/>
                  <a:pt x="246" y="537"/>
                  <a:pt x="246" y="537"/>
                </a:cubicBezTo>
                <a:cubicBezTo>
                  <a:pt x="257" y="540"/>
                  <a:pt x="269" y="541"/>
                  <a:pt x="280" y="542"/>
                </a:cubicBezTo>
                <a:cubicBezTo>
                  <a:pt x="297" y="591"/>
                  <a:pt x="297" y="591"/>
                  <a:pt x="297" y="591"/>
                </a:cubicBezTo>
                <a:cubicBezTo>
                  <a:pt x="334" y="588"/>
                  <a:pt x="334" y="588"/>
                  <a:pt x="334" y="588"/>
                </a:cubicBezTo>
                <a:cubicBezTo>
                  <a:pt x="344" y="538"/>
                  <a:pt x="344" y="538"/>
                  <a:pt x="344" y="538"/>
                </a:cubicBezTo>
                <a:cubicBezTo>
                  <a:pt x="354" y="535"/>
                  <a:pt x="364" y="533"/>
                  <a:pt x="374" y="529"/>
                </a:cubicBezTo>
                <a:cubicBezTo>
                  <a:pt x="408" y="569"/>
                  <a:pt x="408" y="569"/>
                  <a:pt x="408" y="569"/>
                </a:cubicBezTo>
                <a:cubicBezTo>
                  <a:pt x="442" y="552"/>
                  <a:pt x="442" y="552"/>
                  <a:pt x="442" y="552"/>
                </a:cubicBezTo>
                <a:cubicBezTo>
                  <a:pt x="431" y="501"/>
                  <a:pt x="431" y="501"/>
                  <a:pt x="431" y="501"/>
                </a:cubicBezTo>
                <a:cubicBezTo>
                  <a:pt x="441" y="495"/>
                  <a:pt x="450" y="488"/>
                  <a:pt x="459" y="480"/>
                </a:cubicBezTo>
                <a:cubicBezTo>
                  <a:pt x="505" y="503"/>
                  <a:pt x="505" y="503"/>
                  <a:pt x="505" y="503"/>
                </a:cubicBezTo>
                <a:cubicBezTo>
                  <a:pt x="530" y="475"/>
                  <a:pt x="530" y="475"/>
                  <a:pt x="530" y="475"/>
                </a:cubicBezTo>
                <a:cubicBezTo>
                  <a:pt x="500" y="432"/>
                  <a:pt x="500" y="432"/>
                  <a:pt x="500" y="432"/>
                </a:cubicBezTo>
                <a:cubicBezTo>
                  <a:pt x="506" y="423"/>
                  <a:pt x="511" y="414"/>
                  <a:pt x="516" y="405"/>
                </a:cubicBezTo>
                <a:cubicBezTo>
                  <a:pt x="568" y="409"/>
                  <a:pt x="568" y="409"/>
                  <a:pt x="568" y="409"/>
                </a:cubicBezTo>
                <a:cubicBezTo>
                  <a:pt x="580" y="373"/>
                  <a:pt x="580" y="373"/>
                  <a:pt x="580" y="373"/>
                </a:cubicBezTo>
                <a:cubicBezTo>
                  <a:pt x="537" y="345"/>
                  <a:pt x="537" y="345"/>
                  <a:pt x="537" y="345"/>
                </a:cubicBezTo>
                <a:cubicBezTo>
                  <a:pt x="539" y="333"/>
                  <a:pt x="540" y="322"/>
                  <a:pt x="541" y="310"/>
                </a:cubicBezTo>
                <a:close/>
              </a:path>
            </a:pathLst>
          </a:custGeom>
          <a:solidFill>
            <a:srgbClr val="0070C0"/>
          </a:solidFill>
          <a:ln>
            <a:noFill/>
          </a:ln>
        </p:spPr>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172144"/>
              </a:solidFill>
              <a:effectLst/>
              <a:uLnTx/>
              <a:uFillTx/>
              <a:latin typeface="Open Sans Light"/>
              <a:ea typeface="+mn-ea"/>
              <a:cs typeface="+mn-cs"/>
            </a:endParaRPr>
          </a:p>
        </p:txBody>
      </p:sp>
      <p:sp>
        <p:nvSpPr>
          <p:cNvPr id="21" name="Freeform 7">
            <a:extLst>
              <a:ext uri="{C183D7F6-B498-43B3-948B-1728B52AA6E4}">
                <adec:decorative xmlns:adec="http://schemas.microsoft.com/office/drawing/2017/decorative" val="1"/>
              </a:ext>
            </a:extLst>
          </p:cNvPr>
          <p:cNvSpPr>
            <a:spLocks noEditPoints="1"/>
          </p:cNvSpPr>
          <p:nvPr/>
        </p:nvSpPr>
        <p:spPr bwMode="auto">
          <a:xfrm>
            <a:off x="8195548" y="849796"/>
            <a:ext cx="2674591" cy="2680939"/>
          </a:xfrm>
          <a:custGeom>
            <a:avLst/>
            <a:gdLst>
              <a:gd name="T0" fmla="*/ 712 w 712"/>
              <a:gd name="T1" fmla="*/ 373 h 713"/>
              <a:gd name="T2" fmla="*/ 651 w 712"/>
              <a:gd name="T3" fmla="*/ 313 h 713"/>
              <a:gd name="T4" fmla="*/ 693 w 712"/>
              <a:gd name="T5" fmla="*/ 238 h 713"/>
              <a:gd name="T6" fmla="*/ 611 w 712"/>
              <a:gd name="T7" fmla="*/ 202 h 713"/>
              <a:gd name="T8" fmla="*/ 620 w 712"/>
              <a:gd name="T9" fmla="*/ 116 h 713"/>
              <a:gd name="T10" fmla="*/ 534 w 712"/>
              <a:gd name="T11" fmla="*/ 117 h 713"/>
              <a:gd name="T12" fmla="*/ 510 w 712"/>
              <a:gd name="T13" fmla="*/ 35 h 713"/>
              <a:gd name="T14" fmla="*/ 427 w 712"/>
              <a:gd name="T15" fmla="*/ 67 h 713"/>
              <a:gd name="T16" fmla="*/ 373 w 712"/>
              <a:gd name="T17" fmla="*/ 0 h 713"/>
              <a:gd name="T18" fmla="*/ 313 w 712"/>
              <a:gd name="T19" fmla="*/ 61 h 713"/>
              <a:gd name="T20" fmla="*/ 237 w 712"/>
              <a:gd name="T21" fmla="*/ 19 h 713"/>
              <a:gd name="T22" fmla="*/ 201 w 712"/>
              <a:gd name="T23" fmla="*/ 101 h 713"/>
              <a:gd name="T24" fmla="*/ 116 w 712"/>
              <a:gd name="T25" fmla="*/ 92 h 713"/>
              <a:gd name="T26" fmla="*/ 117 w 712"/>
              <a:gd name="T27" fmla="*/ 178 h 713"/>
              <a:gd name="T28" fmla="*/ 34 w 712"/>
              <a:gd name="T29" fmla="*/ 202 h 713"/>
              <a:gd name="T30" fmla="*/ 66 w 712"/>
              <a:gd name="T31" fmla="*/ 285 h 713"/>
              <a:gd name="T32" fmla="*/ 0 w 712"/>
              <a:gd name="T33" fmla="*/ 339 h 713"/>
              <a:gd name="T34" fmla="*/ 61 w 712"/>
              <a:gd name="T35" fmla="*/ 400 h 713"/>
              <a:gd name="T36" fmla="*/ 18 w 712"/>
              <a:gd name="T37" fmla="*/ 475 h 713"/>
              <a:gd name="T38" fmla="*/ 101 w 712"/>
              <a:gd name="T39" fmla="*/ 511 h 713"/>
              <a:gd name="T40" fmla="*/ 92 w 712"/>
              <a:gd name="T41" fmla="*/ 596 h 713"/>
              <a:gd name="T42" fmla="*/ 178 w 712"/>
              <a:gd name="T43" fmla="*/ 595 h 713"/>
              <a:gd name="T44" fmla="*/ 202 w 712"/>
              <a:gd name="T45" fmla="*/ 678 h 713"/>
              <a:gd name="T46" fmla="*/ 285 w 712"/>
              <a:gd name="T47" fmla="*/ 646 h 713"/>
              <a:gd name="T48" fmla="*/ 339 w 712"/>
              <a:gd name="T49" fmla="*/ 713 h 713"/>
              <a:gd name="T50" fmla="*/ 399 w 712"/>
              <a:gd name="T51" fmla="*/ 651 h 713"/>
              <a:gd name="T52" fmla="*/ 475 w 712"/>
              <a:gd name="T53" fmla="*/ 693 h 713"/>
              <a:gd name="T54" fmla="*/ 510 w 712"/>
              <a:gd name="T55" fmla="*/ 611 h 713"/>
              <a:gd name="T56" fmla="*/ 596 w 712"/>
              <a:gd name="T57" fmla="*/ 620 h 713"/>
              <a:gd name="T58" fmla="*/ 595 w 712"/>
              <a:gd name="T59" fmla="*/ 534 h 713"/>
              <a:gd name="T60" fmla="*/ 678 w 712"/>
              <a:gd name="T61" fmla="*/ 510 h 713"/>
              <a:gd name="T62" fmla="*/ 645 w 712"/>
              <a:gd name="T63" fmla="*/ 427 h 713"/>
              <a:gd name="T64" fmla="*/ 294 w 712"/>
              <a:gd name="T65" fmla="*/ 136 h 713"/>
              <a:gd name="T66" fmla="*/ 418 w 712"/>
              <a:gd name="T67" fmla="*/ 577 h 713"/>
              <a:gd name="T68" fmla="*/ 294 w 712"/>
              <a:gd name="T69" fmla="*/ 136 h 7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712" h="713">
                <a:moveTo>
                  <a:pt x="707" y="418"/>
                </a:moveTo>
                <a:cubicBezTo>
                  <a:pt x="712" y="373"/>
                  <a:pt x="712" y="373"/>
                  <a:pt x="712" y="373"/>
                </a:cubicBezTo>
                <a:cubicBezTo>
                  <a:pt x="654" y="351"/>
                  <a:pt x="654" y="351"/>
                  <a:pt x="654" y="351"/>
                </a:cubicBezTo>
                <a:cubicBezTo>
                  <a:pt x="654" y="338"/>
                  <a:pt x="653" y="326"/>
                  <a:pt x="651" y="313"/>
                </a:cubicBezTo>
                <a:cubicBezTo>
                  <a:pt x="705" y="281"/>
                  <a:pt x="705" y="281"/>
                  <a:pt x="705" y="281"/>
                </a:cubicBezTo>
                <a:cubicBezTo>
                  <a:pt x="693" y="238"/>
                  <a:pt x="693" y="238"/>
                  <a:pt x="693" y="238"/>
                </a:cubicBezTo>
                <a:cubicBezTo>
                  <a:pt x="630" y="239"/>
                  <a:pt x="630" y="239"/>
                  <a:pt x="630" y="239"/>
                </a:cubicBezTo>
                <a:cubicBezTo>
                  <a:pt x="624" y="226"/>
                  <a:pt x="618" y="214"/>
                  <a:pt x="611" y="202"/>
                </a:cubicBezTo>
                <a:cubicBezTo>
                  <a:pt x="648" y="152"/>
                  <a:pt x="648" y="152"/>
                  <a:pt x="648" y="152"/>
                </a:cubicBezTo>
                <a:cubicBezTo>
                  <a:pt x="620" y="116"/>
                  <a:pt x="620" y="116"/>
                  <a:pt x="620" y="116"/>
                </a:cubicBezTo>
                <a:cubicBezTo>
                  <a:pt x="563" y="142"/>
                  <a:pt x="563" y="142"/>
                  <a:pt x="563" y="142"/>
                </a:cubicBezTo>
                <a:cubicBezTo>
                  <a:pt x="554" y="133"/>
                  <a:pt x="544" y="125"/>
                  <a:pt x="534" y="117"/>
                </a:cubicBezTo>
                <a:cubicBezTo>
                  <a:pt x="550" y="57"/>
                  <a:pt x="550" y="57"/>
                  <a:pt x="550" y="57"/>
                </a:cubicBezTo>
                <a:cubicBezTo>
                  <a:pt x="510" y="35"/>
                  <a:pt x="510" y="35"/>
                  <a:pt x="510" y="35"/>
                </a:cubicBezTo>
                <a:cubicBezTo>
                  <a:pt x="467" y="80"/>
                  <a:pt x="467" y="80"/>
                  <a:pt x="467" y="80"/>
                </a:cubicBezTo>
                <a:cubicBezTo>
                  <a:pt x="454" y="74"/>
                  <a:pt x="440" y="70"/>
                  <a:pt x="427" y="67"/>
                </a:cubicBezTo>
                <a:cubicBezTo>
                  <a:pt x="418" y="5"/>
                  <a:pt x="418" y="5"/>
                  <a:pt x="418" y="5"/>
                </a:cubicBezTo>
                <a:cubicBezTo>
                  <a:pt x="373" y="0"/>
                  <a:pt x="373" y="0"/>
                  <a:pt x="373" y="0"/>
                </a:cubicBezTo>
                <a:cubicBezTo>
                  <a:pt x="350" y="58"/>
                  <a:pt x="350" y="58"/>
                  <a:pt x="350" y="58"/>
                </a:cubicBezTo>
                <a:cubicBezTo>
                  <a:pt x="338" y="58"/>
                  <a:pt x="325" y="60"/>
                  <a:pt x="313" y="61"/>
                </a:cubicBezTo>
                <a:cubicBezTo>
                  <a:pt x="281" y="6"/>
                  <a:pt x="281" y="6"/>
                  <a:pt x="281" y="6"/>
                </a:cubicBezTo>
                <a:cubicBezTo>
                  <a:pt x="237" y="19"/>
                  <a:pt x="237" y="19"/>
                  <a:pt x="237" y="19"/>
                </a:cubicBezTo>
                <a:cubicBezTo>
                  <a:pt x="239" y="82"/>
                  <a:pt x="239" y="82"/>
                  <a:pt x="239" y="82"/>
                </a:cubicBezTo>
                <a:cubicBezTo>
                  <a:pt x="226" y="88"/>
                  <a:pt x="213" y="94"/>
                  <a:pt x="201" y="101"/>
                </a:cubicBezTo>
                <a:cubicBezTo>
                  <a:pt x="151" y="64"/>
                  <a:pt x="151" y="64"/>
                  <a:pt x="151" y="64"/>
                </a:cubicBezTo>
                <a:cubicBezTo>
                  <a:pt x="116" y="92"/>
                  <a:pt x="116" y="92"/>
                  <a:pt x="116" y="92"/>
                </a:cubicBezTo>
                <a:cubicBezTo>
                  <a:pt x="141" y="149"/>
                  <a:pt x="141" y="149"/>
                  <a:pt x="141" y="149"/>
                </a:cubicBezTo>
                <a:cubicBezTo>
                  <a:pt x="132" y="159"/>
                  <a:pt x="124" y="168"/>
                  <a:pt x="117" y="178"/>
                </a:cubicBezTo>
                <a:cubicBezTo>
                  <a:pt x="56" y="163"/>
                  <a:pt x="56" y="163"/>
                  <a:pt x="56" y="163"/>
                </a:cubicBezTo>
                <a:cubicBezTo>
                  <a:pt x="34" y="202"/>
                  <a:pt x="34" y="202"/>
                  <a:pt x="34" y="202"/>
                </a:cubicBezTo>
                <a:cubicBezTo>
                  <a:pt x="79" y="245"/>
                  <a:pt x="79" y="245"/>
                  <a:pt x="79" y="245"/>
                </a:cubicBezTo>
                <a:cubicBezTo>
                  <a:pt x="74" y="258"/>
                  <a:pt x="70" y="272"/>
                  <a:pt x="66" y="285"/>
                </a:cubicBezTo>
                <a:cubicBezTo>
                  <a:pt x="5" y="294"/>
                  <a:pt x="5" y="294"/>
                  <a:pt x="5" y="294"/>
                </a:cubicBezTo>
                <a:cubicBezTo>
                  <a:pt x="0" y="339"/>
                  <a:pt x="0" y="339"/>
                  <a:pt x="0" y="339"/>
                </a:cubicBezTo>
                <a:cubicBezTo>
                  <a:pt x="58" y="362"/>
                  <a:pt x="58" y="362"/>
                  <a:pt x="58" y="362"/>
                </a:cubicBezTo>
                <a:cubicBezTo>
                  <a:pt x="58" y="374"/>
                  <a:pt x="59" y="387"/>
                  <a:pt x="61" y="400"/>
                </a:cubicBezTo>
                <a:cubicBezTo>
                  <a:pt x="6" y="431"/>
                  <a:pt x="6" y="431"/>
                  <a:pt x="6" y="431"/>
                </a:cubicBezTo>
                <a:cubicBezTo>
                  <a:pt x="18" y="475"/>
                  <a:pt x="18" y="475"/>
                  <a:pt x="18" y="475"/>
                </a:cubicBezTo>
                <a:cubicBezTo>
                  <a:pt x="82" y="474"/>
                  <a:pt x="82" y="474"/>
                  <a:pt x="82" y="474"/>
                </a:cubicBezTo>
                <a:cubicBezTo>
                  <a:pt x="87" y="487"/>
                  <a:pt x="94" y="499"/>
                  <a:pt x="101" y="511"/>
                </a:cubicBezTo>
                <a:cubicBezTo>
                  <a:pt x="64" y="561"/>
                  <a:pt x="64" y="561"/>
                  <a:pt x="64" y="561"/>
                </a:cubicBezTo>
                <a:cubicBezTo>
                  <a:pt x="92" y="596"/>
                  <a:pt x="92" y="596"/>
                  <a:pt x="92" y="596"/>
                </a:cubicBezTo>
                <a:cubicBezTo>
                  <a:pt x="149" y="571"/>
                  <a:pt x="149" y="571"/>
                  <a:pt x="149" y="571"/>
                </a:cubicBezTo>
                <a:cubicBezTo>
                  <a:pt x="158" y="580"/>
                  <a:pt x="168" y="588"/>
                  <a:pt x="178" y="595"/>
                </a:cubicBezTo>
                <a:cubicBezTo>
                  <a:pt x="162" y="656"/>
                  <a:pt x="162" y="656"/>
                  <a:pt x="162" y="656"/>
                </a:cubicBezTo>
                <a:cubicBezTo>
                  <a:pt x="202" y="678"/>
                  <a:pt x="202" y="678"/>
                  <a:pt x="202" y="678"/>
                </a:cubicBezTo>
                <a:cubicBezTo>
                  <a:pt x="245" y="633"/>
                  <a:pt x="245" y="633"/>
                  <a:pt x="245" y="633"/>
                </a:cubicBezTo>
                <a:cubicBezTo>
                  <a:pt x="258" y="638"/>
                  <a:pt x="271" y="642"/>
                  <a:pt x="285" y="646"/>
                </a:cubicBezTo>
                <a:cubicBezTo>
                  <a:pt x="294" y="708"/>
                  <a:pt x="294" y="708"/>
                  <a:pt x="294" y="708"/>
                </a:cubicBezTo>
                <a:cubicBezTo>
                  <a:pt x="339" y="713"/>
                  <a:pt x="339" y="713"/>
                  <a:pt x="339" y="713"/>
                </a:cubicBezTo>
                <a:cubicBezTo>
                  <a:pt x="361" y="654"/>
                  <a:pt x="361" y="654"/>
                  <a:pt x="361" y="654"/>
                </a:cubicBezTo>
                <a:cubicBezTo>
                  <a:pt x="374" y="654"/>
                  <a:pt x="387" y="653"/>
                  <a:pt x="399" y="651"/>
                </a:cubicBezTo>
                <a:cubicBezTo>
                  <a:pt x="431" y="706"/>
                  <a:pt x="431" y="706"/>
                  <a:pt x="431" y="706"/>
                </a:cubicBezTo>
                <a:cubicBezTo>
                  <a:pt x="475" y="693"/>
                  <a:pt x="475" y="693"/>
                  <a:pt x="475" y="693"/>
                </a:cubicBezTo>
                <a:cubicBezTo>
                  <a:pt x="473" y="630"/>
                  <a:pt x="473" y="630"/>
                  <a:pt x="473" y="630"/>
                </a:cubicBezTo>
                <a:cubicBezTo>
                  <a:pt x="486" y="625"/>
                  <a:pt x="499" y="618"/>
                  <a:pt x="510" y="611"/>
                </a:cubicBezTo>
                <a:cubicBezTo>
                  <a:pt x="560" y="649"/>
                  <a:pt x="560" y="649"/>
                  <a:pt x="560" y="649"/>
                </a:cubicBezTo>
                <a:cubicBezTo>
                  <a:pt x="596" y="620"/>
                  <a:pt x="596" y="620"/>
                  <a:pt x="596" y="620"/>
                </a:cubicBezTo>
                <a:cubicBezTo>
                  <a:pt x="570" y="563"/>
                  <a:pt x="570" y="563"/>
                  <a:pt x="570" y="563"/>
                </a:cubicBezTo>
                <a:cubicBezTo>
                  <a:pt x="579" y="554"/>
                  <a:pt x="587" y="544"/>
                  <a:pt x="595" y="534"/>
                </a:cubicBezTo>
                <a:cubicBezTo>
                  <a:pt x="655" y="550"/>
                  <a:pt x="655" y="550"/>
                  <a:pt x="655" y="550"/>
                </a:cubicBezTo>
                <a:cubicBezTo>
                  <a:pt x="678" y="510"/>
                  <a:pt x="678" y="510"/>
                  <a:pt x="678" y="510"/>
                </a:cubicBezTo>
                <a:cubicBezTo>
                  <a:pt x="633" y="467"/>
                  <a:pt x="633" y="467"/>
                  <a:pt x="633" y="467"/>
                </a:cubicBezTo>
                <a:cubicBezTo>
                  <a:pt x="638" y="454"/>
                  <a:pt x="642" y="441"/>
                  <a:pt x="645" y="427"/>
                </a:cubicBezTo>
                <a:lnTo>
                  <a:pt x="707" y="418"/>
                </a:lnTo>
                <a:close/>
                <a:moveTo>
                  <a:pt x="294" y="136"/>
                </a:moveTo>
                <a:cubicBezTo>
                  <a:pt x="415" y="101"/>
                  <a:pt x="542" y="172"/>
                  <a:pt x="577" y="294"/>
                </a:cubicBezTo>
                <a:cubicBezTo>
                  <a:pt x="611" y="416"/>
                  <a:pt x="540" y="543"/>
                  <a:pt x="418" y="577"/>
                </a:cubicBezTo>
                <a:cubicBezTo>
                  <a:pt x="296" y="611"/>
                  <a:pt x="170" y="540"/>
                  <a:pt x="135" y="419"/>
                </a:cubicBezTo>
                <a:cubicBezTo>
                  <a:pt x="101" y="297"/>
                  <a:pt x="172" y="170"/>
                  <a:pt x="294" y="136"/>
                </a:cubicBezTo>
                <a:close/>
              </a:path>
            </a:pathLst>
          </a:custGeom>
          <a:solidFill>
            <a:schemeClr val="accent2">
              <a:lumMod val="40000"/>
              <a:lumOff val="60000"/>
            </a:schemeClr>
          </a:solidFill>
          <a:ln>
            <a:noFill/>
          </a:ln>
        </p:spPr>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dirty="0">
              <a:ln>
                <a:noFill/>
              </a:ln>
              <a:solidFill>
                <a:srgbClr val="172144"/>
              </a:solidFill>
              <a:effectLst/>
              <a:uLnTx/>
              <a:uFillTx/>
              <a:latin typeface="Open Sans Light"/>
              <a:ea typeface="+mn-ea"/>
              <a:cs typeface="+mn-cs"/>
            </a:endParaRPr>
          </a:p>
        </p:txBody>
      </p:sp>
      <p:sp>
        <p:nvSpPr>
          <p:cNvPr id="22" name="Title 1"/>
          <p:cNvSpPr txBox="1">
            <a:spLocks noGrp="1"/>
          </p:cNvSpPr>
          <p:nvPr>
            <p:ph type="title" idx="4294967295"/>
          </p:nvPr>
        </p:nvSpPr>
        <p:spPr>
          <a:xfrm>
            <a:off x="320683" y="456430"/>
            <a:ext cx="8229082" cy="96533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457109" rtl="0" eaLnBrk="1" fontAlgn="auto" latinLnBrk="0" hangingPunct="1">
              <a:lnSpc>
                <a:spcPct val="90000"/>
              </a:lnSpc>
              <a:spcBef>
                <a:spcPct val="0"/>
              </a:spcBef>
              <a:spcAft>
                <a:spcPts val="0"/>
              </a:spcAft>
              <a:buClrTx/>
              <a:buSzTx/>
              <a:buFontTx/>
              <a:buNone/>
              <a:tabLst/>
              <a:defRPr/>
            </a:pPr>
            <a:r>
              <a:rPr kumimoji="0" lang="fr-CA" sz="4000" b="1" i="0" u="none" strike="noStrike" kern="1200" cap="none" spc="0" normalizeH="0" baseline="0" noProof="0" dirty="0">
                <a:ln>
                  <a:noFill/>
                </a:ln>
                <a:solidFill>
                  <a:srgbClr val="006498"/>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Ce cours est basé sur des données probantes et est conçu pour : </a:t>
            </a:r>
          </a:p>
        </p:txBody>
      </p:sp>
      <p:sp>
        <p:nvSpPr>
          <p:cNvPr id="23" name="Rectangle 22"/>
          <p:cNvSpPr/>
          <p:nvPr/>
        </p:nvSpPr>
        <p:spPr>
          <a:xfrm>
            <a:off x="2009600" y="3695178"/>
            <a:ext cx="2110026" cy="519814"/>
          </a:xfrm>
          <a:prstGeom prst="rect">
            <a:avLst/>
          </a:prstGeom>
        </p:spPr>
        <p:txBody>
          <a:bodyPr wrap="square" lIns="243808" rIns="243808" bIns="60952">
            <a:spAutoFit/>
          </a:bodyPr>
          <a:lstStyle/>
          <a:p>
            <a:pPr algn="ctr" defTabSz="228554">
              <a:lnSpc>
                <a:spcPct val="150000"/>
              </a:lnSpc>
              <a:defRPr/>
            </a:pPr>
            <a:r>
              <a:rPr kumimoji="0" lang="fr-CA" sz="2000" b="0" i="0" u="none" strike="noStrike" kern="1200" cap="none" spc="0" normalizeH="0" baseline="0" dirty="0">
                <a:ln>
                  <a:noFill/>
                </a:ln>
                <a:solidFill>
                  <a:srgbClr val="172144"/>
                </a:solidFill>
                <a:effectLst/>
                <a:uLnTx/>
                <a:uFillTx/>
                <a:latin typeface="Lora" pitchFamily="2" charset="0"/>
                <a:cs typeface="Calibri" panose="020F0502020204030204" pitchFamily="34" charset="0"/>
              </a:rPr>
              <a:t>Sensibiliser</a:t>
            </a:r>
          </a:p>
        </p:txBody>
      </p:sp>
      <p:sp>
        <p:nvSpPr>
          <p:cNvPr id="24" name="Rectangle 23"/>
          <p:cNvSpPr/>
          <p:nvPr/>
        </p:nvSpPr>
        <p:spPr>
          <a:xfrm>
            <a:off x="3961811" y="2279329"/>
            <a:ext cx="2238919" cy="1507071"/>
          </a:xfrm>
          <a:prstGeom prst="rect">
            <a:avLst/>
          </a:prstGeom>
        </p:spPr>
        <p:txBody>
          <a:bodyPr wrap="square" lIns="243808" rIns="243808" bIns="60952">
            <a:spAutoFit/>
          </a:bodyPr>
          <a:lstStyle/>
          <a:p>
            <a:pPr marL="0" marR="0" lvl="0" indent="0" algn="ctr" defTabSz="228554" rtl="0" eaLnBrk="1" fontAlgn="auto" latinLnBrk="0" hangingPunct="1">
              <a:lnSpc>
                <a:spcPts val="2220"/>
              </a:lnSpc>
              <a:spcBef>
                <a:spcPts val="0"/>
              </a:spcBef>
              <a:spcAft>
                <a:spcPts val="0"/>
              </a:spcAft>
              <a:buClrTx/>
              <a:buSzTx/>
              <a:buFontTx/>
              <a:buNone/>
              <a:tabLst/>
              <a:defRPr/>
            </a:pPr>
            <a:r>
              <a:rPr kumimoji="0" lang="fr-CA" b="0" i="0" u="none" strike="noStrike" kern="1200" cap="none" spc="0" normalizeH="0" baseline="0" dirty="0">
                <a:ln>
                  <a:noFill/>
                </a:ln>
                <a:solidFill>
                  <a:srgbClr val="FBFBFB"/>
                </a:solidFill>
                <a:effectLst/>
                <a:uLnTx/>
                <a:uFillTx/>
                <a:latin typeface="Lora" pitchFamily="2" charset="0"/>
                <a:cs typeface="Calibri" panose="020F0502020204030204" pitchFamily="34" charset="0"/>
              </a:rPr>
              <a:t>Réduire la stigmatisation et autres obstacles aux soins</a:t>
            </a:r>
          </a:p>
        </p:txBody>
      </p:sp>
      <p:sp>
        <p:nvSpPr>
          <p:cNvPr id="25" name="Rectangle 24"/>
          <p:cNvSpPr/>
          <p:nvPr/>
        </p:nvSpPr>
        <p:spPr>
          <a:xfrm>
            <a:off x="6250093" y="3640419"/>
            <a:ext cx="2321029" cy="1338820"/>
          </a:xfrm>
          <a:prstGeom prst="rect">
            <a:avLst/>
          </a:prstGeom>
        </p:spPr>
        <p:txBody>
          <a:bodyPr wrap="square" lIns="243808" rIns="243808" bIns="60952">
            <a:spAutoFit/>
          </a:bodyPr>
          <a:lstStyle/>
          <a:p>
            <a:pPr marL="0" marR="0" lvl="0" indent="0" algn="ctr" defTabSz="228554" rtl="0" eaLnBrk="1" fontAlgn="auto" latinLnBrk="0" hangingPunct="1">
              <a:spcBef>
                <a:spcPts val="0"/>
              </a:spcBef>
              <a:spcAft>
                <a:spcPts val="0"/>
              </a:spcAft>
              <a:buClrTx/>
              <a:buSzTx/>
              <a:buFontTx/>
              <a:buNone/>
              <a:tabLst/>
              <a:defRPr/>
            </a:pPr>
            <a:r>
              <a:rPr kumimoji="0" lang="fr-CA" sz="2000" b="0" i="0" u="none" strike="noStrike" kern="1200" cap="none" spc="0" normalizeH="0" baseline="0" dirty="0">
                <a:ln>
                  <a:noFill/>
                </a:ln>
                <a:solidFill>
                  <a:srgbClr val="172144"/>
                </a:solidFill>
                <a:effectLst/>
                <a:uLnTx/>
                <a:uFillTx/>
                <a:latin typeface="Lora" pitchFamily="2" charset="0"/>
                <a:cs typeface="Calibri" panose="020F0502020204030204" pitchFamily="34" charset="0"/>
              </a:rPr>
              <a:t>Encourager les conversations sur la santé mentale </a:t>
            </a:r>
            <a:endParaRPr kumimoji="0" lang="fr-CA" sz="1400" b="0" i="0" u="none" strike="noStrike" kern="1200" cap="none" spc="0" normalizeH="0" baseline="0" dirty="0">
              <a:ln>
                <a:noFill/>
              </a:ln>
              <a:solidFill>
                <a:srgbClr val="172144"/>
              </a:solidFill>
              <a:effectLst/>
              <a:uLnTx/>
              <a:uFillTx/>
              <a:latin typeface="Lora" pitchFamily="2" charset="0"/>
              <a:cs typeface="Calibri" panose="020F0502020204030204" pitchFamily="34" charset="0"/>
            </a:endParaRPr>
          </a:p>
        </p:txBody>
      </p:sp>
      <p:sp>
        <p:nvSpPr>
          <p:cNvPr id="28" name="Rectangle 27"/>
          <p:cNvSpPr/>
          <p:nvPr/>
        </p:nvSpPr>
        <p:spPr>
          <a:xfrm>
            <a:off x="8544551" y="1777346"/>
            <a:ext cx="1918205" cy="723267"/>
          </a:xfrm>
          <a:prstGeom prst="rect">
            <a:avLst/>
          </a:prstGeom>
        </p:spPr>
        <p:txBody>
          <a:bodyPr wrap="square" lIns="243808" rIns="243808" bIns="60952">
            <a:spAutoFit/>
          </a:bodyPr>
          <a:lstStyle/>
          <a:p>
            <a:pPr algn="ctr" defTabSz="228554">
              <a:defRPr/>
            </a:pPr>
            <a:r>
              <a:rPr kumimoji="0" lang="fr-CA" sz="2000" b="0" i="0" u="none" strike="noStrike" kern="1200" cap="none" spc="0" normalizeH="0" baseline="0" dirty="0">
                <a:ln>
                  <a:noFill/>
                </a:ln>
                <a:solidFill>
                  <a:srgbClr val="172144"/>
                </a:solidFill>
                <a:effectLst/>
                <a:uLnTx/>
                <a:uFillTx/>
                <a:latin typeface="Lora" pitchFamily="2" charset="0"/>
                <a:cs typeface="Calibri" panose="020F0502020204030204" pitchFamily="34" charset="0"/>
              </a:rPr>
              <a:t>Renforcer la résilience</a:t>
            </a:r>
          </a:p>
        </p:txBody>
      </p:sp>
      <p:sp>
        <p:nvSpPr>
          <p:cNvPr id="20" name="Freeform 11">
            <a:extLst>
              <a:ext uri="{FF2B5EF4-FFF2-40B4-BE49-F238E27FC236}">
                <a16:creationId xmlns:a16="http://schemas.microsoft.com/office/drawing/2014/main" id="{F0ED1F06-CC57-4585-8F3D-21716AD8D37F}"/>
              </a:ext>
              <a:ext uri="{C183D7F6-B498-43B3-948B-1728B52AA6E4}">
                <adec:decorative xmlns:adec="http://schemas.microsoft.com/office/drawing/2017/decorative" val="1"/>
              </a:ext>
            </a:extLst>
          </p:cNvPr>
          <p:cNvSpPr>
            <a:spLocks/>
          </p:cNvSpPr>
          <p:nvPr/>
        </p:nvSpPr>
        <p:spPr bwMode="auto">
          <a:xfrm>
            <a:off x="8893502" y="3849209"/>
            <a:ext cx="2577795" cy="2497414"/>
          </a:xfrm>
          <a:custGeom>
            <a:avLst/>
            <a:gdLst>
              <a:gd name="T0" fmla="*/ 590 w 590"/>
              <a:gd name="T1" fmla="*/ 294 h 591"/>
              <a:gd name="T2" fmla="*/ 537 w 590"/>
              <a:gd name="T3" fmla="*/ 247 h 591"/>
              <a:gd name="T4" fmla="*/ 568 w 590"/>
              <a:gd name="T5" fmla="*/ 183 h 591"/>
              <a:gd name="T6" fmla="*/ 501 w 590"/>
              <a:gd name="T7" fmla="*/ 159 h 591"/>
              <a:gd name="T8" fmla="*/ 502 w 590"/>
              <a:gd name="T9" fmla="*/ 86 h 591"/>
              <a:gd name="T10" fmla="*/ 431 w 590"/>
              <a:gd name="T11" fmla="*/ 90 h 591"/>
              <a:gd name="T12" fmla="*/ 408 w 590"/>
              <a:gd name="T13" fmla="*/ 23 h 591"/>
              <a:gd name="T14" fmla="*/ 344 w 590"/>
              <a:gd name="T15" fmla="*/ 54 h 591"/>
              <a:gd name="T16" fmla="*/ 293 w 590"/>
              <a:gd name="T17" fmla="*/ 0 h 591"/>
              <a:gd name="T18" fmla="*/ 246 w 590"/>
              <a:gd name="T19" fmla="*/ 54 h 591"/>
              <a:gd name="T20" fmla="*/ 182 w 590"/>
              <a:gd name="T21" fmla="*/ 22 h 591"/>
              <a:gd name="T22" fmla="*/ 159 w 590"/>
              <a:gd name="T23" fmla="*/ 90 h 591"/>
              <a:gd name="T24" fmla="*/ 85 w 590"/>
              <a:gd name="T25" fmla="*/ 88 h 591"/>
              <a:gd name="T26" fmla="*/ 90 w 590"/>
              <a:gd name="T27" fmla="*/ 159 h 591"/>
              <a:gd name="T28" fmla="*/ 22 w 590"/>
              <a:gd name="T29" fmla="*/ 183 h 591"/>
              <a:gd name="T30" fmla="*/ 53 w 590"/>
              <a:gd name="T31" fmla="*/ 247 h 591"/>
              <a:gd name="T32" fmla="*/ 0 w 590"/>
              <a:gd name="T33" fmla="*/ 297 h 591"/>
              <a:gd name="T34" fmla="*/ 53 w 590"/>
              <a:gd name="T35" fmla="*/ 344 h 591"/>
              <a:gd name="T36" fmla="*/ 22 w 590"/>
              <a:gd name="T37" fmla="*/ 409 h 591"/>
              <a:gd name="T38" fmla="*/ 89 w 590"/>
              <a:gd name="T39" fmla="*/ 432 h 591"/>
              <a:gd name="T40" fmla="*/ 87 w 590"/>
              <a:gd name="T41" fmla="*/ 506 h 591"/>
              <a:gd name="T42" fmla="*/ 158 w 590"/>
              <a:gd name="T43" fmla="*/ 501 h 591"/>
              <a:gd name="T44" fmla="*/ 182 w 590"/>
              <a:gd name="T45" fmla="*/ 568 h 591"/>
              <a:gd name="T46" fmla="*/ 246 w 590"/>
              <a:gd name="T47" fmla="*/ 537 h 591"/>
              <a:gd name="T48" fmla="*/ 297 w 590"/>
              <a:gd name="T49" fmla="*/ 591 h 591"/>
              <a:gd name="T50" fmla="*/ 344 w 590"/>
              <a:gd name="T51" fmla="*/ 538 h 591"/>
              <a:gd name="T52" fmla="*/ 408 w 590"/>
              <a:gd name="T53" fmla="*/ 569 h 591"/>
              <a:gd name="T54" fmla="*/ 431 w 590"/>
              <a:gd name="T55" fmla="*/ 501 h 591"/>
              <a:gd name="T56" fmla="*/ 505 w 590"/>
              <a:gd name="T57" fmla="*/ 503 h 591"/>
              <a:gd name="T58" fmla="*/ 500 w 590"/>
              <a:gd name="T59" fmla="*/ 432 h 591"/>
              <a:gd name="T60" fmla="*/ 568 w 590"/>
              <a:gd name="T61" fmla="*/ 409 h 591"/>
              <a:gd name="T62" fmla="*/ 537 w 590"/>
              <a:gd name="T63" fmla="*/ 345 h 5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90" h="591">
                <a:moveTo>
                  <a:pt x="541" y="310"/>
                </a:moveTo>
                <a:cubicBezTo>
                  <a:pt x="590" y="294"/>
                  <a:pt x="590" y="294"/>
                  <a:pt x="590" y="294"/>
                </a:cubicBezTo>
                <a:cubicBezTo>
                  <a:pt x="588" y="256"/>
                  <a:pt x="588" y="256"/>
                  <a:pt x="588" y="256"/>
                </a:cubicBezTo>
                <a:cubicBezTo>
                  <a:pt x="537" y="247"/>
                  <a:pt x="537" y="247"/>
                  <a:pt x="537" y="247"/>
                </a:cubicBezTo>
                <a:cubicBezTo>
                  <a:pt x="535" y="237"/>
                  <a:pt x="532" y="227"/>
                  <a:pt x="529" y="217"/>
                </a:cubicBezTo>
                <a:cubicBezTo>
                  <a:pt x="568" y="183"/>
                  <a:pt x="568" y="183"/>
                  <a:pt x="568" y="183"/>
                </a:cubicBezTo>
                <a:cubicBezTo>
                  <a:pt x="552" y="149"/>
                  <a:pt x="552" y="149"/>
                  <a:pt x="552" y="149"/>
                </a:cubicBezTo>
                <a:cubicBezTo>
                  <a:pt x="501" y="159"/>
                  <a:pt x="501" y="159"/>
                  <a:pt x="501" y="159"/>
                </a:cubicBezTo>
                <a:cubicBezTo>
                  <a:pt x="494" y="150"/>
                  <a:pt x="487" y="141"/>
                  <a:pt x="479" y="132"/>
                </a:cubicBezTo>
                <a:cubicBezTo>
                  <a:pt x="502" y="86"/>
                  <a:pt x="502" y="86"/>
                  <a:pt x="502" y="86"/>
                </a:cubicBezTo>
                <a:cubicBezTo>
                  <a:pt x="474" y="61"/>
                  <a:pt x="474" y="61"/>
                  <a:pt x="474" y="61"/>
                </a:cubicBezTo>
                <a:cubicBezTo>
                  <a:pt x="431" y="90"/>
                  <a:pt x="431" y="90"/>
                  <a:pt x="431" y="90"/>
                </a:cubicBezTo>
                <a:cubicBezTo>
                  <a:pt x="423" y="84"/>
                  <a:pt x="414" y="79"/>
                  <a:pt x="404" y="75"/>
                </a:cubicBezTo>
                <a:cubicBezTo>
                  <a:pt x="408" y="23"/>
                  <a:pt x="408" y="23"/>
                  <a:pt x="408" y="23"/>
                </a:cubicBezTo>
                <a:cubicBezTo>
                  <a:pt x="373" y="11"/>
                  <a:pt x="373" y="11"/>
                  <a:pt x="373" y="11"/>
                </a:cubicBezTo>
                <a:cubicBezTo>
                  <a:pt x="344" y="54"/>
                  <a:pt x="344" y="54"/>
                  <a:pt x="344" y="54"/>
                </a:cubicBezTo>
                <a:cubicBezTo>
                  <a:pt x="333" y="52"/>
                  <a:pt x="321" y="50"/>
                  <a:pt x="310" y="49"/>
                </a:cubicBezTo>
                <a:cubicBezTo>
                  <a:pt x="293" y="0"/>
                  <a:pt x="293" y="0"/>
                  <a:pt x="293" y="0"/>
                </a:cubicBezTo>
                <a:cubicBezTo>
                  <a:pt x="256" y="3"/>
                  <a:pt x="256" y="3"/>
                  <a:pt x="256" y="3"/>
                </a:cubicBezTo>
                <a:cubicBezTo>
                  <a:pt x="246" y="54"/>
                  <a:pt x="246" y="54"/>
                  <a:pt x="246" y="54"/>
                </a:cubicBezTo>
                <a:cubicBezTo>
                  <a:pt x="236" y="56"/>
                  <a:pt x="226" y="59"/>
                  <a:pt x="216" y="62"/>
                </a:cubicBezTo>
                <a:cubicBezTo>
                  <a:pt x="182" y="22"/>
                  <a:pt x="182" y="22"/>
                  <a:pt x="182" y="22"/>
                </a:cubicBezTo>
                <a:cubicBezTo>
                  <a:pt x="148" y="39"/>
                  <a:pt x="148" y="39"/>
                  <a:pt x="148" y="39"/>
                </a:cubicBezTo>
                <a:cubicBezTo>
                  <a:pt x="159" y="90"/>
                  <a:pt x="159" y="90"/>
                  <a:pt x="159" y="90"/>
                </a:cubicBezTo>
                <a:cubicBezTo>
                  <a:pt x="149" y="97"/>
                  <a:pt x="140" y="104"/>
                  <a:pt x="131" y="111"/>
                </a:cubicBezTo>
                <a:cubicBezTo>
                  <a:pt x="85" y="88"/>
                  <a:pt x="85" y="88"/>
                  <a:pt x="85" y="88"/>
                </a:cubicBezTo>
                <a:cubicBezTo>
                  <a:pt x="60" y="116"/>
                  <a:pt x="60" y="116"/>
                  <a:pt x="60" y="116"/>
                </a:cubicBezTo>
                <a:cubicBezTo>
                  <a:pt x="90" y="159"/>
                  <a:pt x="90" y="159"/>
                  <a:pt x="90" y="159"/>
                </a:cubicBezTo>
                <a:cubicBezTo>
                  <a:pt x="84" y="168"/>
                  <a:pt x="78" y="177"/>
                  <a:pt x="74" y="186"/>
                </a:cubicBezTo>
                <a:cubicBezTo>
                  <a:pt x="22" y="183"/>
                  <a:pt x="22" y="183"/>
                  <a:pt x="22" y="183"/>
                </a:cubicBezTo>
                <a:cubicBezTo>
                  <a:pt x="10" y="218"/>
                  <a:pt x="10" y="218"/>
                  <a:pt x="10" y="218"/>
                </a:cubicBezTo>
                <a:cubicBezTo>
                  <a:pt x="53" y="247"/>
                  <a:pt x="53" y="247"/>
                  <a:pt x="53" y="247"/>
                </a:cubicBezTo>
                <a:cubicBezTo>
                  <a:pt x="51" y="258"/>
                  <a:pt x="49" y="269"/>
                  <a:pt x="49" y="281"/>
                </a:cubicBezTo>
                <a:cubicBezTo>
                  <a:pt x="0" y="297"/>
                  <a:pt x="0" y="297"/>
                  <a:pt x="0" y="297"/>
                </a:cubicBezTo>
                <a:cubicBezTo>
                  <a:pt x="2" y="335"/>
                  <a:pt x="2" y="335"/>
                  <a:pt x="2" y="335"/>
                </a:cubicBezTo>
                <a:cubicBezTo>
                  <a:pt x="53" y="344"/>
                  <a:pt x="53" y="344"/>
                  <a:pt x="53" y="344"/>
                </a:cubicBezTo>
                <a:cubicBezTo>
                  <a:pt x="55" y="355"/>
                  <a:pt x="58" y="365"/>
                  <a:pt x="61" y="375"/>
                </a:cubicBezTo>
                <a:cubicBezTo>
                  <a:pt x="22" y="409"/>
                  <a:pt x="22" y="409"/>
                  <a:pt x="22" y="409"/>
                </a:cubicBezTo>
                <a:cubicBezTo>
                  <a:pt x="38" y="442"/>
                  <a:pt x="38" y="442"/>
                  <a:pt x="38" y="442"/>
                </a:cubicBezTo>
                <a:cubicBezTo>
                  <a:pt x="89" y="432"/>
                  <a:pt x="89" y="432"/>
                  <a:pt x="89" y="432"/>
                </a:cubicBezTo>
                <a:cubicBezTo>
                  <a:pt x="96" y="442"/>
                  <a:pt x="103" y="451"/>
                  <a:pt x="110" y="459"/>
                </a:cubicBezTo>
                <a:cubicBezTo>
                  <a:pt x="87" y="506"/>
                  <a:pt x="87" y="506"/>
                  <a:pt x="87" y="506"/>
                </a:cubicBezTo>
                <a:cubicBezTo>
                  <a:pt x="116" y="530"/>
                  <a:pt x="116" y="530"/>
                  <a:pt x="116" y="530"/>
                </a:cubicBezTo>
                <a:cubicBezTo>
                  <a:pt x="158" y="501"/>
                  <a:pt x="158" y="501"/>
                  <a:pt x="158" y="501"/>
                </a:cubicBezTo>
                <a:cubicBezTo>
                  <a:pt x="167" y="507"/>
                  <a:pt x="176" y="512"/>
                  <a:pt x="186" y="517"/>
                </a:cubicBezTo>
                <a:cubicBezTo>
                  <a:pt x="182" y="568"/>
                  <a:pt x="182" y="568"/>
                  <a:pt x="182" y="568"/>
                </a:cubicBezTo>
                <a:cubicBezTo>
                  <a:pt x="217" y="580"/>
                  <a:pt x="217" y="580"/>
                  <a:pt x="217" y="580"/>
                </a:cubicBezTo>
                <a:cubicBezTo>
                  <a:pt x="246" y="537"/>
                  <a:pt x="246" y="537"/>
                  <a:pt x="246" y="537"/>
                </a:cubicBezTo>
                <a:cubicBezTo>
                  <a:pt x="257" y="540"/>
                  <a:pt x="269" y="541"/>
                  <a:pt x="280" y="542"/>
                </a:cubicBezTo>
                <a:cubicBezTo>
                  <a:pt x="297" y="591"/>
                  <a:pt x="297" y="591"/>
                  <a:pt x="297" y="591"/>
                </a:cubicBezTo>
                <a:cubicBezTo>
                  <a:pt x="334" y="588"/>
                  <a:pt x="334" y="588"/>
                  <a:pt x="334" y="588"/>
                </a:cubicBezTo>
                <a:cubicBezTo>
                  <a:pt x="344" y="538"/>
                  <a:pt x="344" y="538"/>
                  <a:pt x="344" y="538"/>
                </a:cubicBezTo>
                <a:cubicBezTo>
                  <a:pt x="354" y="535"/>
                  <a:pt x="364" y="533"/>
                  <a:pt x="374" y="529"/>
                </a:cubicBezTo>
                <a:cubicBezTo>
                  <a:pt x="408" y="569"/>
                  <a:pt x="408" y="569"/>
                  <a:pt x="408" y="569"/>
                </a:cubicBezTo>
                <a:cubicBezTo>
                  <a:pt x="442" y="552"/>
                  <a:pt x="442" y="552"/>
                  <a:pt x="442" y="552"/>
                </a:cubicBezTo>
                <a:cubicBezTo>
                  <a:pt x="431" y="501"/>
                  <a:pt x="431" y="501"/>
                  <a:pt x="431" y="501"/>
                </a:cubicBezTo>
                <a:cubicBezTo>
                  <a:pt x="441" y="495"/>
                  <a:pt x="450" y="488"/>
                  <a:pt x="459" y="480"/>
                </a:cubicBezTo>
                <a:cubicBezTo>
                  <a:pt x="505" y="503"/>
                  <a:pt x="505" y="503"/>
                  <a:pt x="505" y="503"/>
                </a:cubicBezTo>
                <a:cubicBezTo>
                  <a:pt x="530" y="475"/>
                  <a:pt x="530" y="475"/>
                  <a:pt x="530" y="475"/>
                </a:cubicBezTo>
                <a:cubicBezTo>
                  <a:pt x="500" y="432"/>
                  <a:pt x="500" y="432"/>
                  <a:pt x="500" y="432"/>
                </a:cubicBezTo>
                <a:cubicBezTo>
                  <a:pt x="506" y="423"/>
                  <a:pt x="511" y="414"/>
                  <a:pt x="516" y="405"/>
                </a:cubicBezTo>
                <a:cubicBezTo>
                  <a:pt x="568" y="409"/>
                  <a:pt x="568" y="409"/>
                  <a:pt x="568" y="409"/>
                </a:cubicBezTo>
                <a:cubicBezTo>
                  <a:pt x="580" y="373"/>
                  <a:pt x="580" y="373"/>
                  <a:pt x="580" y="373"/>
                </a:cubicBezTo>
                <a:cubicBezTo>
                  <a:pt x="537" y="345"/>
                  <a:pt x="537" y="345"/>
                  <a:pt x="537" y="345"/>
                </a:cubicBezTo>
                <a:cubicBezTo>
                  <a:pt x="539" y="333"/>
                  <a:pt x="540" y="322"/>
                  <a:pt x="541" y="310"/>
                </a:cubicBezTo>
                <a:close/>
              </a:path>
            </a:pathLst>
          </a:custGeom>
          <a:solidFill>
            <a:srgbClr val="00B0F0"/>
          </a:solidFill>
          <a:ln w="28575">
            <a:noFill/>
            <a:prstDash val="lgDash"/>
          </a:ln>
        </p:spPr>
        <p:txBody>
          <a:bodyPr vert="horz" wrap="square" lIns="91428" tIns="45714" rIns="91428" bIns="45714"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0" cap="none" spc="0" normalizeH="0" baseline="0" dirty="0">
              <a:ln>
                <a:noFill/>
              </a:ln>
              <a:solidFill>
                <a:srgbClr val="172144"/>
              </a:solidFill>
              <a:effectLst/>
              <a:uLnTx/>
              <a:uFillTx/>
              <a:latin typeface="Open Sans Light"/>
              <a:ea typeface="+mn-ea"/>
              <a:cs typeface="+mn-cs"/>
            </a:endParaRPr>
          </a:p>
        </p:txBody>
      </p:sp>
      <p:sp>
        <p:nvSpPr>
          <p:cNvPr id="26" name="TextBox 25">
            <a:extLst>
              <a:ext uri="{FF2B5EF4-FFF2-40B4-BE49-F238E27FC236}">
                <a16:creationId xmlns:a16="http://schemas.microsoft.com/office/drawing/2014/main" id="{46799693-8962-4942-B575-71606E4A0123}"/>
              </a:ext>
            </a:extLst>
          </p:cNvPr>
          <p:cNvSpPr txBox="1"/>
          <p:nvPr/>
        </p:nvSpPr>
        <p:spPr>
          <a:xfrm>
            <a:off x="9381092" y="4600144"/>
            <a:ext cx="1602613" cy="1015663"/>
          </a:xfrm>
          <a:prstGeom prst="rect">
            <a:avLst/>
          </a:prstGeom>
          <a:noFill/>
          <a:ln>
            <a:noFill/>
            <a:prstDash val="lgDash"/>
          </a:ln>
        </p:spPr>
        <p:txBody>
          <a:bodyPr wrap="square" rtlCol="0">
            <a:spAutoFit/>
          </a:bodyPr>
          <a:lstStyle/>
          <a:p>
            <a:pPr marL="0" marR="0" lvl="0" indent="0" algn="ctr" defTabSz="914400" rtl="0" eaLnBrk="1" fontAlgn="auto" latinLnBrk="0" hangingPunct="1">
              <a:spcBef>
                <a:spcPts val="0"/>
              </a:spcBef>
              <a:spcAft>
                <a:spcPts val="0"/>
              </a:spcAft>
              <a:buClrTx/>
              <a:buSzTx/>
              <a:buFontTx/>
              <a:buNone/>
              <a:tabLst/>
              <a:defRPr/>
            </a:pPr>
            <a:r>
              <a:rPr kumimoji="0" lang="fr-CA" sz="2000" i="0" u="none" strike="noStrike" kern="0" cap="none" spc="0" normalizeH="0" baseline="0" dirty="0">
                <a:ln>
                  <a:noFill/>
                </a:ln>
                <a:solidFill>
                  <a:srgbClr val="FFFFFF"/>
                </a:solidFill>
                <a:effectLst/>
                <a:uLnTx/>
                <a:uFillTx/>
                <a:latin typeface="Lora" pitchFamily="2" charset="0"/>
                <a:cs typeface="Calibri" panose="020F0502020204030204" pitchFamily="34" charset="0"/>
              </a:rPr>
              <a:t>Soutenez votre équipe</a:t>
            </a:r>
          </a:p>
        </p:txBody>
      </p:sp>
      <p:sp>
        <p:nvSpPr>
          <p:cNvPr id="3" name="Slide Number Placeholder 3">
            <a:extLst>
              <a:ext uri="{FF2B5EF4-FFF2-40B4-BE49-F238E27FC236}">
                <a16:creationId xmlns:a16="http://schemas.microsoft.com/office/drawing/2014/main" id="{4B2E2268-C3C2-3DC8-5A68-6E2B9EB42569}"/>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105</a:t>
            </a:fld>
            <a:endParaRPr lang="fr-CA" dirty="0">
              <a:latin typeface="Lora Regular Roman" pitchFamily="2" charset="0"/>
            </a:endParaRPr>
          </a:p>
        </p:txBody>
      </p:sp>
    </p:spTree>
    <p:custDataLst>
      <p:tags r:id="rId1"/>
    </p:custDataLst>
    <p:extLst>
      <p:ext uri="{BB962C8B-B14F-4D97-AF65-F5344CB8AC3E}">
        <p14:creationId xmlns:p14="http://schemas.microsoft.com/office/powerpoint/2010/main" val="1585158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mph" presetSubtype="2" fill="hold" grpId="0" nodeType="clickEffect">
                                  <p:stCondLst>
                                    <p:cond delay="0"/>
                                  </p:stCondLst>
                                  <p:childTnLst>
                                    <p:animClr clrSpc="rgb" dir="cw">
                                      <p:cBhvr>
                                        <p:cTn id="6" dur="2000" fill="hold"/>
                                        <p:tgtEl>
                                          <p:spTgt spid="20"/>
                                        </p:tgtEl>
                                        <p:attrNameLst>
                                          <p:attrName>stroke.color</p:attrName>
                                        </p:attrNameLst>
                                      </p:cBhvr>
                                      <p:to>
                                        <a:schemeClr val="accent2"/>
                                      </p:to>
                                    </p:animClr>
                                    <p:set>
                                      <p:cBhvr>
                                        <p:cTn id="7" dur="2000" fill="hold"/>
                                        <p:tgtEl>
                                          <p:spTgt spid="20"/>
                                        </p:tgtEl>
                                        <p:attrNameLst>
                                          <p:attrName>stroke.on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A0F0D-EDCA-4498-98E7-B46D5DF8C078}"/>
              </a:ext>
            </a:extLst>
          </p:cNvPr>
          <p:cNvSpPr>
            <a:spLocks noGrp="1"/>
          </p:cNvSpPr>
          <p:nvPr>
            <p:ph type="title"/>
          </p:nvPr>
        </p:nvSpPr>
        <p:spPr/>
        <p:txBody>
          <a:bodyPr/>
          <a:lstStyle/>
          <a:p>
            <a:r>
              <a:rPr lang="fr-CA" dirty="0"/>
              <a:t>Gestionnaires</a:t>
            </a:r>
          </a:p>
        </p:txBody>
      </p:sp>
      <p:grpSp>
        <p:nvGrpSpPr>
          <p:cNvPr id="10" name="Group 9">
            <a:extLst>
              <a:ext uri="{FF2B5EF4-FFF2-40B4-BE49-F238E27FC236}">
                <a16:creationId xmlns:a16="http://schemas.microsoft.com/office/drawing/2014/main" id="{97660313-E4F8-2690-605C-EB4EE538647A}"/>
              </a:ext>
              <a:ext uri="{C183D7F6-B498-43B3-948B-1728B52AA6E4}">
                <adec:decorative xmlns:adec="http://schemas.microsoft.com/office/drawing/2017/decorative" val="1"/>
              </a:ext>
            </a:extLst>
          </p:cNvPr>
          <p:cNvGrpSpPr/>
          <p:nvPr/>
        </p:nvGrpSpPr>
        <p:grpSpPr>
          <a:xfrm>
            <a:off x="3483184" y="975581"/>
            <a:ext cx="5127416" cy="4906837"/>
            <a:chOff x="511948" y="0"/>
            <a:chExt cx="4351338" cy="4351338"/>
          </a:xfrm>
        </p:grpSpPr>
        <p:sp>
          <p:nvSpPr>
            <p:cNvPr id="11" name="Oval 10">
              <a:extLst>
                <a:ext uri="{FF2B5EF4-FFF2-40B4-BE49-F238E27FC236}">
                  <a16:creationId xmlns:a16="http://schemas.microsoft.com/office/drawing/2014/main" id="{96A5E2C0-AC34-4170-DC17-13AA1BEBE9BF}"/>
                </a:ext>
              </a:extLst>
            </p:cNvPr>
            <p:cNvSpPr/>
            <p:nvPr/>
          </p:nvSpPr>
          <p:spPr>
            <a:xfrm>
              <a:off x="511948" y="0"/>
              <a:ext cx="4351338" cy="4351338"/>
            </a:xfrm>
            <a:prstGeom prst="ellipse">
              <a:avLst/>
            </a:prstGeom>
            <a:solidFill>
              <a:srgbClr val="92D050"/>
            </a:solidFill>
            <a:ln w="25400" cap="flat" cmpd="sng" algn="ctr">
              <a:solidFill>
                <a:sysClr val="window" lastClr="FFFFFF">
                  <a:hueOff val="0"/>
                  <a:satOff val="0"/>
                  <a:lumOff val="0"/>
                  <a:alphaOff val="0"/>
                </a:sysClr>
              </a:solidFill>
              <a:prstDash val="solid"/>
            </a:ln>
            <a:effectLst/>
          </p:spPr>
          <p:style>
            <a:lnRef idx="2">
              <a:scrgbClr r="0" g="0" b="0"/>
            </a:lnRef>
            <a:fillRef idx="1">
              <a:scrgbClr r="0" g="0" b="0"/>
            </a:fillRef>
            <a:effectRef idx="0">
              <a:scrgbClr r="0" g="0" b="0"/>
            </a:effectRef>
            <a:fontRef idx="minor">
              <a:schemeClr val="tx1"/>
            </a:fontRef>
          </p:style>
          <p:txBody>
            <a:bodyPr/>
            <a:lstStyle/>
            <a:p>
              <a:pPr>
                <a:lnSpc>
                  <a:spcPct val="150000"/>
                </a:lnSpc>
              </a:pPr>
              <a:endParaRPr lang="fr-CA" b="1"/>
            </a:p>
          </p:txBody>
        </p:sp>
        <p:sp>
          <p:nvSpPr>
            <p:cNvPr id="12" name="Oval 4">
              <a:extLst>
                <a:ext uri="{FF2B5EF4-FFF2-40B4-BE49-F238E27FC236}">
                  <a16:creationId xmlns:a16="http://schemas.microsoft.com/office/drawing/2014/main" id="{9E91DB3B-95EE-6272-A65D-4A00F0B542D2}"/>
                </a:ext>
              </a:extLst>
            </p:cNvPr>
            <p:cNvSpPr txBox="1"/>
            <p:nvPr/>
          </p:nvSpPr>
          <p:spPr>
            <a:xfrm>
              <a:off x="789194" y="666200"/>
              <a:ext cx="3796847" cy="3076860"/>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0" tIns="0" rIns="0" bIns="0" numCol="1" spcCol="1270" anchor="ctr" anchorCtr="0">
              <a:noAutofit/>
            </a:bodyPr>
            <a:lstStyle/>
            <a:p>
              <a:pPr marL="0" lvl="0" indent="0" algn="ctr" defTabSz="1955800">
                <a:spcBef>
                  <a:spcPct val="0"/>
                </a:spcBef>
                <a:spcAft>
                  <a:spcPct val="35000"/>
                </a:spcAft>
                <a:buNone/>
              </a:pPr>
              <a:r>
                <a:rPr lang="fr-CA" sz="4000" b="1" kern="1200" dirty="0">
                  <a:solidFill>
                    <a:sysClr val="window" lastClr="FFFFFF"/>
                  </a:solidFill>
                  <a:latin typeface="Lora" pitchFamily="2" charset="0"/>
                </a:rPr>
                <a:t>Votre première responsabilité est de prendre soin de vous</a:t>
              </a:r>
            </a:p>
          </p:txBody>
        </p:sp>
      </p:grpSp>
      <p:sp>
        <p:nvSpPr>
          <p:cNvPr id="4" name="Slide Number Placeholder 3">
            <a:extLst>
              <a:ext uri="{FF2B5EF4-FFF2-40B4-BE49-F238E27FC236}">
                <a16:creationId xmlns:a16="http://schemas.microsoft.com/office/drawing/2014/main" id="{E9AEBD99-B5DB-AB5F-41B7-51C81F2FB054}"/>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106</a:t>
            </a:fld>
            <a:endParaRPr lang="fr-CA">
              <a:latin typeface="Lora Regular Roman" pitchFamily="2" charset="0"/>
            </a:endParaRPr>
          </a:p>
        </p:txBody>
      </p:sp>
    </p:spTree>
    <p:extLst>
      <p:ext uri="{BB962C8B-B14F-4D97-AF65-F5344CB8AC3E}">
        <p14:creationId xmlns:p14="http://schemas.microsoft.com/office/powerpoint/2010/main" val="261635411"/>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36A3F-28D9-4887-A649-AA9B8015BA10}"/>
              </a:ext>
            </a:extLst>
          </p:cNvPr>
          <p:cNvSpPr>
            <a:spLocks noGrp="1"/>
          </p:cNvSpPr>
          <p:nvPr>
            <p:ph type="title"/>
          </p:nvPr>
        </p:nvSpPr>
        <p:spPr>
          <a:xfrm>
            <a:off x="792479" y="382653"/>
            <a:ext cx="10212977" cy="1325563"/>
          </a:xfrm>
        </p:spPr>
        <p:txBody>
          <a:bodyPr/>
          <a:lstStyle/>
          <a:p>
            <a:r>
              <a:rPr lang="fr-CA" dirty="0"/>
              <a:t>Les gestionnaires et la santé mentale</a:t>
            </a:r>
          </a:p>
        </p:txBody>
      </p:sp>
      <p:sp>
        <p:nvSpPr>
          <p:cNvPr id="3" name="Content Placeholder 2">
            <a:extLst>
              <a:ext uri="{FF2B5EF4-FFF2-40B4-BE49-F238E27FC236}">
                <a16:creationId xmlns:a16="http://schemas.microsoft.com/office/drawing/2014/main" id="{E8D649C0-C4FA-C1CF-FE45-45D2621884E9}"/>
              </a:ext>
            </a:extLst>
          </p:cNvPr>
          <p:cNvSpPr>
            <a:spLocks noGrp="1"/>
          </p:cNvSpPr>
          <p:nvPr>
            <p:ph idx="1"/>
          </p:nvPr>
        </p:nvSpPr>
        <p:spPr>
          <a:xfrm>
            <a:off x="770067" y="1374365"/>
            <a:ext cx="5325933" cy="4515095"/>
          </a:xfrm>
        </p:spPr>
        <p:txBody>
          <a:bodyPr anchor="t">
            <a:noAutofit/>
          </a:bodyPr>
          <a:lstStyle/>
          <a:p>
            <a:pPr>
              <a:lnSpc>
                <a:spcPct val="107000"/>
              </a:lnSpc>
            </a:pPr>
            <a:r>
              <a:rPr lang="fr-CA" sz="1800" kern="100" dirty="0">
                <a:effectLst/>
                <a:latin typeface="Lora" pitchFamily="2" charset="0"/>
                <a:ea typeface="Aptos" panose="020B0004020202020204" pitchFamily="34" charset="0"/>
                <a:cs typeface="Times New Roman" panose="02020603050405020304" pitchFamily="18" charset="0"/>
              </a:rPr>
              <a:t> </a:t>
            </a:r>
            <a:endParaRPr lang="en-US" sz="1800" kern="100" dirty="0">
              <a:effectLst/>
              <a:latin typeface="Lora" pitchFamily="2" charset="0"/>
              <a:ea typeface="Aptos" panose="020B0004020202020204" pitchFamily="34" charset="0"/>
              <a:cs typeface="Times New Roman" panose="02020603050405020304" pitchFamily="18" charset="0"/>
            </a:endParaRPr>
          </a:p>
          <a:p>
            <a:pPr lvl="1">
              <a:lnSpc>
                <a:spcPct val="120000"/>
              </a:lnSpc>
              <a:spcBef>
                <a:spcPts val="600"/>
              </a:spcBef>
            </a:pPr>
            <a:r>
              <a:rPr lang="fr-CA" sz="2800" dirty="0">
                <a:latin typeface="Lora" pitchFamily="2" charset="0"/>
              </a:rPr>
              <a:t>Conditions de travail stressantes.</a:t>
            </a:r>
            <a:endParaRPr lang="en-US" sz="2800" dirty="0">
              <a:latin typeface="Lora" pitchFamily="2" charset="0"/>
            </a:endParaRPr>
          </a:p>
          <a:p>
            <a:pPr lvl="1">
              <a:lnSpc>
                <a:spcPct val="120000"/>
              </a:lnSpc>
              <a:spcBef>
                <a:spcPts val="600"/>
              </a:spcBef>
            </a:pPr>
            <a:r>
              <a:rPr lang="fr-CA" sz="2800" dirty="0">
                <a:latin typeface="Lora" pitchFamily="2" charset="0"/>
              </a:rPr>
              <a:t>Plus grande charge de travail.</a:t>
            </a:r>
            <a:endParaRPr lang="en-US" sz="2800" dirty="0">
              <a:latin typeface="Lora" pitchFamily="2" charset="0"/>
            </a:endParaRPr>
          </a:p>
          <a:p>
            <a:pPr lvl="1">
              <a:lnSpc>
                <a:spcPct val="120000"/>
              </a:lnSpc>
              <a:spcBef>
                <a:spcPts val="600"/>
              </a:spcBef>
            </a:pPr>
            <a:r>
              <a:rPr lang="fr-CA" sz="2800" dirty="0">
                <a:latin typeface="Lora" pitchFamily="2" charset="0"/>
              </a:rPr>
              <a:t>Niveau de responsabilité plus élevé.</a:t>
            </a:r>
            <a:endParaRPr lang="en-US" sz="2800" dirty="0">
              <a:latin typeface="Lora" pitchFamily="2" charset="0"/>
            </a:endParaRPr>
          </a:p>
          <a:p>
            <a:pPr lvl="1">
              <a:lnSpc>
                <a:spcPct val="120000"/>
              </a:lnSpc>
              <a:spcBef>
                <a:spcPts val="600"/>
              </a:spcBef>
            </a:pPr>
            <a:r>
              <a:rPr lang="fr-CA" sz="2800" dirty="0">
                <a:latin typeface="Lora" pitchFamily="2" charset="0"/>
              </a:rPr>
              <a:t>Détresse psychologique.</a:t>
            </a:r>
            <a:endParaRPr lang="en-US" sz="2800" dirty="0">
              <a:latin typeface="Lora" pitchFamily="2" charset="0"/>
            </a:endParaRPr>
          </a:p>
          <a:p>
            <a:pPr lvl="1">
              <a:lnSpc>
                <a:spcPct val="120000"/>
              </a:lnSpc>
              <a:spcBef>
                <a:spcPts val="600"/>
              </a:spcBef>
            </a:pPr>
            <a:r>
              <a:rPr lang="fr-CA" sz="2800" dirty="0">
                <a:latin typeface="Lora" pitchFamily="2" charset="0"/>
              </a:rPr>
              <a:t>Épuisement professionnel.</a:t>
            </a:r>
            <a:endParaRPr lang="en-US" sz="2800" dirty="0">
              <a:latin typeface="Lora" pitchFamily="2" charset="0"/>
            </a:endParaRPr>
          </a:p>
          <a:p>
            <a:pPr lvl="1">
              <a:lnSpc>
                <a:spcPct val="150000"/>
              </a:lnSpc>
              <a:spcBef>
                <a:spcPts val="600"/>
              </a:spcBef>
            </a:pPr>
            <a:endParaRPr lang="fr-CA" sz="3200" dirty="0">
              <a:highlight>
                <a:srgbClr val="FFFF00"/>
              </a:highlight>
              <a:latin typeface="Lora" pitchFamily="2" charset="0"/>
            </a:endParaRPr>
          </a:p>
        </p:txBody>
      </p:sp>
      <p:sp>
        <p:nvSpPr>
          <p:cNvPr id="5" name="Slide Number Placeholder 3">
            <a:extLst>
              <a:ext uri="{FF2B5EF4-FFF2-40B4-BE49-F238E27FC236}">
                <a16:creationId xmlns:a16="http://schemas.microsoft.com/office/drawing/2014/main" id="{0D414095-0850-2AFE-7913-6AF8D2FA7B86}"/>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107</a:t>
            </a:fld>
            <a:endParaRPr lang="fr-CA">
              <a:latin typeface="Lora Regular Roman" pitchFamily="2" charset="0"/>
            </a:endParaRPr>
          </a:p>
        </p:txBody>
      </p:sp>
      <p:pic>
        <p:nvPicPr>
          <p:cNvPr id="6" name="Picture 5" descr="People working on blueprints">
            <a:extLst>
              <a:ext uri="{FF2B5EF4-FFF2-40B4-BE49-F238E27FC236}">
                <a16:creationId xmlns:a16="http://schemas.microsoft.com/office/drawing/2014/main" id="{E55A6494-32A4-00CF-2DFA-2B3B8E713685}"/>
              </a:ext>
            </a:extLst>
          </p:cNvPr>
          <p:cNvPicPr>
            <a:picLocks noChangeAspect="1"/>
          </p:cNvPicPr>
          <p:nvPr/>
        </p:nvPicPr>
        <p:blipFill rotWithShape="1">
          <a:blip r:embed="rId3">
            <a:extLst>
              <a:ext uri="{28A0092B-C50C-407E-A947-70E740481C1C}">
                <a14:useLocalDpi xmlns:a14="http://schemas.microsoft.com/office/drawing/2010/main" val="0"/>
              </a:ext>
            </a:extLst>
          </a:blip>
          <a:srcRect l="27832" t="944" r="4984" b="1719"/>
          <a:stretch/>
        </p:blipFill>
        <p:spPr>
          <a:xfrm>
            <a:off x="6424550" y="1535801"/>
            <a:ext cx="4550229" cy="4394860"/>
          </a:xfrm>
          <a:prstGeom prst="flowChartConnector">
            <a:avLst/>
          </a:prstGeom>
        </p:spPr>
      </p:pic>
    </p:spTree>
    <p:extLst>
      <p:ext uri="{BB962C8B-B14F-4D97-AF65-F5344CB8AC3E}">
        <p14:creationId xmlns:p14="http://schemas.microsoft.com/office/powerpoint/2010/main" val="1598031952"/>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F0F76-9DB5-708E-BC4D-F4F50EDCBB35}"/>
              </a:ext>
            </a:extLst>
          </p:cNvPr>
          <p:cNvSpPr>
            <a:spLocks noGrp="1"/>
          </p:cNvSpPr>
          <p:nvPr>
            <p:ph type="title"/>
          </p:nvPr>
        </p:nvSpPr>
        <p:spPr>
          <a:xfrm>
            <a:off x="1843177" y="373039"/>
            <a:ext cx="8505645" cy="703053"/>
          </a:xfrm>
        </p:spPr>
        <p:txBody>
          <a:bodyPr>
            <a:normAutofit/>
          </a:bodyPr>
          <a:lstStyle/>
          <a:p>
            <a:r>
              <a:rPr lang="fr-CA" sz="4000" dirty="0" err="1"/>
              <a:t>Stephanie</a:t>
            </a:r>
            <a:r>
              <a:rPr lang="fr-CA" sz="4000" dirty="0"/>
              <a:t> </a:t>
            </a:r>
            <a:r>
              <a:rPr lang="fr-CA" sz="4000" dirty="0" err="1"/>
              <a:t>Voudouris</a:t>
            </a:r>
            <a:endParaRPr lang="fr-CA" sz="4000" dirty="0"/>
          </a:p>
        </p:txBody>
      </p:sp>
      <p:pic>
        <p:nvPicPr>
          <p:cNvPr id="4" name="TWM - Testimonial - Stephanie - EN with FR captions - Jan24" descr="Vidéo: Stephanie Voudouris">
            <a:hlinkClick r:id="" action="ppaction://media"/>
            <a:extLst>
              <a:ext uri="{FF2B5EF4-FFF2-40B4-BE49-F238E27FC236}">
                <a16:creationId xmlns:a16="http://schemas.microsoft.com/office/drawing/2014/main" id="{2650F989-2943-C849-0CCD-417B0D2B252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188029" y="1273827"/>
            <a:ext cx="7472717" cy="4203404"/>
          </a:xfrm>
          <a:prstGeom prst="rect">
            <a:avLst/>
          </a:prstGeom>
        </p:spPr>
      </p:pic>
      <p:sp>
        <p:nvSpPr>
          <p:cNvPr id="3" name="Slide Number Placeholder 2">
            <a:extLst>
              <a:ext uri="{FF2B5EF4-FFF2-40B4-BE49-F238E27FC236}">
                <a16:creationId xmlns:a16="http://schemas.microsoft.com/office/drawing/2014/main" id="{C5178A1D-DE12-26E6-F9CE-EBD23D5E2ECA}"/>
              </a:ext>
            </a:extLst>
          </p:cNvPr>
          <p:cNvSpPr>
            <a:spLocks noGrp="1"/>
          </p:cNvSpPr>
          <p:nvPr>
            <p:ph type="sldNum" sz="quarter" idx="12"/>
          </p:nvPr>
        </p:nvSpPr>
        <p:spPr/>
        <p:txBody>
          <a:bodyPr/>
          <a:lstStyle/>
          <a:p>
            <a:fld id="{675EF96C-48F4-AA40-98FD-CB7BB00C5043}" type="slidenum">
              <a:rPr lang="fr-CA" smtClean="0"/>
              <a:t>108</a:t>
            </a:fld>
            <a:endParaRPr lang="fr-CA"/>
          </a:p>
        </p:txBody>
      </p:sp>
    </p:spTree>
    <p:extLst>
      <p:ext uri="{BB962C8B-B14F-4D97-AF65-F5344CB8AC3E}">
        <p14:creationId xmlns:p14="http://schemas.microsoft.com/office/powerpoint/2010/main" val="2889201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01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868" y="366083"/>
            <a:ext cx="10515600" cy="1325563"/>
          </a:xfrm>
        </p:spPr>
        <p:txBody>
          <a:bodyPr>
            <a:normAutofit/>
          </a:bodyPr>
          <a:lstStyle/>
          <a:p>
            <a:r>
              <a:rPr lang="fr-CA" altLang="en-US" dirty="0"/>
              <a:t>Quel est votre rôle?</a:t>
            </a:r>
          </a:p>
        </p:txBody>
      </p:sp>
      <p:sp>
        <p:nvSpPr>
          <p:cNvPr id="4" name="Content Placeholder 3"/>
          <p:cNvSpPr>
            <a:spLocks noGrp="1"/>
          </p:cNvSpPr>
          <p:nvPr>
            <p:ph sz="half" idx="1"/>
          </p:nvPr>
        </p:nvSpPr>
        <p:spPr>
          <a:xfrm>
            <a:off x="621868" y="1740472"/>
            <a:ext cx="5798259" cy="4546935"/>
          </a:xfrm>
        </p:spPr>
        <p:txBody>
          <a:bodyPr anchor="ctr">
            <a:normAutofit/>
          </a:bodyPr>
          <a:lstStyle/>
          <a:p>
            <a:pPr>
              <a:lnSpc>
                <a:spcPct val="130000"/>
              </a:lnSpc>
            </a:pPr>
            <a:r>
              <a:rPr lang="fr-CA" sz="3200" dirty="0">
                <a:solidFill>
                  <a:srgbClr val="000000"/>
                </a:solidFill>
                <a:latin typeface="Lora" pitchFamily="2" charset="0"/>
              </a:rPr>
              <a:t>Quelle est la responsabilité des </a:t>
            </a:r>
            <a:r>
              <a:rPr lang="fr-CA" sz="3200" dirty="0" err="1">
                <a:solidFill>
                  <a:srgbClr val="000000"/>
                </a:solidFill>
                <a:latin typeface="Lora" pitchFamily="2" charset="0"/>
              </a:rPr>
              <a:t>employeur·se·s</a:t>
            </a:r>
            <a:r>
              <a:rPr lang="fr-CA" sz="3200" dirty="0">
                <a:solidFill>
                  <a:srgbClr val="000000"/>
                </a:solidFill>
                <a:latin typeface="Lora" pitchFamily="2" charset="0"/>
              </a:rPr>
              <a:t> et des gestionnaires de soutenir la santé mentale et le bien-être de leurs </a:t>
            </a:r>
            <a:r>
              <a:rPr lang="fr-CA" sz="3200" dirty="0" err="1">
                <a:solidFill>
                  <a:srgbClr val="000000"/>
                </a:solidFill>
                <a:latin typeface="Lora" pitchFamily="2" charset="0"/>
              </a:rPr>
              <a:t>employé·e·s</a:t>
            </a:r>
            <a:r>
              <a:rPr lang="fr-CA" sz="3200" dirty="0">
                <a:solidFill>
                  <a:srgbClr val="000000"/>
                </a:solidFill>
                <a:latin typeface="Lora" pitchFamily="2" charset="0"/>
              </a:rPr>
              <a:t> en milieu de travail?</a:t>
            </a:r>
            <a:endParaRPr lang="en-US" sz="3200" dirty="0">
              <a:solidFill>
                <a:srgbClr val="000000"/>
              </a:solidFill>
              <a:latin typeface="Lora" pitchFamily="2" charset="0"/>
            </a:endParaRPr>
          </a:p>
          <a:p>
            <a:pPr>
              <a:lnSpc>
                <a:spcPct val="150000"/>
              </a:lnSpc>
            </a:pPr>
            <a:endParaRPr lang="fr-CA" sz="3200" b="0" i="0" u="none" strike="noStrike" baseline="0" dirty="0">
              <a:solidFill>
                <a:srgbClr val="000000"/>
              </a:solidFill>
              <a:latin typeface="Lora" pitchFamily="2" charset="0"/>
            </a:endParaRPr>
          </a:p>
        </p:txBody>
      </p:sp>
      <p:sp>
        <p:nvSpPr>
          <p:cNvPr id="6" name="Slide Number Placeholder 3">
            <a:extLst>
              <a:ext uri="{FF2B5EF4-FFF2-40B4-BE49-F238E27FC236}">
                <a16:creationId xmlns:a16="http://schemas.microsoft.com/office/drawing/2014/main" id="{37FB67DD-22FD-F56C-34D8-F9879B261034}"/>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109</a:t>
            </a:fld>
            <a:endParaRPr lang="fr-CA">
              <a:latin typeface="Lora Regular Roman" pitchFamily="2" charset="0"/>
            </a:endParaRPr>
          </a:p>
        </p:txBody>
      </p:sp>
      <p:pic>
        <p:nvPicPr>
          <p:cNvPr id="5" name="Picture 4" descr="Two business people communicating">
            <a:extLst>
              <a:ext uri="{FF2B5EF4-FFF2-40B4-BE49-F238E27FC236}">
                <a16:creationId xmlns:a16="http://schemas.microsoft.com/office/drawing/2014/main" id="{FA3CEC33-F80E-0A8A-4210-0CF1A4888C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1274" y="1740472"/>
            <a:ext cx="5456667" cy="3636612"/>
          </a:xfrm>
          <a:prstGeom prst="rect">
            <a:avLst/>
          </a:prstGeom>
          <a:effectLst>
            <a:outerShdw blurRad="50800" dist="38100" algn="l" rotWithShape="0">
              <a:prstClr val="black">
                <a:alpha val="40000"/>
              </a:prstClr>
            </a:outerShdw>
          </a:effectLst>
        </p:spPr>
      </p:pic>
    </p:spTree>
    <p:extLst>
      <p:ext uri="{BB962C8B-B14F-4D97-AF65-F5344CB8AC3E}">
        <p14:creationId xmlns:p14="http://schemas.microsoft.com/office/powerpoint/2010/main" val="345050996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3D663-E504-CA6F-DD6F-1E165F21A70D}"/>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13D17976-6651-0B0C-2078-162D536A31CD}"/>
              </a:ext>
            </a:extLst>
          </p:cNvPr>
          <p:cNvSpPr>
            <a:spLocks noGrp="1"/>
          </p:cNvSpPr>
          <p:nvPr>
            <p:ph type="title"/>
          </p:nvPr>
        </p:nvSpPr>
        <p:spPr>
          <a:xfrm>
            <a:off x="791308" y="88204"/>
            <a:ext cx="10515600" cy="1325563"/>
          </a:xfrm>
        </p:spPr>
        <p:txBody>
          <a:bodyPr/>
          <a:lstStyle/>
          <a:p>
            <a:r>
              <a:rPr lang="en-CA" dirty="0" err="1"/>
              <a:t>Connaître</a:t>
            </a:r>
            <a:r>
              <a:rPr lang="en-CA" dirty="0"/>
              <a:t> </a:t>
            </a:r>
            <a:r>
              <a:rPr lang="en-CA" dirty="0" err="1"/>
              <a:t>ses</a:t>
            </a:r>
            <a:r>
              <a:rPr lang="en-CA" dirty="0"/>
              <a:t> </a:t>
            </a:r>
            <a:r>
              <a:rPr lang="en-CA" dirty="0" err="1"/>
              <a:t>responsabilités</a:t>
            </a:r>
            <a:endParaRPr lang="en-CA" dirty="0"/>
          </a:p>
        </p:txBody>
      </p:sp>
      <p:sp>
        <p:nvSpPr>
          <p:cNvPr id="7" name="TextBox 6">
            <a:extLst>
              <a:ext uri="{FF2B5EF4-FFF2-40B4-BE49-F238E27FC236}">
                <a16:creationId xmlns:a16="http://schemas.microsoft.com/office/drawing/2014/main" id="{290070B2-1DB2-EF6B-7204-BAD3779553DA}"/>
              </a:ext>
            </a:extLst>
          </p:cNvPr>
          <p:cNvSpPr txBox="1"/>
          <p:nvPr/>
        </p:nvSpPr>
        <p:spPr>
          <a:xfrm>
            <a:off x="1003610" y="1583986"/>
            <a:ext cx="5285678" cy="5478423"/>
          </a:xfrm>
          <a:prstGeom prst="rect">
            <a:avLst/>
          </a:prstGeom>
          <a:noFill/>
        </p:spPr>
        <p:txBody>
          <a:bodyPr wrap="square" rtlCol="0">
            <a:spAutoFit/>
          </a:bodyPr>
          <a:lstStyle/>
          <a:p>
            <a:pPr lvl="0">
              <a:lnSpc>
                <a:spcPct val="200000"/>
              </a:lnSpc>
              <a:spcBef>
                <a:spcPts val="1000"/>
              </a:spcBef>
              <a:defRPr/>
            </a:pPr>
            <a:r>
              <a:rPr lang="en-CA" sz="2400" dirty="0">
                <a:solidFill>
                  <a:prstClr val="black"/>
                </a:solidFill>
                <a:latin typeface="Lora" pitchFamily="2" charset="77"/>
              </a:rPr>
              <a:t>Dispositions </a:t>
            </a:r>
            <a:r>
              <a:rPr lang="en-CA" sz="2400" dirty="0" err="1">
                <a:solidFill>
                  <a:prstClr val="black"/>
                </a:solidFill>
                <a:latin typeface="Lora" pitchFamily="2" charset="77"/>
              </a:rPr>
              <a:t>légales</a:t>
            </a:r>
            <a:r>
              <a:rPr lang="en-CA" sz="2400" dirty="0">
                <a:solidFill>
                  <a:prstClr val="black"/>
                </a:solidFill>
                <a:latin typeface="Lora" pitchFamily="2" charset="77"/>
              </a:rPr>
              <a:t> : </a:t>
            </a:r>
          </a:p>
          <a:p>
            <a:pPr marL="457200" lvl="0" indent="-457200">
              <a:spcBef>
                <a:spcPts val="1000"/>
              </a:spcBef>
              <a:buFont typeface="Arial" panose="020B0604020202020204" pitchFamily="34" charset="0"/>
              <a:buChar char="•"/>
              <a:defRPr/>
            </a:pPr>
            <a:r>
              <a:rPr lang="fr-FR" sz="2400" dirty="0">
                <a:solidFill>
                  <a:srgbClr val="1D1C1D"/>
                </a:solidFill>
                <a:latin typeface="Lora" pitchFamily="2" charset="0"/>
              </a:rPr>
              <a:t>Loi canadienne sur les droits de la personne.</a:t>
            </a:r>
          </a:p>
          <a:p>
            <a:pPr marL="457200" lvl="0" indent="-457200">
              <a:spcBef>
                <a:spcPts val="1000"/>
              </a:spcBef>
              <a:buFont typeface="Arial" panose="020B0604020202020204" pitchFamily="34" charset="0"/>
              <a:buChar char="•"/>
              <a:defRPr/>
            </a:pPr>
            <a:r>
              <a:rPr lang="en-US" sz="2400" dirty="0" err="1">
                <a:solidFill>
                  <a:srgbClr val="1D1C1D"/>
                </a:solidFill>
                <a:latin typeface="Lora" pitchFamily="2" charset="0"/>
              </a:rPr>
              <a:t>Loi</a:t>
            </a:r>
            <a:r>
              <a:rPr lang="en-US" sz="2400" dirty="0">
                <a:solidFill>
                  <a:srgbClr val="1D1C1D"/>
                </a:solidFill>
                <a:latin typeface="Lora" pitchFamily="2" charset="0"/>
              </a:rPr>
              <a:t> </a:t>
            </a:r>
            <a:r>
              <a:rPr lang="en-US" sz="2400" dirty="0" err="1">
                <a:solidFill>
                  <a:srgbClr val="1D1C1D"/>
                </a:solidFill>
                <a:latin typeface="Lora" pitchFamily="2" charset="0"/>
              </a:rPr>
              <a:t>canadienne</a:t>
            </a:r>
            <a:r>
              <a:rPr lang="en-US" sz="2400" dirty="0">
                <a:solidFill>
                  <a:srgbClr val="1D1C1D"/>
                </a:solidFill>
                <a:latin typeface="Lora" pitchFamily="2" charset="0"/>
              </a:rPr>
              <a:t> sur </a:t>
            </a:r>
            <a:r>
              <a:rPr lang="en-US" sz="2400" dirty="0" err="1">
                <a:solidFill>
                  <a:srgbClr val="1D1C1D"/>
                </a:solidFill>
                <a:latin typeface="Lora" pitchFamily="2" charset="0"/>
              </a:rPr>
              <a:t>l’accessibilité</a:t>
            </a:r>
            <a:r>
              <a:rPr lang="en-US" sz="2400" dirty="0">
                <a:solidFill>
                  <a:srgbClr val="1D1C1D"/>
                </a:solidFill>
                <a:latin typeface="Lora" pitchFamily="2" charset="0"/>
              </a:rPr>
              <a:t>.</a:t>
            </a:r>
          </a:p>
          <a:p>
            <a:pPr marL="457200" lvl="0" indent="-457200">
              <a:spcBef>
                <a:spcPts val="1000"/>
              </a:spcBef>
              <a:buFont typeface="Arial" panose="020B0604020202020204" pitchFamily="34" charset="0"/>
              <a:buChar char="•"/>
              <a:defRPr/>
            </a:pPr>
            <a:r>
              <a:rPr lang="fr-FR" sz="2400" dirty="0">
                <a:solidFill>
                  <a:srgbClr val="1D1C1D"/>
                </a:solidFill>
                <a:latin typeface="Lora" pitchFamily="2" charset="0"/>
              </a:rPr>
              <a:t>Loi sur les normes d’emploi.</a:t>
            </a:r>
            <a:r>
              <a:rPr kumimoji="0" lang="en-US" sz="2400" b="0" i="0" u="none" strike="noStrike" kern="1200" cap="none" spc="0" normalizeH="0" baseline="0" noProof="0" dirty="0">
                <a:ln>
                  <a:noFill/>
                </a:ln>
                <a:solidFill>
                  <a:srgbClr val="1D1C1D"/>
                </a:solidFill>
                <a:effectLst/>
                <a:uLnTx/>
                <a:uFillTx/>
                <a:latin typeface="Lora" pitchFamily="2" charset="0"/>
                <a:ea typeface="+mn-ea"/>
                <a:cs typeface="+mn-cs"/>
              </a:rPr>
              <a:t> </a:t>
            </a:r>
          </a:p>
          <a:p>
            <a:pPr marL="457200" lvl="0" indent="-457200">
              <a:spcBef>
                <a:spcPts val="1000"/>
              </a:spcBef>
              <a:buFont typeface="Arial" panose="020B0604020202020204" pitchFamily="34" charset="0"/>
              <a:buChar char="•"/>
              <a:defRPr/>
            </a:pPr>
            <a:r>
              <a:rPr lang="fr-FR" sz="2400" dirty="0">
                <a:solidFill>
                  <a:srgbClr val="1D1C1D"/>
                </a:solidFill>
                <a:latin typeface="Lora" pitchFamily="2" charset="0"/>
              </a:rPr>
              <a:t>Autres législations ou exigences de l'industrie.</a:t>
            </a:r>
          </a:p>
          <a:p>
            <a:pPr marL="0" marR="0" lvl="0" indent="0" algn="l" defTabSz="914400" rtl="0" eaLnBrk="1" fontAlgn="auto" latinLnBrk="0" hangingPunct="1">
              <a:lnSpc>
                <a:spcPct val="100000"/>
              </a:lnSpc>
              <a:spcBef>
                <a:spcPts val="1000"/>
              </a:spcBef>
              <a:spcAft>
                <a:spcPts val="0"/>
              </a:spcAft>
              <a:buClrTx/>
              <a:buSzTx/>
              <a:buFontTx/>
              <a:buNone/>
              <a:tabLst/>
              <a:defRPr/>
            </a:pPr>
            <a:r>
              <a:rPr kumimoji="0" lang="en-US" sz="2800" b="0" i="0" u="none" strike="noStrike" kern="1200" cap="none" spc="0" normalizeH="0" baseline="0" noProof="0" dirty="0">
                <a:ln>
                  <a:noFill/>
                </a:ln>
                <a:solidFill>
                  <a:srgbClr val="1D1C1D"/>
                </a:solidFill>
                <a:effectLst/>
                <a:uLnTx/>
                <a:uFillTx/>
                <a:latin typeface="Lora" pitchFamily="2" charset="0"/>
                <a:ea typeface="+mn-ea"/>
                <a:cs typeface="+mn-cs"/>
              </a:rPr>
              <a:t> </a:t>
            </a:r>
          </a:p>
          <a:p>
            <a:pPr marR="0" lvl="0" algn="l" defTabSz="914400" rtl="0" eaLnBrk="1" fontAlgn="auto" latinLnBrk="0" hangingPunct="1">
              <a:lnSpc>
                <a:spcPct val="100000"/>
              </a:lnSpc>
              <a:spcBef>
                <a:spcPts val="1000"/>
              </a:spcBef>
              <a:spcAft>
                <a:spcPts val="0"/>
              </a:spcAft>
              <a:buClrTx/>
              <a:buSzTx/>
              <a:tabLst/>
              <a:defRPr/>
            </a:pPr>
            <a:endParaRPr kumimoji="0" lang="en-US" sz="2800" b="0" i="0" u="none" strike="noStrike" kern="1200" cap="none" spc="0" normalizeH="0" baseline="0" noProof="0" dirty="0">
              <a:ln>
                <a:noFill/>
              </a:ln>
              <a:solidFill>
                <a:srgbClr val="1D1C1D"/>
              </a:solidFill>
              <a:effectLst/>
              <a:uLnTx/>
              <a:uFillTx/>
              <a:latin typeface="Lor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1D1C1D"/>
              </a:solidFill>
              <a:effectLst/>
              <a:uLnTx/>
              <a:uFillTx/>
              <a:latin typeface="Lora" pitchFamily="2" charset="0"/>
              <a:ea typeface="+mn-ea"/>
              <a:cs typeface="+mn-cs"/>
            </a:endParaRPr>
          </a:p>
        </p:txBody>
      </p:sp>
      <p:sp>
        <p:nvSpPr>
          <p:cNvPr id="4" name="Slide Number Placeholder 3">
            <a:extLst>
              <a:ext uri="{FF2B5EF4-FFF2-40B4-BE49-F238E27FC236}">
                <a16:creationId xmlns:a16="http://schemas.microsoft.com/office/drawing/2014/main" id="{809379AD-9DBE-7BBC-398F-936344AD851D}"/>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75EF96C-48F4-AA40-98FD-CB7BB00C5043}" type="slidenum">
              <a:rPr kumimoji="0" lang="en-US" sz="1200" b="0" i="0" u="none" strike="noStrike" kern="1200" cap="none" spc="0" normalizeH="0" baseline="0" noProof="0" smtClean="0">
                <a:ln>
                  <a:noFill/>
                </a:ln>
                <a:solidFill>
                  <a:srgbClr val="1D1C1D">
                    <a:tint val="75000"/>
                  </a:srgbClr>
                </a:solidFill>
                <a:effectLst/>
                <a:uLnTx/>
                <a:uFillTx/>
                <a:latin typeface="Lora"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sz="1200" b="0" i="0" u="none" strike="noStrike" kern="1200" cap="none" spc="0" normalizeH="0" baseline="0" noProof="0" dirty="0">
              <a:ln>
                <a:noFill/>
              </a:ln>
              <a:solidFill>
                <a:srgbClr val="1D1C1D">
                  <a:tint val="75000"/>
                </a:srgbClr>
              </a:solidFill>
              <a:effectLst/>
              <a:uLnTx/>
              <a:uFillTx/>
              <a:latin typeface="Lora" pitchFamily="2" charset="0"/>
              <a:ea typeface="+mn-ea"/>
              <a:cs typeface="+mn-cs"/>
            </a:endParaRPr>
          </a:p>
        </p:txBody>
      </p:sp>
      <p:pic>
        <p:nvPicPr>
          <p:cNvPr id="12" name="Picture 11">
            <a:extLst>
              <a:ext uri="{FF2B5EF4-FFF2-40B4-BE49-F238E27FC236}">
                <a16:creationId xmlns:a16="http://schemas.microsoft.com/office/drawing/2014/main" id="{2E9CC8F6-0667-A09F-54E4-4F809F02BAA3}"/>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l="13841" t="864" r="19864"/>
          <a:stretch/>
        </p:blipFill>
        <p:spPr>
          <a:xfrm>
            <a:off x="7357093" y="1413767"/>
            <a:ext cx="3714074" cy="3703060"/>
          </a:xfrm>
          <a:prstGeom prst="flowChartConnector">
            <a:avLst/>
          </a:prstGeom>
          <a:solidFill>
            <a:srgbClr val="FFFFFF">
              <a:shade val="85000"/>
            </a:srgbClr>
          </a:solidFill>
          <a:ln>
            <a:noFill/>
          </a:ln>
          <a:effectLst>
            <a:outerShdw blurRad="50800" dist="38100" algn="l" rotWithShape="0">
              <a:prstClr val="black">
                <a:alpha val="40000"/>
              </a:prstClr>
            </a:outerShdw>
          </a:effectLst>
        </p:spPr>
      </p:pic>
    </p:spTree>
    <p:custDataLst>
      <p:tags r:id="rId1"/>
    </p:custDataLst>
    <p:extLst>
      <p:ext uri="{BB962C8B-B14F-4D97-AF65-F5344CB8AC3E}">
        <p14:creationId xmlns:p14="http://schemas.microsoft.com/office/powerpoint/2010/main" val="6074476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EBE00B3-89C0-400B-A35D-49B67CBE87C8}"/>
              </a:ext>
            </a:extLst>
          </p:cNvPr>
          <p:cNvSpPr>
            <a:spLocks noGrp="1"/>
          </p:cNvSpPr>
          <p:nvPr>
            <p:ph type="title"/>
          </p:nvPr>
        </p:nvSpPr>
        <p:spPr>
          <a:xfrm>
            <a:off x="755263" y="511586"/>
            <a:ext cx="10515600" cy="1325563"/>
          </a:xfrm>
        </p:spPr>
        <p:txBody>
          <a:bodyPr>
            <a:normAutofit fontScale="90000"/>
          </a:bodyPr>
          <a:lstStyle/>
          <a:p>
            <a:r>
              <a:rPr lang="fr-CA" dirty="0"/>
              <a:t>À quel point est-il facile pour vous de parler à </a:t>
            </a:r>
            <a:r>
              <a:rPr lang="fr-CA" dirty="0" err="1"/>
              <a:t>un·e</a:t>
            </a:r>
            <a:r>
              <a:rPr lang="fr-CA" dirty="0"/>
              <a:t> </a:t>
            </a:r>
            <a:r>
              <a:rPr lang="fr-CA" dirty="0" err="1"/>
              <a:t>employé·e</a:t>
            </a:r>
            <a:r>
              <a:rPr lang="fr-CA" dirty="0"/>
              <a:t> ou membre de l’équipe de sa santé mentale? </a:t>
            </a:r>
          </a:p>
        </p:txBody>
      </p:sp>
      <p:sp>
        <p:nvSpPr>
          <p:cNvPr id="4" name="Content Placeholder 3">
            <a:extLst>
              <a:ext uri="{FF2B5EF4-FFF2-40B4-BE49-F238E27FC236}">
                <a16:creationId xmlns:a16="http://schemas.microsoft.com/office/drawing/2014/main" id="{BC0D1DAE-608E-15CE-8468-A5FFAC09DE60}"/>
              </a:ext>
            </a:extLst>
          </p:cNvPr>
          <p:cNvSpPr>
            <a:spLocks noGrp="1"/>
          </p:cNvSpPr>
          <p:nvPr>
            <p:ph sz="half" idx="1"/>
          </p:nvPr>
        </p:nvSpPr>
        <p:spPr>
          <a:xfrm>
            <a:off x="755263" y="1709695"/>
            <a:ext cx="5181600" cy="4351338"/>
          </a:xfrm>
        </p:spPr>
        <p:txBody>
          <a:bodyPr>
            <a:noAutofit/>
          </a:bodyPr>
          <a:lstStyle/>
          <a:p>
            <a:pPr>
              <a:spcAft>
                <a:spcPts val="2400"/>
              </a:spcAft>
            </a:pPr>
            <a:br>
              <a:rPr lang="fr-CA" sz="2000" dirty="0">
                <a:latin typeface="Lora" pitchFamily="2" charset="0"/>
              </a:rPr>
            </a:br>
            <a:r>
              <a:rPr lang="fr-CA" b="1" dirty="0">
                <a:latin typeface="Lora" pitchFamily="2" charset="0"/>
              </a:rPr>
              <a:t>Plusieurs réponses peuvent être choisies</a:t>
            </a:r>
            <a:endParaRPr lang="fr-CA" b="1" dirty="0">
              <a:highlight>
                <a:srgbClr val="FFFF00"/>
              </a:highlight>
              <a:latin typeface="Lora" pitchFamily="2" charset="0"/>
            </a:endParaRPr>
          </a:p>
          <a:p>
            <a:pPr marL="457200" lvl="1" indent="-457200">
              <a:lnSpc>
                <a:spcPct val="120000"/>
              </a:lnSpc>
              <a:spcBef>
                <a:spcPts val="600"/>
              </a:spcBef>
              <a:buFont typeface="+mj-lt"/>
              <a:buAutoNum type="alphaUcPeriod"/>
            </a:pPr>
            <a:r>
              <a:rPr lang="fr-CA" dirty="0">
                <a:latin typeface="Lora" pitchFamily="2" charset="0"/>
              </a:rPr>
              <a:t>C’est difficile et embarrassant.</a:t>
            </a:r>
          </a:p>
          <a:p>
            <a:pPr marL="457200" lvl="1" indent="-457200">
              <a:lnSpc>
                <a:spcPct val="120000"/>
              </a:lnSpc>
              <a:spcBef>
                <a:spcPts val="600"/>
              </a:spcBef>
              <a:buFont typeface="+mj-lt"/>
              <a:buAutoNum type="alphaUcPeriod"/>
            </a:pPr>
            <a:r>
              <a:rPr lang="fr-CA" dirty="0">
                <a:latin typeface="Lora" pitchFamily="2" charset="0"/>
              </a:rPr>
              <a:t>Ça dépend de la situation.</a:t>
            </a:r>
          </a:p>
          <a:p>
            <a:pPr marL="457200" lvl="1" indent="-457200">
              <a:lnSpc>
                <a:spcPct val="120000"/>
              </a:lnSpc>
              <a:spcBef>
                <a:spcPts val="600"/>
              </a:spcBef>
              <a:buFont typeface="+mj-lt"/>
              <a:buAutoNum type="alphaUcPeriod"/>
            </a:pPr>
            <a:r>
              <a:rPr lang="fr-CA" dirty="0">
                <a:latin typeface="Lora" pitchFamily="2" charset="0"/>
              </a:rPr>
              <a:t>J’apprends quelque chose à chaque fois que j’essaye.</a:t>
            </a:r>
          </a:p>
          <a:p>
            <a:pPr marL="457200" lvl="1" indent="-457200">
              <a:lnSpc>
                <a:spcPct val="120000"/>
              </a:lnSpc>
              <a:spcBef>
                <a:spcPts val="600"/>
              </a:spcBef>
              <a:buFont typeface="+mj-lt"/>
              <a:buAutoNum type="alphaUcPeriod"/>
            </a:pPr>
            <a:r>
              <a:rPr lang="fr-CA" dirty="0">
                <a:latin typeface="Lora" pitchFamily="2" charset="0"/>
              </a:rPr>
              <a:t>Je m’améliore avec la pratique.</a:t>
            </a:r>
          </a:p>
          <a:p>
            <a:endParaRPr lang="fr-CA" sz="2000" dirty="0">
              <a:latin typeface="Lora" pitchFamily="2" charset="0"/>
            </a:endParaRPr>
          </a:p>
        </p:txBody>
      </p:sp>
      <p:sp>
        <p:nvSpPr>
          <p:cNvPr id="6" name="Slide Number Placeholder 3">
            <a:extLst>
              <a:ext uri="{FF2B5EF4-FFF2-40B4-BE49-F238E27FC236}">
                <a16:creationId xmlns:a16="http://schemas.microsoft.com/office/drawing/2014/main" id="{1E21C05A-BC43-FD0B-0302-79A29B16A111}"/>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111</a:t>
            </a:fld>
            <a:endParaRPr lang="fr-CA">
              <a:latin typeface="Lora Regular Roman" pitchFamily="2" charset="0"/>
            </a:endParaRPr>
          </a:p>
        </p:txBody>
      </p:sp>
      <p:pic>
        <p:nvPicPr>
          <p:cNvPr id="7" name="Picture 6" descr="People talking">
            <a:extLst>
              <a:ext uri="{FF2B5EF4-FFF2-40B4-BE49-F238E27FC236}">
                <a16:creationId xmlns:a16="http://schemas.microsoft.com/office/drawing/2014/main" id="{542A140C-B8BF-3889-0961-64B95683643B}"/>
              </a:ext>
            </a:extLst>
          </p:cNvPr>
          <p:cNvPicPr>
            <a:picLocks noChangeAspect="1"/>
          </p:cNvPicPr>
          <p:nvPr/>
        </p:nvPicPr>
        <p:blipFill rotWithShape="1">
          <a:blip r:embed="rId3">
            <a:extLst>
              <a:ext uri="{28A0092B-C50C-407E-A947-70E740481C1C}">
                <a14:useLocalDpi xmlns:a14="http://schemas.microsoft.com/office/drawing/2010/main" val="0"/>
              </a:ext>
            </a:extLst>
          </a:blip>
          <a:srcRect l="6300" r="22067"/>
          <a:stretch/>
        </p:blipFill>
        <p:spPr>
          <a:xfrm>
            <a:off x="6255139" y="1781476"/>
            <a:ext cx="4767943" cy="4437394"/>
          </a:xfrm>
          <a:prstGeom prst="flowChartConnector">
            <a:avLst/>
          </a:prstGeom>
          <a:effectLst>
            <a:outerShdw blurRad="50800" dist="38100" algn="l" rotWithShape="0">
              <a:prstClr val="black">
                <a:alpha val="40000"/>
              </a:prstClr>
            </a:outerShdw>
          </a:effectLst>
        </p:spPr>
      </p:pic>
    </p:spTree>
    <p:extLst>
      <p:ext uri="{BB962C8B-B14F-4D97-AF65-F5344CB8AC3E}">
        <p14:creationId xmlns:p14="http://schemas.microsoft.com/office/powerpoint/2010/main" val="4117201767"/>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F0F76-9DB5-708E-BC4D-F4F50EDCBB35}"/>
              </a:ext>
            </a:extLst>
          </p:cNvPr>
          <p:cNvSpPr>
            <a:spLocks noGrp="1"/>
          </p:cNvSpPr>
          <p:nvPr>
            <p:ph type="title"/>
          </p:nvPr>
        </p:nvSpPr>
        <p:spPr>
          <a:xfrm>
            <a:off x="1589290" y="378169"/>
            <a:ext cx="8505645" cy="703053"/>
          </a:xfrm>
        </p:spPr>
        <p:txBody>
          <a:bodyPr>
            <a:normAutofit/>
          </a:bodyPr>
          <a:lstStyle/>
          <a:p>
            <a:r>
              <a:rPr lang="fr-CA" sz="4000" dirty="0"/>
              <a:t>Communiquer avec empathie</a:t>
            </a:r>
          </a:p>
        </p:txBody>
      </p:sp>
      <p:pic>
        <p:nvPicPr>
          <p:cNvPr id="3" name="Communiquer avec empathie" descr="Vidéo: Communiquer avec empathie">
            <a:hlinkClick r:id="" action="ppaction://media"/>
            <a:extLst>
              <a:ext uri="{FF2B5EF4-FFF2-40B4-BE49-F238E27FC236}">
                <a16:creationId xmlns:a16="http://schemas.microsoft.com/office/drawing/2014/main" id="{AF40C04D-AC05-7FC8-62D3-3C435A2B9A3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611438" y="1468438"/>
            <a:ext cx="6967537" cy="3919537"/>
          </a:xfrm>
          <a:prstGeom prst="rect">
            <a:avLst/>
          </a:prstGeom>
        </p:spPr>
      </p:pic>
      <p:sp>
        <p:nvSpPr>
          <p:cNvPr id="4" name="Slide Number Placeholder 3">
            <a:extLst>
              <a:ext uri="{FF2B5EF4-FFF2-40B4-BE49-F238E27FC236}">
                <a16:creationId xmlns:a16="http://schemas.microsoft.com/office/drawing/2014/main" id="{215EC111-DA23-A6B4-3510-19D6FB164AC6}"/>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112</a:t>
            </a:fld>
            <a:endParaRPr lang="fr-CA">
              <a:latin typeface="Lora Regular Roman" pitchFamily="2" charset="0"/>
            </a:endParaRPr>
          </a:p>
        </p:txBody>
      </p:sp>
    </p:spTree>
    <p:extLst>
      <p:ext uri="{BB962C8B-B14F-4D97-AF65-F5344CB8AC3E}">
        <p14:creationId xmlns:p14="http://schemas.microsoft.com/office/powerpoint/2010/main" val="224111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312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139CE726-6BEE-2166-6A29-F3D6C8F7F641}"/>
              </a:ext>
            </a:extLst>
          </p:cNvPr>
          <p:cNvSpPr>
            <a:spLocks noGrp="1"/>
          </p:cNvSpPr>
          <p:nvPr>
            <p:ph type="ctrTitle"/>
          </p:nvPr>
        </p:nvSpPr>
        <p:spPr>
          <a:xfrm>
            <a:off x="210590" y="1841762"/>
            <a:ext cx="5168168" cy="2665485"/>
          </a:xfrm>
        </p:spPr>
        <p:txBody>
          <a:bodyPr>
            <a:normAutofit/>
          </a:bodyPr>
          <a:lstStyle/>
          <a:p>
            <a:pPr algn="ctr"/>
            <a:r>
              <a:rPr lang="fr-CA" sz="4000" dirty="0"/>
              <a:t>Empathie</a:t>
            </a:r>
            <a:br>
              <a:rPr lang="fr-CA" sz="4800" dirty="0"/>
            </a:br>
            <a:br>
              <a:rPr lang="fr-CA" sz="4800" dirty="0"/>
            </a:br>
            <a:endParaRPr lang="fr-CA" dirty="0">
              <a:solidFill>
                <a:schemeClr val="tx1"/>
              </a:solidFill>
            </a:endParaRPr>
          </a:p>
        </p:txBody>
      </p:sp>
      <p:sp>
        <p:nvSpPr>
          <p:cNvPr id="13" name="Subtitle 12">
            <a:extLst>
              <a:ext uri="{FF2B5EF4-FFF2-40B4-BE49-F238E27FC236}">
                <a16:creationId xmlns:a16="http://schemas.microsoft.com/office/drawing/2014/main" id="{997EF31C-23A0-63D0-D2B0-137F2466D903}"/>
              </a:ext>
            </a:extLst>
          </p:cNvPr>
          <p:cNvSpPr>
            <a:spLocks noGrp="1"/>
          </p:cNvSpPr>
          <p:nvPr>
            <p:ph type="subTitle" idx="1"/>
          </p:nvPr>
        </p:nvSpPr>
        <p:spPr>
          <a:xfrm>
            <a:off x="6042759" y="1154646"/>
            <a:ext cx="5938651" cy="4740160"/>
          </a:xfrm>
        </p:spPr>
        <p:txBody>
          <a:bodyPr>
            <a:normAutofit fontScale="92500" lnSpcReduction="20000"/>
          </a:bodyPr>
          <a:lstStyle/>
          <a:p>
            <a:pPr>
              <a:lnSpc>
                <a:spcPct val="150000"/>
              </a:lnSpc>
              <a:spcBef>
                <a:spcPts val="600"/>
              </a:spcBef>
              <a:spcAft>
                <a:spcPts val="600"/>
              </a:spcAft>
            </a:pPr>
            <a:r>
              <a:rPr lang="fr-CA" sz="2900" dirty="0">
                <a:latin typeface="Lora" pitchFamily="2" charset="0"/>
              </a:rPr>
              <a:t>L</a:t>
            </a:r>
            <a:r>
              <a:rPr lang="fr-CA" sz="2900" b="1" dirty="0">
                <a:latin typeface="Lora" pitchFamily="2" charset="0"/>
              </a:rPr>
              <a:t>’empathie</a:t>
            </a:r>
            <a:r>
              <a:rPr lang="fr-CA" sz="2900" dirty="0">
                <a:latin typeface="Lora" pitchFamily="2" charset="0"/>
              </a:rPr>
              <a:t> peut se définir comme la capacité d’une personne à reconnaître et partager les émotions d’une autre personne. Cela requiert d’abord de voir la situation d’une personne de son point de vue et ensuite de partager ses émotions, y compris la détresse.</a:t>
            </a:r>
            <a:endParaRPr lang="en-US" sz="2900" dirty="0">
              <a:latin typeface="Lora" pitchFamily="2" charset="0"/>
            </a:endParaRPr>
          </a:p>
          <a:p>
            <a:pPr>
              <a:lnSpc>
                <a:spcPct val="150000"/>
              </a:lnSpc>
              <a:spcBef>
                <a:spcPts val="600"/>
              </a:spcBef>
              <a:spcAft>
                <a:spcPts val="600"/>
              </a:spcAft>
            </a:pPr>
            <a:endParaRPr lang="fr-CA" sz="2800" dirty="0">
              <a:highlight>
                <a:srgbClr val="FFFF00"/>
              </a:highlight>
              <a:latin typeface="Lora" pitchFamily="2" charset="0"/>
            </a:endParaRPr>
          </a:p>
        </p:txBody>
      </p:sp>
      <p:sp>
        <p:nvSpPr>
          <p:cNvPr id="3" name="TextBox 2">
            <a:extLst>
              <a:ext uri="{FF2B5EF4-FFF2-40B4-BE49-F238E27FC236}">
                <a16:creationId xmlns:a16="http://schemas.microsoft.com/office/drawing/2014/main" id="{1A59B8EE-5C1F-DEBC-E661-84B13F8E0E9E}"/>
              </a:ext>
            </a:extLst>
          </p:cNvPr>
          <p:cNvSpPr txBox="1"/>
          <p:nvPr/>
        </p:nvSpPr>
        <p:spPr>
          <a:xfrm>
            <a:off x="5179723" y="6069624"/>
            <a:ext cx="1832553" cy="276999"/>
          </a:xfrm>
          <a:prstGeom prst="rect">
            <a:avLst/>
          </a:prstGeom>
          <a:noFill/>
        </p:spPr>
        <p:txBody>
          <a:bodyPr wrap="none" rtlCol="0">
            <a:spAutoFit/>
          </a:bodyPr>
          <a:lstStyle/>
          <a:p>
            <a:pPr marL="0" marR="0" lvl="0" indent="0" algn="ctr" defTabSz="228554" rtl="0" eaLnBrk="1" fontAlgn="auto" latinLnBrk="0" hangingPunct="1">
              <a:lnSpc>
                <a:spcPct val="100000"/>
              </a:lnSpc>
              <a:spcBef>
                <a:spcPts val="0"/>
              </a:spcBef>
              <a:spcAft>
                <a:spcPts val="0"/>
              </a:spcAft>
              <a:buClrTx/>
              <a:buSzTx/>
              <a:buFontTx/>
              <a:buNone/>
              <a:tabLst/>
              <a:defRPr/>
            </a:pPr>
            <a:r>
              <a:rPr lang="en-US" sz="1200" dirty="0">
                <a:solidFill>
                  <a:schemeClr val="bg2">
                    <a:lumMod val="50000"/>
                  </a:schemeClr>
                </a:solidFill>
                <a:latin typeface="Lora" pitchFamily="2" charset="0"/>
              </a:rPr>
              <a:t> Source: Burton (2015)  </a:t>
            </a:r>
          </a:p>
        </p:txBody>
      </p:sp>
      <p:sp>
        <p:nvSpPr>
          <p:cNvPr id="2" name="Slide Number Placeholder 3">
            <a:extLst>
              <a:ext uri="{FF2B5EF4-FFF2-40B4-BE49-F238E27FC236}">
                <a16:creationId xmlns:a16="http://schemas.microsoft.com/office/drawing/2014/main" id="{4A477ACB-7015-64FA-5BDF-31719AA6616B}"/>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113</a:t>
            </a:fld>
            <a:endParaRPr lang="fr-CA">
              <a:latin typeface="Lora Regular Roman" pitchFamily="2" charset="0"/>
            </a:endParaRPr>
          </a:p>
        </p:txBody>
      </p:sp>
    </p:spTree>
    <p:extLst>
      <p:ext uri="{BB962C8B-B14F-4D97-AF65-F5344CB8AC3E}">
        <p14:creationId xmlns:p14="http://schemas.microsoft.com/office/powerpoint/2010/main" val="4210622003"/>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a:extLst>
              <a:ext uri="{FF2B5EF4-FFF2-40B4-BE49-F238E27FC236}">
                <a16:creationId xmlns:a16="http://schemas.microsoft.com/office/drawing/2014/main" id="{8CB02441-2FEF-CFB1-5266-189B9B370503}"/>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99738" y="1409227"/>
            <a:ext cx="3102173" cy="465326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107354C-27ED-4B4F-B212-1EE1BA2178AA}"/>
              </a:ext>
            </a:extLst>
          </p:cNvPr>
          <p:cNvSpPr>
            <a:spLocks noGrp="1"/>
          </p:cNvSpPr>
          <p:nvPr>
            <p:ph type="title"/>
          </p:nvPr>
        </p:nvSpPr>
        <p:spPr>
          <a:xfrm>
            <a:off x="838200" y="365126"/>
            <a:ext cx="10515600" cy="906288"/>
          </a:xfrm>
        </p:spPr>
        <p:txBody>
          <a:bodyPr/>
          <a:lstStyle/>
          <a:p>
            <a:pPr algn="ctr"/>
            <a:r>
              <a:rPr lang="fr-CA" dirty="0"/>
              <a:t>Avoir des conversations saines</a:t>
            </a:r>
          </a:p>
        </p:txBody>
      </p:sp>
      <p:sp>
        <p:nvSpPr>
          <p:cNvPr id="3" name="Content Placeholder 2">
            <a:extLst>
              <a:ext uri="{FF2B5EF4-FFF2-40B4-BE49-F238E27FC236}">
                <a16:creationId xmlns:a16="http://schemas.microsoft.com/office/drawing/2014/main" id="{24B20165-199A-48C1-B9F5-D1787186618F}"/>
              </a:ext>
            </a:extLst>
          </p:cNvPr>
          <p:cNvSpPr>
            <a:spLocks noGrp="1"/>
          </p:cNvSpPr>
          <p:nvPr>
            <p:ph sz="half" idx="1"/>
          </p:nvPr>
        </p:nvSpPr>
        <p:spPr>
          <a:xfrm>
            <a:off x="349699" y="1268356"/>
            <a:ext cx="3797904" cy="4774990"/>
          </a:xfrm>
        </p:spPr>
        <p:txBody>
          <a:bodyPr anchor="ctr">
            <a:noAutofit/>
          </a:bodyPr>
          <a:lstStyle/>
          <a:p>
            <a:pPr algn="ctr">
              <a:lnSpc>
                <a:spcPct val="120000"/>
              </a:lnSpc>
            </a:pPr>
            <a:r>
              <a:rPr lang="fr-CA" sz="1800" dirty="0">
                <a:latin typeface="Lora" pitchFamily="2" charset="0"/>
              </a:rPr>
              <a:t>Approchez la personne.</a:t>
            </a:r>
            <a:br>
              <a:rPr lang="fr-CA" sz="1800" dirty="0">
                <a:latin typeface="Lora" pitchFamily="2" charset="0"/>
              </a:rPr>
            </a:br>
            <a:r>
              <a:rPr lang="fr-CA" sz="1800" i="1" dirty="0">
                <a:solidFill>
                  <a:srgbClr val="0047BB"/>
                </a:solidFill>
                <a:latin typeface="Lora" pitchFamily="2" charset="0"/>
              </a:rPr>
              <a:t>« J’aimerais vous parler de cela »</a:t>
            </a:r>
          </a:p>
          <a:p>
            <a:pPr algn="ctr">
              <a:lnSpc>
                <a:spcPct val="120000"/>
              </a:lnSpc>
            </a:pPr>
            <a:r>
              <a:rPr lang="fr-CA" sz="1800" dirty="0">
                <a:latin typeface="Lora" pitchFamily="2" charset="0"/>
              </a:rPr>
              <a:t>Partagez vos observations.</a:t>
            </a:r>
            <a:br>
              <a:rPr lang="fr-CA" sz="1800" dirty="0">
                <a:latin typeface="Lora" pitchFamily="2" charset="0"/>
              </a:rPr>
            </a:br>
            <a:r>
              <a:rPr lang="fr-CA" sz="1800" i="1" dirty="0">
                <a:solidFill>
                  <a:srgbClr val="0047BB"/>
                </a:solidFill>
                <a:latin typeface="Lora" pitchFamily="2" charset="0"/>
              </a:rPr>
              <a:t>« J’ai remarqué que… »</a:t>
            </a:r>
            <a:br>
              <a:rPr lang="fr-CA" sz="1800" i="1" dirty="0">
                <a:solidFill>
                  <a:srgbClr val="0047BB"/>
                </a:solidFill>
                <a:latin typeface="Lora" pitchFamily="2" charset="0"/>
              </a:rPr>
            </a:br>
            <a:r>
              <a:rPr lang="fr-CA" sz="1800" i="1" dirty="0">
                <a:solidFill>
                  <a:srgbClr val="0047BB"/>
                </a:solidFill>
                <a:latin typeface="Lora" pitchFamily="2" charset="0"/>
              </a:rPr>
              <a:t>« Je m’inquiète de… » </a:t>
            </a:r>
            <a:endParaRPr lang="fr-CA" i="1" dirty="0">
              <a:solidFill>
                <a:srgbClr val="0047BB"/>
              </a:solidFill>
              <a:latin typeface="Lora" pitchFamily="2" charset="0"/>
            </a:endParaRPr>
          </a:p>
          <a:p>
            <a:pPr algn="ctr">
              <a:spcAft>
                <a:spcPts val="0"/>
              </a:spcAft>
            </a:pPr>
            <a:r>
              <a:rPr lang="fr-CA" sz="1800" dirty="0">
                <a:latin typeface="Lora" pitchFamily="2" charset="0"/>
              </a:rPr>
              <a:t>Posez des questions ouvertes </a:t>
            </a:r>
            <a:br>
              <a:rPr lang="fr-CA" sz="1800" dirty="0">
                <a:latin typeface="Lora" pitchFamily="2" charset="0"/>
              </a:rPr>
            </a:br>
            <a:r>
              <a:rPr lang="fr-CA" sz="1800" i="1" dirty="0">
                <a:solidFill>
                  <a:srgbClr val="0047BB"/>
                </a:solidFill>
                <a:latin typeface="Lora" pitchFamily="2" charset="0"/>
              </a:rPr>
              <a:t>« Qu’est-ce qui se passe? » </a:t>
            </a:r>
          </a:p>
          <a:p>
            <a:pPr algn="ctr">
              <a:spcBef>
                <a:spcPts val="0"/>
              </a:spcBef>
              <a:spcAft>
                <a:spcPts val="0"/>
              </a:spcAft>
            </a:pPr>
            <a:r>
              <a:rPr lang="fr-CA" sz="1800" i="1" dirty="0">
                <a:solidFill>
                  <a:srgbClr val="0047BB"/>
                </a:solidFill>
                <a:latin typeface="Lora" pitchFamily="2" charset="0"/>
              </a:rPr>
              <a:t>« Qu’est-ce qui a changé pour vous? »</a:t>
            </a:r>
            <a:endParaRPr lang="fr-CA" i="1" dirty="0">
              <a:solidFill>
                <a:srgbClr val="0047BB"/>
              </a:solidFill>
              <a:latin typeface="Lora" pitchFamily="2" charset="0"/>
            </a:endParaRPr>
          </a:p>
          <a:p>
            <a:pPr algn="ctr">
              <a:lnSpc>
                <a:spcPct val="120000"/>
              </a:lnSpc>
              <a:spcBef>
                <a:spcPts val="2400"/>
              </a:spcBef>
            </a:pPr>
            <a:r>
              <a:rPr lang="fr-CA" sz="1800" dirty="0">
                <a:latin typeface="Lora" pitchFamily="2" charset="0"/>
              </a:rPr>
              <a:t>Écoutez sans jugement.</a:t>
            </a:r>
            <a:br>
              <a:rPr lang="fr-CA" sz="1800" dirty="0">
                <a:latin typeface="Lora" pitchFamily="2" charset="0"/>
              </a:rPr>
            </a:br>
            <a:r>
              <a:rPr lang="fr-CA" sz="1800" dirty="0">
                <a:solidFill>
                  <a:srgbClr val="0047BB"/>
                </a:solidFill>
                <a:latin typeface="Lora" pitchFamily="2" charset="0"/>
              </a:rPr>
              <a:t> </a:t>
            </a:r>
            <a:r>
              <a:rPr lang="fr-CA" sz="1800" i="1" dirty="0">
                <a:solidFill>
                  <a:srgbClr val="0047BB"/>
                </a:solidFill>
                <a:latin typeface="Lora" pitchFamily="2" charset="0"/>
              </a:rPr>
              <a:t>« Je vois… oui… mmm »</a:t>
            </a:r>
            <a:endParaRPr lang="fr-CA" i="1" dirty="0">
              <a:solidFill>
                <a:srgbClr val="0047BB"/>
              </a:solidFill>
              <a:latin typeface="Lora" pitchFamily="2" charset="0"/>
            </a:endParaRPr>
          </a:p>
        </p:txBody>
      </p:sp>
      <p:sp>
        <p:nvSpPr>
          <p:cNvPr id="6" name="Content Placeholder 5">
            <a:extLst>
              <a:ext uri="{FF2B5EF4-FFF2-40B4-BE49-F238E27FC236}">
                <a16:creationId xmlns:a16="http://schemas.microsoft.com/office/drawing/2014/main" id="{5A4AB688-A796-584F-98A3-0388FD9376C4}"/>
              </a:ext>
            </a:extLst>
          </p:cNvPr>
          <p:cNvSpPr>
            <a:spLocks noGrp="1"/>
          </p:cNvSpPr>
          <p:nvPr>
            <p:ph sz="half" idx="2"/>
          </p:nvPr>
        </p:nvSpPr>
        <p:spPr>
          <a:xfrm>
            <a:off x="7519734" y="1471367"/>
            <a:ext cx="4401435" cy="4949296"/>
          </a:xfrm>
        </p:spPr>
        <p:txBody>
          <a:bodyPr>
            <a:noAutofit/>
          </a:bodyPr>
          <a:lstStyle/>
          <a:p>
            <a:pPr algn="ctr">
              <a:spcBef>
                <a:spcPts val="0"/>
              </a:spcBef>
              <a:spcAft>
                <a:spcPts val="3000"/>
              </a:spcAft>
              <a:defRPr/>
            </a:pPr>
            <a:r>
              <a:rPr lang="fr-CA" sz="1800" dirty="0">
                <a:latin typeface="Lora" pitchFamily="2" charset="0"/>
              </a:rPr>
              <a:t>Demeurez calme et </a:t>
            </a:r>
            <a:r>
              <a:rPr lang="fr-CA" sz="1800" dirty="0" err="1">
                <a:latin typeface="Lora" pitchFamily="2" charset="0"/>
              </a:rPr>
              <a:t>objectif·ve</a:t>
            </a:r>
            <a:r>
              <a:rPr lang="fr-CA" sz="1800" dirty="0">
                <a:latin typeface="Lora" pitchFamily="2" charset="0"/>
              </a:rPr>
              <a:t>.</a:t>
            </a:r>
            <a:endParaRPr lang="fr-CA" sz="100" dirty="0">
              <a:solidFill>
                <a:prstClr val="black"/>
              </a:solidFill>
              <a:latin typeface="Lora" pitchFamily="2" charset="0"/>
            </a:endParaRPr>
          </a:p>
          <a:p>
            <a:pPr algn="ctr">
              <a:lnSpc>
                <a:spcPct val="120000"/>
              </a:lnSpc>
              <a:spcAft>
                <a:spcPts val="0"/>
              </a:spcAft>
              <a:defRPr/>
            </a:pPr>
            <a:r>
              <a:rPr lang="fr-FR" sz="1800" dirty="0">
                <a:solidFill>
                  <a:prstClr val="black"/>
                </a:solidFill>
                <a:latin typeface="Lora" pitchFamily="2" charset="0"/>
              </a:rPr>
              <a:t>Validez ce que la personne partage</a:t>
            </a:r>
            <a:br>
              <a:rPr lang="fr-CA" sz="1800" dirty="0">
                <a:solidFill>
                  <a:prstClr val="black"/>
                </a:solidFill>
                <a:latin typeface="Lora" pitchFamily="2" charset="0"/>
              </a:rPr>
            </a:br>
            <a:r>
              <a:rPr lang="fr-CA" sz="1800" i="1" dirty="0">
                <a:solidFill>
                  <a:srgbClr val="0047BB"/>
                </a:solidFill>
                <a:latin typeface="Lora" pitchFamily="2" charset="0"/>
              </a:rPr>
              <a:t>« Ce que j’entends, c’est que… » </a:t>
            </a:r>
            <a:br>
              <a:rPr lang="fr-CA" sz="1800" i="1" dirty="0">
                <a:solidFill>
                  <a:srgbClr val="0047BB"/>
                </a:solidFill>
                <a:latin typeface="Lora" pitchFamily="2" charset="0"/>
              </a:rPr>
            </a:br>
            <a:r>
              <a:rPr lang="fr-CA" sz="1800" i="1" dirty="0">
                <a:solidFill>
                  <a:srgbClr val="0047BB"/>
                </a:solidFill>
                <a:latin typeface="Lora" pitchFamily="2" charset="0"/>
              </a:rPr>
              <a:t>« Il semble que vous vous sentez… »</a:t>
            </a:r>
            <a:endParaRPr lang="fr-CA" sz="1800" dirty="0">
              <a:solidFill>
                <a:srgbClr val="0047BB"/>
              </a:solidFill>
              <a:latin typeface="Lora" pitchFamily="2" charset="0"/>
            </a:endParaRPr>
          </a:p>
          <a:p>
            <a:pPr marL="719138" indent="-179388" algn="ctr">
              <a:spcAft>
                <a:spcPts val="0"/>
              </a:spcAft>
              <a:defRPr/>
            </a:pPr>
            <a:r>
              <a:rPr lang="fr-CA" sz="1800" dirty="0">
                <a:solidFill>
                  <a:prstClr val="black"/>
                </a:solidFill>
                <a:latin typeface="Lora" pitchFamily="2" charset="0"/>
              </a:rPr>
              <a:t>Encouragez la personne à trouver</a:t>
            </a:r>
            <a:br>
              <a:rPr lang="fr-CA" sz="1800" dirty="0">
                <a:solidFill>
                  <a:prstClr val="black"/>
                </a:solidFill>
                <a:latin typeface="Lora" pitchFamily="2" charset="0"/>
              </a:rPr>
            </a:br>
            <a:r>
              <a:rPr lang="fr-CA" sz="1800" dirty="0">
                <a:solidFill>
                  <a:prstClr val="black"/>
                </a:solidFill>
                <a:latin typeface="Lora" pitchFamily="2" charset="0"/>
              </a:rPr>
              <a:t>ses propres solutions</a:t>
            </a:r>
          </a:p>
          <a:p>
            <a:pPr marL="534988" indent="-92075" algn="ctr">
              <a:spcBef>
                <a:spcPts val="0"/>
              </a:spcBef>
              <a:spcAft>
                <a:spcPts val="0"/>
              </a:spcAft>
              <a:defRPr/>
            </a:pPr>
            <a:r>
              <a:rPr lang="fr-CA" sz="1800" dirty="0">
                <a:solidFill>
                  <a:srgbClr val="0047BB"/>
                </a:solidFill>
                <a:latin typeface="Lora" pitchFamily="2" charset="0"/>
              </a:rPr>
              <a:t> </a:t>
            </a:r>
            <a:r>
              <a:rPr lang="fr-CA" sz="1800" i="1" dirty="0">
                <a:solidFill>
                  <a:srgbClr val="0047BB"/>
                </a:solidFill>
                <a:latin typeface="Lora" pitchFamily="2" charset="0"/>
              </a:rPr>
              <a:t>« Qu’est-ce qui vous aiderait en ce moment? » </a:t>
            </a:r>
          </a:p>
          <a:p>
            <a:pPr algn="ctr">
              <a:spcBef>
                <a:spcPts val="3000"/>
              </a:spcBef>
              <a:spcAft>
                <a:spcPts val="4800"/>
              </a:spcAft>
              <a:defRPr/>
            </a:pPr>
            <a:r>
              <a:rPr lang="fr-CA" sz="1800" dirty="0">
                <a:solidFill>
                  <a:prstClr val="black"/>
                </a:solidFill>
                <a:latin typeface="Lora" pitchFamily="2" charset="0"/>
              </a:rPr>
              <a:t>Faites le point souvent.</a:t>
            </a:r>
            <a:br>
              <a:rPr lang="fr-CA" sz="1800" dirty="0">
                <a:solidFill>
                  <a:prstClr val="black"/>
                </a:solidFill>
                <a:latin typeface="Lora" pitchFamily="2" charset="0"/>
              </a:rPr>
            </a:br>
            <a:r>
              <a:rPr lang="fr-CA" sz="1800" dirty="0">
                <a:solidFill>
                  <a:prstClr val="black"/>
                </a:solidFill>
                <a:latin typeface="Lora" pitchFamily="2" charset="0"/>
              </a:rPr>
              <a:t>Prenez les mesures appropriées.</a:t>
            </a:r>
            <a:br>
              <a:rPr lang="fr-CA" sz="1800" dirty="0">
                <a:solidFill>
                  <a:prstClr val="black"/>
                </a:solidFill>
                <a:latin typeface="Lora" pitchFamily="2" charset="0"/>
              </a:rPr>
            </a:br>
            <a:r>
              <a:rPr lang="fr-CA" sz="1800" dirty="0">
                <a:solidFill>
                  <a:prstClr val="black"/>
                </a:solidFill>
                <a:latin typeface="Lora" pitchFamily="2" charset="0"/>
              </a:rPr>
              <a:t>Rassurer la personne.</a:t>
            </a:r>
            <a:br>
              <a:rPr lang="fr-CA" sz="1800" dirty="0">
                <a:solidFill>
                  <a:prstClr val="black"/>
                </a:solidFill>
                <a:latin typeface="Lora" pitchFamily="2" charset="0"/>
              </a:rPr>
            </a:br>
            <a:r>
              <a:rPr lang="fr-CA" sz="1800" dirty="0">
                <a:solidFill>
                  <a:srgbClr val="0047BB"/>
                </a:solidFill>
                <a:latin typeface="Lora" pitchFamily="2" charset="0"/>
              </a:rPr>
              <a:t> </a:t>
            </a:r>
            <a:r>
              <a:rPr lang="fr-CA" sz="1800" i="1" dirty="0">
                <a:solidFill>
                  <a:srgbClr val="0047BB"/>
                </a:solidFill>
                <a:latin typeface="Lora" pitchFamily="2" charset="0"/>
              </a:rPr>
              <a:t>« Je suis là pour vous soutenir. » </a:t>
            </a:r>
            <a:endParaRPr lang="fr-CA" dirty="0">
              <a:solidFill>
                <a:srgbClr val="0047BB"/>
              </a:solidFill>
              <a:latin typeface="Lora" pitchFamily="2" charset="0"/>
            </a:endParaRPr>
          </a:p>
        </p:txBody>
      </p:sp>
      <p:sp>
        <p:nvSpPr>
          <p:cNvPr id="8" name="Rounded Rectangular Callout 7">
            <a:extLst>
              <a:ext uri="{FF2B5EF4-FFF2-40B4-BE49-F238E27FC236}">
                <a16:creationId xmlns:a16="http://schemas.microsoft.com/office/drawing/2014/main" id="{BD688E7B-4485-E147-9417-505A3F78F991}"/>
              </a:ext>
              <a:ext uri="{C183D7F6-B498-43B3-948B-1728B52AA6E4}">
                <adec:decorative xmlns:adec="http://schemas.microsoft.com/office/drawing/2017/decorative" val="1"/>
              </a:ext>
            </a:extLst>
          </p:cNvPr>
          <p:cNvSpPr/>
          <p:nvPr/>
        </p:nvSpPr>
        <p:spPr>
          <a:xfrm flipH="1">
            <a:off x="465054" y="1500766"/>
            <a:ext cx="3682547" cy="818227"/>
          </a:xfrm>
          <a:prstGeom prst="wedgeRoundRectCallout">
            <a:avLst>
              <a:gd name="adj1" fmla="val -76430"/>
              <a:gd name="adj2" fmla="val 67388"/>
              <a:gd name="adj3" fmla="val 16667"/>
            </a:avLst>
          </a:prstGeom>
          <a:noFill/>
          <a:ln w="19050">
            <a:solidFill>
              <a:srgbClr val="00C0F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prstClr val="white"/>
              </a:solidFill>
              <a:effectLst/>
              <a:uLnTx/>
              <a:uFillTx/>
              <a:latin typeface="Calibri" panose="020F0502020204030204"/>
              <a:ea typeface="+mn-ea"/>
              <a:cs typeface="+mn-cs"/>
            </a:endParaRPr>
          </a:p>
        </p:txBody>
      </p:sp>
      <p:sp>
        <p:nvSpPr>
          <p:cNvPr id="10" name="Rounded Rectangular Callout 9">
            <a:extLst>
              <a:ext uri="{FF2B5EF4-FFF2-40B4-BE49-F238E27FC236}">
                <a16:creationId xmlns:a16="http://schemas.microsoft.com/office/drawing/2014/main" id="{7AB1468A-C49C-124C-B756-707B818A855A}"/>
              </a:ext>
              <a:ext uri="{C183D7F6-B498-43B3-948B-1728B52AA6E4}">
                <adec:decorative xmlns:adec="http://schemas.microsoft.com/office/drawing/2017/decorative" val="1"/>
              </a:ext>
            </a:extLst>
          </p:cNvPr>
          <p:cNvSpPr/>
          <p:nvPr/>
        </p:nvSpPr>
        <p:spPr>
          <a:xfrm flipH="1">
            <a:off x="703960" y="2470821"/>
            <a:ext cx="3033849" cy="1039883"/>
          </a:xfrm>
          <a:prstGeom prst="wedgeRoundRectCallout">
            <a:avLst>
              <a:gd name="adj1" fmla="val -83484"/>
              <a:gd name="adj2" fmla="val 17834"/>
              <a:gd name="adj3" fmla="val 16667"/>
            </a:avLst>
          </a:prstGeom>
          <a:noFill/>
          <a:ln w="19050">
            <a:solidFill>
              <a:srgbClr val="00C0F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prstClr val="white"/>
              </a:solidFill>
              <a:effectLst/>
              <a:uLnTx/>
              <a:uFillTx/>
              <a:latin typeface="Calibri" panose="020F0502020204030204"/>
              <a:ea typeface="+mn-ea"/>
              <a:cs typeface="+mn-cs"/>
            </a:endParaRPr>
          </a:p>
        </p:txBody>
      </p:sp>
      <p:sp>
        <p:nvSpPr>
          <p:cNvPr id="12" name="Rounded Rectangular Callout 11">
            <a:extLst>
              <a:ext uri="{FF2B5EF4-FFF2-40B4-BE49-F238E27FC236}">
                <a16:creationId xmlns:a16="http://schemas.microsoft.com/office/drawing/2014/main" id="{66B209F5-5F40-D147-BF09-F229D8BFF711}"/>
              </a:ext>
              <a:ext uri="{C183D7F6-B498-43B3-948B-1728B52AA6E4}">
                <adec:decorative xmlns:adec="http://schemas.microsoft.com/office/drawing/2017/decorative" val="1"/>
              </a:ext>
            </a:extLst>
          </p:cNvPr>
          <p:cNvSpPr/>
          <p:nvPr/>
        </p:nvSpPr>
        <p:spPr>
          <a:xfrm>
            <a:off x="465057" y="3692804"/>
            <a:ext cx="3393056" cy="1243734"/>
          </a:xfrm>
          <a:prstGeom prst="wedgeRoundRectCallout">
            <a:avLst>
              <a:gd name="adj1" fmla="val 69137"/>
              <a:gd name="adj2" fmla="val -50291"/>
              <a:gd name="adj3" fmla="val 16667"/>
            </a:avLst>
          </a:prstGeom>
          <a:noFill/>
          <a:ln w="19050">
            <a:solidFill>
              <a:srgbClr val="00C0F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prstClr val="white"/>
              </a:solidFill>
              <a:effectLst/>
              <a:uLnTx/>
              <a:uFillTx/>
              <a:latin typeface="Calibri" panose="020F0502020204030204"/>
              <a:ea typeface="+mn-ea"/>
              <a:cs typeface="+mn-cs"/>
            </a:endParaRPr>
          </a:p>
        </p:txBody>
      </p:sp>
      <p:sp>
        <p:nvSpPr>
          <p:cNvPr id="13" name="Rounded Rectangular Callout 12">
            <a:extLst>
              <a:ext uri="{FF2B5EF4-FFF2-40B4-BE49-F238E27FC236}">
                <a16:creationId xmlns:a16="http://schemas.microsoft.com/office/drawing/2014/main" id="{AD4ECC53-8E3D-B847-99B6-7510294C5054}"/>
              </a:ext>
              <a:ext uri="{C183D7F6-B498-43B3-948B-1728B52AA6E4}">
                <adec:decorative xmlns:adec="http://schemas.microsoft.com/office/drawing/2017/decorative" val="1"/>
              </a:ext>
            </a:extLst>
          </p:cNvPr>
          <p:cNvSpPr/>
          <p:nvPr/>
        </p:nvSpPr>
        <p:spPr>
          <a:xfrm>
            <a:off x="397825" y="5118638"/>
            <a:ext cx="3749776" cy="744524"/>
          </a:xfrm>
          <a:prstGeom prst="wedgeRoundRectCallout">
            <a:avLst>
              <a:gd name="adj1" fmla="val 73586"/>
              <a:gd name="adj2" fmla="val -58520"/>
              <a:gd name="adj3" fmla="val 16667"/>
            </a:avLst>
          </a:prstGeom>
          <a:noFill/>
          <a:ln w="19050">
            <a:solidFill>
              <a:srgbClr val="00C0F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prstClr val="white"/>
              </a:solidFill>
              <a:effectLst/>
              <a:uLnTx/>
              <a:uFillTx/>
              <a:latin typeface="Calibri" panose="020F0502020204030204"/>
              <a:ea typeface="+mn-ea"/>
              <a:cs typeface="+mn-cs"/>
            </a:endParaRPr>
          </a:p>
        </p:txBody>
      </p:sp>
      <p:sp>
        <p:nvSpPr>
          <p:cNvPr id="14" name="Rounded Rectangular Callout 13">
            <a:extLst>
              <a:ext uri="{FF2B5EF4-FFF2-40B4-BE49-F238E27FC236}">
                <a16:creationId xmlns:a16="http://schemas.microsoft.com/office/drawing/2014/main" id="{DC10629A-0B54-5D4A-9BE0-DB9FAD508B21}"/>
              </a:ext>
              <a:ext uri="{C183D7F6-B498-43B3-948B-1728B52AA6E4}">
                <adec:decorative xmlns:adec="http://schemas.microsoft.com/office/drawing/2017/decorative" val="1"/>
              </a:ext>
            </a:extLst>
          </p:cNvPr>
          <p:cNvSpPr/>
          <p:nvPr/>
        </p:nvSpPr>
        <p:spPr>
          <a:xfrm>
            <a:off x="7715105" y="2339281"/>
            <a:ext cx="4010691" cy="1007999"/>
          </a:xfrm>
          <a:prstGeom prst="wedgeRoundRectCallout">
            <a:avLst>
              <a:gd name="adj1" fmla="val -75922"/>
              <a:gd name="adj2" fmla="val -40137"/>
              <a:gd name="adj3" fmla="val 16667"/>
            </a:avLst>
          </a:prstGeom>
          <a:noFill/>
          <a:ln w="19050">
            <a:solidFill>
              <a:srgbClr val="00C0F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prstClr val="white"/>
              </a:solidFill>
              <a:effectLst/>
              <a:uLnTx/>
              <a:uFillTx/>
              <a:latin typeface="Calibri" panose="020F0502020204030204"/>
              <a:ea typeface="+mn-ea"/>
              <a:cs typeface="+mn-cs"/>
            </a:endParaRPr>
          </a:p>
        </p:txBody>
      </p:sp>
      <p:sp>
        <p:nvSpPr>
          <p:cNvPr id="15" name="Rounded Rectangular Callout 14">
            <a:extLst>
              <a:ext uri="{FF2B5EF4-FFF2-40B4-BE49-F238E27FC236}">
                <a16:creationId xmlns:a16="http://schemas.microsoft.com/office/drawing/2014/main" id="{C8C2183F-0902-F444-8802-A58DA1C3ADE2}"/>
              </a:ext>
              <a:ext uri="{C183D7F6-B498-43B3-948B-1728B52AA6E4}">
                <adec:decorative xmlns:adec="http://schemas.microsoft.com/office/drawing/2017/decorative" val="1"/>
              </a:ext>
            </a:extLst>
          </p:cNvPr>
          <p:cNvSpPr/>
          <p:nvPr/>
        </p:nvSpPr>
        <p:spPr>
          <a:xfrm>
            <a:off x="8070519" y="3413252"/>
            <a:ext cx="3771782" cy="1178248"/>
          </a:xfrm>
          <a:prstGeom prst="wedgeRoundRectCallout">
            <a:avLst>
              <a:gd name="adj1" fmla="val -63295"/>
              <a:gd name="adj2" fmla="val -7532"/>
              <a:gd name="adj3" fmla="val 16667"/>
            </a:avLst>
          </a:prstGeom>
          <a:noFill/>
          <a:ln w="19050">
            <a:solidFill>
              <a:srgbClr val="00C0F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prstClr val="white"/>
              </a:solidFill>
              <a:effectLst/>
              <a:uLnTx/>
              <a:uFillTx/>
              <a:latin typeface="Calibri" panose="020F0502020204030204"/>
              <a:ea typeface="+mn-ea"/>
              <a:cs typeface="+mn-cs"/>
            </a:endParaRPr>
          </a:p>
        </p:txBody>
      </p:sp>
      <p:sp>
        <p:nvSpPr>
          <p:cNvPr id="16" name="Rounded Rectangular Callout 14">
            <a:extLst>
              <a:ext uri="{FF2B5EF4-FFF2-40B4-BE49-F238E27FC236}">
                <a16:creationId xmlns:a16="http://schemas.microsoft.com/office/drawing/2014/main" id="{C871192A-DA83-4020-83C1-9D2A3EDC53F8}"/>
              </a:ext>
              <a:ext uri="{C183D7F6-B498-43B3-948B-1728B52AA6E4}">
                <adec:decorative xmlns:adec="http://schemas.microsoft.com/office/drawing/2017/decorative" val="1"/>
              </a:ext>
            </a:extLst>
          </p:cNvPr>
          <p:cNvSpPr/>
          <p:nvPr/>
        </p:nvSpPr>
        <p:spPr>
          <a:xfrm>
            <a:off x="7892716" y="4882585"/>
            <a:ext cx="3595318" cy="1178248"/>
          </a:xfrm>
          <a:prstGeom prst="wedgeRoundRectCallout">
            <a:avLst>
              <a:gd name="adj1" fmla="val -68540"/>
              <a:gd name="adj2" fmla="val -42352"/>
              <a:gd name="adj3" fmla="val 16667"/>
            </a:avLst>
          </a:prstGeom>
          <a:noFill/>
          <a:ln w="19050">
            <a:solidFill>
              <a:srgbClr val="00C0F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prstClr val="white"/>
              </a:solidFill>
              <a:effectLst/>
              <a:uLnTx/>
              <a:uFillTx/>
              <a:latin typeface="Calibri" panose="020F0502020204030204"/>
              <a:ea typeface="+mn-ea"/>
              <a:cs typeface="+mn-cs"/>
            </a:endParaRPr>
          </a:p>
        </p:txBody>
      </p:sp>
      <p:sp>
        <p:nvSpPr>
          <p:cNvPr id="17" name="Rounded Rectangular Callout 12">
            <a:extLst>
              <a:ext uri="{FF2B5EF4-FFF2-40B4-BE49-F238E27FC236}">
                <a16:creationId xmlns:a16="http://schemas.microsoft.com/office/drawing/2014/main" id="{EF2E3481-7A01-4B99-B7A9-DB1C91EA791F}"/>
              </a:ext>
              <a:ext uri="{C183D7F6-B498-43B3-948B-1728B52AA6E4}">
                <adec:decorative xmlns:adec="http://schemas.microsoft.com/office/drawing/2017/decorative" val="1"/>
              </a:ext>
            </a:extLst>
          </p:cNvPr>
          <p:cNvSpPr/>
          <p:nvPr/>
        </p:nvSpPr>
        <p:spPr>
          <a:xfrm>
            <a:off x="8044399" y="1386291"/>
            <a:ext cx="3443635" cy="626823"/>
          </a:xfrm>
          <a:prstGeom prst="wedgeRoundRectCallout">
            <a:avLst>
              <a:gd name="adj1" fmla="val -77761"/>
              <a:gd name="adj2" fmla="val 37279"/>
              <a:gd name="adj3" fmla="val 16667"/>
            </a:avLst>
          </a:prstGeom>
          <a:noFill/>
          <a:ln w="19050">
            <a:solidFill>
              <a:srgbClr val="00C0F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a:ln>
                <a:noFill/>
              </a:ln>
              <a:solidFill>
                <a:prstClr val="white"/>
              </a:solidFill>
              <a:effectLst/>
              <a:uLnTx/>
              <a:uFillTx/>
              <a:latin typeface="Calibri" panose="020F0502020204030204"/>
              <a:ea typeface="+mn-ea"/>
              <a:cs typeface="+mn-cs"/>
            </a:endParaRPr>
          </a:p>
        </p:txBody>
      </p:sp>
      <p:sp>
        <p:nvSpPr>
          <p:cNvPr id="5" name="Slide Number Placeholder 3">
            <a:extLst>
              <a:ext uri="{FF2B5EF4-FFF2-40B4-BE49-F238E27FC236}">
                <a16:creationId xmlns:a16="http://schemas.microsoft.com/office/drawing/2014/main" id="{73F675CA-9C6C-5C74-3975-6CAAE6293E18}"/>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114</a:t>
            </a:fld>
            <a:endParaRPr lang="fr-CA">
              <a:latin typeface="Lora Regular Roman" pitchFamily="2" charset="0"/>
            </a:endParaRPr>
          </a:p>
        </p:txBody>
      </p:sp>
    </p:spTree>
    <p:extLst>
      <p:ext uri="{BB962C8B-B14F-4D97-AF65-F5344CB8AC3E}">
        <p14:creationId xmlns:p14="http://schemas.microsoft.com/office/powerpoint/2010/main" val="1950547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500"/>
                                        <p:tgtEl>
                                          <p:spTgt spid="12"/>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xEl>
                                              <p:pRg st="0" end="0"/>
                                            </p:txEl>
                                          </p:spTgt>
                                        </p:tgtEl>
                                        <p:attrNameLst>
                                          <p:attrName>style.visibility</p:attrName>
                                        </p:attrNameLst>
                                      </p:cBhvr>
                                      <p:to>
                                        <p:strVal val="visible"/>
                                      </p:to>
                                    </p:set>
                                    <p:animEffect transition="in" filter="fade">
                                      <p:cBhvr>
                                        <p:cTn id="42" dur="500"/>
                                        <p:tgtEl>
                                          <p:spTgt spid="6">
                                            <p:txEl>
                                              <p:pRg st="0" end="0"/>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7"/>
                                        </p:tgtEl>
                                        <p:attrNameLst>
                                          <p:attrName>style.visibility</p:attrName>
                                        </p:attrNameLst>
                                      </p:cBhvr>
                                      <p:to>
                                        <p:strVal val="visible"/>
                                      </p:to>
                                    </p:set>
                                    <p:animEffect transition="in" filter="fade">
                                      <p:cBhvr>
                                        <p:cTn id="45" dur="500"/>
                                        <p:tgtEl>
                                          <p:spTgt spid="17"/>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6">
                                            <p:txEl>
                                              <p:pRg st="1" end="1"/>
                                            </p:txEl>
                                          </p:spTgt>
                                        </p:tgtEl>
                                        <p:attrNameLst>
                                          <p:attrName>style.visibility</p:attrName>
                                        </p:attrNameLst>
                                      </p:cBhvr>
                                      <p:to>
                                        <p:strVal val="visible"/>
                                      </p:to>
                                    </p:set>
                                    <p:animEffect transition="in" filter="fade">
                                      <p:cBhvr>
                                        <p:cTn id="50" dur="500"/>
                                        <p:tgtEl>
                                          <p:spTgt spid="6">
                                            <p:txEl>
                                              <p:pRg st="1" end="1"/>
                                            </p:tx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14"/>
                                        </p:tgtEl>
                                        <p:attrNameLst>
                                          <p:attrName>style.visibility</p:attrName>
                                        </p:attrNameLst>
                                      </p:cBhvr>
                                      <p:to>
                                        <p:strVal val="visible"/>
                                      </p:to>
                                    </p:set>
                                    <p:animEffect transition="in" filter="fade">
                                      <p:cBhvr>
                                        <p:cTn id="53" dur="500"/>
                                        <p:tgtEl>
                                          <p:spTgt spid="14"/>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6">
                                            <p:txEl>
                                              <p:pRg st="2" end="2"/>
                                            </p:txEl>
                                          </p:spTgt>
                                        </p:tgtEl>
                                        <p:attrNameLst>
                                          <p:attrName>style.visibility</p:attrName>
                                        </p:attrNameLst>
                                      </p:cBhvr>
                                      <p:to>
                                        <p:strVal val="visible"/>
                                      </p:to>
                                    </p:set>
                                    <p:animEffect transition="in" filter="fade">
                                      <p:cBhvr>
                                        <p:cTn id="58" dur="500"/>
                                        <p:tgtEl>
                                          <p:spTgt spid="6">
                                            <p:txEl>
                                              <p:pRg st="2" end="2"/>
                                            </p:txEl>
                                          </p:spTgt>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6">
                                            <p:txEl>
                                              <p:pRg st="3" end="3"/>
                                            </p:txEl>
                                          </p:spTgt>
                                        </p:tgtEl>
                                        <p:attrNameLst>
                                          <p:attrName>style.visibility</p:attrName>
                                        </p:attrNameLst>
                                      </p:cBhvr>
                                      <p:to>
                                        <p:strVal val="visible"/>
                                      </p:to>
                                    </p:set>
                                    <p:animEffect transition="in" filter="fade">
                                      <p:cBhvr>
                                        <p:cTn id="61" dur="500"/>
                                        <p:tgtEl>
                                          <p:spTgt spid="6">
                                            <p:txEl>
                                              <p:pRg st="3" end="3"/>
                                            </p:txEl>
                                          </p:spTgt>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15"/>
                                        </p:tgtEl>
                                        <p:attrNameLst>
                                          <p:attrName>style.visibility</p:attrName>
                                        </p:attrNameLst>
                                      </p:cBhvr>
                                      <p:to>
                                        <p:strVal val="visible"/>
                                      </p:to>
                                    </p:set>
                                    <p:animEffect transition="in" filter="fade">
                                      <p:cBhvr>
                                        <p:cTn id="64" dur="500"/>
                                        <p:tgtEl>
                                          <p:spTgt spid="15"/>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6">
                                            <p:txEl>
                                              <p:pRg st="4" end="4"/>
                                            </p:txEl>
                                          </p:spTgt>
                                        </p:tgtEl>
                                        <p:attrNameLst>
                                          <p:attrName>style.visibility</p:attrName>
                                        </p:attrNameLst>
                                      </p:cBhvr>
                                      <p:to>
                                        <p:strVal val="visible"/>
                                      </p:to>
                                    </p:set>
                                    <p:animEffect transition="in" filter="fade">
                                      <p:cBhvr>
                                        <p:cTn id="69" dur="500"/>
                                        <p:tgtEl>
                                          <p:spTgt spid="6">
                                            <p:txEl>
                                              <p:pRg st="4" end="4"/>
                                            </p:txEl>
                                          </p:spTgt>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16"/>
                                        </p:tgtEl>
                                        <p:attrNameLst>
                                          <p:attrName>style.visibility</p:attrName>
                                        </p:attrNameLst>
                                      </p:cBhvr>
                                      <p:to>
                                        <p:strVal val="visible"/>
                                      </p:to>
                                    </p:set>
                                    <p:animEffect transition="in" filter="fade">
                                      <p:cBhvr>
                                        <p:cTn id="7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6" grpId="0" uiExpand="1" build="p"/>
      <p:bldP spid="8" grpId="0" animBg="1"/>
      <p:bldP spid="10" grpId="0" animBg="1"/>
      <p:bldP spid="12" grpId="0" animBg="1"/>
      <p:bldP spid="13" grpId="0" animBg="1"/>
      <p:bldP spid="14" grpId="0" animBg="1"/>
      <p:bldP spid="15" grpId="0" animBg="1"/>
      <p:bldP spid="16" grpId="0" animBg="1"/>
      <p:bldP spid="17" grpId="0" animBg="1"/>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326C6009-3F0B-B84E-BA4B-32CEDF274A5A}"/>
              </a:ext>
            </a:extLst>
          </p:cNvPr>
          <p:cNvGraphicFramePr>
            <a:graphicFrameLocks/>
          </p:cNvGraphicFramePr>
          <p:nvPr>
            <p:extLst>
              <p:ext uri="{D42A27DB-BD31-4B8C-83A1-F6EECF244321}">
                <p14:modId xmlns:p14="http://schemas.microsoft.com/office/powerpoint/2010/main" val="2419454574"/>
              </p:ext>
            </p:extLst>
          </p:nvPr>
        </p:nvGraphicFramePr>
        <p:xfrm>
          <a:off x="588370" y="874828"/>
          <a:ext cx="10759336" cy="5836920"/>
        </p:xfrm>
        <a:graphic>
          <a:graphicData uri="http://schemas.openxmlformats.org/drawingml/2006/table">
            <a:tbl>
              <a:tblPr firstRow="1" bandRow="1">
                <a:blipFill>
                  <a:blip r:embed="rId4"/>
                  <a:stretch>
                    <a:fillRect/>
                  </a:stretch>
                </a:blipFill>
                <a:tableStyleId>{5C22544A-7EE6-4342-B048-85BDC9FD1C3A}</a:tableStyleId>
              </a:tblPr>
              <a:tblGrid>
                <a:gridCol w="2689834">
                  <a:extLst>
                    <a:ext uri="{9D8B030D-6E8A-4147-A177-3AD203B41FA5}">
                      <a16:colId xmlns:a16="http://schemas.microsoft.com/office/drawing/2014/main" val="6532178"/>
                    </a:ext>
                  </a:extLst>
                </a:gridCol>
                <a:gridCol w="2689834">
                  <a:extLst>
                    <a:ext uri="{9D8B030D-6E8A-4147-A177-3AD203B41FA5}">
                      <a16:colId xmlns:a16="http://schemas.microsoft.com/office/drawing/2014/main" val="3263470337"/>
                    </a:ext>
                  </a:extLst>
                </a:gridCol>
                <a:gridCol w="2689834">
                  <a:extLst>
                    <a:ext uri="{9D8B030D-6E8A-4147-A177-3AD203B41FA5}">
                      <a16:colId xmlns:a16="http://schemas.microsoft.com/office/drawing/2014/main" val="4082237746"/>
                    </a:ext>
                  </a:extLst>
                </a:gridCol>
                <a:gridCol w="2689834">
                  <a:extLst>
                    <a:ext uri="{9D8B030D-6E8A-4147-A177-3AD203B41FA5}">
                      <a16:colId xmlns:a16="http://schemas.microsoft.com/office/drawing/2014/main" val="1880671374"/>
                    </a:ext>
                  </a:extLst>
                </a:gridCol>
              </a:tblGrid>
              <a:tr h="364137">
                <a:tc>
                  <a:txBody>
                    <a:bodyPr/>
                    <a:lstStyle/>
                    <a:p>
                      <a:pPr algn="ctr"/>
                      <a:r>
                        <a:rPr lang="fr-CA" b="1" i="0" cap="all" baseline="0" dirty="0">
                          <a:solidFill>
                            <a:schemeClr val="tx1"/>
                          </a:solidFill>
                          <a:latin typeface="Lora" pitchFamily="2" charset="0"/>
                          <a:ea typeface="Red Hat Display" panose="02010303040201060303" pitchFamily="2" charset="0"/>
                          <a:cs typeface="Red Hat Display" panose="02010303040201060303" pitchFamily="2" charset="0"/>
                        </a:rPr>
                        <a:t>EN </a:t>
                      </a:r>
                      <a:r>
                        <a:rPr lang="fr-CA" sz="1800" b="1" kern="100" cap="all" baseline="0" noProof="0" dirty="0">
                          <a:solidFill>
                            <a:srgbClr val="1F3763"/>
                          </a:solidFill>
                          <a:effectLst/>
                          <a:latin typeface="Lora" pitchFamily="2" charset="0"/>
                          <a:ea typeface="Red Hat Display" panose="02010303040201060303" pitchFamily="2" charset="0"/>
                          <a:cs typeface="Red Hat Display" panose="02010303040201060303" pitchFamily="2" charset="0"/>
                        </a:rPr>
                        <a:t>santé</a:t>
                      </a:r>
                      <a:endParaRPr lang="fr-CA" b="1" i="0" cap="all" baseline="0" dirty="0">
                        <a:solidFill>
                          <a:schemeClr val="tx1"/>
                        </a:solidFill>
                        <a:latin typeface="Lora" pitchFamily="2" charset="0"/>
                        <a:ea typeface="Red Hat Display" panose="02010303040201060303" pitchFamily="2" charset="0"/>
                        <a:cs typeface="Red Hat Display" panose="02010303040201060303" pitchFamily="2" charset="0"/>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94D04F"/>
                    </a:solidFill>
                  </a:tcPr>
                </a:tc>
                <a:tc>
                  <a:txBody>
                    <a:bodyPr/>
                    <a:lstStyle/>
                    <a:p>
                      <a:pPr algn="ctr"/>
                      <a:r>
                        <a:rPr lang="fr-CA" b="1" i="0" cap="all" baseline="0" dirty="0">
                          <a:solidFill>
                            <a:schemeClr val="tx1"/>
                          </a:solidFill>
                          <a:latin typeface="Lora" pitchFamily="2" charset="0"/>
                          <a:ea typeface="Red Hat Display" panose="02010303040201060303" pitchFamily="2" charset="0"/>
                          <a:cs typeface="Red Hat Display" panose="02010303040201060303" pitchFamily="2" charset="0"/>
                        </a:rPr>
                        <a:t>EN </a:t>
                      </a:r>
                      <a:r>
                        <a:rPr lang="fr-CA" sz="1800" b="1" kern="100" cap="all" baseline="0" noProof="0" dirty="0" err="1">
                          <a:solidFill>
                            <a:srgbClr val="1F3763"/>
                          </a:solidFill>
                          <a:effectLst/>
                          <a:latin typeface="Lora" pitchFamily="2" charset="0"/>
                          <a:ea typeface="Red Hat Display" panose="02010303040201060303" pitchFamily="2" charset="0"/>
                          <a:cs typeface="Red Hat Display" panose="02010303040201060303" pitchFamily="2" charset="0"/>
                        </a:rPr>
                        <a:t>RéACTION</a:t>
                      </a:r>
                      <a:r>
                        <a:rPr lang="fr-CA" sz="1800" b="1" kern="100" cap="all" baseline="0" noProof="0" dirty="0">
                          <a:solidFill>
                            <a:srgbClr val="1F3763"/>
                          </a:solidFill>
                          <a:effectLst/>
                          <a:latin typeface="Lora" pitchFamily="2" charset="0"/>
                          <a:ea typeface="Red Hat Display" panose="02010303040201060303" pitchFamily="2" charset="0"/>
                          <a:cs typeface="Red Hat Display" panose="02010303040201060303" pitchFamily="2" charset="0"/>
                        </a:rPr>
                        <a:t> </a:t>
                      </a:r>
                      <a:endParaRPr lang="fr-CA" b="1" i="0" cap="all" baseline="0" dirty="0">
                        <a:solidFill>
                          <a:schemeClr val="tx1"/>
                        </a:solidFill>
                        <a:latin typeface="Lora" pitchFamily="2" charset="0"/>
                        <a:ea typeface="Red Hat Display" panose="02010303040201060303" pitchFamily="2" charset="0"/>
                        <a:cs typeface="Red Hat Display" panose="02010303040201060303" pitchFamily="2" charset="0"/>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FFFF00"/>
                    </a:solidFill>
                  </a:tcPr>
                </a:tc>
                <a:tc>
                  <a:txBody>
                    <a:bodyPr/>
                    <a:lstStyle/>
                    <a:p>
                      <a:pPr algn="ctr"/>
                      <a:r>
                        <a:rPr lang="fr-CA" sz="1800" b="1" i="0" kern="100" cap="all" baseline="0" noProof="0" dirty="0" err="1">
                          <a:solidFill>
                            <a:schemeClr val="tx1"/>
                          </a:solidFill>
                          <a:effectLst/>
                          <a:latin typeface="Lora" pitchFamily="2" charset="0"/>
                          <a:ea typeface="Red Hat Display" panose="02010303040201060303" pitchFamily="2" charset="0"/>
                          <a:cs typeface="Red Hat Display" panose="02010303040201060303" pitchFamily="2" charset="0"/>
                        </a:rPr>
                        <a:t>BLESS</a:t>
                      </a:r>
                      <a:r>
                        <a:rPr lang="fr-CA" sz="1800" b="1" kern="100" cap="all" baseline="0" noProof="0" dirty="0" err="1">
                          <a:solidFill>
                            <a:srgbClr val="1F3763"/>
                          </a:solidFill>
                          <a:effectLst/>
                          <a:latin typeface="Lora" pitchFamily="2" charset="0"/>
                          <a:ea typeface="Red Hat Display" panose="02010303040201060303" pitchFamily="2" charset="0"/>
                          <a:cs typeface="Red Hat Display" panose="02010303040201060303" pitchFamily="2" charset="0"/>
                        </a:rPr>
                        <a:t>é</a:t>
                      </a:r>
                      <a:r>
                        <a:rPr lang="fr-CA" sz="1800" b="1" i="0" kern="100" cap="all" baseline="0" noProof="0" dirty="0" err="1">
                          <a:solidFill>
                            <a:schemeClr val="tx1"/>
                          </a:solidFill>
                          <a:effectLst/>
                          <a:latin typeface="Lora" pitchFamily="2" charset="0"/>
                          <a:ea typeface="Red Hat Display" panose="02010303040201060303" pitchFamily="2" charset="0"/>
                          <a:cs typeface="Red Hat Display" panose="02010303040201060303" pitchFamily="2" charset="0"/>
                        </a:rPr>
                        <a:t>·E</a:t>
                      </a:r>
                      <a:r>
                        <a:rPr lang="fr-CA" sz="1800" b="1" i="0" kern="100" cap="all" baseline="0" noProof="0" dirty="0">
                          <a:solidFill>
                            <a:schemeClr val="tx1"/>
                          </a:solidFill>
                          <a:effectLst/>
                          <a:latin typeface="Lora" pitchFamily="2" charset="0"/>
                          <a:ea typeface="Red Hat Display" panose="02010303040201060303" pitchFamily="2" charset="0"/>
                          <a:cs typeface="Red Hat Display" panose="02010303040201060303" pitchFamily="2" charset="0"/>
                        </a:rPr>
                        <a:t> </a:t>
                      </a:r>
                      <a:endParaRPr lang="fr-CA" sz="1800" b="1" i="0" kern="100" cap="all" baseline="0" dirty="0">
                        <a:solidFill>
                          <a:schemeClr val="tx1"/>
                        </a:solidFill>
                        <a:effectLst/>
                        <a:latin typeface="Lora" pitchFamily="2" charset="0"/>
                        <a:ea typeface="Red Hat Display" panose="02010303040201060303" pitchFamily="2" charset="0"/>
                        <a:cs typeface="Red Hat Display" panose="02010303040201060303" pitchFamily="2" charset="0"/>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FF6600"/>
                    </a:solidFill>
                  </a:tcPr>
                </a:tc>
                <a:tc>
                  <a:txBody>
                    <a:bodyPr/>
                    <a:lstStyle/>
                    <a:p>
                      <a:pPr algn="ctr"/>
                      <a:r>
                        <a:rPr lang="fr-CA" b="1" i="0" cap="all" baseline="0" dirty="0">
                          <a:solidFill>
                            <a:schemeClr val="tx1"/>
                          </a:solidFill>
                          <a:latin typeface="Lora" pitchFamily="2" charset="0"/>
                          <a:ea typeface="Red Hat Display" panose="02010303040201060303" pitchFamily="2" charset="0"/>
                          <a:cs typeface="Red Hat Display" panose="02010303040201060303" pitchFamily="2" charset="0"/>
                        </a:rPr>
                        <a:t>MALADE</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FF0004"/>
                    </a:solidFill>
                  </a:tcPr>
                </a:tc>
                <a:extLst>
                  <a:ext uri="{0D108BD9-81ED-4DB2-BD59-A6C34878D82A}">
                    <a16:rowId xmlns:a16="http://schemas.microsoft.com/office/drawing/2014/main" val="1484463493"/>
                  </a:ext>
                </a:extLst>
              </a:tr>
              <a:tr h="1420626">
                <a:tc>
                  <a:txBody>
                    <a:bodyPr/>
                    <a:lstStyle/>
                    <a:p>
                      <a:pPr algn="ctr" eaLnBrk="0" hangingPunct="0">
                        <a:spcAft>
                          <a:spcPts val="600"/>
                        </a:spcAft>
                        <a:buClr>
                          <a:srgbClr val="0D6CBA"/>
                        </a:buClr>
                        <a:buSzPct val="90000"/>
                        <a:defRPr/>
                      </a:pPr>
                      <a:r>
                        <a:rPr lang="fr-CA" sz="2200" noProof="0" dirty="0">
                          <a:solidFill>
                            <a:srgbClr val="000000"/>
                          </a:solidFill>
                          <a:latin typeface="Lora" pitchFamily="2" charset="0"/>
                          <a:ea typeface="Open Sans" panose="020B0606030504020204" pitchFamily="34" charset="0"/>
                          <a:cs typeface="Calibri" panose="020F0502020204030204" pitchFamily="34" charset="0"/>
                        </a:rPr>
                        <a:t>Bonne santé mentale</a:t>
                      </a:r>
                    </a:p>
                  </a:txBody>
                  <a:tcPr marL="137160" marR="137160" marT="137160" marB="13716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CA" sz="2200" noProof="0" dirty="0">
                          <a:solidFill>
                            <a:srgbClr val="000000"/>
                          </a:solidFill>
                          <a:latin typeface="Lora" pitchFamily="2" charset="0"/>
                          <a:ea typeface="Open Sans" panose="020B0606030504020204" pitchFamily="34" charset="0"/>
                          <a:cs typeface="Calibri" panose="020F0502020204030204" pitchFamily="34" charset="0"/>
                        </a:rPr>
                        <a:t>Détresse courante, auto limitative</a:t>
                      </a:r>
                    </a:p>
                  </a:txBody>
                  <a:tcPr marL="137160" marR="137160" marT="137160" marB="13716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CA" sz="2200" noProof="0" dirty="0">
                          <a:solidFill>
                            <a:srgbClr val="000000"/>
                          </a:solidFill>
                          <a:latin typeface="Lora" pitchFamily="2" charset="0"/>
                          <a:ea typeface="Open Sans" panose="020B0606030504020204" pitchFamily="34" charset="0"/>
                          <a:cs typeface="Calibri" panose="020F0502020204030204" pitchFamily="34" charset="0"/>
                        </a:rPr>
                        <a:t>Perturbation plus grave et persistante du fonctionnement</a:t>
                      </a:r>
                    </a:p>
                  </a:txBody>
                  <a:tcPr marL="137160" marR="137160" marT="137160" marB="13716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0" marR="0" lvl="0" indent="0" algn="ctr" defTabSz="457200" rtl="0" eaLnBrk="1" fontAlgn="auto" latinLnBrk="0" hangingPunct="1">
                        <a:lnSpc>
                          <a:spcPct val="100000"/>
                        </a:lnSpc>
                        <a:spcBef>
                          <a:spcPts val="0"/>
                        </a:spcBef>
                        <a:spcAft>
                          <a:spcPts val="600"/>
                        </a:spcAft>
                        <a:buClr>
                          <a:srgbClr val="0D6CBA"/>
                        </a:buClr>
                        <a:buSzTx/>
                        <a:buFontTx/>
                        <a:buNone/>
                        <a:tabLst/>
                        <a:defRPr/>
                      </a:pPr>
                      <a:r>
                        <a:rPr lang="fr-CA" sz="2200" noProof="0" dirty="0">
                          <a:solidFill>
                            <a:srgbClr val="000000"/>
                          </a:solidFill>
                          <a:latin typeface="Lora" pitchFamily="2" charset="0"/>
                          <a:ea typeface="Open Sans" panose="020B0606030504020204" pitchFamily="34" charset="0"/>
                          <a:cs typeface="Calibri" panose="020F0502020204030204" pitchFamily="34" charset="0"/>
                        </a:rPr>
                        <a:t>Maladie mentale diagnosticable</a:t>
                      </a:r>
                    </a:p>
                  </a:txBody>
                  <a:tcPr marL="137160" marR="137160" marT="137160" marB="137160">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120843429"/>
                  </a:ext>
                </a:extLst>
              </a:tr>
              <a:tr h="1420626">
                <a:tc>
                  <a:txBody>
                    <a:bodyPr/>
                    <a:lstStyle/>
                    <a:p>
                      <a:pPr marL="0" marR="0" lvl="0" indent="0" algn="ctr" defTabSz="457200" rtl="0" eaLnBrk="0" fontAlgn="auto" latinLnBrk="0" hangingPunct="0">
                        <a:lnSpc>
                          <a:spcPct val="100000"/>
                        </a:lnSpc>
                        <a:spcBef>
                          <a:spcPts val="0"/>
                        </a:spcBef>
                        <a:spcAft>
                          <a:spcPts val="600"/>
                        </a:spcAft>
                        <a:buClr>
                          <a:srgbClr val="0D6CBA"/>
                        </a:buClr>
                        <a:buSzPct val="90000"/>
                        <a:buFontTx/>
                        <a:buNone/>
                        <a:tabLst/>
                        <a:defRPr/>
                      </a:pPr>
                      <a:r>
                        <a:rPr lang="fr-CA" sz="2200" noProof="0" dirty="0">
                          <a:solidFill>
                            <a:srgbClr val="000000"/>
                          </a:solidFill>
                          <a:latin typeface="Lora Regular Roman" pitchFamily="2" charset="0"/>
                          <a:ea typeface="Open Sans" panose="020B0606030504020204" pitchFamily="34" charset="0"/>
                          <a:cs typeface="Calibri" panose="020F0502020204030204" pitchFamily="34" charset="0"/>
                        </a:rPr>
                        <a:t>Fonctionnement santé</a:t>
                      </a:r>
                    </a:p>
                  </a:txBody>
                  <a:tcPr marL="137160" marR="137160" marT="137160" marB="137160">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tx1">
                        <a:lumMod val="75000"/>
                        <a:lumOff val="25000"/>
                        <a:alpha val="10000"/>
                      </a:schemeClr>
                    </a:solidFill>
                  </a:tcPr>
                </a:tc>
                <a:tc>
                  <a:txBody>
                    <a:bodyPr/>
                    <a:lstStyle/>
                    <a:p>
                      <a:pPr algn="ctr"/>
                      <a:endParaRPr lang="fr-CA" sz="2200" noProof="0" dirty="0">
                        <a:latin typeface="Lora" pitchFamily="2" charset="0"/>
                        <a:ea typeface="Open Sans" panose="020B0606030504020204" pitchFamily="34" charset="0"/>
                        <a:cs typeface="Calibri" panose="020F0502020204030204" pitchFamily="34" charset="0"/>
                      </a:endParaRPr>
                    </a:p>
                  </a:txBody>
                  <a:tcPr marL="137160" marR="137160" marT="137160" marB="137160">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tx1">
                        <a:lumMod val="75000"/>
                        <a:lumOff val="25000"/>
                        <a:alpha val="10000"/>
                      </a:schemeClr>
                    </a:solidFill>
                  </a:tcPr>
                </a:tc>
                <a:tc>
                  <a:txBody>
                    <a:bodyPr/>
                    <a:lstStyle/>
                    <a:p>
                      <a:pPr algn="ctr"/>
                      <a:endParaRPr lang="fr-CA" sz="2200" noProof="0" dirty="0">
                        <a:latin typeface="Lora" pitchFamily="2" charset="0"/>
                        <a:ea typeface="Open Sans" panose="020B0606030504020204" pitchFamily="34" charset="0"/>
                        <a:cs typeface="Calibri" panose="020F0502020204030204" pitchFamily="34" charset="0"/>
                      </a:endParaRPr>
                    </a:p>
                  </a:txBody>
                  <a:tcPr marL="137160" marR="137160" marT="137160" marB="137160">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tx1">
                        <a:lumMod val="75000"/>
                        <a:lumOff val="25000"/>
                        <a:alpha val="10000"/>
                      </a:schemeClr>
                    </a:solidFill>
                  </a:tcPr>
                </a:tc>
                <a:tc>
                  <a:txBody>
                    <a:bodyPr/>
                    <a:lstStyle/>
                    <a:p>
                      <a:pPr algn="ctr">
                        <a:spcAft>
                          <a:spcPts val="600"/>
                        </a:spcAft>
                        <a:buClr>
                          <a:srgbClr val="0D6CBA"/>
                        </a:buClr>
                        <a:defRPr/>
                      </a:pPr>
                      <a:r>
                        <a:rPr lang="fr-CA" sz="2200" noProof="0" dirty="0">
                          <a:solidFill>
                            <a:srgbClr val="000000"/>
                          </a:solidFill>
                          <a:latin typeface="Lora" pitchFamily="2" charset="0"/>
                          <a:ea typeface="Open Sans" panose="020B0606030504020204" pitchFamily="34" charset="0"/>
                          <a:cs typeface="Calibri" panose="020F0502020204030204" pitchFamily="34" charset="0"/>
                        </a:rPr>
                        <a:t>Perturbation grave et persistante du fonctionnement</a:t>
                      </a:r>
                    </a:p>
                  </a:txBody>
                  <a:tcPr marL="137160" marR="137160" marT="137160" marB="137160">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tx1">
                        <a:lumMod val="75000"/>
                        <a:lumOff val="25000"/>
                        <a:alpha val="10000"/>
                      </a:schemeClr>
                    </a:solidFill>
                  </a:tcPr>
                </a:tc>
                <a:extLst>
                  <a:ext uri="{0D108BD9-81ED-4DB2-BD59-A6C34878D82A}">
                    <a16:rowId xmlns:a16="http://schemas.microsoft.com/office/drawing/2014/main" val="3476376006"/>
                  </a:ext>
                </a:extLst>
              </a:tr>
              <a:tr h="1125780">
                <a:tc>
                  <a:txBody>
                    <a:bodyPr/>
                    <a:lstStyle/>
                    <a:p>
                      <a:pPr marL="0" marR="0" lvl="0" indent="0" algn="ctr" defTabSz="457200" rtl="0" eaLnBrk="0" fontAlgn="auto" latinLnBrk="0" hangingPunct="0">
                        <a:lnSpc>
                          <a:spcPct val="100000"/>
                        </a:lnSpc>
                        <a:spcBef>
                          <a:spcPts val="0"/>
                        </a:spcBef>
                        <a:spcAft>
                          <a:spcPts val="600"/>
                        </a:spcAft>
                        <a:buClr>
                          <a:srgbClr val="0D6CBA"/>
                        </a:buClr>
                        <a:buSzPct val="90000"/>
                        <a:buFontTx/>
                        <a:buNone/>
                        <a:tabLst/>
                        <a:defRPr/>
                      </a:pPr>
                      <a:r>
                        <a:rPr lang="fr-CA" sz="2200" noProof="0" dirty="0">
                          <a:solidFill>
                            <a:srgbClr val="000000"/>
                          </a:solidFill>
                          <a:latin typeface="Lora" pitchFamily="2" charset="0"/>
                          <a:ea typeface="Open Sans" panose="020B0606030504020204" pitchFamily="34" charset="0"/>
                          <a:cs typeface="Calibri" panose="020F0502020204030204" pitchFamily="34" charset="0"/>
                        </a:rPr>
                        <a:t>Rétablissement d’une maladie mentale</a:t>
                      </a:r>
                    </a:p>
                  </a:txBody>
                  <a:tcPr marL="137160" marR="137160" marT="137160" marB="137160">
                    <a:lnL w="12700" cmpd="sng">
                      <a:noFill/>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fr-CA" sz="2200" noProof="0" dirty="0">
                        <a:latin typeface="Lora" pitchFamily="2" charset="0"/>
                        <a:ea typeface="Open Sans" panose="020B0606030504020204" pitchFamily="34" charset="0"/>
                        <a:cs typeface="Calibri" panose="020F0502020204030204" pitchFamily="34" charset="0"/>
                      </a:endParaRPr>
                    </a:p>
                  </a:txBody>
                  <a:tcPr marL="137160" marR="137160" marT="137160" marB="137160">
                    <a:lnL w="12700" cmpd="sng">
                      <a:noFill/>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fr-CA" sz="2200" noProof="0" dirty="0">
                        <a:latin typeface="Lora" pitchFamily="2" charset="0"/>
                        <a:ea typeface="Open Sans" panose="020B0606030504020204" pitchFamily="34" charset="0"/>
                        <a:cs typeface="Calibri" panose="020F0502020204030204" pitchFamily="34" charset="0"/>
                      </a:endParaRPr>
                    </a:p>
                  </a:txBody>
                  <a:tcPr marL="137160" marR="137160" marT="137160" marB="137160">
                    <a:lnL w="12700" cmpd="sng">
                      <a:noFill/>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fr-CA" sz="2200" noProof="0" dirty="0">
                        <a:latin typeface="Lora" pitchFamily="2" charset="0"/>
                        <a:ea typeface="Open Sans" panose="020B0606030504020204" pitchFamily="34" charset="0"/>
                        <a:cs typeface="Calibri" panose="020F0502020204030204" pitchFamily="34" charset="0"/>
                      </a:endParaRPr>
                    </a:p>
                  </a:txBody>
                  <a:tcPr marL="137160" marR="137160" marT="137160" marB="137160">
                    <a:lnL w="12700" cmpd="sng">
                      <a:noFill/>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30565189"/>
                  </a:ext>
                </a:extLst>
              </a:tr>
              <a:tr h="844334">
                <a:tc gridSpan="4">
                  <a:txBody>
                    <a:bodyPr/>
                    <a:lstStyle/>
                    <a:p>
                      <a:pPr marL="0" marR="0" lvl="0" indent="0" algn="ctr" defTabSz="457200" rtl="0" eaLnBrk="0" fontAlgn="auto" latinLnBrk="0" hangingPunct="0">
                        <a:lnSpc>
                          <a:spcPct val="100000"/>
                        </a:lnSpc>
                        <a:spcBef>
                          <a:spcPts val="0"/>
                        </a:spcBef>
                        <a:spcAft>
                          <a:spcPts val="600"/>
                        </a:spcAft>
                        <a:buClr>
                          <a:srgbClr val="0D6CBA"/>
                        </a:buClr>
                        <a:buSzPct val="90000"/>
                        <a:buFontTx/>
                        <a:buNone/>
                        <a:tabLst/>
                        <a:defRPr/>
                      </a:pPr>
                      <a:endParaRPr lang="fr-CA" sz="2000" i="1" noProof="0" dirty="0">
                        <a:solidFill>
                          <a:schemeClr val="bg1"/>
                        </a:solidFill>
                        <a:latin typeface="Lora" pitchFamily="2" charset="0"/>
                        <a:ea typeface="Open Sans" panose="020B0606030504020204" pitchFamily="34" charset="0"/>
                        <a:cs typeface="Calibri" panose="020F0502020204030204" pitchFamily="34" charset="0"/>
                      </a:endParaRPr>
                    </a:p>
                    <a:p>
                      <a:pPr marL="0" marR="0" lvl="0" indent="0" algn="ctr" defTabSz="457200" rtl="0" eaLnBrk="0" fontAlgn="auto" latinLnBrk="0" hangingPunct="0">
                        <a:lnSpc>
                          <a:spcPct val="100000"/>
                        </a:lnSpc>
                        <a:spcBef>
                          <a:spcPts val="0"/>
                        </a:spcBef>
                        <a:spcAft>
                          <a:spcPts val="600"/>
                        </a:spcAft>
                        <a:buClr>
                          <a:srgbClr val="0D6CBA"/>
                        </a:buClr>
                        <a:buSzPct val="90000"/>
                        <a:buFontTx/>
                        <a:buNone/>
                        <a:tabLst/>
                        <a:defRPr/>
                      </a:pPr>
                      <a:r>
                        <a:rPr lang="fr-CA" sz="2000" i="1" noProof="0" dirty="0">
                          <a:solidFill>
                            <a:schemeClr val="bg1"/>
                          </a:solidFill>
                          <a:latin typeface="Lora" pitchFamily="2" charset="0"/>
                          <a:ea typeface="Open Sans" panose="020B0606030504020204" pitchFamily="34" charset="0"/>
                          <a:cs typeface="Calibri" panose="020F0502020204030204" pitchFamily="34" charset="0"/>
                        </a:rPr>
                        <a:t>Que remarquez-vous chez vous, </a:t>
                      </a:r>
                      <a:r>
                        <a:rPr lang="fr-CA" sz="2000" i="1" noProof="0" dirty="0" err="1">
                          <a:solidFill>
                            <a:schemeClr val="bg1"/>
                          </a:solidFill>
                          <a:latin typeface="Lora" pitchFamily="2" charset="0"/>
                          <a:ea typeface="Open Sans" panose="020B0606030504020204" pitchFamily="34" charset="0"/>
                          <a:cs typeface="Calibri" panose="020F0502020204030204" pitchFamily="34" charset="0"/>
                        </a:rPr>
                        <a:t>un·e</a:t>
                      </a:r>
                      <a:r>
                        <a:rPr lang="fr-CA" sz="2000" i="1" noProof="0" dirty="0">
                          <a:solidFill>
                            <a:schemeClr val="bg1"/>
                          </a:solidFill>
                          <a:latin typeface="Lora" pitchFamily="2" charset="0"/>
                          <a:ea typeface="Open Sans" panose="020B0606030504020204" pitchFamily="34" charset="0"/>
                          <a:cs typeface="Calibri" panose="020F0502020204030204" pitchFamily="34" charset="0"/>
                        </a:rPr>
                        <a:t> collègue, </a:t>
                      </a:r>
                      <a:r>
                        <a:rPr lang="fr-CA" sz="2000" i="1" noProof="0" dirty="0" err="1">
                          <a:solidFill>
                            <a:schemeClr val="bg1"/>
                          </a:solidFill>
                          <a:latin typeface="Lora" pitchFamily="2" charset="0"/>
                          <a:ea typeface="Open Sans" panose="020B0606030504020204" pitchFamily="34" charset="0"/>
                          <a:cs typeface="Calibri" panose="020F0502020204030204" pitchFamily="34" charset="0"/>
                        </a:rPr>
                        <a:t>un·e</a:t>
                      </a:r>
                      <a:r>
                        <a:rPr lang="fr-CA" sz="2000" i="1" noProof="0" dirty="0">
                          <a:solidFill>
                            <a:schemeClr val="bg1"/>
                          </a:solidFill>
                          <a:latin typeface="Lora" pitchFamily="2" charset="0"/>
                          <a:ea typeface="Open Sans" panose="020B0606030504020204" pitchFamily="34" charset="0"/>
                          <a:cs typeface="Calibri" panose="020F0502020204030204" pitchFamily="34" charset="0"/>
                        </a:rPr>
                        <a:t> membre de votre famille ou </a:t>
                      </a:r>
                      <a:r>
                        <a:rPr lang="fr-CA" sz="2000" i="1" noProof="0" dirty="0" err="1">
                          <a:solidFill>
                            <a:schemeClr val="bg1"/>
                          </a:solidFill>
                          <a:latin typeface="Lora" pitchFamily="2" charset="0"/>
                          <a:ea typeface="Open Sans" panose="020B0606030504020204" pitchFamily="34" charset="0"/>
                          <a:cs typeface="Calibri" panose="020F0502020204030204" pitchFamily="34" charset="0"/>
                        </a:rPr>
                        <a:t>un·e</a:t>
                      </a:r>
                      <a:r>
                        <a:rPr lang="fr-CA" sz="2000" i="1" noProof="0" dirty="0">
                          <a:solidFill>
                            <a:schemeClr val="bg1"/>
                          </a:solidFill>
                          <a:latin typeface="Lora" pitchFamily="2" charset="0"/>
                          <a:ea typeface="Open Sans" panose="020B0606030504020204" pitchFamily="34" charset="0"/>
                          <a:cs typeface="Calibri" panose="020F0502020204030204" pitchFamily="34" charset="0"/>
                        </a:rPr>
                        <a:t> </a:t>
                      </a:r>
                      <a:r>
                        <a:rPr lang="fr-CA" sz="2000" i="1" noProof="0" dirty="0" err="1">
                          <a:solidFill>
                            <a:schemeClr val="bg1"/>
                          </a:solidFill>
                          <a:latin typeface="Lora" pitchFamily="2" charset="0"/>
                          <a:ea typeface="Open Sans" panose="020B0606030504020204" pitchFamily="34" charset="0"/>
                          <a:cs typeface="Calibri" panose="020F0502020204030204" pitchFamily="34" charset="0"/>
                        </a:rPr>
                        <a:t>ami·e</a:t>
                      </a:r>
                      <a:r>
                        <a:rPr lang="fr-CA" sz="2000" i="1" noProof="0" dirty="0">
                          <a:solidFill>
                            <a:schemeClr val="bg1"/>
                          </a:solidFill>
                          <a:latin typeface="Lora" pitchFamily="2" charset="0"/>
                          <a:ea typeface="Open Sans" panose="020B0606030504020204" pitchFamily="34" charset="0"/>
                          <a:cs typeface="Calibri" panose="020F0502020204030204" pitchFamily="34" charset="0"/>
                        </a:rPr>
                        <a:t>?</a:t>
                      </a:r>
                    </a:p>
                  </a:txBody>
                  <a:tcPr marL="137160" marR="137160" marT="137160" marB="137160">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79B3"/>
                    </a:solidFill>
                  </a:tcPr>
                </a:tc>
                <a:tc hMerge="1">
                  <a:txBody>
                    <a:bodyPr/>
                    <a:lstStyle/>
                    <a:p>
                      <a:pPr algn="ctr"/>
                      <a:endParaRPr lang="en-CA"/>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CA"/>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CA"/>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24441802"/>
                  </a:ext>
                </a:extLst>
              </a:tr>
            </a:tbl>
          </a:graphicData>
        </a:graphic>
      </p:graphicFrame>
      <p:sp>
        <p:nvSpPr>
          <p:cNvPr id="5" name="Left-Right Arrow 4">
            <a:extLst>
              <a:ext uri="{FF2B5EF4-FFF2-40B4-BE49-F238E27FC236}">
                <a16:creationId xmlns:a16="http://schemas.microsoft.com/office/drawing/2014/main" id="{833F69F9-2B5D-2546-9102-A85D5B17E9DD}"/>
              </a:ext>
              <a:ext uri="{C183D7F6-B498-43B3-948B-1728B52AA6E4}">
                <adec:decorative xmlns:adec="http://schemas.microsoft.com/office/drawing/2017/decorative" val="1"/>
              </a:ext>
            </a:extLst>
          </p:cNvPr>
          <p:cNvSpPr/>
          <p:nvPr/>
        </p:nvSpPr>
        <p:spPr bwMode="auto">
          <a:xfrm>
            <a:off x="588370" y="5961887"/>
            <a:ext cx="10759336" cy="274526"/>
          </a:xfrm>
          <a:prstGeom prst="leftRightArrow">
            <a:avLst/>
          </a:prstGeom>
          <a:gradFill>
            <a:gsLst>
              <a:gs pos="12000">
                <a:srgbClr val="92D050"/>
              </a:gs>
              <a:gs pos="37000">
                <a:srgbClr val="FFFF00">
                  <a:alpha val="98000"/>
                </a:srgbClr>
              </a:gs>
              <a:gs pos="62000">
                <a:srgbClr val="FF6600">
                  <a:alpha val="98000"/>
                </a:srgbClr>
              </a:gs>
              <a:gs pos="87000">
                <a:srgbClr val="FF000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CA" sz="1600" b="0" i="0" u="none" strike="noStrike" kern="1200" cap="none" spc="0" normalizeH="0" baseline="0">
              <a:ln>
                <a:noFill/>
              </a:ln>
              <a:solidFill>
                <a:prstClr val="white"/>
              </a:solidFill>
              <a:effectLst/>
              <a:uLnTx/>
              <a:uFillTx/>
              <a:latin typeface="Calibri" panose="020F0502020204030204"/>
              <a:ea typeface="+mn-ea"/>
              <a:cs typeface="+mn-cs"/>
            </a:endParaRPr>
          </a:p>
        </p:txBody>
      </p:sp>
      <p:sp>
        <p:nvSpPr>
          <p:cNvPr id="8" name="Title 7">
            <a:extLst>
              <a:ext uri="{FF2B5EF4-FFF2-40B4-BE49-F238E27FC236}">
                <a16:creationId xmlns:a16="http://schemas.microsoft.com/office/drawing/2014/main" id="{ED1E4B69-5DA1-D649-9949-E46BF3F335F0}"/>
              </a:ext>
            </a:extLst>
          </p:cNvPr>
          <p:cNvSpPr>
            <a:spLocks noGrp="1"/>
          </p:cNvSpPr>
          <p:nvPr>
            <p:ph type="title"/>
          </p:nvPr>
        </p:nvSpPr>
        <p:spPr>
          <a:xfrm>
            <a:off x="1" y="51548"/>
            <a:ext cx="12192000" cy="1004990"/>
          </a:xfrm>
        </p:spPr>
        <p:txBody>
          <a:bodyPr>
            <a:noAutofit/>
          </a:bodyPr>
          <a:lstStyle/>
          <a:p>
            <a:pPr algn="ctr"/>
            <a:r>
              <a:rPr lang="fr-CA" altLang="en-US" sz="3200" dirty="0"/>
              <a:t>Révision : Mouvement sur le continuum de santé mentale </a:t>
            </a:r>
            <a:endParaRPr lang="fr-CA" sz="3200" dirty="0"/>
          </a:p>
        </p:txBody>
      </p:sp>
      <p:sp>
        <p:nvSpPr>
          <p:cNvPr id="2" name="Slide Number Placeholder 3">
            <a:extLst>
              <a:ext uri="{FF2B5EF4-FFF2-40B4-BE49-F238E27FC236}">
                <a16:creationId xmlns:a16="http://schemas.microsoft.com/office/drawing/2014/main" id="{16A06117-4EAA-0A2A-FED7-9443093A935F}"/>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115</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2193534332"/>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85F4F-7E13-A3F9-BE58-96FC707A5163}"/>
              </a:ext>
            </a:extLst>
          </p:cNvPr>
          <p:cNvSpPr>
            <a:spLocks noGrp="1"/>
          </p:cNvSpPr>
          <p:nvPr>
            <p:ph type="title"/>
          </p:nvPr>
        </p:nvSpPr>
        <p:spPr/>
        <p:txBody>
          <a:bodyPr/>
          <a:lstStyle/>
          <a:p>
            <a:r>
              <a:rPr lang="fr-CA" dirty="0"/>
              <a:t>Scénario : aider </a:t>
            </a:r>
            <a:r>
              <a:rPr lang="fr-CA" dirty="0" err="1"/>
              <a:t>un·e</a:t>
            </a:r>
            <a:r>
              <a:rPr lang="fr-CA" dirty="0"/>
              <a:t> </a:t>
            </a:r>
            <a:r>
              <a:rPr lang="fr-CA" dirty="0" err="1"/>
              <a:t>employé·e</a:t>
            </a:r>
            <a:br>
              <a:rPr lang="en-US" sz="4000" kern="100" dirty="0">
                <a:effectLst/>
                <a:latin typeface="Aptos" panose="020B0004020202020204" pitchFamily="34" charset="0"/>
                <a:ea typeface="Aptos" panose="020B0004020202020204" pitchFamily="34" charset="0"/>
                <a:cs typeface="Times New Roman" panose="02020603050405020304" pitchFamily="18" charset="0"/>
              </a:rPr>
            </a:br>
            <a:endParaRPr lang="fr-CA" dirty="0"/>
          </a:p>
        </p:txBody>
      </p:sp>
      <p:sp>
        <p:nvSpPr>
          <p:cNvPr id="4" name="Content Placeholder 3" descr="Jean fait partie de votre équipe depuis cinq ans.&#10;Il a un jeune enfant, il s’est récemment séparé de sa conjointe et il vient d’apprendre que sa mère est atteinte de la maladie d’Alzheimer.&#10;Jean vous a demandé conseil parce qu’il a souvent du mal à dormir et se sent souvent épuisé et distrait au travail. Il semble éviter les autres au travail.&#10;Son médecin lui a prescrit des antidépresseurs et l’a encouragé à prendre un congé de maladie, mais Jean se sent honteux et coupable de ne pas pouvoir faire face à ce problème tout seul.&#10;Un·e autre membre de l’équipe vous a dit que Jean ne savait pas comment vous aborder, et Jean ne cesse de répéter qu’il a besoin de son travail et qu’il ne veut pas être considéré comme un fainéant.&#10;">
            <a:extLst>
              <a:ext uri="{FF2B5EF4-FFF2-40B4-BE49-F238E27FC236}">
                <a16:creationId xmlns:a16="http://schemas.microsoft.com/office/drawing/2014/main" id="{200A3643-33A5-1F56-E2D6-60E3CF848A43}"/>
              </a:ext>
            </a:extLst>
          </p:cNvPr>
          <p:cNvSpPr>
            <a:spLocks noGrp="1"/>
          </p:cNvSpPr>
          <p:nvPr>
            <p:ph idx="1"/>
          </p:nvPr>
        </p:nvSpPr>
        <p:spPr>
          <a:xfrm>
            <a:off x="639537" y="1498495"/>
            <a:ext cx="10997137" cy="4538316"/>
          </a:xfrm>
        </p:spPr>
        <p:txBody>
          <a:bodyPr>
            <a:normAutofit fontScale="92500"/>
          </a:bodyPr>
          <a:lstStyle/>
          <a:p>
            <a:pPr marL="342900" indent="-342900">
              <a:lnSpc>
                <a:spcPct val="150000"/>
              </a:lnSpc>
              <a:buFont typeface="Arial" panose="020B0604020202020204" pitchFamily="34" charset="0"/>
              <a:buChar char="•"/>
            </a:pPr>
            <a:r>
              <a:rPr lang="fr-FR" sz="1800" dirty="0">
                <a:latin typeface="Lora" pitchFamily="2" charset="0"/>
              </a:rPr>
              <a:t>Jeanne fait partie de votre équipe depuis cinq ans.</a:t>
            </a:r>
          </a:p>
          <a:p>
            <a:pPr marL="342900" indent="-342900">
              <a:lnSpc>
                <a:spcPct val="150000"/>
              </a:lnSpc>
              <a:buFont typeface="Arial" panose="020B0604020202020204" pitchFamily="34" charset="0"/>
              <a:buChar char="•"/>
            </a:pPr>
            <a:r>
              <a:rPr lang="fr-FR" sz="1800" dirty="0">
                <a:latin typeface="Lora" pitchFamily="2" charset="0"/>
              </a:rPr>
              <a:t>Iel a un jeune enfant, iel s’est récemment séparé de sa conjointe et iel vient d’apprendre que sa mère est atteinte de la maladie d’Alzheimer.</a:t>
            </a:r>
          </a:p>
          <a:p>
            <a:pPr marL="342900" indent="-342900">
              <a:lnSpc>
                <a:spcPct val="150000"/>
              </a:lnSpc>
              <a:buFont typeface="Arial" panose="020B0604020202020204" pitchFamily="34" charset="0"/>
              <a:buChar char="•"/>
            </a:pPr>
            <a:r>
              <a:rPr lang="fr-FR" sz="1800" dirty="0">
                <a:latin typeface="Lora" pitchFamily="2" charset="0"/>
              </a:rPr>
              <a:t>Jeanne vous a demandé conseil parce qu’iel a souvent du mal à dormir et se sent souvent épuisé et </a:t>
            </a:r>
            <a:r>
              <a:rPr lang="fr-FR" sz="1800" dirty="0" err="1">
                <a:latin typeface="Lora" pitchFamily="2" charset="0"/>
              </a:rPr>
              <a:t>distrait·e</a:t>
            </a:r>
            <a:r>
              <a:rPr lang="fr-FR" sz="1800" dirty="0">
                <a:latin typeface="Lora" pitchFamily="2" charset="0"/>
              </a:rPr>
              <a:t> au travail. Iel semble éviter les autres au travail.</a:t>
            </a:r>
          </a:p>
          <a:p>
            <a:pPr marL="342900" indent="-342900">
              <a:lnSpc>
                <a:spcPct val="150000"/>
              </a:lnSpc>
              <a:buFont typeface="Arial" panose="020B0604020202020204" pitchFamily="34" charset="0"/>
              <a:buChar char="•"/>
            </a:pPr>
            <a:r>
              <a:rPr lang="fr-FR" sz="1800" dirty="0">
                <a:latin typeface="Lora" pitchFamily="2" charset="0"/>
              </a:rPr>
              <a:t>Son médecin lui a prescrit des antidépresseurs et l’a encouragé à prendre un congé de maladie, mais Jeanne ressent de la honte et de la culpabilité pour ne pas pouvoir faire face à ce problème tout </a:t>
            </a:r>
            <a:r>
              <a:rPr lang="fr-FR" sz="1800" dirty="0" err="1">
                <a:latin typeface="Lora" pitchFamily="2" charset="0"/>
              </a:rPr>
              <a:t>seul·e</a:t>
            </a:r>
            <a:r>
              <a:rPr lang="fr-FR" sz="1800" dirty="0">
                <a:latin typeface="Lora" pitchFamily="2" charset="0"/>
              </a:rPr>
              <a:t>.</a:t>
            </a:r>
          </a:p>
          <a:p>
            <a:pPr marL="342900" indent="-342900">
              <a:lnSpc>
                <a:spcPct val="150000"/>
              </a:lnSpc>
              <a:buFont typeface="Arial" panose="020B0604020202020204" pitchFamily="34" charset="0"/>
              <a:buChar char="•"/>
            </a:pPr>
            <a:r>
              <a:rPr lang="fr-FR" sz="1800" dirty="0">
                <a:latin typeface="Lora" pitchFamily="2" charset="0"/>
              </a:rPr>
              <a:t>Un</a:t>
            </a:r>
            <a:r>
              <a:rPr lang="fr-CA" sz="1800" kern="100" noProof="0" dirty="0">
                <a:effectLst/>
                <a:latin typeface="Lora" pitchFamily="2" charset="0"/>
                <a:ea typeface="Calibri" panose="020F0502020204030204" pitchFamily="34" charset="0"/>
                <a:cs typeface="Arial" panose="020B0604020202020204" pitchFamily="34" charset="0"/>
              </a:rPr>
              <a:t>·e</a:t>
            </a:r>
            <a:r>
              <a:rPr lang="fr-FR" sz="1800" dirty="0">
                <a:latin typeface="Lora" pitchFamily="2" charset="0"/>
              </a:rPr>
              <a:t> autre membre de l’équipe vous a dit que Jeanne ne savait pas comment vous aborder, et Jeanne ne cesse de répéter qu’iel a besoin de son travail et qu’iel ne veut pas être considéré comme un fainéant.</a:t>
            </a:r>
          </a:p>
          <a:p>
            <a:pPr marL="342900" indent="-342900">
              <a:lnSpc>
                <a:spcPct val="150000"/>
              </a:lnSpc>
              <a:buFont typeface="Arial" panose="020B0604020202020204" pitchFamily="34" charset="0"/>
              <a:buChar char="•"/>
            </a:pPr>
            <a:endParaRPr lang="fr-CA" sz="1800" dirty="0">
              <a:latin typeface="Lora" pitchFamily="2" charset="0"/>
            </a:endParaRPr>
          </a:p>
          <a:p>
            <a:pPr marL="342900" indent="-342900">
              <a:lnSpc>
                <a:spcPct val="150000"/>
              </a:lnSpc>
              <a:buFont typeface="Arial" panose="020B0604020202020204" pitchFamily="34" charset="0"/>
              <a:buChar char="•"/>
            </a:pPr>
            <a:endParaRPr lang="fr-CA" sz="1800" dirty="0">
              <a:highlight>
                <a:srgbClr val="FFFF00"/>
              </a:highlight>
              <a:latin typeface="Lora" pitchFamily="2" charset="0"/>
            </a:endParaRPr>
          </a:p>
          <a:p>
            <a:pPr marL="342900" indent="-342900">
              <a:lnSpc>
                <a:spcPct val="150000"/>
              </a:lnSpc>
              <a:buFont typeface="Arial" panose="020B0604020202020204" pitchFamily="34" charset="0"/>
              <a:buChar char="•"/>
            </a:pPr>
            <a:endParaRPr lang="fr-CA" sz="1800" dirty="0">
              <a:highlight>
                <a:srgbClr val="FFFF00"/>
              </a:highlight>
              <a:latin typeface="Lora" pitchFamily="2" charset="0"/>
            </a:endParaRPr>
          </a:p>
          <a:p>
            <a:endParaRPr lang="fr-CA" sz="1600" dirty="0">
              <a:latin typeface="Lora" pitchFamily="2" charset="0"/>
            </a:endParaRPr>
          </a:p>
          <a:p>
            <a:endParaRPr lang="fr-CA" sz="1600" dirty="0">
              <a:latin typeface="Lora" pitchFamily="2" charset="0"/>
            </a:endParaRPr>
          </a:p>
        </p:txBody>
      </p:sp>
      <p:grpSp>
        <p:nvGrpSpPr>
          <p:cNvPr id="3" name="Group 2" descr="Scénario">
            <a:extLst>
              <a:ext uri="{FF2B5EF4-FFF2-40B4-BE49-F238E27FC236}">
                <a16:creationId xmlns:a16="http://schemas.microsoft.com/office/drawing/2014/main" id="{8A5D0E28-9C2F-265D-AB98-2DF4AEF62D87}"/>
              </a:ext>
            </a:extLst>
          </p:cNvPr>
          <p:cNvGrpSpPr/>
          <p:nvPr/>
        </p:nvGrpSpPr>
        <p:grpSpPr>
          <a:xfrm>
            <a:off x="233474" y="5846915"/>
            <a:ext cx="891941" cy="1011085"/>
            <a:chOff x="5629832" y="470616"/>
            <a:chExt cx="914400" cy="1067236"/>
          </a:xfrm>
          <a:solidFill>
            <a:srgbClr val="F7F9F8"/>
          </a:solidFill>
        </p:grpSpPr>
        <p:pic>
          <p:nvPicPr>
            <p:cNvPr id="5" name="Graphic 4" descr="Chat with solid fill">
              <a:extLst>
                <a:ext uri="{FF2B5EF4-FFF2-40B4-BE49-F238E27FC236}">
                  <a16:creationId xmlns:a16="http://schemas.microsoft.com/office/drawing/2014/main" id="{549F32EE-DED2-455E-0D3A-C13DBFFB3B8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63740" y="470616"/>
              <a:ext cx="464519" cy="464519"/>
            </a:xfrm>
            <a:prstGeom prst="rect">
              <a:avLst/>
            </a:prstGeom>
          </p:spPr>
        </p:pic>
        <p:pic>
          <p:nvPicPr>
            <p:cNvPr id="6" name="Graphic 5" descr="Users with solid fill">
              <a:extLst>
                <a:ext uri="{FF2B5EF4-FFF2-40B4-BE49-F238E27FC236}">
                  <a16:creationId xmlns:a16="http://schemas.microsoft.com/office/drawing/2014/main" id="{36164C4B-6C4B-3EA6-2D70-C5739B1DD52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629832" y="623452"/>
              <a:ext cx="914400" cy="914400"/>
            </a:xfrm>
            <a:prstGeom prst="rect">
              <a:avLst/>
            </a:prstGeom>
          </p:spPr>
        </p:pic>
      </p:grpSp>
      <p:sp>
        <p:nvSpPr>
          <p:cNvPr id="8" name="Slide Number Placeholder 3">
            <a:extLst>
              <a:ext uri="{FF2B5EF4-FFF2-40B4-BE49-F238E27FC236}">
                <a16:creationId xmlns:a16="http://schemas.microsoft.com/office/drawing/2014/main" id="{BAC94435-22FA-E0E1-DD68-39AF01D18FB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CFB31E5-82CC-344E-ACF9-F5A3891E10FD}" type="slidenum">
              <a:rPr kumimoji="0" lang="fr-CA" sz="1200" b="0" i="0" u="none" strike="noStrike" kern="1200" cap="none" spc="0" normalizeH="0" baseline="0" smtClean="0">
                <a:ln>
                  <a:noFill/>
                </a:ln>
                <a:solidFill>
                  <a:srgbClr val="1D1C1D">
                    <a:tint val="75000"/>
                  </a:srgbClr>
                </a:solidFill>
                <a:effectLst/>
                <a:uLnTx/>
                <a:uFillTx/>
                <a:latin typeface="Cambria" panose="02040503050406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116</a:t>
            </a:fld>
            <a:endParaRPr kumimoji="0" lang="fr-CA" sz="1200" b="0" i="0" u="none" strike="noStrike" kern="1200" cap="none" spc="0" normalizeH="0" baseline="0">
              <a:ln>
                <a:noFill/>
              </a:ln>
              <a:solidFill>
                <a:srgbClr val="1D1C1D">
                  <a:tint val="75000"/>
                </a:srgbClr>
              </a:solidFill>
              <a:effectLst/>
              <a:uLnTx/>
              <a:uFillTx/>
              <a:latin typeface="Cambria" panose="02040503050406030204"/>
              <a:ea typeface="+mn-ea"/>
              <a:cs typeface="+mn-cs"/>
            </a:endParaRPr>
          </a:p>
        </p:txBody>
      </p:sp>
    </p:spTree>
    <p:extLst>
      <p:ext uri="{BB962C8B-B14F-4D97-AF65-F5344CB8AC3E}">
        <p14:creationId xmlns:p14="http://schemas.microsoft.com/office/powerpoint/2010/main" val="276229501"/>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606EB-EB7F-4A0F-9EDF-973D54787CB1}"/>
              </a:ext>
            </a:extLst>
          </p:cNvPr>
          <p:cNvSpPr>
            <a:spLocks noGrp="1"/>
          </p:cNvSpPr>
          <p:nvPr>
            <p:ph type="title"/>
          </p:nvPr>
        </p:nvSpPr>
        <p:spPr>
          <a:xfrm>
            <a:off x="838200" y="365125"/>
            <a:ext cx="10974608" cy="1325563"/>
          </a:xfrm>
        </p:spPr>
        <p:txBody>
          <a:bodyPr/>
          <a:lstStyle/>
          <a:p>
            <a:r>
              <a:rPr lang="fr-CA" dirty="0"/>
              <a:t>Questions : aider </a:t>
            </a:r>
            <a:r>
              <a:rPr lang="fr-CA" dirty="0" err="1"/>
              <a:t>un·e</a:t>
            </a:r>
            <a:r>
              <a:rPr lang="fr-CA" dirty="0"/>
              <a:t> </a:t>
            </a:r>
            <a:r>
              <a:rPr lang="fr-CA" dirty="0" err="1"/>
              <a:t>employé·e</a:t>
            </a:r>
            <a:endParaRPr lang="fr-CA" dirty="0"/>
          </a:p>
        </p:txBody>
      </p:sp>
      <p:sp>
        <p:nvSpPr>
          <p:cNvPr id="10" name="Content Placeholder 9">
            <a:extLst>
              <a:ext uri="{FF2B5EF4-FFF2-40B4-BE49-F238E27FC236}">
                <a16:creationId xmlns:a16="http://schemas.microsoft.com/office/drawing/2014/main" id="{EC416D67-4213-8005-14D1-837452CC7944}"/>
              </a:ext>
            </a:extLst>
          </p:cNvPr>
          <p:cNvSpPr>
            <a:spLocks noGrp="1"/>
          </p:cNvSpPr>
          <p:nvPr>
            <p:ph idx="1"/>
          </p:nvPr>
        </p:nvSpPr>
        <p:spPr>
          <a:xfrm>
            <a:off x="786352" y="1740211"/>
            <a:ext cx="6789594" cy="4351338"/>
          </a:xfrm>
        </p:spPr>
        <p:txBody>
          <a:bodyPr>
            <a:normAutofit fontScale="92500"/>
          </a:bodyPr>
          <a:lstStyle/>
          <a:p>
            <a:pPr marL="457200" indent="-457200">
              <a:lnSpc>
                <a:spcPct val="150000"/>
              </a:lnSpc>
              <a:buFont typeface="+mj-lt"/>
              <a:buAutoNum type="arabicPeriod"/>
            </a:pPr>
            <a:r>
              <a:rPr lang="fr-CA" dirty="0">
                <a:latin typeface="Lora" pitchFamily="2" charset="0"/>
              </a:rPr>
              <a:t>Quels sont les signes ou indicateurs manifestés par cette personne?</a:t>
            </a:r>
          </a:p>
          <a:p>
            <a:pPr marL="457200" indent="-457200">
              <a:lnSpc>
                <a:spcPct val="150000"/>
              </a:lnSpc>
              <a:buFont typeface="+mj-lt"/>
              <a:buAutoNum type="arabicPeriod"/>
            </a:pPr>
            <a:r>
              <a:rPr lang="fr-CA" dirty="0">
                <a:latin typeface="Lora" pitchFamily="2" charset="0"/>
              </a:rPr>
              <a:t>Où pourraient-</a:t>
            </a:r>
            <a:r>
              <a:rPr lang="fr-CA" dirty="0" err="1">
                <a:latin typeface="Lora" pitchFamily="2" charset="0"/>
              </a:rPr>
              <a:t>iels</a:t>
            </a:r>
            <a:r>
              <a:rPr lang="fr-CA" dirty="0">
                <a:latin typeface="Lora" pitchFamily="2" charset="0"/>
              </a:rPr>
              <a:t> se trouver sur le continuum (vert – en santé; jaune – en réaction; orange – </a:t>
            </a:r>
            <a:r>
              <a:rPr lang="fr-CA" dirty="0" err="1">
                <a:latin typeface="Lora" pitchFamily="2" charset="0"/>
              </a:rPr>
              <a:t>blessé·e</a:t>
            </a:r>
            <a:r>
              <a:rPr lang="fr-CA" dirty="0">
                <a:latin typeface="Lora" pitchFamily="2" charset="0"/>
              </a:rPr>
              <a:t>; rouge – malade)?</a:t>
            </a:r>
          </a:p>
          <a:p>
            <a:pPr marL="457200" indent="-457200">
              <a:lnSpc>
                <a:spcPct val="150000"/>
              </a:lnSpc>
              <a:buFont typeface="+mj-lt"/>
              <a:buAutoNum type="arabicPeriod"/>
            </a:pPr>
            <a:r>
              <a:rPr lang="fr-FR" dirty="0">
                <a:latin typeface="Lora" pitchFamily="2" charset="0"/>
              </a:rPr>
              <a:t>Comment l’approcheriez-vous?  Que pourriez-vous dire ou faire pour le·</a:t>
            </a:r>
            <a:r>
              <a:rPr lang="fr-CA" kern="100" dirty="0">
                <a:latin typeface="Lora" pitchFamily="2" charset="0"/>
                <a:cs typeface="Arial" panose="020B0604020202020204" pitchFamily="34" charset="0"/>
              </a:rPr>
              <a:t>la</a:t>
            </a:r>
            <a:r>
              <a:rPr lang="fr-FR" dirty="0">
                <a:latin typeface="Lora" pitchFamily="2" charset="0"/>
              </a:rPr>
              <a:t> soutenir?</a:t>
            </a:r>
          </a:p>
          <a:p>
            <a:pPr>
              <a:lnSpc>
                <a:spcPct val="150000"/>
              </a:lnSpc>
            </a:pPr>
            <a:endParaRPr lang="fr-CA" dirty="0"/>
          </a:p>
          <a:p>
            <a:pPr marL="457200" indent="-457200">
              <a:lnSpc>
                <a:spcPct val="150000"/>
              </a:lnSpc>
              <a:buFont typeface="+mj-lt"/>
              <a:buAutoNum type="arabicPeriod"/>
            </a:pPr>
            <a:endParaRPr lang="en-US" dirty="0"/>
          </a:p>
          <a:p>
            <a:pPr marL="457200" indent="-457200">
              <a:lnSpc>
                <a:spcPct val="150000"/>
              </a:lnSpc>
              <a:buFont typeface="+mj-lt"/>
              <a:buAutoNum type="arabicPeriod"/>
            </a:pPr>
            <a:endParaRPr lang="en-US" dirty="0"/>
          </a:p>
        </p:txBody>
      </p:sp>
      <p:sp>
        <p:nvSpPr>
          <p:cNvPr id="5" name="Slide Number Placeholder 3">
            <a:extLst>
              <a:ext uri="{FF2B5EF4-FFF2-40B4-BE49-F238E27FC236}">
                <a16:creationId xmlns:a16="http://schemas.microsoft.com/office/drawing/2014/main" id="{8D2756B1-B66E-D6B1-ED22-B1D61B92AEF2}"/>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117</a:t>
            </a:fld>
            <a:endParaRPr lang="fr-CA">
              <a:latin typeface="Lora Regular Roman" pitchFamily="2" charset="0"/>
            </a:endParaRPr>
          </a:p>
        </p:txBody>
      </p:sp>
      <p:pic>
        <p:nvPicPr>
          <p:cNvPr id="4" name="Picture 3" descr="Counselor and patient">
            <a:extLst>
              <a:ext uri="{FF2B5EF4-FFF2-40B4-BE49-F238E27FC236}">
                <a16:creationId xmlns:a16="http://schemas.microsoft.com/office/drawing/2014/main" id="{116401A2-1A9E-32B5-0E96-AEE1EA002E21}"/>
              </a:ext>
            </a:extLst>
          </p:cNvPr>
          <p:cNvPicPr>
            <a:picLocks noChangeAspect="1"/>
          </p:cNvPicPr>
          <p:nvPr/>
        </p:nvPicPr>
        <p:blipFill rotWithShape="1">
          <a:blip r:embed="rId4">
            <a:extLst>
              <a:ext uri="{28A0092B-C50C-407E-A947-70E740481C1C}">
                <a14:useLocalDpi xmlns:a14="http://schemas.microsoft.com/office/drawing/2010/main" val="0"/>
              </a:ext>
            </a:extLst>
          </a:blip>
          <a:srcRect l="3280" r="30053"/>
          <a:stretch/>
        </p:blipFill>
        <p:spPr>
          <a:xfrm>
            <a:off x="7515616" y="1740211"/>
            <a:ext cx="4156869" cy="4156869"/>
          </a:xfrm>
          <a:prstGeom prst="flowChartConnector">
            <a:avLst/>
          </a:prstGeom>
          <a:effectLst>
            <a:outerShdw blurRad="50800" dist="38100" algn="l" rotWithShape="0">
              <a:prstClr val="black">
                <a:alpha val="40000"/>
              </a:prstClr>
            </a:outerShdw>
          </a:effectLst>
        </p:spPr>
      </p:pic>
    </p:spTree>
    <p:custDataLst>
      <p:tags r:id="rId1"/>
    </p:custDataLst>
    <p:extLst>
      <p:ext uri="{BB962C8B-B14F-4D97-AF65-F5344CB8AC3E}">
        <p14:creationId xmlns:p14="http://schemas.microsoft.com/office/powerpoint/2010/main" val="2911229123"/>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F0F76-9DB5-708E-BC4D-F4F50EDCBB35}"/>
              </a:ext>
            </a:extLst>
          </p:cNvPr>
          <p:cNvSpPr>
            <a:spLocks noGrp="1"/>
          </p:cNvSpPr>
          <p:nvPr>
            <p:ph type="title"/>
          </p:nvPr>
        </p:nvSpPr>
        <p:spPr>
          <a:xfrm>
            <a:off x="526648" y="571838"/>
            <a:ext cx="11152208" cy="703053"/>
          </a:xfrm>
        </p:spPr>
        <p:txBody>
          <a:bodyPr>
            <a:noAutofit/>
          </a:bodyPr>
          <a:lstStyle/>
          <a:p>
            <a:r>
              <a:rPr lang="fr-CA" sz="4000" dirty="0"/>
              <a:t>Comment pouvez-vous agir concrètement?</a:t>
            </a:r>
          </a:p>
        </p:txBody>
      </p:sp>
      <p:sp>
        <p:nvSpPr>
          <p:cNvPr id="5" name="Slide Number Placeholder 3">
            <a:extLst>
              <a:ext uri="{FF2B5EF4-FFF2-40B4-BE49-F238E27FC236}">
                <a16:creationId xmlns:a16="http://schemas.microsoft.com/office/drawing/2014/main" id="{2A32EE0D-5F00-E34C-C453-A72B3CE7F553}"/>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118</a:t>
            </a:fld>
            <a:endParaRPr lang="fr-CA">
              <a:latin typeface="Lora Regular Roman" pitchFamily="2" charset="0"/>
            </a:endParaRPr>
          </a:p>
        </p:txBody>
      </p:sp>
      <p:pic>
        <p:nvPicPr>
          <p:cNvPr id="7" name="comment_pouvez-vous_faire_une_différence_ (360p)">
            <a:hlinkClick r:id="" action="ppaction://media"/>
            <a:extLst>
              <a:ext uri="{FF2B5EF4-FFF2-40B4-BE49-F238E27FC236}">
                <a16:creationId xmlns:a16="http://schemas.microsoft.com/office/drawing/2014/main" id="{E56780E9-4842-9484-8E78-3CD767AA65F6}"/>
              </a:ext>
            </a:extLst>
          </p:cNvPr>
          <p:cNvPicPr>
            <a:picLocks noGrp="1" noChangeAspect="1"/>
          </p:cNvPicPr>
          <p:nvPr>
            <p:ph type="media" sz="quarter" idx="13"/>
            <a:videoFile r:link="rId2"/>
            <p:extLst>
              <p:ext uri="{DAA4B4D4-6D71-4841-9C94-3DE7FCFB9230}">
                <p14:media xmlns:p14="http://schemas.microsoft.com/office/powerpoint/2010/main" r:embed="rId1">
                  <p14:extLst>
                    <p:ext uri="{3AFAAA56-56D3-431D-BCD4-E75A35582382}">
                      <p173:tracksInfo xmlns:p173="http://schemas.microsoft.com/office/powerpoint/2017/3/main" displayLoc="media">
                        <p173:trackLst>
                          <p173:track id="{E0722BC3-1BB9-487C-B784-1627810A75B6}" label="auto_generated_captions_edited (5)" lang="" r:embed="rId5"/>
                        </p173:trackLst>
                      </p173:tracksInfo>
                    </p:ext>
                  </p14:extLst>
                </p14:media>
              </p:ext>
            </p:extLst>
          </p:nvPr>
        </p:nvPicPr>
        <p:blipFill>
          <a:blip r:embed="rId6"/>
          <a:stretch>
            <a:fillRect/>
          </a:stretch>
        </p:blipFill>
        <p:spPr>
          <a:xfrm>
            <a:off x="2486025" y="1689100"/>
            <a:ext cx="7219950" cy="4060825"/>
          </a:xfrm>
        </p:spPr>
      </p:pic>
    </p:spTree>
    <p:extLst>
      <p:ext uri="{BB962C8B-B14F-4D97-AF65-F5344CB8AC3E}">
        <p14:creationId xmlns:p14="http://schemas.microsoft.com/office/powerpoint/2010/main" val="2902520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51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rrow: Pentagon 3">
            <a:extLst>
              <a:ext uri="{FF2B5EF4-FFF2-40B4-BE49-F238E27FC236}">
                <a16:creationId xmlns:a16="http://schemas.microsoft.com/office/drawing/2014/main" id="{73F3CDCF-56D3-45BD-AF61-7C2FACFD3C1A}"/>
              </a:ext>
              <a:ext uri="{C183D7F6-B498-43B3-948B-1728B52AA6E4}">
                <adec:decorative xmlns:adec="http://schemas.microsoft.com/office/drawing/2017/decorative" val="1"/>
              </a:ext>
            </a:extLst>
          </p:cNvPr>
          <p:cNvSpPr/>
          <p:nvPr/>
        </p:nvSpPr>
        <p:spPr>
          <a:xfrm>
            <a:off x="3256547" y="-1509"/>
            <a:ext cx="10175811" cy="6857107"/>
          </a:xfrm>
          <a:prstGeom prst="homePlate">
            <a:avLst>
              <a:gd name="adj" fmla="val 39533"/>
            </a:avLst>
          </a:prstGeom>
          <a:gradFill>
            <a:gsLst>
              <a:gs pos="56000">
                <a:srgbClr val="FFFE15"/>
              </a:gs>
              <a:gs pos="99000">
                <a:srgbClr val="FF680B"/>
              </a:gs>
            </a:gsLst>
            <a:lin ang="0" scaled="0"/>
          </a:gradFill>
          <a:ln>
            <a:noFill/>
          </a:ln>
          <a:effectLst>
            <a:outerShdw blurRad="825500" dist="266700" algn="l" rotWithShape="0">
              <a:schemeClr val="accent1">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900" b="0" i="0" u="none" strike="noStrike" kern="1200" cap="none" spc="0" normalizeH="0" baseline="0">
              <a:ln>
                <a:noFill/>
              </a:ln>
              <a:solidFill>
                <a:srgbClr val="FFFFFF"/>
              </a:solidFill>
              <a:effectLst/>
              <a:uLnTx/>
              <a:uFillTx/>
              <a:latin typeface="Open Sans Light"/>
              <a:ea typeface="+mn-ea"/>
              <a:cs typeface="+mn-cs"/>
            </a:endParaRPr>
          </a:p>
        </p:txBody>
      </p:sp>
      <p:sp>
        <p:nvSpPr>
          <p:cNvPr id="3" name="Arrow: Pentagon 2">
            <a:extLst>
              <a:ext uri="{FF2B5EF4-FFF2-40B4-BE49-F238E27FC236}">
                <a16:creationId xmlns:a16="http://schemas.microsoft.com/office/drawing/2014/main" id="{14A481BC-119C-4293-8EBB-DD380B4EF91E}"/>
              </a:ext>
              <a:ext uri="{C183D7F6-B498-43B3-948B-1728B52AA6E4}">
                <adec:decorative xmlns:adec="http://schemas.microsoft.com/office/drawing/2017/decorative" val="1"/>
              </a:ext>
            </a:extLst>
          </p:cNvPr>
          <p:cNvSpPr/>
          <p:nvPr/>
        </p:nvSpPr>
        <p:spPr>
          <a:xfrm>
            <a:off x="0" y="893"/>
            <a:ext cx="6545179" cy="6857107"/>
          </a:xfrm>
          <a:prstGeom prst="homePlate">
            <a:avLst>
              <a:gd name="adj" fmla="val 51228"/>
            </a:avLst>
          </a:prstGeom>
          <a:gradFill>
            <a:gsLst>
              <a:gs pos="17000">
                <a:srgbClr val="72BF44"/>
              </a:gs>
              <a:gs pos="80000">
                <a:srgbClr val="FFFE15"/>
              </a:gs>
            </a:gsLst>
            <a:lin ang="0" scaled="0"/>
          </a:gradFill>
          <a:ln>
            <a:noFill/>
          </a:ln>
          <a:effectLst>
            <a:outerShdw blurRad="825500" dist="266700" algn="l" rotWithShape="0">
              <a:schemeClr val="accent1">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900" b="0" i="0" u="none" strike="noStrike" kern="1200" cap="none" spc="0" normalizeH="0" baseline="0">
              <a:ln>
                <a:noFill/>
              </a:ln>
              <a:solidFill>
                <a:srgbClr val="FFFFFF"/>
              </a:solidFill>
              <a:effectLst/>
              <a:uLnTx/>
              <a:uFillTx/>
              <a:latin typeface="Open Sans Light"/>
              <a:ea typeface="+mn-ea"/>
              <a:cs typeface="+mn-cs"/>
            </a:endParaRPr>
          </a:p>
        </p:txBody>
      </p:sp>
      <p:sp>
        <p:nvSpPr>
          <p:cNvPr id="17" name="Title 1">
            <a:extLst>
              <a:ext uri="{FF2B5EF4-FFF2-40B4-BE49-F238E27FC236}">
                <a16:creationId xmlns:a16="http://schemas.microsoft.com/office/drawing/2014/main" id="{6C57CEEE-036B-449E-9E19-DB639EAFA522}"/>
              </a:ext>
            </a:extLst>
          </p:cNvPr>
          <p:cNvSpPr txBox="1">
            <a:spLocks noGrp="1"/>
          </p:cNvSpPr>
          <p:nvPr>
            <p:ph type="title" idx="4294967295"/>
          </p:nvPr>
        </p:nvSpPr>
        <p:spPr>
          <a:xfrm>
            <a:off x="625873" y="387569"/>
            <a:ext cx="3043539" cy="76287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457109" rtl="0" eaLnBrk="1" fontAlgn="auto" latinLnBrk="0" hangingPunct="1">
              <a:lnSpc>
                <a:spcPct val="100000"/>
              </a:lnSpc>
              <a:spcBef>
                <a:spcPct val="0"/>
              </a:spcBef>
              <a:spcAft>
                <a:spcPts val="0"/>
              </a:spcAft>
              <a:buClrTx/>
              <a:buSzTx/>
              <a:buFontTx/>
              <a:buNone/>
              <a:tabLst/>
              <a:defRPr/>
            </a:pPr>
            <a:r>
              <a:rPr kumimoji="0" lang="fr-CA" sz="4000" b="1" i="0" u="none" strike="noStrike" kern="1200" cap="none" spc="0" normalizeH="0" baseline="0" noProof="0" dirty="0">
                <a:ln>
                  <a:noFill/>
                </a:ln>
                <a:solidFill>
                  <a:srgbClr val="006498"/>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En Santé</a:t>
            </a:r>
          </a:p>
        </p:txBody>
      </p:sp>
      <p:sp>
        <p:nvSpPr>
          <p:cNvPr id="5" name="TextBox 4">
            <a:extLst>
              <a:ext uri="{FF2B5EF4-FFF2-40B4-BE49-F238E27FC236}">
                <a16:creationId xmlns:a16="http://schemas.microsoft.com/office/drawing/2014/main" id="{F9B68A0C-72FD-F0CE-EE81-AC284B18D246}"/>
              </a:ext>
            </a:extLst>
          </p:cNvPr>
          <p:cNvSpPr txBox="1"/>
          <p:nvPr/>
        </p:nvSpPr>
        <p:spPr>
          <a:xfrm>
            <a:off x="379192" y="1167459"/>
            <a:ext cx="5716808" cy="4785926"/>
          </a:xfrm>
          <a:prstGeom prst="rect">
            <a:avLst/>
          </a:prstGeom>
          <a:noFill/>
        </p:spPr>
        <p:txBody>
          <a:bodyPr wrap="square">
            <a:spAutoFit/>
          </a:bodyPr>
          <a:lstStyle/>
          <a:p>
            <a:pPr marL="285750" lvl="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Apprendre à connaître le personnel. </a:t>
            </a:r>
          </a:p>
          <a:p>
            <a:pPr marL="285750" lvl="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Observer les changements.</a:t>
            </a:r>
          </a:p>
          <a:p>
            <a:pPr marL="285750" lvl="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Promouvoir des pratiques saines.</a:t>
            </a:r>
          </a:p>
          <a:p>
            <a:pPr marL="285750" lvl="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S’éduquer et éduquer les autres. </a:t>
            </a:r>
          </a:p>
          <a:p>
            <a:pPr marL="285750" lvl="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Se familiariser avec les politiques/ressources.</a:t>
            </a:r>
          </a:p>
          <a:p>
            <a:pPr marL="285750" lvl="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Montrer l’exemple.</a:t>
            </a:r>
          </a:p>
          <a:p>
            <a:pPr marL="285750" lvl="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Encourager l’équilibre travail-vie.</a:t>
            </a:r>
          </a:p>
          <a:p>
            <a:pPr marL="285750" lvl="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Encourager un environnement professionnel en santé.</a:t>
            </a:r>
          </a:p>
        </p:txBody>
      </p:sp>
      <p:sp>
        <p:nvSpPr>
          <p:cNvPr id="24" name="Title 1">
            <a:extLst>
              <a:ext uri="{FF2B5EF4-FFF2-40B4-BE49-F238E27FC236}">
                <a16:creationId xmlns:a16="http://schemas.microsoft.com/office/drawing/2014/main" id="{C8026BAA-CCC6-46C1-A694-9097E140A4FD}"/>
              </a:ext>
            </a:extLst>
          </p:cNvPr>
          <p:cNvSpPr txBox="1">
            <a:spLocks/>
          </p:cNvSpPr>
          <p:nvPr/>
        </p:nvSpPr>
        <p:spPr>
          <a:xfrm>
            <a:off x="6764633" y="387569"/>
            <a:ext cx="3310096" cy="65456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457109" rtl="0" eaLnBrk="1" fontAlgn="auto" latinLnBrk="0" hangingPunct="1">
              <a:lnSpc>
                <a:spcPct val="100000"/>
              </a:lnSpc>
              <a:spcBef>
                <a:spcPct val="0"/>
              </a:spcBef>
              <a:spcAft>
                <a:spcPts val="0"/>
              </a:spcAft>
              <a:buClrTx/>
              <a:buSzTx/>
              <a:buFontTx/>
              <a:buNone/>
              <a:tabLst/>
              <a:defRPr/>
            </a:pPr>
            <a:r>
              <a:rPr kumimoji="0" lang="fr-CA" sz="4000" b="1" i="0" u="none" strike="noStrike" kern="1200" cap="none" spc="0" normalizeH="0" baseline="0" dirty="0">
                <a:ln>
                  <a:noFill/>
                </a:ln>
                <a:solidFill>
                  <a:srgbClr val="006498"/>
                </a:solidFill>
                <a:uLnTx/>
                <a:uFillTx/>
                <a:latin typeface="Red Hat Display" panose="02010303040201060303" pitchFamily="2" charset="0"/>
                <a:ea typeface="Red Hat Display" panose="02010303040201060303" pitchFamily="2" charset="0"/>
                <a:cs typeface="Red Hat Display" panose="02010303040201060303" pitchFamily="2" charset="0"/>
              </a:rPr>
              <a:t>En Réaction</a:t>
            </a:r>
            <a:endParaRPr kumimoji="0" lang="fr-CA" sz="4000" b="0" i="0" u="none" strike="noStrike" kern="1200" cap="none" spc="0" normalizeH="0" baseline="0" dirty="0">
              <a:ln>
                <a:noFill/>
              </a:ln>
              <a:solidFill>
                <a:srgbClr val="006498"/>
              </a:solidFill>
              <a:uLnTx/>
              <a:uFillTx/>
              <a:latin typeface="Red Hat Display" panose="02010303040201060303" pitchFamily="2" charset="0"/>
              <a:ea typeface="Red Hat Display" panose="02010303040201060303" pitchFamily="2" charset="0"/>
              <a:cs typeface="Red Hat Display" panose="02010303040201060303" pitchFamily="2" charset="0"/>
            </a:endParaRPr>
          </a:p>
        </p:txBody>
      </p:sp>
      <p:sp>
        <p:nvSpPr>
          <p:cNvPr id="27" name="TextBox 26">
            <a:extLst>
              <a:ext uri="{FF2B5EF4-FFF2-40B4-BE49-F238E27FC236}">
                <a16:creationId xmlns:a16="http://schemas.microsoft.com/office/drawing/2014/main" id="{1EC71A64-1B8A-49B6-9C6E-0AA4727A50EC}"/>
              </a:ext>
            </a:extLst>
          </p:cNvPr>
          <p:cNvSpPr txBox="1"/>
          <p:nvPr/>
        </p:nvSpPr>
        <p:spPr>
          <a:xfrm>
            <a:off x="6035476" y="1167459"/>
            <a:ext cx="5530651" cy="4632037"/>
          </a:xfrm>
          <a:prstGeom prst="rect">
            <a:avLst/>
          </a:prstGeom>
          <a:noFill/>
        </p:spPr>
        <p:txBody>
          <a:bodyPr wrap="square" rtlCol="0">
            <a:spAutoFit/>
          </a:bodyPr>
          <a:lstStyle/>
          <a:p>
            <a:pPr marL="285750" indent="-285750">
              <a:spcBef>
                <a:spcPts val="900"/>
              </a:spcBef>
              <a:spcAft>
                <a:spcPts val="900"/>
              </a:spcAft>
              <a:buFont typeface="Arial" panose="020B0604020202020204" pitchFamily="34" charset="0"/>
              <a:buChar char="•"/>
              <a:defRPr/>
            </a:pPr>
            <a:r>
              <a:rPr lang="fr-FR" sz="2000" dirty="0">
                <a:solidFill>
                  <a:srgbClr val="172144"/>
                </a:solidFill>
                <a:latin typeface="Lora" pitchFamily="2" charset="0"/>
                <a:cs typeface="Calibri" panose="020F0502020204030204" pitchFamily="34" charset="0"/>
              </a:rPr>
              <a:t>Consulter, identifier et référer aux ressources en santé mentale.</a:t>
            </a:r>
            <a:endParaRPr lang="fr-CA" sz="2000" dirty="0">
              <a:solidFill>
                <a:srgbClr val="172144"/>
              </a:solidFill>
              <a:latin typeface="Lora" pitchFamily="2" charset="0"/>
              <a:cs typeface="Calibri" panose="020F0502020204030204" pitchFamily="34" charset="0"/>
            </a:endParaRPr>
          </a:p>
          <a:p>
            <a:pPr marL="28575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Donner des occasions de se reposer au travail.</a:t>
            </a:r>
          </a:p>
          <a:p>
            <a:pPr marL="28575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Observer les stratégies malsaines d’adaptation (encourager les stratégies saines).</a:t>
            </a:r>
          </a:p>
          <a:p>
            <a:pPr marL="28575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Proposer de l’aide.</a:t>
            </a:r>
          </a:p>
          <a:p>
            <a:pPr marL="28575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Prendre contact avec le programme d’aide aux </a:t>
            </a:r>
            <a:r>
              <a:rPr lang="fr-CA" sz="2000" dirty="0" err="1">
                <a:solidFill>
                  <a:srgbClr val="172144"/>
                </a:solidFill>
                <a:latin typeface="Lora" pitchFamily="2" charset="0"/>
                <a:cs typeface="Calibri" panose="020F0502020204030204" pitchFamily="34" charset="0"/>
              </a:rPr>
              <a:t>employé·e·s</a:t>
            </a:r>
            <a:r>
              <a:rPr lang="fr-CA" sz="2000" dirty="0">
                <a:solidFill>
                  <a:srgbClr val="172144"/>
                </a:solidFill>
                <a:latin typeface="Lora" pitchFamily="2" charset="0"/>
                <a:cs typeface="Calibri" panose="020F0502020204030204" pitchFamily="34" charset="0"/>
              </a:rPr>
              <a:t> ou d’autres ressources.</a:t>
            </a:r>
          </a:p>
          <a:p>
            <a:pPr marL="28575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Consulter d’autres gestionnaires. </a:t>
            </a:r>
            <a:endParaRPr kumimoji="0" lang="fr-CA" sz="2000" b="0" i="0" u="none" strike="noStrike" kern="1200" cap="none" spc="0" normalizeH="0" baseline="0" dirty="0">
              <a:ln>
                <a:noFill/>
              </a:ln>
              <a:solidFill>
                <a:srgbClr val="FFFFFF"/>
              </a:solidFill>
              <a:uLnTx/>
              <a:uFillTx/>
              <a:latin typeface="Lora" pitchFamily="2" charset="0"/>
              <a:cs typeface="Calibri" panose="020F0502020204030204" pitchFamily="34" charset="0"/>
            </a:endParaRPr>
          </a:p>
        </p:txBody>
      </p:sp>
      <p:sp>
        <p:nvSpPr>
          <p:cNvPr id="2" name="Slide Number Placeholder 3">
            <a:extLst>
              <a:ext uri="{FF2B5EF4-FFF2-40B4-BE49-F238E27FC236}">
                <a16:creationId xmlns:a16="http://schemas.microsoft.com/office/drawing/2014/main" id="{556B1083-BD1A-58A8-0771-EA6F7D9233CE}"/>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119</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25337949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0" fill="hold"/>
                                        <p:tgtEl>
                                          <p:spTgt spid="3"/>
                                        </p:tgtEl>
                                        <p:attrNameLst>
                                          <p:attrName>ppt_x</p:attrName>
                                        </p:attrNameLst>
                                      </p:cBhvr>
                                      <p:tavLst>
                                        <p:tav tm="0">
                                          <p:val>
                                            <p:strVal val="0-#ppt_w/2"/>
                                          </p:val>
                                        </p:tav>
                                        <p:tav tm="100000">
                                          <p:val>
                                            <p:strVal val="#ppt_x"/>
                                          </p:val>
                                        </p:tav>
                                      </p:tavLst>
                                    </p:anim>
                                    <p:anim calcmode="lin" valueType="num">
                                      <p:cBhvr additive="base">
                                        <p:cTn id="8" dur="10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decel="100000" fill="hold" grpId="0" nodeType="withEffect">
                                  <p:stCondLst>
                                    <p:cond delay="20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1000" fill="hold"/>
                                        <p:tgtEl>
                                          <p:spTgt spid="4"/>
                                        </p:tgtEl>
                                        <p:attrNameLst>
                                          <p:attrName>ppt_x</p:attrName>
                                        </p:attrNameLst>
                                      </p:cBhvr>
                                      <p:tavLst>
                                        <p:tav tm="0">
                                          <p:val>
                                            <p:strVal val="0-#ppt_w/2"/>
                                          </p:val>
                                        </p:tav>
                                        <p:tav tm="100000">
                                          <p:val>
                                            <p:strVal val="#ppt_x"/>
                                          </p:val>
                                        </p:tav>
                                      </p:tavLst>
                                    </p:anim>
                                    <p:anim calcmode="lin" valueType="num">
                                      <p:cBhvr additive="base">
                                        <p:cTn id="12" dur="10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animBg="1"/>
      <p:bldP spid="5" grpId="0"/>
      <p:bldP spid="27" grpId="0"/>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Arrow: Pentagon 5">
            <a:extLst>
              <a:ext uri="{FF2B5EF4-FFF2-40B4-BE49-F238E27FC236}">
                <a16:creationId xmlns:a16="http://schemas.microsoft.com/office/drawing/2014/main" id="{79C7FB21-6DB4-42C8-AB42-71558955AB6D}"/>
              </a:ext>
              <a:ext uri="{C183D7F6-B498-43B3-948B-1728B52AA6E4}">
                <adec:decorative xmlns:adec="http://schemas.microsoft.com/office/drawing/2017/decorative" val="1"/>
              </a:ext>
            </a:extLst>
          </p:cNvPr>
          <p:cNvSpPr/>
          <p:nvPr/>
        </p:nvSpPr>
        <p:spPr>
          <a:xfrm>
            <a:off x="3577390" y="895"/>
            <a:ext cx="9530630" cy="6857105"/>
          </a:xfrm>
          <a:prstGeom prst="homePlate">
            <a:avLst>
              <a:gd name="adj" fmla="val 39533"/>
            </a:avLst>
          </a:prstGeom>
          <a:gradFill>
            <a:gsLst>
              <a:gs pos="64000">
                <a:srgbClr val="FF680B"/>
              </a:gs>
              <a:gs pos="80000">
                <a:srgbClr val="F60000"/>
              </a:gs>
            </a:gsLst>
            <a:lin ang="0" scaled="0"/>
          </a:gradFill>
          <a:ln>
            <a:noFill/>
          </a:ln>
          <a:effectLst>
            <a:outerShdw blurRad="825500" dist="266700" algn="l" rotWithShape="0">
              <a:schemeClr val="accent1">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900" b="0" i="0" u="none" strike="noStrike" kern="1200" cap="none" spc="0" normalizeH="0" baseline="0" noProof="0" dirty="0">
              <a:ln>
                <a:noFill/>
              </a:ln>
              <a:solidFill>
                <a:srgbClr val="FFFFFF"/>
              </a:solidFill>
              <a:effectLst/>
              <a:uLnTx/>
              <a:uFillTx/>
              <a:latin typeface="Open Sans Light"/>
              <a:ea typeface="+mn-ea"/>
              <a:cs typeface="+mn-cs"/>
            </a:endParaRPr>
          </a:p>
        </p:txBody>
      </p:sp>
      <p:sp>
        <p:nvSpPr>
          <p:cNvPr id="5" name="Arrow: Pentagon 4">
            <a:extLst>
              <a:ext uri="{FF2B5EF4-FFF2-40B4-BE49-F238E27FC236}">
                <a16:creationId xmlns:a16="http://schemas.microsoft.com/office/drawing/2014/main" id="{6D54EC45-7CF9-496F-BA43-89045FF6B759}"/>
              </a:ext>
              <a:ext uri="{C183D7F6-B498-43B3-948B-1728B52AA6E4}">
                <adec:decorative xmlns:adec="http://schemas.microsoft.com/office/drawing/2017/decorative" val="1"/>
              </a:ext>
            </a:extLst>
          </p:cNvPr>
          <p:cNvSpPr/>
          <p:nvPr/>
        </p:nvSpPr>
        <p:spPr>
          <a:xfrm>
            <a:off x="0" y="-17161"/>
            <a:ext cx="6096000" cy="6857107"/>
          </a:xfrm>
          <a:prstGeom prst="homePlate">
            <a:avLst>
              <a:gd name="adj" fmla="val 39533"/>
            </a:avLst>
          </a:prstGeom>
          <a:gradFill>
            <a:gsLst>
              <a:gs pos="17000">
                <a:srgbClr val="FFFE15"/>
              </a:gs>
              <a:gs pos="80000">
                <a:srgbClr val="FF680B"/>
              </a:gs>
            </a:gsLst>
            <a:lin ang="0" scaled="0"/>
          </a:gradFill>
          <a:ln>
            <a:noFill/>
          </a:ln>
          <a:effectLst>
            <a:outerShdw blurRad="825500" dist="266700" algn="l" rotWithShape="0">
              <a:schemeClr val="accent1">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endParaRPr>
          </a:p>
        </p:txBody>
      </p:sp>
      <p:sp>
        <p:nvSpPr>
          <p:cNvPr id="16" name="Title 1">
            <a:extLst>
              <a:ext uri="{FF2B5EF4-FFF2-40B4-BE49-F238E27FC236}">
                <a16:creationId xmlns:a16="http://schemas.microsoft.com/office/drawing/2014/main" id="{6D8B0D4A-1400-41B3-A1A2-51D81E02C36B}"/>
              </a:ext>
            </a:extLst>
          </p:cNvPr>
          <p:cNvSpPr txBox="1">
            <a:spLocks noGrp="1"/>
          </p:cNvSpPr>
          <p:nvPr>
            <p:ph type="title" idx="4294967295"/>
          </p:nvPr>
        </p:nvSpPr>
        <p:spPr>
          <a:xfrm>
            <a:off x="1073763" y="388961"/>
            <a:ext cx="2284676" cy="51207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457109" rtl="0" eaLnBrk="1" fontAlgn="auto" latinLnBrk="0" hangingPunct="1">
              <a:lnSpc>
                <a:spcPct val="100000"/>
              </a:lnSpc>
              <a:spcBef>
                <a:spcPct val="0"/>
              </a:spcBef>
              <a:spcAft>
                <a:spcPts val="0"/>
              </a:spcAft>
              <a:buClrTx/>
              <a:buSzTx/>
              <a:buFontTx/>
              <a:buNone/>
              <a:tabLst/>
              <a:defRPr/>
            </a:pPr>
            <a:r>
              <a:rPr kumimoji="0" lang="fr-CA" sz="4000" b="1" i="0" u="none" strike="noStrike" kern="1200" cap="none" spc="0" normalizeH="0" baseline="0" noProof="0" dirty="0" err="1">
                <a:ln>
                  <a:noFill/>
                </a:ln>
                <a:solidFill>
                  <a:srgbClr val="006498"/>
                </a:solidFill>
                <a:effectLst/>
                <a:uLnTx/>
                <a:uFillTx/>
                <a:latin typeface="Red Hat Display" panose="02010303040201060303" pitchFamily="2" charset="0"/>
                <a:ea typeface="Red Hat Display" panose="02010303040201060303" pitchFamily="2" charset="0"/>
                <a:cs typeface="Red Hat Display" panose="02010303040201060303" pitchFamily="2" charset="0"/>
              </a:rPr>
              <a:t>Blessé·e</a:t>
            </a:r>
            <a:endParaRPr kumimoji="0" lang="fr-CA" sz="3600" b="1" i="0" u="none" strike="noStrike" kern="1200" cap="none" spc="0" normalizeH="0" baseline="0" noProof="0" dirty="0">
              <a:ln>
                <a:noFill/>
              </a:ln>
              <a:solidFill>
                <a:srgbClr val="006498"/>
              </a:solidFill>
              <a:effectLst/>
              <a:uLnTx/>
              <a:uFillTx/>
              <a:latin typeface="Red Hat Display" panose="02010303040201060303" pitchFamily="2" charset="0"/>
              <a:ea typeface="Red Hat Display" panose="02010303040201060303" pitchFamily="2" charset="0"/>
              <a:cs typeface="Red Hat Display" panose="02010303040201060303" pitchFamily="2" charset="0"/>
            </a:endParaRPr>
          </a:p>
          <a:p>
            <a:pPr marL="0" marR="0" lvl="0" indent="0" algn="l" defTabSz="457109" rtl="0" eaLnBrk="1" fontAlgn="auto" latinLnBrk="0" hangingPunct="1">
              <a:lnSpc>
                <a:spcPct val="90000"/>
              </a:lnSpc>
              <a:spcBef>
                <a:spcPct val="0"/>
              </a:spcBef>
              <a:spcAft>
                <a:spcPts val="0"/>
              </a:spcAft>
              <a:buClrTx/>
              <a:buSzTx/>
              <a:buFontTx/>
              <a:buNone/>
              <a:tabLst/>
              <a:defRPr/>
            </a:pPr>
            <a:endParaRPr kumimoji="0" lang="fr-CA" sz="2999" b="0" i="0" u="none" strike="noStrike" kern="1200" cap="none" spc="0" normalizeH="0" baseline="0" noProof="0" dirty="0">
              <a:ln>
                <a:noFill/>
              </a:ln>
              <a:solidFill>
                <a:srgbClr val="FFFFFF"/>
              </a:solidFill>
              <a:effectLst/>
              <a:uLnTx/>
              <a:uFillTx/>
              <a:latin typeface="Calibri" panose="020F0502020204030204" pitchFamily="34" charset="0"/>
              <a:ea typeface="+mj-ea"/>
              <a:cs typeface="Calibri" panose="020F0502020204030204" pitchFamily="34" charset="0"/>
            </a:endParaRPr>
          </a:p>
        </p:txBody>
      </p:sp>
      <p:sp>
        <p:nvSpPr>
          <p:cNvPr id="28" name="TextBox 27">
            <a:extLst>
              <a:ext uri="{FF2B5EF4-FFF2-40B4-BE49-F238E27FC236}">
                <a16:creationId xmlns:a16="http://schemas.microsoft.com/office/drawing/2014/main" id="{3083F50D-1C98-4DB3-BA96-E3845C377018}"/>
              </a:ext>
            </a:extLst>
          </p:cNvPr>
          <p:cNvSpPr txBox="1"/>
          <p:nvPr/>
        </p:nvSpPr>
        <p:spPr>
          <a:xfrm>
            <a:off x="370629" y="1295363"/>
            <a:ext cx="5076552" cy="3400931"/>
          </a:xfrm>
          <a:prstGeom prst="rect">
            <a:avLst/>
          </a:prstGeom>
          <a:noFill/>
        </p:spPr>
        <p:txBody>
          <a:bodyPr wrap="square" rtlCol="0">
            <a:spAutoFit/>
          </a:bodyPr>
          <a:lstStyle/>
          <a:p>
            <a:pPr marL="28575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Assurer un soutien.</a:t>
            </a:r>
          </a:p>
          <a:p>
            <a:pPr marL="28575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Maintenir un contact respectueux.</a:t>
            </a:r>
          </a:p>
          <a:p>
            <a:pPr marL="28575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Respecter les limites médicales.</a:t>
            </a:r>
          </a:p>
          <a:p>
            <a:pPr marL="28575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Minimiser les rumeurs et commérages.</a:t>
            </a:r>
          </a:p>
          <a:p>
            <a:pPr marL="28575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Accommodements en milieu de travail.</a:t>
            </a:r>
          </a:p>
          <a:p>
            <a:pPr marL="28575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Gérer les comportements inacceptables.</a:t>
            </a:r>
          </a:p>
        </p:txBody>
      </p:sp>
      <p:sp>
        <p:nvSpPr>
          <p:cNvPr id="15" name="Title 1">
            <a:extLst>
              <a:ext uri="{FF2B5EF4-FFF2-40B4-BE49-F238E27FC236}">
                <a16:creationId xmlns:a16="http://schemas.microsoft.com/office/drawing/2014/main" id="{B38515CB-5A33-43B1-8DC4-E20228E824EC}"/>
              </a:ext>
            </a:extLst>
          </p:cNvPr>
          <p:cNvSpPr txBox="1">
            <a:spLocks/>
          </p:cNvSpPr>
          <p:nvPr/>
        </p:nvSpPr>
        <p:spPr>
          <a:xfrm>
            <a:off x="6553269" y="323492"/>
            <a:ext cx="2644433" cy="51207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R="0" lvl="0" indent="0" algn="ctr" defTabSz="457109" fontAlgn="auto">
              <a:lnSpc>
                <a:spcPct val="100000"/>
              </a:lnSpc>
              <a:spcAft>
                <a:spcPts val="0"/>
              </a:spcAft>
              <a:buClrTx/>
              <a:buSzTx/>
              <a:tabLst/>
              <a:defRPr/>
            </a:pPr>
            <a:r>
              <a:rPr lang="fr-CA" sz="4000" b="1" dirty="0">
                <a:solidFill>
                  <a:srgbClr val="006498"/>
                </a:solidFill>
                <a:latin typeface="Red Hat Display" panose="02010303040201060303" pitchFamily="2" charset="0"/>
                <a:ea typeface="Red Hat Display" panose="02010303040201060303" pitchFamily="2" charset="0"/>
                <a:cs typeface="Red Hat Display" panose="02010303040201060303" pitchFamily="2" charset="0"/>
              </a:rPr>
              <a:t>Malade</a:t>
            </a:r>
          </a:p>
          <a:p>
            <a:pPr marL="0" marR="0" lvl="0" indent="0" algn="ctr" defTabSz="457109" rtl="0" eaLnBrk="1" fontAlgn="auto" latinLnBrk="0" hangingPunct="1">
              <a:lnSpc>
                <a:spcPct val="90000"/>
              </a:lnSpc>
              <a:spcBef>
                <a:spcPct val="0"/>
              </a:spcBef>
              <a:spcAft>
                <a:spcPts val="0"/>
              </a:spcAft>
              <a:buClrTx/>
              <a:buSzTx/>
              <a:buFontTx/>
              <a:buNone/>
              <a:tabLst/>
              <a:defRPr/>
            </a:pPr>
            <a:endParaRPr kumimoji="0" lang="fr-CA" sz="2999" b="1" i="0" u="none" strike="noStrike" kern="1200" cap="none" spc="0" normalizeH="0" baseline="0" noProof="0" dirty="0">
              <a:ln>
                <a:noFill/>
              </a:ln>
              <a:effectLst/>
              <a:uLnTx/>
              <a:uFillTx/>
              <a:latin typeface="Calibri" panose="020F0502020204030204" pitchFamily="34" charset="0"/>
              <a:cs typeface="Calibri" panose="020F0502020204030204" pitchFamily="34" charset="0"/>
            </a:endParaRPr>
          </a:p>
          <a:p>
            <a:pPr marL="0" marR="0" lvl="0" indent="0" algn="l" defTabSz="457109" rtl="0" eaLnBrk="1" fontAlgn="auto" latinLnBrk="0" hangingPunct="1">
              <a:lnSpc>
                <a:spcPct val="90000"/>
              </a:lnSpc>
              <a:spcBef>
                <a:spcPct val="0"/>
              </a:spcBef>
              <a:spcAft>
                <a:spcPts val="0"/>
              </a:spcAft>
              <a:buClrTx/>
              <a:buSzTx/>
              <a:buFontTx/>
              <a:buNone/>
              <a:tabLst/>
              <a:defRPr/>
            </a:pPr>
            <a:endParaRPr kumimoji="0" lang="fr-CA" sz="2999" b="0" i="0" u="none" strike="noStrike" kern="1200" cap="none" spc="0" normalizeH="0" baseline="0" noProof="0" dirty="0">
              <a:ln>
                <a:noFill/>
              </a:ln>
              <a:effectLst/>
              <a:uLnTx/>
              <a:uFillTx/>
              <a:latin typeface="Calibri" panose="020F0502020204030204" pitchFamily="34" charset="0"/>
              <a:cs typeface="Calibri" panose="020F0502020204030204" pitchFamily="34" charset="0"/>
            </a:endParaRPr>
          </a:p>
        </p:txBody>
      </p:sp>
      <p:sp>
        <p:nvSpPr>
          <p:cNvPr id="33" name="TextBox 32">
            <a:extLst>
              <a:ext uri="{FF2B5EF4-FFF2-40B4-BE49-F238E27FC236}">
                <a16:creationId xmlns:a16="http://schemas.microsoft.com/office/drawing/2014/main" id="{3EB39E7B-5FBD-4A11-9DD9-38893C5FEF1B}"/>
              </a:ext>
            </a:extLst>
          </p:cNvPr>
          <p:cNvSpPr txBox="1"/>
          <p:nvPr/>
        </p:nvSpPr>
        <p:spPr>
          <a:xfrm>
            <a:off x="5850982" y="1295363"/>
            <a:ext cx="5705164" cy="4555093"/>
          </a:xfrm>
          <a:prstGeom prst="rect">
            <a:avLst/>
          </a:prstGeom>
          <a:noFill/>
        </p:spPr>
        <p:txBody>
          <a:bodyPr wrap="square" rtlCol="0">
            <a:spAutoFit/>
          </a:bodyPr>
          <a:lstStyle/>
          <a:p>
            <a:pPr marL="28575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Obtenir de l’aide immédiatement si nécessaire.</a:t>
            </a:r>
          </a:p>
          <a:p>
            <a:pPr marL="285750" indent="-285750">
              <a:spcBef>
                <a:spcPts val="900"/>
              </a:spcBef>
              <a:spcAft>
                <a:spcPts val="900"/>
              </a:spcAft>
              <a:buFont typeface="Arial" panose="020B0604020202020204" pitchFamily="34" charset="0"/>
              <a:buChar char="•"/>
              <a:defRPr/>
            </a:pPr>
            <a:r>
              <a:rPr lang="fr-FR" sz="2000" dirty="0">
                <a:solidFill>
                  <a:srgbClr val="172144"/>
                </a:solidFill>
                <a:latin typeface="Lora" pitchFamily="2" charset="0"/>
                <a:cs typeface="Calibri" panose="020F0502020204030204" pitchFamily="34" charset="0"/>
              </a:rPr>
              <a:t>Garantir des ressources et du soutien</a:t>
            </a:r>
            <a:r>
              <a:rPr lang="fr-CA" sz="2000" dirty="0">
                <a:solidFill>
                  <a:srgbClr val="172144"/>
                </a:solidFill>
                <a:latin typeface="Lora" pitchFamily="2" charset="0"/>
                <a:cs typeface="Calibri" panose="020F0502020204030204" pitchFamily="34" charset="0"/>
              </a:rPr>
              <a:t>.</a:t>
            </a:r>
          </a:p>
          <a:p>
            <a:pPr marL="28575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Respecter les limites.</a:t>
            </a:r>
          </a:p>
          <a:p>
            <a:pPr marL="28575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Inclure la personne dans les activités.</a:t>
            </a:r>
          </a:p>
          <a:p>
            <a:pPr marL="28575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Veiller à informer le reste du personnel.</a:t>
            </a:r>
          </a:p>
          <a:p>
            <a:pPr marL="28575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Réduire et prévenir les attitudes stigmatisantes.</a:t>
            </a:r>
          </a:p>
          <a:p>
            <a:pPr marL="285750" indent="-285750">
              <a:spcBef>
                <a:spcPts val="900"/>
              </a:spcBef>
              <a:spcAft>
                <a:spcPts val="900"/>
              </a:spcAft>
              <a:buFont typeface="Arial" panose="020B0604020202020204" pitchFamily="34" charset="0"/>
              <a:buChar char="•"/>
              <a:defRPr/>
            </a:pPr>
            <a:r>
              <a:rPr lang="fr-CA" sz="2000" dirty="0">
                <a:solidFill>
                  <a:srgbClr val="172144"/>
                </a:solidFill>
                <a:latin typeface="Lora" pitchFamily="2" charset="0"/>
                <a:cs typeface="Calibri" panose="020F0502020204030204" pitchFamily="34" charset="0"/>
              </a:rPr>
              <a:t>Obtenir de l’aide pour préparer le retour au travail.</a:t>
            </a:r>
          </a:p>
        </p:txBody>
      </p:sp>
      <p:sp>
        <p:nvSpPr>
          <p:cNvPr id="2" name="Slide Number Placeholder 3">
            <a:extLst>
              <a:ext uri="{FF2B5EF4-FFF2-40B4-BE49-F238E27FC236}">
                <a16:creationId xmlns:a16="http://schemas.microsoft.com/office/drawing/2014/main" id="{A4F2F121-27FA-D563-F4B2-5742D8A4C03B}"/>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120</a:t>
            </a:fld>
            <a:endParaRPr lang="fr-CA" dirty="0">
              <a:latin typeface="Lora Regular Roman" pitchFamily="2" charset="0"/>
            </a:endParaRPr>
          </a:p>
        </p:txBody>
      </p:sp>
    </p:spTree>
    <p:custDataLst>
      <p:tags r:id="rId1"/>
    </p:custDataLst>
    <p:extLst>
      <p:ext uri="{BB962C8B-B14F-4D97-AF65-F5344CB8AC3E}">
        <p14:creationId xmlns:p14="http://schemas.microsoft.com/office/powerpoint/2010/main" val="22778915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0-#ppt_w/2"/>
                                          </p:val>
                                        </p:tav>
                                        <p:tav tm="100000">
                                          <p:val>
                                            <p:strVal val="#ppt_x"/>
                                          </p:val>
                                        </p:tav>
                                      </p:tavLst>
                                    </p:anim>
                                    <p:anim calcmode="lin" valueType="num">
                                      <p:cBhvr additive="base">
                                        <p:cTn id="8" dur="1000" fill="hold"/>
                                        <p:tgtEl>
                                          <p:spTgt spid="5"/>
                                        </p:tgtEl>
                                        <p:attrNameLst>
                                          <p:attrName>ppt_y</p:attrName>
                                        </p:attrNameLst>
                                      </p:cBhvr>
                                      <p:tavLst>
                                        <p:tav tm="0">
                                          <p:val>
                                            <p:strVal val="#ppt_y"/>
                                          </p:val>
                                        </p:tav>
                                        <p:tav tm="100000">
                                          <p:val>
                                            <p:strVal val="#ppt_y"/>
                                          </p:val>
                                        </p:tav>
                                      </p:tavLst>
                                    </p:anim>
                                  </p:childTnLst>
                                </p:cTn>
                              </p:par>
                              <p:par>
                                <p:cTn id="9" presetID="2" presetClass="entr" presetSubtype="8" decel="100000" fill="hold" grpId="0" nodeType="withEffect">
                                  <p:stCondLst>
                                    <p:cond delay="60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1000" fill="hold"/>
                                        <p:tgtEl>
                                          <p:spTgt spid="6"/>
                                        </p:tgtEl>
                                        <p:attrNameLst>
                                          <p:attrName>ppt_x</p:attrName>
                                        </p:attrNameLst>
                                      </p:cBhvr>
                                      <p:tavLst>
                                        <p:tav tm="0">
                                          <p:val>
                                            <p:strVal val="0-#ppt_w/2"/>
                                          </p:val>
                                        </p:tav>
                                        <p:tav tm="100000">
                                          <p:val>
                                            <p:strVal val="#ppt_x"/>
                                          </p:val>
                                        </p:tav>
                                      </p:tavLst>
                                    </p:anim>
                                    <p:anim calcmode="lin" valueType="num">
                                      <p:cBhvr additive="base">
                                        <p:cTn id="12" dur="10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P spid="28" grpId="0"/>
      <p:bldP spid="33" grpId="0"/>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0017B-0D56-4357-AEB6-B22BED001DEE}"/>
              </a:ext>
            </a:extLst>
          </p:cNvPr>
          <p:cNvSpPr>
            <a:spLocks noGrp="1"/>
          </p:cNvSpPr>
          <p:nvPr>
            <p:ph type="title"/>
          </p:nvPr>
        </p:nvSpPr>
        <p:spPr>
          <a:xfrm>
            <a:off x="565484" y="500062"/>
            <a:ext cx="10515600" cy="1325563"/>
          </a:xfrm>
        </p:spPr>
        <p:txBody>
          <a:bodyPr>
            <a:normAutofit/>
          </a:bodyPr>
          <a:lstStyle/>
          <a:p>
            <a:r>
              <a:rPr lang="fr-CA" dirty="0"/>
              <a:t>Le rétablissement et le retour au travail </a:t>
            </a:r>
          </a:p>
        </p:txBody>
      </p:sp>
      <p:graphicFrame>
        <p:nvGraphicFramePr>
          <p:cNvPr id="10" name="Content Placeholder 3">
            <a:extLst>
              <a:ext uri="{FF2B5EF4-FFF2-40B4-BE49-F238E27FC236}">
                <a16:creationId xmlns:a16="http://schemas.microsoft.com/office/drawing/2014/main" id="{E66F9518-DFA0-F6CF-4D28-F9D911F8BF4B}"/>
              </a:ext>
              <a:ext uri="{C183D7F6-B498-43B3-948B-1728B52AA6E4}">
                <adec:decorative xmlns:adec="http://schemas.microsoft.com/office/drawing/2017/decorative" val="1"/>
              </a:ext>
            </a:extLst>
          </p:cNvPr>
          <p:cNvGraphicFramePr>
            <a:graphicFrameLocks noGrp="1"/>
          </p:cNvGraphicFramePr>
          <p:nvPr>
            <p:ph sz="half" idx="1"/>
            <p:extLst>
              <p:ext uri="{D42A27DB-BD31-4B8C-83A1-F6EECF244321}">
                <p14:modId xmlns:p14="http://schemas.microsoft.com/office/powerpoint/2010/main" val="1260893979"/>
              </p:ext>
            </p:extLst>
          </p:nvPr>
        </p:nvGraphicFramePr>
        <p:xfrm>
          <a:off x="6259484" y="1659370"/>
          <a:ext cx="555332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D2353A23-CCCD-2955-0C1F-1A8599261C18}"/>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121</a:t>
            </a:fld>
            <a:endParaRPr lang="fr-CA" dirty="0">
              <a:latin typeface="Lora Regular Roman" pitchFamily="2" charset="0"/>
            </a:endParaRPr>
          </a:p>
        </p:txBody>
      </p:sp>
      <p:pic>
        <p:nvPicPr>
          <p:cNvPr id="3" name="Picture 2">
            <a:extLst>
              <a:ext uri="{FF2B5EF4-FFF2-40B4-BE49-F238E27FC236}">
                <a16:creationId xmlns:a16="http://schemas.microsoft.com/office/drawing/2014/main" id="{D98EFE8D-11D0-5B7A-0C8B-8984C27845B5}"/>
              </a:ext>
              <a:ext uri="{C183D7F6-B498-43B3-948B-1728B52AA6E4}">
                <adec:decorative xmlns:adec="http://schemas.microsoft.com/office/drawing/2017/decorative" val="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a:stretch/>
        </p:blipFill>
        <p:spPr bwMode="auto">
          <a:xfrm>
            <a:off x="928254" y="1733116"/>
            <a:ext cx="4479876" cy="4059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1347297"/>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34177"/>
            <a:ext cx="10515600" cy="1325563"/>
          </a:xfrm>
        </p:spPr>
        <p:txBody>
          <a:bodyPr/>
          <a:lstStyle/>
          <a:p>
            <a:r>
              <a:rPr lang="fr-CA" dirty="0"/>
              <a:t>Gestion de crise</a:t>
            </a:r>
          </a:p>
        </p:txBody>
      </p:sp>
      <p:sp>
        <p:nvSpPr>
          <p:cNvPr id="3" name="Content Placeholder 2"/>
          <p:cNvSpPr>
            <a:spLocks noGrp="1"/>
          </p:cNvSpPr>
          <p:nvPr>
            <p:ph idx="1"/>
          </p:nvPr>
        </p:nvSpPr>
        <p:spPr>
          <a:xfrm>
            <a:off x="348434" y="1446122"/>
            <a:ext cx="7056367" cy="4351338"/>
          </a:xfrm>
        </p:spPr>
        <p:txBody>
          <a:bodyPr anchor="ctr">
            <a:normAutofit/>
          </a:bodyPr>
          <a:lstStyle/>
          <a:p>
            <a:pPr marL="457200" indent="-457200">
              <a:buFont typeface="Arial" panose="020B0604020202020204" pitchFamily="34" charset="0"/>
              <a:buChar char="•"/>
            </a:pPr>
            <a:r>
              <a:rPr lang="fr-CA" sz="2800" dirty="0">
                <a:latin typeface="Lora" pitchFamily="2" charset="0"/>
              </a:rPr>
              <a:t>Protéger les personnes du danger.</a:t>
            </a:r>
          </a:p>
          <a:p>
            <a:pPr marL="457200" indent="-457200">
              <a:lnSpc>
                <a:spcPct val="150000"/>
              </a:lnSpc>
              <a:buFont typeface="Arial" panose="020B0604020202020204" pitchFamily="34" charset="0"/>
              <a:buChar char="•"/>
            </a:pPr>
            <a:r>
              <a:rPr lang="fr-CA" sz="2800" dirty="0">
                <a:latin typeface="Lora" pitchFamily="2" charset="0"/>
              </a:rPr>
              <a:t>Évaluer et intervenir.</a:t>
            </a:r>
          </a:p>
          <a:p>
            <a:pPr marL="457200" indent="-457200">
              <a:lnSpc>
                <a:spcPct val="150000"/>
              </a:lnSpc>
              <a:buFont typeface="Arial" panose="020B0604020202020204" pitchFamily="34" charset="0"/>
              <a:buChar char="•"/>
            </a:pPr>
            <a:r>
              <a:rPr lang="fr-CA" sz="2800" dirty="0">
                <a:latin typeface="Lora" pitchFamily="2" charset="0"/>
              </a:rPr>
              <a:t>Soutenir les personnes affectées.</a:t>
            </a:r>
          </a:p>
          <a:p>
            <a:pPr marL="457200" indent="-457200">
              <a:lnSpc>
                <a:spcPct val="150000"/>
              </a:lnSpc>
              <a:buFont typeface="Arial" panose="020B0604020202020204" pitchFamily="34" charset="0"/>
              <a:buChar char="•"/>
            </a:pPr>
            <a:r>
              <a:rPr lang="fr-CA" sz="2800" dirty="0">
                <a:latin typeface="Lora" pitchFamily="2" charset="0"/>
              </a:rPr>
              <a:t>Veiller à prendre soin de soi.</a:t>
            </a:r>
          </a:p>
        </p:txBody>
      </p:sp>
      <p:sp>
        <p:nvSpPr>
          <p:cNvPr id="5" name="Slide Number Placeholder 3">
            <a:extLst>
              <a:ext uri="{FF2B5EF4-FFF2-40B4-BE49-F238E27FC236}">
                <a16:creationId xmlns:a16="http://schemas.microsoft.com/office/drawing/2014/main" id="{E7DE8D4E-635C-F32B-1CEA-9F2394648C9D}"/>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122</a:t>
            </a:fld>
            <a:endParaRPr lang="fr-CA">
              <a:latin typeface="Lora Regular Roman" pitchFamily="2" charset="0"/>
            </a:endParaRPr>
          </a:p>
        </p:txBody>
      </p:sp>
      <p:pic>
        <p:nvPicPr>
          <p:cNvPr id="6" name="Picture 5">
            <a:extLst>
              <a:ext uri="{FF2B5EF4-FFF2-40B4-BE49-F238E27FC236}">
                <a16:creationId xmlns:a16="http://schemas.microsoft.com/office/drawing/2014/main" id="{F979F5F6-D21F-BCBD-10F2-43FB99E6F74F}"/>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l="16779" t="14639" r="3101"/>
          <a:stretch/>
        </p:blipFill>
        <p:spPr>
          <a:xfrm>
            <a:off x="6862451" y="1446122"/>
            <a:ext cx="4491349" cy="4351338"/>
          </a:xfrm>
          <a:prstGeom prst="flowChartConnector">
            <a:avLst/>
          </a:prstGeom>
          <a:effectLst>
            <a:outerShdw blurRad="50800" dist="38100" algn="l" rotWithShape="0">
              <a:prstClr val="black">
                <a:alpha val="40000"/>
              </a:prstClr>
            </a:outerShdw>
          </a:effectLst>
        </p:spPr>
      </p:pic>
    </p:spTree>
    <p:custDataLst>
      <p:tags r:id="rId1"/>
    </p:custDataLst>
    <p:extLst>
      <p:ext uri="{BB962C8B-B14F-4D97-AF65-F5344CB8AC3E}">
        <p14:creationId xmlns:p14="http://schemas.microsoft.com/office/powerpoint/2010/main" val="3686253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CA" dirty="0"/>
              <a:t>Le soutien après une crise</a:t>
            </a:r>
          </a:p>
        </p:txBody>
      </p:sp>
      <p:sp>
        <p:nvSpPr>
          <p:cNvPr id="5" name="Content Placeholder 4">
            <a:extLst>
              <a:ext uri="{FF2B5EF4-FFF2-40B4-BE49-F238E27FC236}">
                <a16:creationId xmlns:a16="http://schemas.microsoft.com/office/drawing/2014/main" id="{2D94CFA4-CB45-48EA-97A5-9AE1739B6BCE}"/>
              </a:ext>
            </a:extLst>
          </p:cNvPr>
          <p:cNvSpPr>
            <a:spLocks noGrp="1"/>
          </p:cNvSpPr>
          <p:nvPr>
            <p:ph idx="1"/>
          </p:nvPr>
        </p:nvSpPr>
        <p:spPr>
          <a:xfrm>
            <a:off x="1087620" y="1971291"/>
            <a:ext cx="5340204" cy="3360799"/>
          </a:xfrm>
        </p:spPr>
        <p:txBody>
          <a:bodyPr>
            <a:noAutofit/>
          </a:bodyPr>
          <a:lstStyle/>
          <a:p>
            <a:pPr>
              <a:lnSpc>
                <a:spcPct val="120000"/>
              </a:lnSpc>
            </a:pPr>
            <a:r>
              <a:rPr lang="fr-CA" sz="3100" dirty="0">
                <a:latin typeface="Lora" pitchFamily="2" charset="0"/>
              </a:rPr>
              <a:t>Comment soutenez-vous actuellement votre équipe sur le plan émotionnel pendant ou après une crise ou un événement stressant?</a:t>
            </a:r>
          </a:p>
        </p:txBody>
      </p:sp>
      <p:sp>
        <p:nvSpPr>
          <p:cNvPr id="6" name="Slide Number Placeholder 3">
            <a:extLst>
              <a:ext uri="{FF2B5EF4-FFF2-40B4-BE49-F238E27FC236}">
                <a16:creationId xmlns:a16="http://schemas.microsoft.com/office/drawing/2014/main" id="{2CD86852-73E4-3DBE-4EF0-C7D36E16D711}"/>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123</a:t>
            </a:fld>
            <a:endParaRPr lang="fr-CA">
              <a:latin typeface="Lora Regular Roman" pitchFamily="2" charset="0"/>
            </a:endParaRPr>
          </a:p>
        </p:txBody>
      </p:sp>
      <p:pic>
        <p:nvPicPr>
          <p:cNvPr id="4" name="Picture 3" descr="Female attending counseling">
            <a:extLst>
              <a:ext uri="{FF2B5EF4-FFF2-40B4-BE49-F238E27FC236}">
                <a16:creationId xmlns:a16="http://schemas.microsoft.com/office/drawing/2014/main" id="{1C4DD73B-82CB-2C2C-2D8C-60F5380FD72D}"/>
              </a:ext>
            </a:extLst>
          </p:cNvPr>
          <p:cNvPicPr>
            <a:picLocks noChangeAspect="1"/>
          </p:cNvPicPr>
          <p:nvPr/>
        </p:nvPicPr>
        <p:blipFill rotWithShape="1">
          <a:blip r:embed="rId4">
            <a:extLst>
              <a:ext uri="{28A0092B-C50C-407E-A947-70E740481C1C}">
                <a14:useLocalDpi xmlns:a14="http://schemas.microsoft.com/office/drawing/2010/main" val="0"/>
              </a:ext>
            </a:extLst>
          </a:blip>
          <a:srcRect l="5498" r="27836"/>
          <a:stretch/>
        </p:blipFill>
        <p:spPr>
          <a:xfrm>
            <a:off x="7019862" y="1496291"/>
            <a:ext cx="4631810" cy="4631810"/>
          </a:xfrm>
          <a:prstGeom prst="flowChartConnector">
            <a:avLst/>
          </a:prstGeom>
          <a:effectLst>
            <a:outerShdw blurRad="50800" dist="38100" algn="l" rotWithShape="0">
              <a:prstClr val="black">
                <a:alpha val="40000"/>
              </a:prstClr>
            </a:outerShdw>
          </a:effectLst>
        </p:spPr>
      </p:pic>
    </p:spTree>
    <p:custDataLst>
      <p:tags r:id="rId1"/>
    </p:custDataLst>
    <p:extLst>
      <p:ext uri="{BB962C8B-B14F-4D97-AF65-F5344CB8AC3E}">
        <p14:creationId xmlns:p14="http://schemas.microsoft.com/office/powerpoint/2010/main" val="3576083477"/>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p:cNvSpPr>
          <p:nvPr>
            <p:ph type="title"/>
          </p:nvPr>
        </p:nvSpPr>
        <p:spPr/>
        <p:txBody>
          <a:bodyPr>
            <a:normAutofit/>
          </a:bodyPr>
          <a:lstStyle/>
          <a:p>
            <a:r>
              <a:rPr lang="fr-CA" altLang="en-US" sz="4400" dirty="0"/>
              <a:t>N’oubliez pas…</a:t>
            </a:r>
          </a:p>
        </p:txBody>
      </p:sp>
      <p:sp>
        <p:nvSpPr>
          <p:cNvPr id="4" name="Rounded Rectangle 3"/>
          <p:cNvSpPr/>
          <p:nvPr/>
        </p:nvSpPr>
        <p:spPr>
          <a:xfrm>
            <a:off x="4731972" y="3084318"/>
            <a:ext cx="3029957" cy="1407607"/>
          </a:xfrm>
          <a:prstGeom prst="roundRect">
            <a:avLst/>
          </a:prstGeom>
          <a:solidFill>
            <a:srgbClr val="006498"/>
          </a:solidFill>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fr-CA" sz="2800" b="0" i="0" u="none" strike="noStrike" kern="1200" cap="none" spc="0" normalizeH="0" baseline="0" dirty="0">
                <a:ln>
                  <a:noFill/>
                </a:ln>
                <a:solidFill>
                  <a:prstClr val="white"/>
                </a:solidFill>
                <a:effectLst/>
                <a:uLnTx/>
                <a:uFillTx/>
                <a:latin typeface="LORA REGULAR ROMAN" panose="020B0604020202020204" charset="0"/>
              </a:rPr>
              <a:t>Les événements stressants</a:t>
            </a:r>
          </a:p>
        </p:txBody>
      </p:sp>
      <p:sp>
        <p:nvSpPr>
          <p:cNvPr id="6" name="Right Arrow 5">
            <a:extLst>
              <a:ext uri="{C183D7F6-B498-43B3-948B-1728B52AA6E4}">
                <adec:decorative xmlns:adec="http://schemas.microsoft.com/office/drawing/2017/decorative" val="1"/>
              </a:ext>
            </a:extLst>
          </p:cNvPr>
          <p:cNvSpPr/>
          <p:nvPr/>
        </p:nvSpPr>
        <p:spPr>
          <a:xfrm>
            <a:off x="7828563" y="3453520"/>
            <a:ext cx="1023288" cy="374646"/>
          </a:xfrm>
          <a:prstGeom prst="rightArrow">
            <a:avLst/>
          </a:prstGeom>
          <a:solidFill>
            <a:srgbClr val="F1693E"/>
          </a:solidFill>
          <a:ln>
            <a:solidFill>
              <a:srgbClr val="F1693E"/>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fr-CA" sz="2400" b="0" i="0" u="none" strike="noStrike" kern="1200" cap="none" spc="0" normalizeH="0" baseline="0">
              <a:ln>
                <a:noFill/>
              </a:ln>
              <a:solidFill>
                <a:prstClr val="white"/>
              </a:solidFill>
              <a:effectLst/>
              <a:uLnTx/>
              <a:uFillTx/>
              <a:ea typeface="+mn-ea"/>
              <a:cs typeface="+mn-cs"/>
            </a:endParaRPr>
          </a:p>
        </p:txBody>
      </p:sp>
      <p:sp>
        <p:nvSpPr>
          <p:cNvPr id="18" name="Right Arrow 17">
            <a:extLst>
              <a:ext uri="{C183D7F6-B498-43B3-948B-1728B52AA6E4}">
                <adec:decorative xmlns:adec="http://schemas.microsoft.com/office/drawing/2017/decorative" val="1"/>
              </a:ext>
            </a:extLst>
          </p:cNvPr>
          <p:cNvSpPr/>
          <p:nvPr/>
        </p:nvSpPr>
        <p:spPr>
          <a:xfrm rot="10800000">
            <a:off x="3718728" y="3453520"/>
            <a:ext cx="946610" cy="373580"/>
          </a:xfrm>
          <a:prstGeom prst="rightArrow">
            <a:avLst/>
          </a:prstGeom>
          <a:solidFill>
            <a:srgbClr val="F1693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fr-CA" sz="2400" b="0" i="0" u="none" strike="noStrike" kern="1200" cap="none" spc="0" normalizeH="0" baseline="0">
              <a:ln>
                <a:noFill/>
              </a:ln>
              <a:solidFill>
                <a:prstClr val="white"/>
              </a:solidFill>
              <a:effectLst/>
              <a:uLnTx/>
              <a:uFillTx/>
              <a:ea typeface="+mn-ea"/>
              <a:cs typeface="+mn-cs"/>
            </a:endParaRPr>
          </a:p>
        </p:txBody>
      </p:sp>
      <p:sp>
        <p:nvSpPr>
          <p:cNvPr id="7" name="Rounded Rectangle 6"/>
          <p:cNvSpPr/>
          <p:nvPr/>
        </p:nvSpPr>
        <p:spPr>
          <a:xfrm>
            <a:off x="4751873" y="4588843"/>
            <a:ext cx="2903620" cy="1060843"/>
          </a:xfrm>
          <a:prstGeom prst="roundRect">
            <a:avLst>
              <a:gd name="adj" fmla="val 26851"/>
            </a:avLst>
          </a:prstGeom>
          <a:solidFill>
            <a:srgbClr val="78C044"/>
          </a:solidFill>
          <a:ln/>
        </p:spPr>
        <p:style>
          <a:lnRef idx="3">
            <a:schemeClr val="lt1"/>
          </a:lnRef>
          <a:fillRef idx="1">
            <a:schemeClr val="accent4"/>
          </a:fillRef>
          <a:effectRef idx="1">
            <a:schemeClr val="accent4"/>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fr-CA" sz="2800" b="0" i="0" u="none" strike="noStrike" kern="1200" cap="none" spc="0" normalizeH="0" baseline="0" dirty="0">
                <a:ln>
                  <a:noFill/>
                </a:ln>
                <a:solidFill>
                  <a:schemeClr val="bg1"/>
                </a:solidFill>
                <a:effectLst/>
                <a:uLnTx/>
                <a:uFillTx/>
                <a:latin typeface="LORA REGULAR ROMAN" panose="020B0604020202020204" charset="0"/>
              </a:rPr>
              <a:t>C’est acceptable… </a:t>
            </a:r>
          </a:p>
        </p:txBody>
      </p:sp>
      <p:sp>
        <p:nvSpPr>
          <p:cNvPr id="21" name="Rounded Rectangle 20"/>
          <p:cNvSpPr/>
          <p:nvPr/>
        </p:nvSpPr>
        <p:spPr>
          <a:xfrm>
            <a:off x="911425" y="5214359"/>
            <a:ext cx="2903620" cy="1325562"/>
          </a:xfrm>
          <a:prstGeom prst="roundRect">
            <a:avLst/>
          </a:prstGeom>
          <a:solidFill>
            <a:srgbClr val="78C044"/>
          </a:solidFill>
          <a:ln/>
        </p:spPr>
        <p:style>
          <a:lnRef idx="3">
            <a:schemeClr val="lt1"/>
          </a:lnRef>
          <a:fillRef idx="1">
            <a:schemeClr val="accent4"/>
          </a:fillRef>
          <a:effectRef idx="1">
            <a:schemeClr val="accent4"/>
          </a:effectRef>
          <a:fontRef idx="minor">
            <a:schemeClr val="lt1"/>
          </a:fontRef>
        </p:style>
        <p:txBody>
          <a:bodyPr rtlCol="0" anchor="ctr"/>
          <a:lstStyle/>
          <a:p>
            <a:pPr lvl="0" algn="ctr" defTabSz="609585">
              <a:defRPr/>
            </a:pPr>
            <a:r>
              <a:rPr lang="fr-CA" sz="2800" dirty="0">
                <a:solidFill>
                  <a:schemeClr val="bg1"/>
                </a:solidFill>
                <a:latin typeface="LORA REGULAR ROMAN" panose="020B0604020202020204" charset="0"/>
              </a:rPr>
              <a:t>de ne pas être en détresse </a:t>
            </a:r>
          </a:p>
        </p:txBody>
      </p:sp>
      <p:sp>
        <p:nvSpPr>
          <p:cNvPr id="22" name="Rounded Rectangle 21"/>
          <p:cNvSpPr/>
          <p:nvPr/>
        </p:nvSpPr>
        <p:spPr>
          <a:xfrm>
            <a:off x="8445731" y="5214359"/>
            <a:ext cx="3136670" cy="1278516"/>
          </a:xfrm>
          <a:prstGeom prst="roundRect">
            <a:avLst/>
          </a:prstGeom>
          <a:solidFill>
            <a:srgbClr val="78C044"/>
          </a:solidFill>
          <a:ln/>
        </p:spPr>
        <p:style>
          <a:lnRef idx="3">
            <a:schemeClr val="lt1"/>
          </a:lnRef>
          <a:fillRef idx="1">
            <a:schemeClr val="accent4"/>
          </a:fillRef>
          <a:effectRef idx="1">
            <a:schemeClr val="accent4"/>
          </a:effectRef>
          <a:fontRef idx="minor">
            <a:schemeClr val="lt1"/>
          </a:fontRef>
        </p:style>
        <p:txBody>
          <a:bodyPr rtlCol="0" anchor="ctr"/>
          <a:lstStyle/>
          <a:p>
            <a:pPr lvl="0" algn="ctr" defTabSz="609585">
              <a:defRPr/>
            </a:pPr>
            <a:r>
              <a:rPr lang="fr-CA" sz="2800" dirty="0">
                <a:solidFill>
                  <a:schemeClr val="bg1"/>
                </a:solidFill>
                <a:latin typeface="LORA REGULAR ROMAN" panose="020B0604020202020204" charset="0"/>
              </a:rPr>
              <a:t>…d’être en détresse</a:t>
            </a:r>
          </a:p>
        </p:txBody>
      </p:sp>
      <p:cxnSp>
        <p:nvCxnSpPr>
          <p:cNvPr id="25" name="Straight Arrow Connector 24">
            <a:extLst>
              <a:ext uri="{C183D7F6-B498-43B3-948B-1728B52AA6E4}">
                <adec:decorative xmlns:adec="http://schemas.microsoft.com/office/drawing/2017/decorative" val="1"/>
              </a:ext>
            </a:extLst>
          </p:cNvPr>
          <p:cNvCxnSpPr>
            <a:cxnSpLocks/>
            <a:stCxn id="7" idx="3"/>
            <a:endCxn id="22" idx="1"/>
          </p:cNvCxnSpPr>
          <p:nvPr/>
        </p:nvCxnSpPr>
        <p:spPr>
          <a:xfrm>
            <a:off x="7655493" y="5119265"/>
            <a:ext cx="790238" cy="734352"/>
          </a:xfrm>
          <a:prstGeom prst="straightConnector1">
            <a:avLst/>
          </a:prstGeom>
          <a:ln>
            <a:headEnd type="none"/>
            <a:tailEnd type="triangle" w="lg" len="lg"/>
          </a:ln>
        </p:spPr>
        <p:style>
          <a:lnRef idx="2">
            <a:schemeClr val="accent4"/>
          </a:lnRef>
          <a:fillRef idx="0">
            <a:schemeClr val="accent4"/>
          </a:fillRef>
          <a:effectRef idx="1">
            <a:schemeClr val="accent4"/>
          </a:effectRef>
          <a:fontRef idx="minor">
            <a:schemeClr val="tx1"/>
          </a:fontRef>
        </p:style>
      </p:cxnSp>
      <p:cxnSp>
        <p:nvCxnSpPr>
          <p:cNvPr id="5" name="Straight Arrow Connector 4">
            <a:extLst>
              <a:ext uri="{FF2B5EF4-FFF2-40B4-BE49-F238E27FC236}">
                <a16:creationId xmlns:a16="http://schemas.microsoft.com/office/drawing/2014/main" id="{77ABA262-91E5-D516-86DD-77C53D03593C}"/>
              </a:ext>
              <a:ext uri="{C183D7F6-B498-43B3-948B-1728B52AA6E4}">
                <adec:decorative xmlns:adec="http://schemas.microsoft.com/office/drawing/2017/decorative" val="1"/>
              </a:ext>
            </a:extLst>
          </p:cNvPr>
          <p:cNvCxnSpPr>
            <a:cxnSpLocks/>
            <a:endCxn id="21" idx="3"/>
          </p:cNvCxnSpPr>
          <p:nvPr/>
        </p:nvCxnSpPr>
        <p:spPr>
          <a:xfrm flipH="1">
            <a:off x="3815045" y="5251624"/>
            <a:ext cx="946608" cy="625516"/>
          </a:xfrm>
          <a:prstGeom prst="straightConnector1">
            <a:avLst/>
          </a:prstGeom>
          <a:ln>
            <a:headEnd type="none"/>
            <a:tailEnd type="triangle" w="lg" len="lg"/>
          </a:ln>
        </p:spPr>
        <p:style>
          <a:lnRef idx="2">
            <a:schemeClr val="accent4"/>
          </a:lnRef>
          <a:fillRef idx="0">
            <a:schemeClr val="accent4"/>
          </a:fillRef>
          <a:effectRef idx="1">
            <a:schemeClr val="accent4"/>
          </a:effectRef>
          <a:fontRef idx="minor">
            <a:schemeClr val="tx1"/>
          </a:fontRef>
        </p:style>
      </p:cxnSp>
      <p:sp>
        <p:nvSpPr>
          <p:cNvPr id="2" name="Slide Number Placeholder 3">
            <a:extLst>
              <a:ext uri="{FF2B5EF4-FFF2-40B4-BE49-F238E27FC236}">
                <a16:creationId xmlns:a16="http://schemas.microsoft.com/office/drawing/2014/main" id="{A83738ED-F039-05AA-340F-2CABCDE91BDA}"/>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124</a:t>
            </a:fld>
            <a:endParaRPr lang="fr-CA">
              <a:latin typeface="Lora Regular Roman" pitchFamily="2" charset="0"/>
            </a:endParaRPr>
          </a:p>
        </p:txBody>
      </p:sp>
      <p:pic>
        <p:nvPicPr>
          <p:cNvPr id="3" name="Picture 2">
            <a:extLst>
              <a:ext uri="{FF2B5EF4-FFF2-40B4-BE49-F238E27FC236}">
                <a16:creationId xmlns:a16="http://schemas.microsoft.com/office/drawing/2014/main" id="{F47E95D1-7B26-4284-D239-69905E4C8845}"/>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976153" y="1690688"/>
            <a:ext cx="2561762" cy="3404480"/>
          </a:xfrm>
          <a:prstGeom prst="rect">
            <a:avLst/>
          </a:prstGeom>
          <a:effectLst>
            <a:outerShdw blurRad="50800" dist="38100" algn="l" rotWithShape="0">
              <a:prstClr val="black">
                <a:alpha val="40000"/>
              </a:prstClr>
            </a:outerShdw>
          </a:effectLst>
        </p:spPr>
      </p:pic>
      <p:pic>
        <p:nvPicPr>
          <p:cNvPr id="8" name="Picture 7">
            <a:extLst>
              <a:ext uri="{FF2B5EF4-FFF2-40B4-BE49-F238E27FC236}">
                <a16:creationId xmlns:a16="http://schemas.microsoft.com/office/drawing/2014/main" id="{88F7C679-7247-9BDA-0769-0DBF3693A887}"/>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l="51456" t="9871" r="6441" b="4209"/>
          <a:stretch/>
        </p:blipFill>
        <p:spPr>
          <a:xfrm>
            <a:off x="8958310" y="1690688"/>
            <a:ext cx="2501117" cy="3404480"/>
          </a:xfrm>
          <a:prstGeom prst="rect">
            <a:avLst/>
          </a:prstGeom>
          <a:effectLst>
            <a:outerShdw blurRad="50800" dist="38100" algn="l" rotWithShape="0">
              <a:prstClr val="black">
                <a:alpha val="40000"/>
              </a:prstClr>
            </a:outerShdw>
          </a:effectLst>
        </p:spPr>
      </p:pic>
    </p:spTree>
    <p:custDataLst>
      <p:tags r:id="rId1"/>
    </p:custDataLst>
    <p:extLst>
      <p:ext uri="{BB962C8B-B14F-4D97-AF65-F5344CB8AC3E}">
        <p14:creationId xmlns:p14="http://schemas.microsoft.com/office/powerpoint/2010/main" val="60832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fade">
                                      <p:cBhvr>
                                        <p:cTn id="13" dur="500"/>
                                        <p:tgtEl>
                                          <p:spTgt spid="21"/>
                                        </p:tgtEl>
                                      </p:cBhvr>
                                    </p:animEffect>
                                  </p:childTnLst>
                                </p:cTn>
                              </p:par>
                              <p:par>
                                <p:cTn id="14" presetID="10" presetClass="entr" presetSubtype="0" fill="hold" nodeType="withEffect">
                                  <p:stCondLst>
                                    <p:cond delay="0"/>
                                  </p:stCondLst>
                                  <p:childTnLst>
                                    <p:set>
                                      <p:cBhvr>
                                        <p:cTn id="15" dur="1" fill="hold">
                                          <p:stCondLst>
                                            <p:cond delay="0"/>
                                          </p:stCondLst>
                                        </p:cTn>
                                        <p:tgtEl>
                                          <p:spTgt spid="25"/>
                                        </p:tgtEl>
                                        <p:attrNameLst>
                                          <p:attrName>style.visibility</p:attrName>
                                        </p:attrNameLst>
                                      </p:cBhvr>
                                      <p:to>
                                        <p:strVal val="visible"/>
                                      </p:to>
                                    </p:set>
                                    <p:animEffect transition="in" filter="fade">
                                      <p:cBhvr>
                                        <p:cTn id="16" dur="500"/>
                                        <p:tgtEl>
                                          <p:spTgt spid="25"/>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fade">
                                      <p:cBhvr>
                                        <p:cTn id="1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1" grpId="0" animBg="1"/>
      <p:bldP spid="22" grpId="0" animBg="1"/>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7136" y="236243"/>
            <a:ext cx="10515600" cy="1325563"/>
          </a:xfrm>
        </p:spPr>
        <p:txBody>
          <a:bodyPr/>
          <a:lstStyle/>
          <a:p>
            <a:r>
              <a:rPr lang="en-US" dirty="0" err="1"/>
              <a:t>L’examen</a:t>
            </a:r>
            <a:r>
              <a:rPr lang="en-US" dirty="0"/>
              <a:t> </a:t>
            </a:r>
            <a:r>
              <a:rPr lang="en-US" dirty="0" err="1"/>
              <a:t>ponctuel</a:t>
            </a:r>
            <a:r>
              <a:rPr lang="en-US" dirty="0"/>
              <a:t> de </a:t>
            </a:r>
            <a:r>
              <a:rPr lang="en-US" dirty="0" err="1"/>
              <a:t>l’incident</a:t>
            </a:r>
            <a:r>
              <a:rPr lang="en-US" dirty="0"/>
              <a:t> (EPI)</a:t>
            </a:r>
          </a:p>
        </p:txBody>
      </p:sp>
      <p:sp>
        <p:nvSpPr>
          <p:cNvPr id="5" name="Content Placeholder 4">
            <a:extLst>
              <a:ext uri="{FF2B5EF4-FFF2-40B4-BE49-F238E27FC236}">
                <a16:creationId xmlns:a16="http://schemas.microsoft.com/office/drawing/2014/main" id="{2D94CFA4-CB45-48EA-97A5-9AE1739B6BCE}"/>
              </a:ext>
            </a:extLst>
          </p:cNvPr>
          <p:cNvSpPr>
            <a:spLocks noGrp="1"/>
          </p:cNvSpPr>
          <p:nvPr>
            <p:ph idx="1"/>
          </p:nvPr>
        </p:nvSpPr>
        <p:spPr>
          <a:xfrm>
            <a:off x="547136" y="2274799"/>
            <a:ext cx="5716903" cy="3406244"/>
          </a:xfrm>
        </p:spPr>
        <p:txBody>
          <a:bodyPr>
            <a:normAutofit/>
          </a:bodyPr>
          <a:lstStyle/>
          <a:p>
            <a:pPr marL="0" lvl="1" indent="0">
              <a:lnSpc>
                <a:spcPct val="100000"/>
              </a:lnSpc>
              <a:buNone/>
            </a:pPr>
            <a:r>
              <a:rPr lang="fr-FR" b="1" dirty="0">
                <a:latin typeface="Lora" pitchFamily="2" charset="0"/>
              </a:rPr>
              <a:t>QUOI –</a:t>
            </a:r>
            <a:r>
              <a:rPr lang="fr-FR" dirty="0">
                <a:latin typeface="Lora" pitchFamily="2" charset="0"/>
              </a:rPr>
              <a:t> Outil pour guider les conversations afin de réduire le stress dans votre équipe.</a:t>
            </a:r>
          </a:p>
          <a:p>
            <a:pPr marL="0" lvl="1" indent="0">
              <a:lnSpc>
                <a:spcPct val="100000"/>
              </a:lnSpc>
              <a:buNone/>
            </a:pPr>
            <a:endParaRPr lang="fr-FR" dirty="0">
              <a:latin typeface="Lora" pitchFamily="2" charset="0"/>
            </a:endParaRPr>
          </a:p>
          <a:p>
            <a:pPr marL="0" lvl="1" indent="0">
              <a:lnSpc>
                <a:spcPct val="100000"/>
              </a:lnSpc>
              <a:buNone/>
            </a:pPr>
            <a:r>
              <a:rPr lang="fr-FR" b="1" dirty="0">
                <a:latin typeface="Lora" pitchFamily="2" charset="0"/>
              </a:rPr>
              <a:t>QUAND –</a:t>
            </a:r>
            <a:r>
              <a:rPr lang="fr-FR" dirty="0">
                <a:latin typeface="Lora" pitchFamily="2" charset="0"/>
              </a:rPr>
              <a:t> Suite à un incident sur le lieu de travail, une fois la menace immédiate passée.</a:t>
            </a:r>
            <a:endParaRPr lang="en-CA" dirty="0">
              <a:latin typeface="Lora" pitchFamily="2" charset="0"/>
            </a:endParaRPr>
          </a:p>
        </p:txBody>
      </p:sp>
      <p:sp>
        <p:nvSpPr>
          <p:cNvPr id="6" name="Slide Number Placeholder 3">
            <a:extLst>
              <a:ext uri="{FF2B5EF4-FFF2-40B4-BE49-F238E27FC236}">
                <a16:creationId xmlns:a16="http://schemas.microsoft.com/office/drawing/2014/main" id="{B9CDC815-9107-32AA-5FC2-3BDE78D0D204}"/>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en-US" smtClean="0">
                <a:latin typeface="Lora Regular Roman" pitchFamily="2" charset="0"/>
              </a:rPr>
              <a:pPr/>
              <a:t>125</a:t>
            </a:fld>
            <a:endParaRPr lang="en-US" dirty="0">
              <a:latin typeface="Lora Regular Roman" pitchFamily="2" charset="0"/>
            </a:endParaRPr>
          </a:p>
        </p:txBody>
      </p:sp>
      <p:pic>
        <p:nvPicPr>
          <p:cNvPr id="4" name="Picture 3" descr="People in group sharing">
            <a:extLst>
              <a:ext uri="{FF2B5EF4-FFF2-40B4-BE49-F238E27FC236}">
                <a16:creationId xmlns:a16="http://schemas.microsoft.com/office/drawing/2014/main" id="{816EBDA5-6BB6-CA61-D04E-E0C42752ACBB}"/>
              </a:ext>
            </a:extLst>
          </p:cNvPr>
          <p:cNvPicPr>
            <a:picLocks noChangeAspect="1"/>
          </p:cNvPicPr>
          <p:nvPr/>
        </p:nvPicPr>
        <p:blipFill rotWithShape="1">
          <a:blip r:embed="rId4">
            <a:extLst>
              <a:ext uri="{28A0092B-C50C-407E-A947-70E740481C1C}">
                <a14:useLocalDpi xmlns:a14="http://schemas.microsoft.com/office/drawing/2010/main" val="0"/>
              </a:ext>
            </a:extLst>
          </a:blip>
          <a:srcRect l="14134" r="19200"/>
          <a:stretch/>
        </p:blipFill>
        <p:spPr>
          <a:xfrm>
            <a:off x="6460229" y="1561806"/>
            <a:ext cx="4602507" cy="4602507"/>
          </a:xfrm>
          <a:prstGeom prst="flowChartConnector">
            <a:avLst/>
          </a:prstGeom>
          <a:effectLst>
            <a:outerShdw blurRad="50800" dist="38100" algn="l" rotWithShape="0">
              <a:prstClr val="black">
                <a:alpha val="40000"/>
              </a:prstClr>
            </a:outerShdw>
          </a:effectLst>
        </p:spPr>
      </p:pic>
    </p:spTree>
    <p:custDataLst>
      <p:tags r:id="rId1"/>
    </p:custDataLst>
    <p:extLst>
      <p:ext uri="{BB962C8B-B14F-4D97-AF65-F5344CB8AC3E}">
        <p14:creationId xmlns:p14="http://schemas.microsoft.com/office/powerpoint/2010/main" val="14220086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4">
            <a:extLst>
              <a:ext uri="{FF2B5EF4-FFF2-40B4-BE49-F238E27FC236}">
                <a16:creationId xmlns:a16="http://schemas.microsoft.com/office/drawing/2014/main" id="{AE264130-178C-4580-9D96-E2B18B169F1E}"/>
              </a:ext>
            </a:extLst>
          </p:cNvPr>
          <p:cNvSpPr>
            <a:spLocks noGrp="1"/>
          </p:cNvSpPr>
          <p:nvPr>
            <p:ph type="title"/>
          </p:nvPr>
        </p:nvSpPr>
        <p:spPr>
          <a:xfrm>
            <a:off x="394937" y="241498"/>
            <a:ext cx="10658073" cy="731091"/>
          </a:xfrm>
        </p:spPr>
        <p:txBody>
          <a:bodyPr>
            <a:noAutofit/>
          </a:bodyPr>
          <a:lstStyle/>
          <a:p>
            <a:pPr>
              <a:defRPr/>
            </a:pPr>
            <a:r>
              <a:rPr lang="fr-CA" sz="3200" dirty="0"/>
              <a:t>Les étapes de l’examen ponctuel de l’incident (EPI)</a:t>
            </a:r>
          </a:p>
        </p:txBody>
      </p:sp>
      <p:sp>
        <p:nvSpPr>
          <p:cNvPr id="15" name="Content Placeholder 8">
            <a:extLst>
              <a:ext uri="{FF2B5EF4-FFF2-40B4-BE49-F238E27FC236}">
                <a16:creationId xmlns:a16="http://schemas.microsoft.com/office/drawing/2014/main" id="{2F9CFC8B-4C99-46E6-A5F9-6096B7BC7D0B}"/>
              </a:ext>
            </a:extLst>
          </p:cNvPr>
          <p:cNvSpPr>
            <a:spLocks noGrp="1"/>
          </p:cNvSpPr>
          <p:nvPr>
            <p:ph idx="1"/>
          </p:nvPr>
        </p:nvSpPr>
        <p:spPr>
          <a:xfrm>
            <a:off x="5940769" y="938233"/>
            <a:ext cx="6079139" cy="1438749"/>
          </a:xfrm>
        </p:spPr>
        <p:txBody>
          <a:bodyPr>
            <a:noAutofit/>
          </a:bodyPr>
          <a:lstStyle/>
          <a:p>
            <a:pPr marL="230400" lvl="1">
              <a:lnSpc>
                <a:spcPct val="150000"/>
              </a:lnSpc>
              <a:spcAft>
                <a:spcPts val="1000"/>
              </a:spcAft>
              <a:buClr>
                <a:srgbClr val="72BF44"/>
              </a:buClr>
              <a:buFont typeface="Wingdings" panose="05000000000000000000" pitchFamily="2" charset="2"/>
              <a:buChar char="ü"/>
              <a:defRPr/>
            </a:pPr>
            <a:r>
              <a:rPr lang="fr-CA" sz="1600" dirty="0">
                <a:solidFill>
                  <a:prstClr val="black"/>
                </a:solidFill>
                <a:latin typeface="Lora" pitchFamily="2" charset="0"/>
              </a:rPr>
              <a:t>Reconnaître que quelque chose s’est passé.</a:t>
            </a:r>
          </a:p>
          <a:p>
            <a:pPr marL="230400" lvl="1">
              <a:lnSpc>
                <a:spcPct val="150000"/>
              </a:lnSpc>
              <a:spcAft>
                <a:spcPts val="1000"/>
              </a:spcAft>
              <a:buClr>
                <a:srgbClr val="72BF44"/>
              </a:buClr>
              <a:buFont typeface="Wingdings" panose="05000000000000000000" pitchFamily="2" charset="2"/>
              <a:buChar char="ü"/>
              <a:defRPr/>
            </a:pPr>
            <a:r>
              <a:rPr lang="fr-FR" sz="1600" dirty="0">
                <a:solidFill>
                  <a:prstClr val="black"/>
                </a:solidFill>
                <a:latin typeface="Lora" pitchFamily="2" charset="0"/>
              </a:rPr>
              <a:t>Revoyez les faits sans aller dans les détails.</a:t>
            </a:r>
          </a:p>
          <a:p>
            <a:pPr marL="230400" lvl="1">
              <a:lnSpc>
                <a:spcPct val="150000"/>
              </a:lnSpc>
              <a:spcAft>
                <a:spcPts val="1000"/>
              </a:spcAft>
              <a:buClr>
                <a:srgbClr val="72BF44"/>
              </a:buClr>
              <a:buFont typeface="Wingdings" panose="05000000000000000000" pitchFamily="2" charset="2"/>
              <a:buChar char="ü"/>
              <a:defRPr/>
            </a:pPr>
            <a:r>
              <a:rPr lang="fr-FR" sz="1600" dirty="0">
                <a:solidFill>
                  <a:prstClr val="black"/>
                </a:solidFill>
                <a:latin typeface="Lora" pitchFamily="2" charset="0"/>
              </a:rPr>
              <a:t>Écouter et donner l’occasion de discuter.</a:t>
            </a:r>
          </a:p>
          <a:p>
            <a:pPr marL="230400" lvl="1">
              <a:lnSpc>
                <a:spcPct val="150000"/>
              </a:lnSpc>
              <a:spcAft>
                <a:spcPts val="1000"/>
              </a:spcAft>
              <a:buClr>
                <a:srgbClr val="72BF44"/>
              </a:buClr>
              <a:buFont typeface="Wingdings" panose="05000000000000000000" pitchFamily="2" charset="2"/>
              <a:buChar char="ü"/>
              <a:defRPr/>
            </a:pPr>
            <a:r>
              <a:rPr lang="fr-FR" sz="1600" dirty="0">
                <a:solidFill>
                  <a:prstClr val="black"/>
                </a:solidFill>
                <a:latin typeface="Lora" pitchFamily="2" charset="0"/>
              </a:rPr>
              <a:t>Aider les membres de votre équipe à faire le point sur leur santé mentale.</a:t>
            </a:r>
          </a:p>
          <a:p>
            <a:pPr marL="230400" lvl="1">
              <a:lnSpc>
                <a:spcPct val="150000"/>
              </a:lnSpc>
              <a:spcAft>
                <a:spcPts val="1000"/>
              </a:spcAft>
              <a:buClr>
                <a:srgbClr val="72BF44"/>
              </a:buClr>
              <a:buFont typeface="Wingdings" panose="05000000000000000000" pitchFamily="2" charset="2"/>
              <a:buChar char="ü"/>
              <a:defRPr/>
            </a:pPr>
            <a:r>
              <a:rPr lang="fr-FR" sz="1600" dirty="0">
                <a:solidFill>
                  <a:prstClr val="black"/>
                </a:solidFill>
                <a:latin typeface="Lora" pitchFamily="2" charset="0"/>
              </a:rPr>
              <a:t>Leur rappeler de se servir de de stratégies d'adaptation saines.</a:t>
            </a:r>
          </a:p>
          <a:p>
            <a:pPr marL="230400" lvl="1">
              <a:lnSpc>
                <a:spcPct val="150000"/>
              </a:lnSpc>
              <a:spcAft>
                <a:spcPts val="1000"/>
              </a:spcAft>
              <a:buClr>
                <a:srgbClr val="72BF44"/>
              </a:buClr>
              <a:buFont typeface="Wingdings" panose="05000000000000000000" pitchFamily="2" charset="2"/>
              <a:buChar char="ü"/>
              <a:defRPr/>
            </a:pPr>
            <a:r>
              <a:rPr lang="fr-FR" sz="1600" dirty="0">
                <a:solidFill>
                  <a:prstClr val="black"/>
                </a:solidFill>
                <a:latin typeface="Lora" pitchFamily="2" charset="0"/>
              </a:rPr>
              <a:t>Partager les ressources et soutiens disponibles.</a:t>
            </a:r>
          </a:p>
          <a:p>
            <a:pPr marL="230400" lvl="1">
              <a:lnSpc>
                <a:spcPct val="150000"/>
              </a:lnSpc>
              <a:spcAft>
                <a:spcPts val="1000"/>
              </a:spcAft>
              <a:buClr>
                <a:srgbClr val="72BF44"/>
              </a:buClr>
              <a:buFont typeface="Wingdings" panose="05000000000000000000" pitchFamily="2" charset="2"/>
              <a:buChar char="ü"/>
              <a:defRPr/>
            </a:pPr>
            <a:r>
              <a:rPr lang="fr-FR" sz="1600" dirty="0">
                <a:solidFill>
                  <a:prstClr val="black"/>
                </a:solidFill>
                <a:latin typeface="Lora" pitchFamily="2" charset="0"/>
              </a:rPr>
              <a:t>Observer votre équipe et faire un suivi auprès de ses membres dans les heures, jours et semaines qui suivent.</a:t>
            </a:r>
          </a:p>
          <a:p>
            <a:pPr marL="230400" lvl="1">
              <a:lnSpc>
                <a:spcPct val="150000"/>
              </a:lnSpc>
              <a:spcAft>
                <a:spcPts val="1000"/>
              </a:spcAft>
              <a:buClr>
                <a:srgbClr val="72BF44"/>
              </a:buClr>
              <a:buFont typeface="Wingdings" panose="05000000000000000000" pitchFamily="2" charset="2"/>
              <a:buChar char="ü"/>
              <a:defRPr/>
            </a:pPr>
            <a:r>
              <a:rPr lang="fr-FR" sz="1600" dirty="0">
                <a:solidFill>
                  <a:prstClr val="black"/>
                </a:solidFill>
                <a:latin typeface="Lora" pitchFamily="2" charset="0"/>
              </a:rPr>
              <a:t>Adopter des stratégies d'accommodements saines et demander de l’aide si nécessaire.</a:t>
            </a:r>
          </a:p>
          <a:p>
            <a:pPr marL="230400" lvl="1">
              <a:lnSpc>
                <a:spcPct val="150000"/>
              </a:lnSpc>
              <a:spcAft>
                <a:spcPts val="1200"/>
              </a:spcAft>
              <a:buClr>
                <a:srgbClr val="72BF44"/>
              </a:buClr>
              <a:buFont typeface="Wingdings" panose="05000000000000000000" pitchFamily="2" charset="2"/>
              <a:buChar char="ü"/>
              <a:defRPr/>
            </a:pPr>
            <a:endParaRPr lang="fr-CA" sz="1700" dirty="0">
              <a:solidFill>
                <a:prstClr val="black"/>
              </a:solidFill>
              <a:latin typeface="Lora" pitchFamily="2" charset="0"/>
            </a:endParaRPr>
          </a:p>
          <a:p>
            <a:pPr marL="230400" lvl="1">
              <a:lnSpc>
                <a:spcPct val="150000"/>
              </a:lnSpc>
              <a:spcAft>
                <a:spcPts val="1200"/>
              </a:spcAft>
              <a:buClr>
                <a:srgbClr val="72BF44"/>
              </a:buClr>
              <a:buFont typeface="Wingdings" panose="05000000000000000000" pitchFamily="2" charset="2"/>
              <a:buChar char="ü"/>
              <a:defRPr/>
            </a:pPr>
            <a:endParaRPr lang="fr-CA" sz="1700" dirty="0">
              <a:solidFill>
                <a:prstClr val="black"/>
              </a:solidFill>
              <a:highlight>
                <a:srgbClr val="FFFF00"/>
              </a:highlight>
              <a:latin typeface="Lora" pitchFamily="2" charset="0"/>
            </a:endParaRPr>
          </a:p>
        </p:txBody>
      </p:sp>
      <p:sp>
        <p:nvSpPr>
          <p:cNvPr id="17" name="TextBox 16">
            <a:extLst>
              <a:ext uri="{FF2B5EF4-FFF2-40B4-BE49-F238E27FC236}">
                <a16:creationId xmlns:a16="http://schemas.microsoft.com/office/drawing/2014/main" id="{2A0AE5D1-89BC-4FC4-B70F-3E2EAB934A28}"/>
              </a:ext>
            </a:extLst>
          </p:cNvPr>
          <p:cNvSpPr txBox="1"/>
          <p:nvPr/>
        </p:nvSpPr>
        <p:spPr>
          <a:xfrm>
            <a:off x="3301561" y="1632999"/>
            <a:ext cx="2533803" cy="369332"/>
          </a:xfrm>
          <a:prstGeom prst="rect">
            <a:avLst/>
          </a:prstGeom>
          <a:noFill/>
        </p:spPr>
        <p:txBody>
          <a:bodyPr wrap="square" rtlCol="0" anchor="ctr">
            <a:spAutoFit/>
          </a:bodyPr>
          <a:lstStyle/>
          <a:p>
            <a:pPr algn="ctr">
              <a:defRPr/>
            </a:pPr>
            <a:r>
              <a:rPr lang="fr-CA" i="1" dirty="0">
                <a:solidFill>
                  <a:prstClr val="black"/>
                </a:solidFill>
                <a:latin typeface="Lora" pitchFamily="2" charset="0"/>
              </a:rPr>
              <a:t>Qu’admettez-vous?</a:t>
            </a:r>
          </a:p>
        </p:txBody>
      </p:sp>
      <p:sp>
        <p:nvSpPr>
          <p:cNvPr id="20" name="TextBox 19">
            <a:extLst>
              <a:ext uri="{FF2B5EF4-FFF2-40B4-BE49-F238E27FC236}">
                <a16:creationId xmlns:a16="http://schemas.microsoft.com/office/drawing/2014/main" id="{A21F0A0B-8A52-4A76-99FF-3FE8E6960BEA}"/>
              </a:ext>
            </a:extLst>
          </p:cNvPr>
          <p:cNvSpPr txBox="1"/>
          <p:nvPr/>
        </p:nvSpPr>
        <p:spPr>
          <a:xfrm>
            <a:off x="3301560" y="3347111"/>
            <a:ext cx="2533803" cy="923330"/>
          </a:xfrm>
          <a:prstGeom prst="rect">
            <a:avLst/>
          </a:prstGeom>
          <a:noFill/>
        </p:spPr>
        <p:txBody>
          <a:bodyPr wrap="square" rtlCol="0" anchor="ctr">
            <a:spAutoFit/>
          </a:bodyPr>
          <a:lstStyle/>
          <a:p>
            <a:pPr algn="ctr">
              <a:defRPr/>
            </a:pPr>
            <a:r>
              <a:rPr lang="fr-FR" i="1" dirty="0">
                <a:solidFill>
                  <a:prstClr val="black"/>
                </a:solidFill>
                <a:latin typeface="Lora" pitchFamily="2" charset="0"/>
              </a:rPr>
              <a:t>De quoi informerez et </a:t>
            </a:r>
            <a:r>
              <a:rPr lang="fr-FR" i="1" dirty="0" err="1">
                <a:solidFill>
                  <a:prstClr val="black"/>
                </a:solidFill>
                <a:latin typeface="Lora" pitchFamily="2" charset="0"/>
              </a:rPr>
              <a:t>rappelerez</a:t>
            </a:r>
            <a:r>
              <a:rPr lang="fr-FR" i="1" dirty="0">
                <a:solidFill>
                  <a:prstClr val="black"/>
                </a:solidFill>
                <a:latin typeface="Lora" pitchFamily="2" charset="0"/>
              </a:rPr>
              <a:t>-vous à votre équipe?</a:t>
            </a:r>
            <a:endParaRPr kumimoji="0" lang="fr-CA" sz="2300" b="0" i="1" u="none" strike="noStrike" kern="1200" cap="none" spc="0" normalizeH="0" baseline="0" dirty="0">
              <a:ln>
                <a:noFill/>
              </a:ln>
              <a:solidFill>
                <a:prstClr val="black"/>
              </a:solidFill>
              <a:effectLst/>
              <a:uLnTx/>
              <a:uFillTx/>
              <a:latin typeface="Lora" pitchFamily="2" charset="0"/>
            </a:endParaRPr>
          </a:p>
        </p:txBody>
      </p:sp>
      <p:sp>
        <p:nvSpPr>
          <p:cNvPr id="21" name="Title 9">
            <a:extLst>
              <a:ext uri="{FF2B5EF4-FFF2-40B4-BE49-F238E27FC236}">
                <a16:creationId xmlns:a16="http://schemas.microsoft.com/office/drawing/2014/main" id="{EAAA2AD8-BBD6-44CB-931F-03A7316A6A93}"/>
              </a:ext>
            </a:extLst>
          </p:cNvPr>
          <p:cNvSpPr txBox="1">
            <a:spLocks/>
          </p:cNvSpPr>
          <p:nvPr/>
        </p:nvSpPr>
        <p:spPr>
          <a:xfrm>
            <a:off x="924183" y="3427733"/>
            <a:ext cx="2045260" cy="73109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rgbClr val="0081C6"/>
                </a:solidFill>
                <a:latin typeface="+mj-lt"/>
                <a:ea typeface="+mj-ea"/>
                <a:cs typeface="+mj-cs"/>
              </a:defRPr>
            </a:lvl1pPr>
          </a:lstStyle>
          <a:p>
            <a:pPr lvl="0">
              <a:defRPr/>
            </a:pPr>
            <a:r>
              <a:rPr lang="fr-CA" sz="2600" b="1" dirty="0">
                <a:solidFill>
                  <a:srgbClr val="006498"/>
                </a:solidFill>
                <a:latin typeface="Red Hat Display" panose="02010303040201060303" pitchFamily="2" charset="0"/>
                <a:ea typeface="Red Hat Display" panose="02010303040201060303" pitchFamily="2" charset="0"/>
                <a:cs typeface="Red Hat Display" panose="02010303040201060303" pitchFamily="2" charset="0"/>
              </a:rPr>
              <a:t>Informer et rappeler</a:t>
            </a:r>
          </a:p>
        </p:txBody>
      </p:sp>
      <p:sp>
        <p:nvSpPr>
          <p:cNvPr id="22" name="Title 3">
            <a:extLst>
              <a:ext uri="{FF2B5EF4-FFF2-40B4-BE49-F238E27FC236}">
                <a16:creationId xmlns:a16="http://schemas.microsoft.com/office/drawing/2014/main" id="{0B5211D5-71A9-425B-B1BD-ED66A321E35D}"/>
              </a:ext>
            </a:extLst>
          </p:cNvPr>
          <p:cNvSpPr txBox="1">
            <a:spLocks/>
          </p:cNvSpPr>
          <p:nvPr/>
        </p:nvSpPr>
        <p:spPr>
          <a:xfrm>
            <a:off x="924181" y="5158014"/>
            <a:ext cx="2276218" cy="73109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rgbClr val="0081C6"/>
                </a:solidFill>
                <a:latin typeface="+mj-lt"/>
                <a:ea typeface="+mj-ea"/>
                <a:cs typeface="+mj-cs"/>
              </a:defRPr>
            </a:lvl1pPr>
          </a:lstStyle>
          <a:p>
            <a:pPr>
              <a:defRPr/>
            </a:pPr>
            <a:r>
              <a:rPr lang="fr-CA" sz="2600" b="1" dirty="0">
                <a:solidFill>
                  <a:srgbClr val="006498"/>
                </a:solidFill>
                <a:latin typeface="Red Hat Display" panose="02010303040201060303" pitchFamily="2" charset="0"/>
                <a:ea typeface="Red Hat Display" panose="02010303040201060303" pitchFamily="2" charset="0"/>
                <a:cs typeface="Red Hat Display" panose="02010303040201060303" pitchFamily="2" charset="0"/>
              </a:rPr>
              <a:t>Réagir et faire un suivi</a:t>
            </a:r>
          </a:p>
        </p:txBody>
      </p:sp>
      <p:sp>
        <p:nvSpPr>
          <p:cNvPr id="25" name="TextBox 24">
            <a:extLst>
              <a:ext uri="{FF2B5EF4-FFF2-40B4-BE49-F238E27FC236}">
                <a16:creationId xmlns:a16="http://schemas.microsoft.com/office/drawing/2014/main" id="{EFB1B8F0-2E8E-401F-B861-D5419B90560A}"/>
              </a:ext>
            </a:extLst>
          </p:cNvPr>
          <p:cNvSpPr txBox="1"/>
          <p:nvPr/>
        </p:nvSpPr>
        <p:spPr>
          <a:xfrm>
            <a:off x="3101910" y="5300183"/>
            <a:ext cx="2933107" cy="584775"/>
          </a:xfrm>
          <a:prstGeom prst="rect">
            <a:avLst/>
          </a:prstGeom>
          <a:noFill/>
        </p:spPr>
        <p:txBody>
          <a:bodyPr wrap="square" rtlCol="0" anchor="ctr">
            <a:spAutoFit/>
          </a:bodyPr>
          <a:lstStyle/>
          <a:p>
            <a:r>
              <a:rPr lang="fr-CA" sz="1600" i="1" dirty="0">
                <a:solidFill>
                  <a:prstClr val="black"/>
                </a:solidFill>
                <a:latin typeface="Lora" pitchFamily="2" charset="0"/>
              </a:rPr>
              <a:t>Que pouvez-vous faire pour soutenir votre équipe?</a:t>
            </a:r>
            <a:endParaRPr lang="en-US" sz="1600" i="1" dirty="0">
              <a:solidFill>
                <a:prstClr val="black"/>
              </a:solidFill>
              <a:latin typeface="Lora" pitchFamily="2" charset="0"/>
            </a:endParaRPr>
          </a:p>
        </p:txBody>
      </p:sp>
      <p:sp>
        <p:nvSpPr>
          <p:cNvPr id="3" name="Slide Number Placeholder 3">
            <a:extLst>
              <a:ext uri="{FF2B5EF4-FFF2-40B4-BE49-F238E27FC236}">
                <a16:creationId xmlns:a16="http://schemas.microsoft.com/office/drawing/2014/main" id="{38B16EFD-1CB4-1E9B-89AE-7C6E497B26C5}"/>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126</a:t>
            </a:fld>
            <a:endParaRPr lang="fr-CA" dirty="0">
              <a:latin typeface="Lora Regular Roman" pitchFamily="2" charset="0"/>
            </a:endParaRPr>
          </a:p>
        </p:txBody>
      </p:sp>
      <p:sp>
        <p:nvSpPr>
          <p:cNvPr id="2" name="Title 9">
            <a:extLst>
              <a:ext uri="{FF2B5EF4-FFF2-40B4-BE49-F238E27FC236}">
                <a16:creationId xmlns:a16="http://schemas.microsoft.com/office/drawing/2014/main" id="{491DC459-4CCC-4D32-C6B7-D00653E85AE2}"/>
              </a:ext>
            </a:extLst>
          </p:cNvPr>
          <p:cNvSpPr txBox="1">
            <a:spLocks/>
          </p:cNvSpPr>
          <p:nvPr/>
        </p:nvSpPr>
        <p:spPr>
          <a:xfrm>
            <a:off x="924183" y="1675258"/>
            <a:ext cx="2639206" cy="73109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rgbClr val="0081C6"/>
                </a:solidFill>
                <a:latin typeface="+mj-lt"/>
                <a:ea typeface="+mj-ea"/>
                <a:cs typeface="+mj-cs"/>
              </a:defRPr>
            </a:lvl1pPr>
          </a:lstStyle>
          <a:p>
            <a:pPr lvl="0">
              <a:defRPr/>
            </a:pPr>
            <a:r>
              <a:rPr lang="fr-CA" sz="2600" b="1" dirty="0">
                <a:solidFill>
                  <a:srgbClr val="006498"/>
                </a:solidFill>
                <a:latin typeface="Red Hat Display" panose="02010303040201060303" pitchFamily="2" charset="0"/>
                <a:ea typeface="Red Hat Display" panose="02010303040201060303" pitchFamily="2" charset="0"/>
                <a:cs typeface="Red Hat Display" panose="02010303040201060303" pitchFamily="2" charset="0"/>
              </a:rPr>
              <a:t>Reconnaître et écouter</a:t>
            </a:r>
          </a:p>
        </p:txBody>
      </p:sp>
    </p:spTree>
    <p:custDataLst>
      <p:tags r:id="rId1"/>
    </p:custDataLst>
    <p:extLst>
      <p:ext uri="{BB962C8B-B14F-4D97-AF65-F5344CB8AC3E}">
        <p14:creationId xmlns:p14="http://schemas.microsoft.com/office/powerpoint/2010/main" val="3859392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5">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5">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5">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5">
                                            <p:txEl>
                                              <p:pRg st="6" end="6"/>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1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0" grpId="0"/>
      <p:bldP spid="21" grpId="0"/>
      <p:bldP spid="22" grpId="0"/>
      <p:bldP spid="25" grpId="0"/>
      <p:bldP spid="2" grpId="0"/>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75815-F4F6-9569-CFB0-F6E0CCA42236}"/>
              </a:ext>
            </a:extLst>
          </p:cNvPr>
          <p:cNvSpPr>
            <a:spLocks noGrp="1"/>
          </p:cNvSpPr>
          <p:nvPr>
            <p:ph type="title"/>
          </p:nvPr>
        </p:nvSpPr>
        <p:spPr>
          <a:xfrm>
            <a:off x="838200" y="146252"/>
            <a:ext cx="10515600" cy="1325563"/>
          </a:xfrm>
        </p:spPr>
        <p:txBody>
          <a:bodyPr/>
          <a:lstStyle/>
          <a:p>
            <a:r>
              <a:rPr lang="fr-CA" dirty="0"/>
              <a:t>Scénario : EPI</a:t>
            </a:r>
          </a:p>
        </p:txBody>
      </p:sp>
      <p:sp>
        <p:nvSpPr>
          <p:cNvPr id="4" name="Content Placeholder 3">
            <a:extLst>
              <a:ext uri="{FF2B5EF4-FFF2-40B4-BE49-F238E27FC236}">
                <a16:creationId xmlns:a16="http://schemas.microsoft.com/office/drawing/2014/main" id="{12FFEA61-7875-D4EA-E817-B2A2A928EFD3}"/>
              </a:ext>
            </a:extLst>
          </p:cNvPr>
          <p:cNvSpPr>
            <a:spLocks noGrp="1"/>
          </p:cNvSpPr>
          <p:nvPr>
            <p:ph idx="1"/>
          </p:nvPr>
        </p:nvSpPr>
        <p:spPr>
          <a:xfrm>
            <a:off x="838200" y="1191491"/>
            <a:ext cx="10825339" cy="4933107"/>
          </a:xfrm>
        </p:spPr>
        <p:txBody>
          <a:bodyPr>
            <a:noAutofit/>
          </a:bodyPr>
          <a:lstStyle/>
          <a:p>
            <a:pPr marL="342900" indent="-342900">
              <a:lnSpc>
                <a:spcPct val="140000"/>
              </a:lnSpc>
              <a:buFont typeface="Arial" panose="020B0604020202020204" pitchFamily="34" charset="0"/>
              <a:buChar char="•"/>
            </a:pPr>
            <a:r>
              <a:rPr lang="fr-CA" sz="2000" dirty="0">
                <a:latin typeface="Lora" pitchFamily="2" charset="0"/>
              </a:rPr>
              <a:t>En raison de circonstances imprévisibles, votre organisation subit de grands changements qui ont entraîné plusieurs licenciements dans votre département. </a:t>
            </a:r>
          </a:p>
          <a:p>
            <a:pPr marL="342900" indent="-342900">
              <a:lnSpc>
                <a:spcPct val="140000"/>
              </a:lnSpc>
              <a:buFont typeface="Arial" panose="020B0604020202020204" pitchFamily="34" charset="0"/>
              <a:buChar char="•"/>
            </a:pPr>
            <a:r>
              <a:rPr lang="fr-CA" sz="2000" dirty="0">
                <a:latin typeface="Lora" pitchFamily="2" charset="0"/>
              </a:rPr>
              <a:t>De nombreux </a:t>
            </a:r>
            <a:r>
              <a:rPr lang="fr-CA" sz="2100" dirty="0" err="1">
                <a:latin typeface="Lora" pitchFamily="2" charset="0"/>
              </a:rPr>
              <a:t>employé·e·s</a:t>
            </a:r>
            <a:r>
              <a:rPr lang="fr-CA" sz="2000" dirty="0">
                <a:latin typeface="Lora" pitchFamily="2" charset="0"/>
              </a:rPr>
              <a:t> sont extrêmement stressés et frustrés de la situation, qui semble empirer de jour en jour. Plusieurs membres de l’équipe ont pris des jours de congé maladie et ont des signes d’épuisement. </a:t>
            </a:r>
          </a:p>
          <a:p>
            <a:pPr marL="342900" indent="-342900">
              <a:lnSpc>
                <a:spcPct val="140000"/>
              </a:lnSpc>
              <a:buFont typeface="Arial" panose="020B0604020202020204" pitchFamily="34" charset="0"/>
              <a:buChar char="•"/>
            </a:pPr>
            <a:r>
              <a:rPr lang="fr-CA" sz="2000" dirty="0">
                <a:latin typeface="Lora" pitchFamily="2" charset="0"/>
              </a:rPr>
              <a:t>Un matin, vous apprenez qu’</a:t>
            </a:r>
            <a:r>
              <a:rPr lang="fr-CA" sz="2000" dirty="0" err="1">
                <a:latin typeface="Lora" pitchFamily="2" charset="0"/>
              </a:rPr>
              <a:t>un·e</a:t>
            </a:r>
            <a:r>
              <a:rPr lang="fr-CA" sz="2000" dirty="0">
                <a:latin typeface="Lora" pitchFamily="2" charset="0"/>
              </a:rPr>
              <a:t> membre de l’équipe a fait une crise d'angoisse pendant une vidéoconférence, et s’est effondré chez lui dans le cadre du télétravail. Il a dû être emmené à l’hôpital. </a:t>
            </a:r>
          </a:p>
          <a:p>
            <a:pPr marL="342900" indent="-342900">
              <a:lnSpc>
                <a:spcPct val="140000"/>
              </a:lnSpc>
              <a:buFont typeface="Arial" panose="020B0604020202020204" pitchFamily="34" charset="0"/>
              <a:buChar char="•"/>
            </a:pPr>
            <a:r>
              <a:rPr lang="fr-CA" sz="2000" dirty="0">
                <a:latin typeface="Lora" pitchFamily="2" charset="0"/>
              </a:rPr>
              <a:t>Tout le monde dans l’équipe s’inquiète de lui. Ils sont maintenant aussi stressés des incertitudes de leur emploi.</a:t>
            </a:r>
          </a:p>
          <a:p>
            <a:endParaRPr lang="fr-CA" sz="1800" dirty="0"/>
          </a:p>
        </p:txBody>
      </p:sp>
      <p:grpSp>
        <p:nvGrpSpPr>
          <p:cNvPr id="5" name="Group 4" descr="Scénario">
            <a:extLst>
              <a:ext uri="{FF2B5EF4-FFF2-40B4-BE49-F238E27FC236}">
                <a16:creationId xmlns:a16="http://schemas.microsoft.com/office/drawing/2014/main" id="{C64FFA11-E0D0-CAFC-162C-98B4BFFBD4D6}"/>
              </a:ext>
            </a:extLst>
          </p:cNvPr>
          <p:cNvGrpSpPr/>
          <p:nvPr/>
        </p:nvGrpSpPr>
        <p:grpSpPr>
          <a:xfrm>
            <a:off x="233474" y="5846915"/>
            <a:ext cx="891941" cy="1011085"/>
            <a:chOff x="5629832" y="470616"/>
            <a:chExt cx="914400" cy="1067236"/>
          </a:xfrm>
          <a:solidFill>
            <a:srgbClr val="F7F9F8"/>
          </a:solidFill>
        </p:grpSpPr>
        <p:pic>
          <p:nvPicPr>
            <p:cNvPr id="6" name="Graphic 5" descr="Chat with solid fill">
              <a:extLst>
                <a:ext uri="{FF2B5EF4-FFF2-40B4-BE49-F238E27FC236}">
                  <a16:creationId xmlns:a16="http://schemas.microsoft.com/office/drawing/2014/main" id="{CE05E562-CA1C-D57F-32C6-6A2B25C97E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63740" y="470616"/>
              <a:ext cx="464519" cy="464519"/>
            </a:xfrm>
            <a:prstGeom prst="rect">
              <a:avLst/>
            </a:prstGeom>
          </p:spPr>
        </p:pic>
        <p:pic>
          <p:nvPicPr>
            <p:cNvPr id="8" name="Graphic 7" descr="Users with solid fill">
              <a:extLst>
                <a:ext uri="{FF2B5EF4-FFF2-40B4-BE49-F238E27FC236}">
                  <a16:creationId xmlns:a16="http://schemas.microsoft.com/office/drawing/2014/main" id="{3534F60A-AB64-C7A3-6828-014707323DF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629832" y="623452"/>
              <a:ext cx="914400" cy="914400"/>
            </a:xfrm>
            <a:prstGeom prst="rect">
              <a:avLst/>
            </a:prstGeom>
          </p:spPr>
        </p:pic>
      </p:grpSp>
      <p:sp>
        <p:nvSpPr>
          <p:cNvPr id="3" name="Slide Number Placeholder 3">
            <a:extLst>
              <a:ext uri="{FF2B5EF4-FFF2-40B4-BE49-F238E27FC236}">
                <a16:creationId xmlns:a16="http://schemas.microsoft.com/office/drawing/2014/main" id="{155A2233-7FC8-C2AA-6323-7C7D82535953}"/>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127</a:t>
            </a:fld>
            <a:endParaRPr lang="fr-CA">
              <a:latin typeface="Lora Regular Roman" pitchFamily="2" charset="0"/>
            </a:endParaRPr>
          </a:p>
        </p:txBody>
      </p:sp>
    </p:spTree>
    <p:extLst>
      <p:ext uri="{BB962C8B-B14F-4D97-AF65-F5344CB8AC3E}">
        <p14:creationId xmlns:p14="http://schemas.microsoft.com/office/powerpoint/2010/main" val="180893163"/>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606EB-EB7F-4A0F-9EDF-973D54787CB1}"/>
              </a:ext>
            </a:extLst>
          </p:cNvPr>
          <p:cNvSpPr>
            <a:spLocks noGrp="1"/>
          </p:cNvSpPr>
          <p:nvPr>
            <p:ph type="title"/>
          </p:nvPr>
        </p:nvSpPr>
        <p:spPr/>
        <p:txBody>
          <a:bodyPr/>
          <a:lstStyle/>
          <a:p>
            <a:r>
              <a:rPr lang="fr-CA" dirty="0"/>
              <a:t>Questions : Scénario EPI</a:t>
            </a:r>
          </a:p>
        </p:txBody>
      </p:sp>
      <p:sp>
        <p:nvSpPr>
          <p:cNvPr id="10" name="Content Placeholder 9">
            <a:extLst>
              <a:ext uri="{FF2B5EF4-FFF2-40B4-BE49-F238E27FC236}">
                <a16:creationId xmlns:a16="http://schemas.microsoft.com/office/drawing/2014/main" id="{EC416D67-4213-8005-14D1-837452CC7944}"/>
              </a:ext>
            </a:extLst>
          </p:cNvPr>
          <p:cNvSpPr>
            <a:spLocks noGrp="1"/>
          </p:cNvSpPr>
          <p:nvPr>
            <p:ph idx="1"/>
          </p:nvPr>
        </p:nvSpPr>
        <p:spPr>
          <a:xfrm>
            <a:off x="786352" y="1740211"/>
            <a:ext cx="10515600" cy="4351338"/>
          </a:xfrm>
        </p:spPr>
        <p:txBody>
          <a:bodyPr>
            <a:normAutofit/>
          </a:bodyPr>
          <a:lstStyle/>
          <a:p>
            <a:pPr marL="457200" indent="-457200">
              <a:lnSpc>
                <a:spcPct val="150000"/>
              </a:lnSpc>
              <a:buFont typeface="+mj-lt"/>
              <a:buAutoNum type="arabicPeriod"/>
            </a:pPr>
            <a:r>
              <a:rPr lang="fr-FR" dirty="0">
                <a:latin typeface="Lora" pitchFamily="2" charset="0"/>
              </a:rPr>
              <a:t>Quand/comment utiliseriez-vous l'AIR pour gérer cet incident et soutenir la santé mentale et le bien-être de l'</a:t>
            </a:r>
            <a:r>
              <a:rPr lang="fr-FR" dirty="0" err="1">
                <a:latin typeface="Lora" pitchFamily="2" charset="0"/>
              </a:rPr>
              <a:t>employé·e</a:t>
            </a:r>
            <a:r>
              <a:rPr lang="fr-FR" dirty="0">
                <a:latin typeface="Lora" pitchFamily="2" charset="0"/>
              </a:rPr>
              <a:t> ainsi que des autres membres de l'équipe?</a:t>
            </a:r>
          </a:p>
          <a:p>
            <a:pPr marL="457200" indent="-457200">
              <a:lnSpc>
                <a:spcPct val="150000"/>
              </a:lnSpc>
              <a:buFont typeface="+mj-lt"/>
              <a:buAutoNum type="arabicPeriod"/>
            </a:pPr>
            <a:r>
              <a:rPr lang="fr-CA" dirty="0">
                <a:latin typeface="Lora" pitchFamily="2" charset="0"/>
              </a:rPr>
              <a:t>Quelles questions poseriez-vous? Comment commenceriez-vous la conversation avec votre équipe?</a:t>
            </a:r>
          </a:p>
          <a:p>
            <a:pPr marL="457200" indent="-457200">
              <a:lnSpc>
                <a:spcPct val="150000"/>
              </a:lnSpc>
              <a:buFont typeface="+mj-lt"/>
              <a:buAutoNum type="arabicPeriod"/>
            </a:pPr>
            <a:r>
              <a:rPr lang="fr-CA" dirty="0">
                <a:latin typeface="Lora" pitchFamily="2" charset="0"/>
              </a:rPr>
              <a:t>Quels autres outils et/ou ressources pourriez-vous utiliser?</a:t>
            </a:r>
          </a:p>
        </p:txBody>
      </p:sp>
      <p:sp>
        <p:nvSpPr>
          <p:cNvPr id="4" name="Slide Number Placeholder 3">
            <a:extLst>
              <a:ext uri="{FF2B5EF4-FFF2-40B4-BE49-F238E27FC236}">
                <a16:creationId xmlns:a16="http://schemas.microsoft.com/office/drawing/2014/main" id="{CBA32FCF-4BAC-C0AA-16F6-44BA5F729C51}"/>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128</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2851673510"/>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365126"/>
            <a:ext cx="7259426" cy="1084852"/>
          </a:xfrm>
        </p:spPr>
        <p:txBody>
          <a:bodyPr>
            <a:normAutofit/>
          </a:bodyPr>
          <a:lstStyle/>
          <a:p>
            <a:r>
              <a:rPr lang="fr-CA" dirty="0"/>
              <a:t>Après la crise</a:t>
            </a:r>
          </a:p>
        </p:txBody>
      </p:sp>
      <p:sp>
        <p:nvSpPr>
          <p:cNvPr id="4" name="Content Placeholder 2">
            <a:extLst>
              <a:ext uri="{FF2B5EF4-FFF2-40B4-BE49-F238E27FC236}">
                <a16:creationId xmlns:a16="http://schemas.microsoft.com/office/drawing/2014/main" id="{B5AABA25-E564-0241-0DDB-E792A752BE42}"/>
              </a:ext>
            </a:extLst>
          </p:cNvPr>
          <p:cNvSpPr txBox="1">
            <a:spLocks/>
          </p:cNvSpPr>
          <p:nvPr/>
        </p:nvSpPr>
        <p:spPr>
          <a:xfrm>
            <a:off x="838200" y="1726065"/>
            <a:ext cx="10469252" cy="4448492"/>
          </a:xfrm>
          <a:prstGeom prst="rect">
            <a:avLst/>
          </a:prstGeom>
        </p:spPr>
        <p:txBody>
          <a:bodyPr vert="horz" lIns="91440" tIns="45720" rIns="91440" bIns="45720" rtlCol="0">
            <a:normAutofit fontScale="92500" lnSpcReduction="10000"/>
          </a:bodyPr>
          <a:lstStyle>
            <a:lvl1pPr marL="0" indent="0" algn="l" defTabSz="914400" rtl="0" eaLnBrk="1" latinLnBrk="0" hangingPunct="1">
              <a:lnSpc>
                <a:spcPct val="90000"/>
              </a:lnSpc>
              <a:spcBef>
                <a:spcPts val="1200"/>
              </a:spcBef>
              <a:spcAft>
                <a:spcPts val="1200"/>
              </a:spcAft>
              <a:buFont typeface="Arial" panose="020B0604020202020204" pitchFamily="34" charset="0"/>
              <a:buNone/>
              <a:defRPr sz="2800" kern="1200">
                <a:solidFill>
                  <a:schemeClr val="tx1"/>
                </a:solidFill>
                <a:latin typeface="+mn-lt"/>
                <a:ea typeface="+mn-ea"/>
                <a:cs typeface="+mn-cs"/>
              </a:defRPr>
            </a:lvl1pPr>
            <a:lvl2pPr marL="266400" indent="-264600" algn="l" defTabSz="914400" rtl="0" eaLnBrk="1" latinLnBrk="0" hangingPunct="1">
              <a:lnSpc>
                <a:spcPct val="90000"/>
              </a:lnSpc>
              <a:spcBef>
                <a:spcPts val="0"/>
              </a:spcBef>
              <a:spcAft>
                <a:spcPts val="1200"/>
              </a:spcAft>
              <a:buFont typeface="Arial" panose="020B0604020202020204" pitchFamily="34" charset="0"/>
              <a:buChar char="•"/>
              <a:defRPr sz="2800" kern="1200" baseline="0">
                <a:solidFill>
                  <a:schemeClr val="tx1"/>
                </a:solidFill>
                <a:latin typeface="+mn-lt"/>
                <a:ea typeface="+mn-ea"/>
                <a:cs typeface="+mn-cs"/>
              </a:defRPr>
            </a:lvl2pPr>
            <a:lvl3pPr marL="518400" indent="-264600" algn="l" defTabSz="914400" rtl="0" eaLnBrk="1" latinLnBrk="0" hangingPunct="1">
              <a:lnSpc>
                <a:spcPct val="90000"/>
              </a:lnSpc>
              <a:spcBef>
                <a:spcPts val="0"/>
              </a:spcBef>
              <a:spcAft>
                <a:spcPts val="1200"/>
              </a:spcAft>
              <a:buFont typeface="System Font Regular"/>
              <a:buChar char="–"/>
              <a:defRPr sz="2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lnSpc>
                <a:spcPct val="150000"/>
              </a:lnSpc>
              <a:spcAft>
                <a:spcPts val="2400"/>
              </a:spcAft>
              <a:defRPr/>
            </a:pPr>
            <a:r>
              <a:rPr lang="fr-CA" dirty="0">
                <a:solidFill>
                  <a:prstClr val="black"/>
                </a:solidFill>
                <a:latin typeface="Lora" pitchFamily="2" charset="0"/>
              </a:rPr>
              <a:t>Avons-nous utilisé l’EPI efficacement?</a:t>
            </a:r>
          </a:p>
          <a:p>
            <a:pPr lvl="1">
              <a:lnSpc>
                <a:spcPct val="150000"/>
              </a:lnSpc>
              <a:spcAft>
                <a:spcPts val="2400"/>
              </a:spcAft>
              <a:defRPr/>
            </a:pPr>
            <a:r>
              <a:rPr lang="fr-CA" dirty="0">
                <a:solidFill>
                  <a:prstClr val="black"/>
                </a:solidFill>
                <a:latin typeface="Lora" pitchFamily="2" charset="0"/>
              </a:rPr>
              <a:t>Comment aurions-nous pu utiliser l’EPI différemment?</a:t>
            </a:r>
          </a:p>
          <a:p>
            <a:pPr lvl="1">
              <a:lnSpc>
                <a:spcPct val="150000"/>
              </a:lnSpc>
              <a:spcAft>
                <a:spcPts val="2400"/>
              </a:spcAft>
              <a:defRPr/>
            </a:pPr>
            <a:r>
              <a:rPr lang="fr-CA" dirty="0">
                <a:solidFill>
                  <a:prstClr val="black"/>
                </a:solidFill>
                <a:latin typeface="Lora" pitchFamily="2" charset="0"/>
              </a:rPr>
              <a:t>Avons-nous fait participer toutes les personnes qui auraient dû être impliquées dans l’EPI?</a:t>
            </a:r>
          </a:p>
          <a:p>
            <a:pPr lvl="1">
              <a:lnSpc>
                <a:spcPct val="150000"/>
              </a:lnSpc>
              <a:spcAft>
                <a:spcPts val="2400"/>
              </a:spcAft>
              <a:defRPr/>
            </a:pPr>
            <a:r>
              <a:rPr lang="fr-CA" dirty="0">
                <a:solidFill>
                  <a:prstClr val="black"/>
                </a:solidFill>
                <a:latin typeface="Lora" pitchFamily="2" charset="0"/>
              </a:rPr>
              <a:t>De quels soutiens supplémentaires aurions-nous besoin pour effectuer l’EPI à l’avenir?</a:t>
            </a:r>
            <a:endParaRPr kumimoji="0" lang="fr-CA" sz="2800" b="0" i="0" u="none" strike="noStrike" kern="1200" cap="none" spc="0" normalizeH="0" baseline="0" dirty="0">
              <a:ln>
                <a:noFill/>
              </a:ln>
              <a:solidFill>
                <a:prstClr val="black"/>
              </a:solidFill>
              <a:effectLst/>
              <a:uLnTx/>
              <a:uFillTx/>
              <a:latin typeface="Lora" pitchFamily="2" charset="0"/>
            </a:endParaRPr>
          </a:p>
        </p:txBody>
      </p:sp>
      <p:sp>
        <p:nvSpPr>
          <p:cNvPr id="5" name="Slide Number Placeholder 3">
            <a:extLst>
              <a:ext uri="{FF2B5EF4-FFF2-40B4-BE49-F238E27FC236}">
                <a16:creationId xmlns:a16="http://schemas.microsoft.com/office/drawing/2014/main" id="{6EC4045E-DC2E-70C1-5BA6-4E3FC58C5FCA}"/>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129</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3772969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Title 1">
            <a:extLst>
              <a:ext uri="{FF2B5EF4-FFF2-40B4-BE49-F238E27FC236}">
                <a16:creationId xmlns:a16="http://schemas.microsoft.com/office/drawing/2014/main" id="{10490342-5E50-4B95-934D-22AF7E03703E}"/>
              </a:ext>
            </a:extLst>
          </p:cNvPr>
          <p:cNvSpPr>
            <a:spLocks noGrp="1"/>
          </p:cNvSpPr>
          <p:nvPr>
            <p:ph type="title"/>
          </p:nvPr>
        </p:nvSpPr>
        <p:spPr/>
        <p:txBody>
          <a:bodyPr/>
          <a:lstStyle/>
          <a:p>
            <a:r>
              <a:rPr lang="fr-CA" dirty="0"/>
              <a:t>N’oubliez pas…</a:t>
            </a:r>
          </a:p>
        </p:txBody>
      </p:sp>
      <p:graphicFrame>
        <p:nvGraphicFramePr>
          <p:cNvPr id="67" name="Content Placeholder 2">
            <a:extLst>
              <a:ext uri="{FF2B5EF4-FFF2-40B4-BE49-F238E27FC236}">
                <a16:creationId xmlns:a16="http://schemas.microsoft.com/office/drawing/2014/main" id="{8375B664-CD22-4E10-B8F4-59A1BDCFDA9F}"/>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1406242214"/>
              </p:ext>
            </p:extLst>
          </p:nvPr>
        </p:nvGraphicFramePr>
        <p:xfrm>
          <a:off x="2975262" y="1501832"/>
          <a:ext cx="5681057" cy="45832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Slide Number Placeholder 3">
            <a:extLst>
              <a:ext uri="{FF2B5EF4-FFF2-40B4-BE49-F238E27FC236}">
                <a16:creationId xmlns:a16="http://schemas.microsoft.com/office/drawing/2014/main" id="{096E7E8D-2AA8-BB99-4377-5B0FA52AE123}"/>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130</a:t>
            </a:fld>
            <a:endParaRPr lang="fr-CA" dirty="0">
              <a:latin typeface="Lora Regular Roman" pitchFamily="2" charset="0"/>
            </a:endParaRPr>
          </a:p>
        </p:txBody>
      </p:sp>
    </p:spTree>
    <p:custDataLst>
      <p:tags r:id="rId1"/>
    </p:custDataLst>
    <p:extLst>
      <p:ext uri="{BB962C8B-B14F-4D97-AF65-F5344CB8AC3E}">
        <p14:creationId xmlns:p14="http://schemas.microsoft.com/office/powerpoint/2010/main" val="1764414754"/>
      </p:ext>
    </p:extLst>
  </p:cSld>
  <p:clrMapOvr>
    <a:masterClrMapping/>
  </p:clrMapOvr>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35862F2-72B4-44C1-8AF8-F92338A4887C}"/>
              </a:ext>
            </a:extLst>
          </p:cNvPr>
          <p:cNvSpPr>
            <a:spLocks noGrp="1"/>
          </p:cNvSpPr>
          <p:nvPr>
            <p:ph type="title"/>
          </p:nvPr>
        </p:nvSpPr>
        <p:spPr>
          <a:xfrm>
            <a:off x="610984" y="400218"/>
            <a:ext cx="10515600" cy="1325563"/>
          </a:xfrm>
        </p:spPr>
        <p:txBody>
          <a:bodyPr/>
          <a:lstStyle/>
          <a:p>
            <a:r>
              <a:rPr lang="fr-CA" dirty="0"/>
              <a:t>Module 4 –</a:t>
            </a:r>
            <a:br>
              <a:rPr lang="fr-CA" dirty="0"/>
            </a:br>
            <a:r>
              <a:rPr lang="fr-CA" dirty="0"/>
              <a:t>Vérification des connaissances acquises</a:t>
            </a:r>
          </a:p>
        </p:txBody>
      </p:sp>
      <p:sp>
        <p:nvSpPr>
          <p:cNvPr id="5" name="Content Placeholder 4">
            <a:extLst>
              <a:ext uri="{FF2B5EF4-FFF2-40B4-BE49-F238E27FC236}">
                <a16:creationId xmlns:a16="http://schemas.microsoft.com/office/drawing/2014/main" id="{A995727C-03DE-FB0F-9EE3-E7F9AB1A4D5B}"/>
              </a:ext>
            </a:extLst>
          </p:cNvPr>
          <p:cNvSpPr>
            <a:spLocks noGrp="1"/>
          </p:cNvSpPr>
          <p:nvPr>
            <p:ph sz="half" idx="1"/>
          </p:nvPr>
        </p:nvSpPr>
        <p:spPr>
          <a:xfrm>
            <a:off x="610984" y="1725781"/>
            <a:ext cx="6083531" cy="5345489"/>
          </a:xfrm>
        </p:spPr>
        <p:txBody>
          <a:bodyPr anchor="t">
            <a:noAutofit/>
          </a:bodyPr>
          <a:lstStyle/>
          <a:p>
            <a:pPr marL="446400" lvl="1" indent="-457200">
              <a:lnSpc>
                <a:spcPts val="2360"/>
              </a:lnSpc>
              <a:buFont typeface="+mj-lt"/>
              <a:buAutoNum type="arabicPeriod"/>
            </a:pPr>
            <a:r>
              <a:rPr lang="fr-CA" sz="1800" dirty="0">
                <a:latin typeface="Lora" pitchFamily="2" charset="0"/>
              </a:rPr>
              <a:t>Faire preuve d’empathie veut dire se mettre à la place de la personne au lieu de se sentir </a:t>
            </a:r>
            <a:r>
              <a:rPr lang="fr-CA" sz="1800" dirty="0" err="1">
                <a:latin typeface="Lora" pitchFamily="2" charset="0"/>
              </a:rPr>
              <a:t>désolé·e</a:t>
            </a:r>
            <a:r>
              <a:rPr lang="fr-CA" sz="1800" dirty="0">
                <a:latin typeface="Lora" pitchFamily="2" charset="0"/>
              </a:rPr>
              <a:t> pour elle.</a:t>
            </a:r>
          </a:p>
          <a:p>
            <a:pPr marL="747000" lvl="2">
              <a:lnSpc>
                <a:spcPts val="2360"/>
              </a:lnSpc>
              <a:buFont typeface="Courier New" panose="02070309020205020404" pitchFamily="49" charset="0"/>
              <a:buChar char="o"/>
            </a:pPr>
            <a:r>
              <a:rPr lang="fr-CA" sz="1800" dirty="0">
                <a:latin typeface="Lora" pitchFamily="2" charset="0"/>
              </a:rPr>
              <a:t> Vrai</a:t>
            </a:r>
          </a:p>
          <a:p>
            <a:pPr marL="747000" lvl="2">
              <a:lnSpc>
                <a:spcPts val="2360"/>
              </a:lnSpc>
              <a:buFont typeface="Courier New" panose="02070309020205020404" pitchFamily="49" charset="0"/>
              <a:buChar char="o"/>
            </a:pPr>
            <a:r>
              <a:rPr lang="fr-CA" sz="1800" dirty="0">
                <a:latin typeface="Lora" pitchFamily="2" charset="0"/>
              </a:rPr>
              <a:t> Faux</a:t>
            </a:r>
          </a:p>
          <a:p>
            <a:pPr marL="446400" lvl="1" indent="-457200">
              <a:lnSpc>
                <a:spcPts val="2360"/>
              </a:lnSpc>
              <a:spcBef>
                <a:spcPts val="2400"/>
              </a:spcBef>
              <a:buFont typeface="+mj-lt"/>
              <a:buAutoNum type="arabicPeriod"/>
            </a:pPr>
            <a:r>
              <a:rPr lang="fr-CA" sz="1800" dirty="0">
                <a:latin typeface="Lora" pitchFamily="2" charset="0"/>
              </a:rPr>
              <a:t>Apprendre à connaître le personnel, favoriser l’équilibre entre vie professionnelle et vie privée et encourager de saines stratégies d’accommodements  sont autant de moyens de soutenir les </a:t>
            </a:r>
            <a:r>
              <a:rPr lang="fr-CA" sz="1800" dirty="0" err="1">
                <a:latin typeface="Lora" pitchFamily="2" charset="0"/>
              </a:rPr>
              <a:t>employé·e·s</a:t>
            </a:r>
            <a:r>
              <a:rPr lang="fr-CA" sz="1800" dirty="0">
                <a:latin typeface="Lora" pitchFamily="2" charset="0"/>
              </a:rPr>
              <a:t> dans quelles zones?</a:t>
            </a:r>
          </a:p>
          <a:p>
            <a:pPr marL="711000" lvl="2">
              <a:lnSpc>
                <a:spcPts val="2360"/>
              </a:lnSpc>
              <a:buFont typeface="Courier New" panose="02070309020205020404" pitchFamily="49" charset="0"/>
              <a:buChar char="o"/>
            </a:pPr>
            <a:r>
              <a:rPr lang="fr-CA" sz="1800" dirty="0">
                <a:latin typeface="Lora" pitchFamily="2" charset="0"/>
              </a:rPr>
              <a:t>Vert/Jaune</a:t>
            </a:r>
          </a:p>
          <a:p>
            <a:pPr marL="711000" lvl="2">
              <a:lnSpc>
                <a:spcPts val="2360"/>
              </a:lnSpc>
              <a:buFont typeface="Courier New" panose="02070309020205020404" pitchFamily="49" charset="0"/>
              <a:buChar char="o"/>
            </a:pPr>
            <a:r>
              <a:rPr lang="fr-CA" sz="1800" dirty="0">
                <a:latin typeface="Lora" pitchFamily="2" charset="0"/>
              </a:rPr>
              <a:t>Orange</a:t>
            </a:r>
          </a:p>
          <a:p>
            <a:pPr marL="711000" lvl="2">
              <a:lnSpc>
                <a:spcPts val="2360"/>
              </a:lnSpc>
              <a:buFont typeface="Courier New" panose="02070309020205020404" pitchFamily="49" charset="0"/>
              <a:buChar char="o"/>
            </a:pPr>
            <a:r>
              <a:rPr lang="fr-CA" sz="1800" dirty="0">
                <a:latin typeface="Lora" pitchFamily="2" charset="0"/>
              </a:rPr>
              <a:t>Rouge</a:t>
            </a:r>
          </a:p>
        </p:txBody>
      </p:sp>
      <p:sp>
        <p:nvSpPr>
          <p:cNvPr id="2" name="Content Placeholder 1">
            <a:extLst>
              <a:ext uri="{FF2B5EF4-FFF2-40B4-BE49-F238E27FC236}">
                <a16:creationId xmlns:a16="http://schemas.microsoft.com/office/drawing/2014/main" id="{0FBEE22B-DA27-D1FD-952B-57E1BF6412F5}"/>
              </a:ext>
            </a:extLst>
          </p:cNvPr>
          <p:cNvSpPr>
            <a:spLocks noGrp="1"/>
          </p:cNvSpPr>
          <p:nvPr>
            <p:ph sz="half" idx="2"/>
          </p:nvPr>
        </p:nvSpPr>
        <p:spPr>
          <a:xfrm>
            <a:off x="6841796" y="1771448"/>
            <a:ext cx="4971012" cy="4575175"/>
          </a:xfrm>
        </p:spPr>
        <p:txBody>
          <a:bodyPr>
            <a:normAutofit/>
          </a:bodyPr>
          <a:lstStyle/>
          <a:p>
            <a:pPr marL="446400" lvl="1" indent="-457200">
              <a:lnSpc>
                <a:spcPts val="2360"/>
              </a:lnSpc>
              <a:buFont typeface="+mj-lt"/>
              <a:buAutoNum type="arabicPeriod" startAt="3"/>
            </a:pPr>
            <a:r>
              <a:rPr lang="fr-CA" sz="1800" dirty="0">
                <a:latin typeface="Lora" pitchFamily="2" charset="0"/>
              </a:rPr>
              <a:t>Admettre, _____ et réagir sont les trois étapes du modèle de l’EPI.</a:t>
            </a:r>
          </a:p>
          <a:p>
            <a:pPr marL="711000" lvl="2">
              <a:lnSpc>
                <a:spcPts val="2360"/>
              </a:lnSpc>
              <a:buFont typeface="Courier New" panose="02070309020205020404" pitchFamily="49" charset="0"/>
              <a:buChar char="o"/>
            </a:pPr>
            <a:r>
              <a:rPr lang="fr-CA" sz="1800" dirty="0">
                <a:latin typeface="Lora" pitchFamily="2" charset="0"/>
              </a:rPr>
              <a:t>Impliquer</a:t>
            </a:r>
          </a:p>
          <a:p>
            <a:pPr marL="711000" lvl="2">
              <a:lnSpc>
                <a:spcPts val="2360"/>
              </a:lnSpc>
              <a:buFont typeface="Courier New" panose="02070309020205020404" pitchFamily="49" charset="0"/>
              <a:buChar char="o"/>
            </a:pPr>
            <a:r>
              <a:rPr lang="fr-CA" sz="1800" dirty="0">
                <a:latin typeface="Lora" pitchFamily="2" charset="0"/>
              </a:rPr>
              <a:t>Intégrer</a:t>
            </a:r>
          </a:p>
          <a:p>
            <a:pPr marL="711000" lvl="2">
              <a:lnSpc>
                <a:spcPts val="2360"/>
              </a:lnSpc>
              <a:buFont typeface="Courier New" panose="02070309020205020404" pitchFamily="49" charset="0"/>
              <a:buChar char="o"/>
            </a:pPr>
            <a:r>
              <a:rPr lang="fr-CA" sz="1800" dirty="0">
                <a:latin typeface="Lora" pitchFamily="2" charset="0"/>
              </a:rPr>
              <a:t>Informer</a:t>
            </a:r>
          </a:p>
        </p:txBody>
      </p:sp>
      <p:sp>
        <p:nvSpPr>
          <p:cNvPr id="3" name="Slide Number Placeholder 3">
            <a:extLst>
              <a:ext uri="{FF2B5EF4-FFF2-40B4-BE49-F238E27FC236}">
                <a16:creationId xmlns:a16="http://schemas.microsoft.com/office/drawing/2014/main" id="{E1525573-89A7-7914-0A30-A33C77EE00C0}"/>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131</a:t>
            </a:fld>
            <a:endParaRPr lang="fr-CA">
              <a:latin typeface="Lora Regular Roman" pitchFamily="2" charset="0"/>
            </a:endParaRPr>
          </a:p>
        </p:txBody>
      </p:sp>
    </p:spTree>
    <p:extLst>
      <p:ext uri="{BB962C8B-B14F-4D97-AF65-F5344CB8AC3E}">
        <p14:creationId xmlns:p14="http://schemas.microsoft.com/office/powerpoint/2010/main" val="235503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5" presetClass="emph" presetSubtype="0" nodeType="clickEffect">
                                  <p:stCondLst>
                                    <p:cond delay="0"/>
                                  </p:stCondLst>
                                  <p:childTnLst>
                                    <p:set>
                                      <p:cBhvr override="childStyle">
                                        <p:cTn id="14" dur="indefinite"/>
                                        <p:tgtEl>
                                          <p:spTgt spid="5">
                                            <p:txEl>
                                              <p:pRg st="1" end="1"/>
                                            </p:txEl>
                                          </p:spTgt>
                                        </p:tgtEl>
                                        <p:attrNameLst>
                                          <p:attrName>style.fontWeight</p:attrName>
                                        </p:attrNameLst>
                                      </p:cBhvr>
                                      <p:to>
                                        <p:strVal val="bold"/>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5" presetClass="emph" presetSubtype="0" nodeType="clickEffect">
                                  <p:stCondLst>
                                    <p:cond delay="0"/>
                                  </p:stCondLst>
                                  <p:childTnLst>
                                    <p:set>
                                      <p:cBhvr override="childStyle">
                                        <p:cTn id="28" dur="indefinite"/>
                                        <p:tgtEl>
                                          <p:spTgt spid="5">
                                            <p:txEl>
                                              <p:pRg st="4" end="4"/>
                                            </p:txEl>
                                          </p:spTgt>
                                        </p:tgtEl>
                                        <p:attrNameLst>
                                          <p:attrName>style.fontWeight</p:attrName>
                                        </p:attrNameLst>
                                      </p:cBhvr>
                                      <p:to>
                                        <p:strVal val="bold"/>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2">
                                            <p:txEl>
                                              <p:pRg st="0" end="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2">
                                            <p:txEl>
                                              <p:pRg st="1" end="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
                                            <p:txEl>
                                              <p:pRg st="2" end="2"/>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5" presetClass="emph" presetSubtype="0" nodeType="clickEffect">
                                  <p:stCondLst>
                                    <p:cond delay="0"/>
                                  </p:stCondLst>
                                  <p:endCondLst>
                                    <p:cond evt="onNext" delay="0">
                                      <p:tgtEl>
                                        <p:sldTgt/>
                                      </p:tgtEl>
                                    </p:cond>
                                  </p:endCondLst>
                                  <p:childTnLst>
                                    <p:set>
                                      <p:cBhvr override="childStyle">
                                        <p:cTn id="42" dur="indefinite"/>
                                        <p:tgtEl>
                                          <p:spTgt spid="2">
                                            <p:txEl>
                                              <p:pRg st="3" end="3"/>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fr-CA" dirty="0"/>
              <a:t>Résume – Module 4</a:t>
            </a:r>
          </a:p>
        </p:txBody>
      </p:sp>
      <p:sp>
        <p:nvSpPr>
          <p:cNvPr id="3" name="Content Placeholder 2"/>
          <p:cNvSpPr>
            <a:spLocks noGrp="1"/>
          </p:cNvSpPr>
          <p:nvPr>
            <p:ph type="body" sz="quarter" idx="10"/>
          </p:nvPr>
        </p:nvSpPr>
        <p:spPr>
          <a:solidFill>
            <a:srgbClr val="006498"/>
          </a:solidFill>
        </p:spPr>
        <p:txBody>
          <a:bodyPr anchor="t">
            <a:noAutofit/>
          </a:bodyPr>
          <a:lstStyle/>
          <a:p>
            <a:pPr marL="1800" lvl="1" indent="0">
              <a:lnSpc>
                <a:spcPct val="100000"/>
              </a:lnSpc>
              <a:buNone/>
            </a:pPr>
            <a:r>
              <a:rPr lang="fr-FR" sz="2200" dirty="0">
                <a:latin typeface="Lora" pitchFamily="2" charset="0"/>
              </a:rPr>
              <a:t>Dans ce module, vous avez appris : </a:t>
            </a:r>
          </a:p>
          <a:p>
            <a:pPr lvl="1">
              <a:lnSpc>
                <a:spcPct val="100000"/>
              </a:lnSpc>
            </a:pPr>
            <a:r>
              <a:rPr lang="fr-FR" sz="2200" b="0" dirty="0">
                <a:latin typeface="Lora" pitchFamily="2" charset="0"/>
              </a:rPr>
              <a:t>Prendre soin de votre propre santé mentale en tant que gestionnaire.</a:t>
            </a:r>
          </a:p>
          <a:p>
            <a:pPr lvl="1">
              <a:lnSpc>
                <a:spcPct val="100000"/>
              </a:lnSpc>
            </a:pPr>
            <a:r>
              <a:rPr lang="fr-FR" sz="2200" b="0" dirty="0">
                <a:latin typeface="Lora" pitchFamily="2" charset="0"/>
              </a:rPr>
              <a:t>Soutenir la santé mentale de votre équipe à l’aide des outils et soutiens disponibles.</a:t>
            </a:r>
          </a:p>
        </p:txBody>
      </p:sp>
      <p:grpSp>
        <p:nvGrpSpPr>
          <p:cNvPr id="5" name="TWM icon">
            <a:extLst>
              <a:ext uri="{FF2B5EF4-FFF2-40B4-BE49-F238E27FC236}">
                <a16:creationId xmlns:a16="http://schemas.microsoft.com/office/drawing/2014/main" id="{6173E81D-7EBC-5860-755F-3F20B6C060C1}"/>
              </a:ext>
              <a:ext uri="{C183D7F6-B498-43B3-948B-1728B52AA6E4}">
                <adec:decorative xmlns:adec="http://schemas.microsoft.com/office/drawing/2017/decorative" val="1"/>
              </a:ext>
            </a:extLst>
          </p:cNvPr>
          <p:cNvGrpSpPr/>
          <p:nvPr/>
        </p:nvGrpSpPr>
        <p:grpSpPr>
          <a:xfrm>
            <a:off x="9930247" y="4544079"/>
            <a:ext cx="2075929" cy="2313921"/>
            <a:chOff x="6881284" y="687592"/>
            <a:chExt cx="3215928" cy="3584612"/>
          </a:xfrm>
        </p:grpSpPr>
        <p:sp>
          <p:nvSpPr>
            <p:cNvPr id="6" name="Freeform 10">
              <a:extLst>
                <a:ext uri="{FF2B5EF4-FFF2-40B4-BE49-F238E27FC236}">
                  <a16:creationId xmlns:a16="http://schemas.microsoft.com/office/drawing/2014/main" id="{CAE21901-BAC2-F439-D6BC-C6AF830866C0}"/>
                </a:ext>
              </a:extLst>
            </p:cNvPr>
            <p:cNvSpPr/>
            <p:nvPr/>
          </p:nvSpPr>
          <p:spPr>
            <a:xfrm>
              <a:off x="6881284" y="687592"/>
              <a:ext cx="3215928" cy="3584612"/>
            </a:xfrm>
            <a:custGeom>
              <a:avLst/>
              <a:gdLst>
                <a:gd name="connsiteX0" fmla="*/ 2993314 w 3215928"/>
                <a:gd name="connsiteY0" fmla="*/ 3582136 h 3584612"/>
                <a:gd name="connsiteX1" fmla="*/ 2803855 w 3215928"/>
                <a:gd name="connsiteY1" fmla="*/ 2844520 h 3584612"/>
                <a:gd name="connsiteX2" fmla="*/ 3114423 w 3215928"/>
                <a:gd name="connsiteY2" fmla="*/ 1892496 h 3584612"/>
                <a:gd name="connsiteX3" fmla="*/ 3095791 w 3215928"/>
                <a:gd name="connsiteY3" fmla="*/ 759878 h 3584612"/>
                <a:gd name="connsiteX4" fmla="*/ 1928047 w 3215928"/>
                <a:gd name="connsiteY4" fmla="*/ 545 h 3584612"/>
                <a:gd name="connsiteX5" fmla="*/ 549171 w 3215928"/>
                <a:gd name="connsiteY5" fmla="*/ 541946 h 3584612"/>
                <a:gd name="connsiteX6" fmla="*/ 207613 w 3215928"/>
                <a:gd name="connsiteY6" fmla="*/ 1257655 h 3584612"/>
                <a:gd name="connsiteX7" fmla="*/ 269783 w 3215928"/>
                <a:gd name="connsiteY7" fmla="*/ 1568741 h 3584612"/>
                <a:gd name="connsiteX8" fmla="*/ 269783 w 3215928"/>
                <a:gd name="connsiteY8" fmla="*/ 1730476 h 3584612"/>
                <a:gd name="connsiteX9" fmla="*/ 182802 w 3215928"/>
                <a:gd name="connsiteY9" fmla="*/ 1886114 h 3584612"/>
                <a:gd name="connsiteX10" fmla="*/ 58650 w 3215928"/>
                <a:gd name="connsiteY10" fmla="*/ 2166149 h 3584612"/>
                <a:gd name="connsiteX11" fmla="*/ 39923 w 3215928"/>
                <a:gd name="connsiteY11" fmla="*/ 2396369 h 3584612"/>
                <a:gd name="connsiteX12" fmla="*/ 207518 w 3215928"/>
                <a:gd name="connsiteY12" fmla="*/ 2502191 h 3584612"/>
                <a:gd name="connsiteX13" fmla="*/ 182706 w 3215928"/>
                <a:gd name="connsiteY13" fmla="*/ 2564390 h 3584612"/>
                <a:gd name="connsiteX14" fmla="*/ 201339 w 3215928"/>
                <a:gd name="connsiteY14" fmla="*/ 2682595 h 3584612"/>
                <a:gd name="connsiteX15" fmla="*/ 188790 w 3215928"/>
                <a:gd name="connsiteY15" fmla="*/ 2707455 h 3584612"/>
                <a:gd name="connsiteX16" fmla="*/ 232424 w 3215928"/>
                <a:gd name="connsiteY16" fmla="*/ 2800895 h 3584612"/>
                <a:gd name="connsiteX17" fmla="*/ 238603 w 3215928"/>
                <a:gd name="connsiteY17" fmla="*/ 2894145 h 3584612"/>
                <a:gd name="connsiteX18" fmla="*/ 182611 w 3215928"/>
                <a:gd name="connsiteY18" fmla="*/ 3062261 h 3584612"/>
                <a:gd name="connsiteX19" fmla="*/ 337943 w 3215928"/>
                <a:gd name="connsiteY19" fmla="*/ 3199136 h 3584612"/>
                <a:gd name="connsiteX20" fmla="*/ 704407 w 3215928"/>
                <a:gd name="connsiteY20" fmla="*/ 3230187 h 3584612"/>
                <a:gd name="connsiteX21" fmla="*/ 1120589 w 3215928"/>
                <a:gd name="connsiteY21" fmla="*/ 3304768 h 3584612"/>
                <a:gd name="connsiteX22" fmla="*/ 1293983 w 3215928"/>
                <a:gd name="connsiteY22" fmla="*/ 3584612 h 3584612"/>
                <a:gd name="connsiteX23" fmla="*/ 2993123 w 3215928"/>
                <a:gd name="connsiteY23" fmla="*/ 3581850 h 3584612"/>
                <a:gd name="connsiteX24" fmla="*/ 2993123 w 3215928"/>
                <a:gd name="connsiteY24" fmla="*/ 3581850 h 358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215928" h="3584612">
                  <a:moveTo>
                    <a:pt x="2993314" y="3582136"/>
                  </a:moveTo>
                  <a:cubicBezTo>
                    <a:pt x="2924964" y="3488791"/>
                    <a:pt x="2791402" y="3037496"/>
                    <a:pt x="2803855" y="2844520"/>
                  </a:cubicBezTo>
                  <a:cubicBezTo>
                    <a:pt x="2816308" y="2651734"/>
                    <a:pt x="3064705" y="2060517"/>
                    <a:pt x="3114423" y="1892496"/>
                  </a:cubicBezTo>
                  <a:cubicBezTo>
                    <a:pt x="3164045" y="1724475"/>
                    <a:pt x="3325556" y="1288802"/>
                    <a:pt x="3095791" y="759878"/>
                  </a:cubicBezTo>
                  <a:cubicBezTo>
                    <a:pt x="2865930" y="230764"/>
                    <a:pt x="2431211" y="13023"/>
                    <a:pt x="1928047" y="545"/>
                  </a:cubicBezTo>
                  <a:cubicBezTo>
                    <a:pt x="1424978" y="-11837"/>
                    <a:pt x="859739" y="187235"/>
                    <a:pt x="549171" y="541946"/>
                  </a:cubicBezTo>
                  <a:cubicBezTo>
                    <a:pt x="238793" y="896657"/>
                    <a:pt x="220066" y="1182979"/>
                    <a:pt x="207613" y="1257655"/>
                  </a:cubicBezTo>
                  <a:cubicBezTo>
                    <a:pt x="195255" y="1332331"/>
                    <a:pt x="244972" y="1500352"/>
                    <a:pt x="269783" y="1568741"/>
                  </a:cubicBezTo>
                  <a:cubicBezTo>
                    <a:pt x="294595" y="1637226"/>
                    <a:pt x="275962" y="1662086"/>
                    <a:pt x="269783" y="1730476"/>
                  </a:cubicBezTo>
                  <a:cubicBezTo>
                    <a:pt x="263509" y="1798961"/>
                    <a:pt x="207613" y="1842585"/>
                    <a:pt x="182802" y="1886114"/>
                  </a:cubicBezTo>
                  <a:cubicBezTo>
                    <a:pt x="157990" y="1929739"/>
                    <a:pt x="108273" y="2060327"/>
                    <a:pt x="58650" y="2166149"/>
                  </a:cubicBezTo>
                  <a:cubicBezTo>
                    <a:pt x="8933" y="2271972"/>
                    <a:pt x="-34511" y="2327979"/>
                    <a:pt x="39923" y="2396369"/>
                  </a:cubicBezTo>
                  <a:cubicBezTo>
                    <a:pt x="114452" y="2464853"/>
                    <a:pt x="188981" y="2464853"/>
                    <a:pt x="207518" y="2502191"/>
                  </a:cubicBezTo>
                  <a:cubicBezTo>
                    <a:pt x="226150" y="2539529"/>
                    <a:pt x="195160" y="2545721"/>
                    <a:pt x="182706" y="2564390"/>
                  </a:cubicBezTo>
                  <a:cubicBezTo>
                    <a:pt x="170253" y="2583154"/>
                    <a:pt x="145442" y="2620396"/>
                    <a:pt x="201339" y="2682595"/>
                  </a:cubicBezTo>
                  <a:lnTo>
                    <a:pt x="188790" y="2707455"/>
                  </a:lnTo>
                  <a:cubicBezTo>
                    <a:pt x="176337" y="2732411"/>
                    <a:pt x="201339" y="2775940"/>
                    <a:pt x="232424" y="2800895"/>
                  </a:cubicBezTo>
                  <a:cubicBezTo>
                    <a:pt x="263414" y="2825756"/>
                    <a:pt x="257235" y="2838138"/>
                    <a:pt x="238603" y="2894145"/>
                  </a:cubicBezTo>
                  <a:cubicBezTo>
                    <a:pt x="219971" y="2950247"/>
                    <a:pt x="195065" y="2968821"/>
                    <a:pt x="182611" y="3062261"/>
                  </a:cubicBezTo>
                  <a:cubicBezTo>
                    <a:pt x="170158" y="3155511"/>
                    <a:pt x="244782" y="3155511"/>
                    <a:pt x="337943" y="3199136"/>
                  </a:cubicBezTo>
                  <a:cubicBezTo>
                    <a:pt x="431104" y="3242665"/>
                    <a:pt x="586435" y="3223996"/>
                    <a:pt x="704407" y="3230187"/>
                  </a:cubicBezTo>
                  <a:cubicBezTo>
                    <a:pt x="822380" y="3236378"/>
                    <a:pt x="1033608" y="3280003"/>
                    <a:pt x="1120589" y="3304768"/>
                  </a:cubicBezTo>
                  <a:cubicBezTo>
                    <a:pt x="1207381" y="3329723"/>
                    <a:pt x="1238086" y="3491362"/>
                    <a:pt x="1293983" y="3584612"/>
                  </a:cubicBezTo>
                  <a:lnTo>
                    <a:pt x="2993123" y="3581850"/>
                  </a:lnTo>
                  <a:lnTo>
                    <a:pt x="2993123" y="3581850"/>
                  </a:lnTo>
                  <a:close/>
                </a:path>
              </a:pathLst>
            </a:custGeom>
            <a:solidFill>
              <a:schemeClr val="bg1"/>
            </a:solidFill>
            <a:ln w="0" cap="flat">
              <a:noFill/>
              <a:prstDash val="solid"/>
              <a:miter/>
            </a:ln>
          </p:spPr>
          <p:txBody>
            <a:bodyPr rtlCol="0" anchor="ctr"/>
            <a:lstStyle/>
            <a:p>
              <a:endParaRPr lang="fr-CA"/>
            </a:p>
          </p:txBody>
        </p:sp>
        <p:sp>
          <p:nvSpPr>
            <p:cNvPr id="7" name="Freeform 11">
              <a:extLst>
                <a:ext uri="{FF2B5EF4-FFF2-40B4-BE49-F238E27FC236}">
                  <a16:creationId xmlns:a16="http://schemas.microsoft.com/office/drawing/2014/main" id="{AAC57319-B3E7-908E-2D71-D97D3A0C3C1F}"/>
                </a:ext>
              </a:extLst>
            </p:cNvPr>
            <p:cNvSpPr/>
            <p:nvPr/>
          </p:nvSpPr>
          <p:spPr>
            <a:xfrm>
              <a:off x="8255251" y="2084657"/>
              <a:ext cx="1122360" cy="1124591"/>
            </a:xfrm>
            <a:custGeom>
              <a:avLst/>
              <a:gdLst>
                <a:gd name="connsiteX0" fmla="*/ 903016 w 1122360"/>
                <a:gd name="connsiteY0" fmla="*/ 603634 h 1124591"/>
                <a:gd name="connsiteX1" fmla="*/ 861189 w 1122360"/>
                <a:gd name="connsiteY1" fmla="*/ 731555 h 1124591"/>
                <a:gd name="connsiteX2" fmla="*/ 773637 w 1122360"/>
                <a:gd name="connsiteY2" fmla="*/ 833758 h 1124591"/>
                <a:gd name="connsiteX3" fmla="*/ 653763 w 1122360"/>
                <a:gd name="connsiteY3" fmla="*/ 894528 h 1124591"/>
                <a:gd name="connsiteX4" fmla="*/ 519821 w 1122360"/>
                <a:gd name="connsiteY4" fmla="*/ 904720 h 1124591"/>
                <a:gd name="connsiteX5" fmla="*/ 392057 w 1122360"/>
                <a:gd name="connsiteY5" fmla="*/ 862905 h 1124591"/>
                <a:gd name="connsiteX6" fmla="*/ 290341 w 1122360"/>
                <a:gd name="connsiteY6" fmla="*/ 775084 h 1124591"/>
                <a:gd name="connsiteX7" fmla="*/ 229501 w 1122360"/>
                <a:gd name="connsiteY7" fmla="*/ 655069 h 1124591"/>
                <a:gd name="connsiteX8" fmla="*/ 219329 w 1122360"/>
                <a:gd name="connsiteY8" fmla="*/ 520862 h 1124591"/>
                <a:gd name="connsiteX9" fmla="*/ 261062 w 1122360"/>
                <a:gd name="connsiteY9" fmla="*/ 392941 h 1124591"/>
                <a:gd name="connsiteX10" fmla="*/ 348709 w 1122360"/>
                <a:gd name="connsiteY10" fmla="*/ 290738 h 1124591"/>
                <a:gd name="connsiteX11" fmla="*/ 468582 w 1122360"/>
                <a:gd name="connsiteY11" fmla="*/ 229873 h 1124591"/>
                <a:gd name="connsiteX12" fmla="*/ 602525 w 1122360"/>
                <a:gd name="connsiteY12" fmla="*/ 219777 h 1124591"/>
                <a:gd name="connsiteX13" fmla="*/ 730098 w 1122360"/>
                <a:gd name="connsiteY13" fmla="*/ 261687 h 1124591"/>
                <a:gd name="connsiteX14" fmla="*/ 832100 w 1122360"/>
                <a:gd name="connsiteY14" fmla="*/ 349317 h 1124591"/>
                <a:gd name="connsiteX15" fmla="*/ 892749 w 1122360"/>
                <a:gd name="connsiteY15" fmla="*/ 469427 h 1124591"/>
                <a:gd name="connsiteX16" fmla="*/ 902921 w 1122360"/>
                <a:gd name="connsiteY16" fmla="*/ 603634 h 1124591"/>
                <a:gd name="connsiteX17" fmla="*/ 902921 w 1122360"/>
                <a:gd name="connsiteY17" fmla="*/ 603634 h 1124591"/>
                <a:gd name="connsiteX18" fmla="*/ 1057302 w 1122360"/>
                <a:gd name="connsiteY18" fmla="*/ 584584 h 1124591"/>
                <a:gd name="connsiteX19" fmla="*/ 1122325 w 1122360"/>
                <a:gd name="connsiteY19" fmla="*/ 563344 h 1124591"/>
                <a:gd name="connsiteX20" fmla="*/ 1115765 w 1122360"/>
                <a:gd name="connsiteY20" fmla="*/ 475904 h 1124591"/>
                <a:gd name="connsiteX21" fmla="*/ 1047891 w 1122360"/>
                <a:gd name="connsiteY21" fmla="*/ 464950 h 1124591"/>
                <a:gd name="connsiteX22" fmla="*/ 1039620 w 1122360"/>
                <a:gd name="connsiteY22" fmla="*/ 428470 h 1124591"/>
                <a:gd name="connsiteX23" fmla="*/ 1027928 w 1122360"/>
                <a:gd name="connsiteY23" fmla="*/ 392941 h 1124591"/>
                <a:gd name="connsiteX24" fmla="*/ 1080307 w 1122360"/>
                <a:gd name="connsiteY24" fmla="*/ 348460 h 1124591"/>
                <a:gd name="connsiteX25" fmla="*/ 1040571 w 1122360"/>
                <a:gd name="connsiteY25" fmla="*/ 270069 h 1124591"/>
                <a:gd name="connsiteX26" fmla="*/ 974028 w 1122360"/>
                <a:gd name="connsiteY26" fmla="*/ 285690 h 1124591"/>
                <a:gd name="connsiteX27" fmla="*/ 952068 w 1122360"/>
                <a:gd name="connsiteY27" fmla="*/ 255210 h 1124591"/>
                <a:gd name="connsiteX28" fmla="*/ 927732 w 1122360"/>
                <a:gd name="connsiteY28" fmla="*/ 226825 h 1124591"/>
                <a:gd name="connsiteX29" fmla="*/ 958818 w 1122360"/>
                <a:gd name="connsiteY29" fmla="*/ 165484 h 1124591"/>
                <a:gd name="connsiteX30" fmla="*/ 892369 w 1122360"/>
                <a:gd name="connsiteY30" fmla="*/ 108430 h 1124591"/>
                <a:gd name="connsiteX31" fmla="*/ 836758 w 1122360"/>
                <a:gd name="connsiteY31" fmla="*/ 148625 h 1124591"/>
                <a:gd name="connsiteX32" fmla="*/ 804912 w 1122360"/>
                <a:gd name="connsiteY32" fmla="*/ 128718 h 1124591"/>
                <a:gd name="connsiteX33" fmla="*/ 771640 w 1122360"/>
                <a:gd name="connsiteY33" fmla="*/ 111763 h 1124591"/>
                <a:gd name="connsiteX34" fmla="*/ 777059 w 1122360"/>
                <a:gd name="connsiteY34" fmla="*/ 43374 h 1124591"/>
                <a:gd name="connsiteX35" fmla="*/ 693974 w 1122360"/>
                <a:gd name="connsiteY35" fmla="*/ 15847 h 1124591"/>
                <a:gd name="connsiteX36" fmla="*/ 657851 w 1122360"/>
                <a:gd name="connsiteY36" fmla="*/ 74330 h 1124591"/>
                <a:gd name="connsiteX37" fmla="*/ 620777 w 1122360"/>
                <a:gd name="connsiteY37" fmla="*/ 68139 h 1124591"/>
                <a:gd name="connsiteX38" fmla="*/ 583417 w 1122360"/>
                <a:gd name="connsiteY38" fmla="*/ 65186 h 1124591"/>
                <a:gd name="connsiteX39" fmla="*/ 562218 w 1122360"/>
                <a:gd name="connsiteY39" fmla="*/ 35 h 1124591"/>
                <a:gd name="connsiteX40" fmla="*/ 474856 w 1122360"/>
                <a:gd name="connsiteY40" fmla="*/ 6607 h 1124591"/>
                <a:gd name="connsiteX41" fmla="*/ 463924 w 1122360"/>
                <a:gd name="connsiteY41" fmla="*/ 74521 h 1124591"/>
                <a:gd name="connsiteX42" fmla="*/ 427420 w 1122360"/>
                <a:gd name="connsiteY42" fmla="*/ 82807 h 1124591"/>
                <a:gd name="connsiteX43" fmla="*/ 392057 w 1122360"/>
                <a:gd name="connsiteY43" fmla="*/ 94618 h 1124591"/>
                <a:gd name="connsiteX44" fmla="*/ 347568 w 1122360"/>
                <a:gd name="connsiteY44" fmla="*/ 42136 h 1124591"/>
                <a:gd name="connsiteX45" fmla="*/ 269427 w 1122360"/>
                <a:gd name="connsiteY45" fmla="*/ 81855 h 1124591"/>
                <a:gd name="connsiteX46" fmla="*/ 285017 w 1122360"/>
                <a:gd name="connsiteY46" fmla="*/ 148530 h 1124591"/>
                <a:gd name="connsiteX47" fmla="*/ 254597 w 1122360"/>
                <a:gd name="connsiteY47" fmla="*/ 170437 h 1124591"/>
                <a:gd name="connsiteX48" fmla="*/ 226269 w 1122360"/>
                <a:gd name="connsiteY48" fmla="*/ 194917 h 1124591"/>
                <a:gd name="connsiteX49" fmla="*/ 160105 w 1122360"/>
                <a:gd name="connsiteY49" fmla="*/ 169390 h 1124591"/>
                <a:gd name="connsiteX50" fmla="*/ 113050 w 1122360"/>
                <a:gd name="connsiteY50" fmla="*/ 224444 h 1124591"/>
                <a:gd name="connsiteX51" fmla="*/ 148223 w 1122360"/>
                <a:gd name="connsiteY51" fmla="*/ 285880 h 1124591"/>
                <a:gd name="connsiteX52" fmla="*/ 128450 w 1122360"/>
                <a:gd name="connsiteY52" fmla="*/ 317694 h 1124591"/>
                <a:gd name="connsiteX53" fmla="*/ 111529 w 1122360"/>
                <a:gd name="connsiteY53" fmla="*/ 351222 h 1124591"/>
                <a:gd name="connsiteX54" fmla="*/ 43179 w 1122360"/>
                <a:gd name="connsiteY54" fmla="*/ 345697 h 1124591"/>
                <a:gd name="connsiteX55" fmla="*/ 15801 w 1122360"/>
                <a:gd name="connsiteY55" fmla="*/ 429041 h 1124591"/>
                <a:gd name="connsiteX56" fmla="*/ 74264 w 1122360"/>
                <a:gd name="connsiteY56" fmla="*/ 465236 h 1124591"/>
                <a:gd name="connsiteX57" fmla="*/ 67990 w 1122360"/>
                <a:gd name="connsiteY57" fmla="*/ 502193 h 1124591"/>
                <a:gd name="connsiteX58" fmla="*/ 65043 w 1122360"/>
                <a:gd name="connsiteY58" fmla="*/ 539626 h 1124591"/>
                <a:gd name="connsiteX59" fmla="*/ 21 w 1122360"/>
                <a:gd name="connsiteY59" fmla="*/ 560867 h 1124591"/>
                <a:gd name="connsiteX60" fmla="*/ 6675 w 1122360"/>
                <a:gd name="connsiteY60" fmla="*/ 648497 h 1124591"/>
                <a:gd name="connsiteX61" fmla="*/ 74455 w 1122360"/>
                <a:gd name="connsiteY61" fmla="*/ 659356 h 1124591"/>
                <a:gd name="connsiteX62" fmla="*/ 82725 w 1122360"/>
                <a:gd name="connsiteY62" fmla="*/ 695932 h 1124591"/>
                <a:gd name="connsiteX63" fmla="*/ 94608 w 1122360"/>
                <a:gd name="connsiteY63" fmla="*/ 731460 h 1124591"/>
                <a:gd name="connsiteX64" fmla="*/ 42133 w 1122360"/>
                <a:gd name="connsiteY64" fmla="*/ 776037 h 1124591"/>
                <a:gd name="connsiteX65" fmla="*/ 81774 w 1122360"/>
                <a:gd name="connsiteY65" fmla="*/ 854332 h 1124591"/>
                <a:gd name="connsiteX66" fmla="*/ 148318 w 1122360"/>
                <a:gd name="connsiteY66" fmla="*/ 838807 h 1124591"/>
                <a:gd name="connsiteX67" fmla="*/ 170182 w 1122360"/>
                <a:gd name="connsiteY67" fmla="*/ 869287 h 1124591"/>
                <a:gd name="connsiteX68" fmla="*/ 194708 w 1122360"/>
                <a:gd name="connsiteY68" fmla="*/ 897766 h 1124591"/>
                <a:gd name="connsiteX69" fmla="*/ 163433 w 1122360"/>
                <a:gd name="connsiteY69" fmla="*/ 959107 h 1124591"/>
                <a:gd name="connsiteX70" fmla="*/ 229881 w 1122360"/>
                <a:gd name="connsiteY70" fmla="*/ 1016162 h 1124591"/>
                <a:gd name="connsiteX71" fmla="*/ 285587 w 1122360"/>
                <a:gd name="connsiteY71" fmla="*/ 976062 h 1124591"/>
                <a:gd name="connsiteX72" fmla="*/ 317243 w 1122360"/>
                <a:gd name="connsiteY72" fmla="*/ 995874 h 1124591"/>
                <a:gd name="connsiteX73" fmla="*/ 350610 w 1122360"/>
                <a:gd name="connsiteY73" fmla="*/ 1012733 h 1124591"/>
                <a:gd name="connsiteX74" fmla="*/ 345191 w 1122360"/>
                <a:gd name="connsiteY74" fmla="*/ 1081218 h 1124591"/>
                <a:gd name="connsiteX75" fmla="*/ 428276 w 1122360"/>
                <a:gd name="connsiteY75" fmla="*/ 1108555 h 1124591"/>
                <a:gd name="connsiteX76" fmla="*/ 464494 w 1122360"/>
                <a:gd name="connsiteY76" fmla="*/ 1050166 h 1124591"/>
                <a:gd name="connsiteX77" fmla="*/ 501474 w 1122360"/>
                <a:gd name="connsiteY77" fmla="*/ 1056358 h 1124591"/>
                <a:gd name="connsiteX78" fmla="*/ 538833 w 1122360"/>
                <a:gd name="connsiteY78" fmla="*/ 1059406 h 1124591"/>
                <a:gd name="connsiteX79" fmla="*/ 560032 w 1122360"/>
                <a:gd name="connsiteY79" fmla="*/ 1124557 h 1124591"/>
                <a:gd name="connsiteX80" fmla="*/ 647394 w 1122360"/>
                <a:gd name="connsiteY80" fmla="*/ 1117984 h 1124591"/>
                <a:gd name="connsiteX81" fmla="*/ 658231 w 1122360"/>
                <a:gd name="connsiteY81" fmla="*/ 1050071 h 1124591"/>
                <a:gd name="connsiteX82" fmla="*/ 694735 w 1122360"/>
                <a:gd name="connsiteY82" fmla="*/ 1041784 h 1124591"/>
                <a:gd name="connsiteX83" fmla="*/ 730098 w 1122360"/>
                <a:gd name="connsiteY83" fmla="*/ 1029973 h 1124591"/>
                <a:gd name="connsiteX84" fmla="*/ 774682 w 1122360"/>
                <a:gd name="connsiteY84" fmla="*/ 1082456 h 1124591"/>
                <a:gd name="connsiteX85" fmla="*/ 852823 w 1122360"/>
                <a:gd name="connsiteY85" fmla="*/ 1042737 h 1124591"/>
                <a:gd name="connsiteX86" fmla="*/ 837328 w 1122360"/>
                <a:gd name="connsiteY86" fmla="*/ 975967 h 1124591"/>
                <a:gd name="connsiteX87" fmla="*/ 867653 w 1122360"/>
                <a:gd name="connsiteY87" fmla="*/ 954059 h 1124591"/>
                <a:gd name="connsiteX88" fmla="*/ 895981 w 1122360"/>
                <a:gd name="connsiteY88" fmla="*/ 929580 h 1124591"/>
                <a:gd name="connsiteX89" fmla="*/ 957297 w 1122360"/>
                <a:gd name="connsiteY89" fmla="*/ 960822 h 1124591"/>
                <a:gd name="connsiteX90" fmla="*/ 1014144 w 1122360"/>
                <a:gd name="connsiteY90" fmla="*/ 894147 h 1124591"/>
                <a:gd name="connsiteX91" fmla="*/ 974218 w 1122360"/>
                <a:gd name="connsiteY91" fmla="*/ 838426 h 1124591"/>
                <a:gd name="connsiteX92" fmla="*/ 993800 w 1122360"/>
                <a:gd name="connsiteY92" fmla="*/ 806612 h 1124591"/>
                <a:gd name="connsiteX93" fmla="*/ 1010721 w 1122360"/>
                <a:gd name="connsiteY93" fmla="*/ 773179 h 1124591"/>
                <a:gd name="connsiteX94" fmla="*/ 1079071 w 1122360"/>
                <a:gd name="connsiteY94" fmla="*/ 778609 h 1124591"/>
                <a:gd name="connsiteX95" fmla="*/ 1106544 w 1122360"/>
                <a:gd name="connsiteY95" fmla="*/ 695360 h 1124591"/>
                <a:gd name="connsiteX96" fmla="*/ 1048176 w 1122360"/>
                <a:gd name="connsiteY96" fmla="*/ 659070 h 1124591"/>
                <a:gd name="connsiteX97" fmla="*/ 1054450 w 1122360"/>
                <a:gd name="connsiteY97" fmla="*/ 622018 h 1124591"/>
                <a:gd name="connsiteX98" fmla="*/ 1057302 w 1122360"/>
                <a:gd name="connsiteY98" fmla="*/ 584584 h 1124591"/>
                <a:gd name="connsiteX99" fmla="*/ 1057302 w 1122360"/>
                <a:gd name="connsiteY99" fmla="*/ 584584 h 11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60" h="1124591">
                  <a:moveTo>
                    <a:pt x="903016" y="603634"/>
                  </a:moveTo>
                  <a:cubicBezTo>
                    <a:pt x="897693" y="648402"/>
                    <a:pt x="883243" y="692122"/>
                    <a:pt x="861189" y="731555"/>
                  </a:cubicBezTo>
                  <a:cubicBezTo>
                    <a:pt x="839039" y="771084"/>
                    <a:pt x="809095" y="805945"/>
                    <a:pt x="773637" y="833758"/>
                  </a:cubicBezTo>
                  <a:cubicBezTo>
                    <a:pt x="738178" y="861667"/>
                    <a:pt x="697397" y="882241"/>
                    <a:pt x="653763" y="894528"/>
                  </a:cubicBezTo>
                  <a:cubicBezTo>
                    <a:pt x="610035" y="906625"/>
                    <a:pt x="564500" y="910244"/>
                    <a:pt x="519821" y="904720"/>
                  </a:cubicBezTo>
                  <a:cubicBezTo>
                    <a:pt x="475237" y="899386"/>
                    <a:pt x="431508" y="885003"/>
                    <a:pt x="392057" y="862905"/>
                  </a:cubicBezTo>
                  <a:cubicBezTo>
                    <a:pt x="352701" y="840616"/>
                    <a:pt x="318004" y="810613"/>
                    <a:pt x="290341" y="775084"/>
                  </a:cubicBezTo>
                  <a:cubicBezTo>
                    <a:pt x="262487" y="739556"/>
                    <a:pt x="241859" y="698694"/>
                    <a:pt x="229501" y="655069"/>
                  </a:cubicBezTo>
                  <a:cubicBezTo>
                    <a:pt x="217428" y="611254"/>
                    <a:pt x="213911" y="565630"/>
                    <a:pt x="219329" y="520862"/>
                  </a:cubicBezTo>
                  <a:cubicBezTo>
                    <a:pt x="224748" y="476095"/>
                    <a:pt x="239007" y="432280"/>
                    <a:pt x="261062" y="392941"/>
                  </a:cubicBezTo>
                  <a:cubicBezTo>
                    <a:pt x="283401" y="353508"/>
                    <a:pt x="313251" y="318551"/>
                    <a:pt x="348709" y="290738"/>
                  </a:cubicBezTo>
                  <a:cubicBezTo>
                    <a:pt x="384072" y="262830"/>
                    <a:pt x="424854" y="242256"/>
                    <a:pt x="468582" y="229873"/>
                  </a:cubicBezTo>
                  <a:cubicBezTo>
                    <a:pt x="512216" y="217777"/>
                    <a:pt x="557750" y="214252"/>
                    <a:pt x="602525" y="219777"/>
                  </a:cubicBezTo>
                  <a:cubicBezTo>
                    <a:pt x="647109" y="225206"/>
                    <a:pt x="690837" y="239494"/>
                    <a:pt x="730098" y="261687"/>
                  </a:cubicBezTo>
                  <a:cubicBezTo>
                    <a:pt x="769359" y="283880"/>
                    <a:pt x="804342" y="313884"/>
                    <a:pt x="832100" y="349317"/>
                  </a:cubicBezTo>
                  <a:cubicBezTo>
                    <a:pt x="859953" y="384845"/>
                    <a:pt x="880391" y="425707"/>
                    <a:pt x="892749" y="469427"/>
                  </a:cubicBezTo>
                  <a:cubicBezTo>
                    <a:pt x="904822" y="513147"/>
                    <a:pt x="908340" y="558772"/>
                    <a:pt x="902921" y="603634"/>
                  </a:cubicBezTo>
                  <a:lnTo>
                    <a:pt x="902921" y="603634"/>
                  </a:lnTo>
                  <a:close/>
                  <a:moveTo>
                    <a:pt x="1057302" y="584584"/>
                  </a:moveTo>
                  <a:cubicBezTo>
                    <a:pt x="1079641" y="578488"/>
                    <a:pt x="1100936" y="571440"/>
                    <a:pt x="1122325" y="563344"/>
                  </a:cubicBezTo>
                  <a:cubicBezTo>
                    <a:pt x="1122705" y="534007"/>
                    <a:pt x="1120043" y="504860"/>
                    <a:pt x="1115765" y="475904"/>
                  </a:cubicBezTo>
                  <a:cubicBezTo>
                    <a:pt x="1093711" y="471142"/>
                    <a:pt x="1070706" y="467713"/>
                    <a:pt x="1047891" y="464950"/>
                  </a:cubicBezTo>
                  <a:lnTo>
                    <a:pt x="1039620" y="428470"/>
                  </a:lnTo>
                  <a:lnTo>
                    <a:pt x="1027928" y="392941"/>
                  </a:lnTo>
                  <a:cubicBezTo>
                    <a:pt x="1045894" y="378844"/>
                    <a:pt x="1063671" y="363890"/>
                    <a:pt x="1080307" y="348460"/>
                  </a:cubicBezTo>
                  <a:cubicBezTo>
                    <a:pt x="1068900" y="321504"/>
                    <a:pt x="1056161" y="295120"/>
                    <a:pt x="1040571" y="270069"/>
                  </a:cubicBezTo>
                  <a:cubicBezTo>
                    <a:pt x="1018136" y="274355"/>
                    <a:pt x="996272" y="279403"/>
                    <a:pt x="974028" y="285690"/>
                  </a:cubicBezTo>
                  <a:lnTo>
                    <a:pt x="952068" y="255210"/>
                  </a:lnTo>
                  <a:cubicBezTo>
                    <a:pt x="944463" y="245399"/>
                    <a:pt x="935813" y="236255"/>
                    <a:pt x="927732" y="226825"/>
                  </a:cubicBezTo>
                  <a:cubicBezTo>
                    <a:pt x="938854" y="206918"/>
                    <a:pt x="949596" y="186058"/>
                    <a:pt x="958818" y="165484"/>
                  </a:cubicBezTo>
                  <a:cubicBezTo>
                    <a:pt x="938094" y="144815"/>
                    <a:pt x="916040" y="125575"/>
                    <a:pt x="892369" y="108430"/>
                  </a:cubicBezTo>
                  <a:cubicBezTo>
                    <a:pt x="873262" y="120907"/>
                    <a:pt x="854820" y="134242"/>
                    <a:pt x="836758" y="148625"/>
                  </a:cubicBezTo>
                  <a:lnTo>
                    <a:pt x="804912" y="128718"/>
                  </a:lnTo>
                  <a:lnTo>
                    <a:pt x="771640" y="111763"/>
                  </a:lnTo>
                  <a:cubicBezTo>
                    <a:pt x="774492" y="88808"/>
                    <a:pt x="776203" y="66043"/>
                    <a:pt x="777059" y="43374"/>
                  </a:cubicBezTo>
                  <a:cubicBezTo>
                    <a:pt x="750156" y="31944"/>
                    <a:pt x="722398" y="22990"/>
                    <a:pt x="693974" y="15847"/>
                  </a:cubicBezTo>
                  <a:cubicBezTo>
                    <a:pt x="681046" y="34420"/>
                    <a:pt x="668973" y="54518"/>
                    <a:pt x="657851" y="74330"/>
                  </a:cubicBezTo>
                  <a:cubicBezTo>
                    <a:pt x="645398" y="72235"/>
                    <a:pt x="633135" y="69663"/>
                    <a:pt x="620777" y="68139"/>
                  </a:cubicBezTo>
                  <a:lnTo>
                    <a:pt x="583417" y="65186"/>
                  </a:lnTo>
                  <a:cubicBezTo>
                    <a:pt x="577333" y="42802"/>
                    <a:pt x="570299" y="21562"/>
                    <a:pt x="562218" y="35"/>
                  </a:cubicBezTo>
                  <a:cubicBezTo>
                    <a:pt x="532844" y="-346"/>
                    <a:pt x="503755" y="2416"/>
                    <a:pt x="474856" y="6607"/>
                  </a:cubicBezTo>
                  <a:cubicBezTo>
                    <a:pt x="470103" y="28705"/>
                    <a:pt x="466586" y="51851"/>
                    <a:pt x="463924" y="74521"/>
                  </a:cubicBezTo>
                  <a:lnTo>
                    <a:pt x="427420" y="82807"/>
                  </a:lnTo>
                  <a:lnTo>
                    <a:pt x="392057" y="94618"/>
                  </a:lnTo>
                  <a:cubicBezTo>
                    <a:pt x="377988" y="76616"/>
                    <a:pt x="363063" y="58709"/>
                    <a:pt x="347568" y="42136"/>
                  </a:cubicBezTo>
                  <a:cubicBezTo>
                    <a:pt x="320570" y="53566"/>
                    <a:pt x="294238" y="66329"/>
                    <a:pt x="269427" y="81855"/>
                  </a:cubicBezTo>
                  <a:cubicBezTo>
                    <a:pt x="273705" y="104334"/>
                    <a:pt x="278743" y="126241"/>
                    <a:pt x="285017" y="148530"/>
                  </a:cubicBezTo>
                  <a:lnTo>
                    <a:pt x="254597" y="170437"/>
                  </a:lnTo>
                  <a:cubicBezTo>
                    <a:pt x="244806" y="178057"/>
                    <a:pt x="235585" y="186725"/>
                    <a:pt x="226269" y="194917"/>
                  </a:cubicBezTo>
                  <a:cubicBezTo>
                    <a:pt x="206306" y="183772"/>
                    <a:pt x="182065" y="176057"/>
                    <a:pt x="160105" y="169390"/>
                  </a:cubicBezTo>
                  <a:cubicBezTo>
                    <a:pt x="139667" y="190345"/>
                    <a:pt x="130161" y="200727"/>
                    <a:pt x="113050" y="224444"/>
                  </a:cubicBezTo>
                  <a:cubicBezTo>
                    <a:pt x="125123" y="250828"/>
                    <a:pt x="133868" y="267878"/>
                    <a:pt x="148223" y="285880"/>
                  </a:cubicBezTo>
                  <a:lnTo>
                    <a:pt x="128450" y="317694"/>
                  </a:lnTo>
                  <a:lnTo>
                    <a:pt x="111529" y="351222"/>
                  </a:lnTo>
                  <a:cubicBezTo>
                    <a:pt x="88619" y="348269"/>
                    <a:pt x="65899" y="346459"/>
                    <a:pt x="43179" y="345697"/>
                  </a:cubicBezTo>
                  <a:cubicBezTo>
                    <a:pt x="31772" y="372653"/>
                    <a:pt x="23026" y="400466"/>
                    <a:pt x="15801" y="429041"/>
                  </a:cubicBezTo>
                  <a:cubicBezTo>
                    <a:pt x="34433" y="441805"/>
                    <a:pt x="54301" y="454092"/>
                    <a:pt x="74264" y="465236"/>
                  </a:cubicBezTo>
                  <a:cubicBezTo>
                    <a:pt x="72173" y="477619"/>
                    <a:pt x="69511" y="489811"/>
                    <a:pt x="67990" y="502193"/>
                  </a:cubicBezTo>
                  <a:lnTo>
                    <a:pt x="65043" y="539626"/>
                  </a:lnTo>
                  <a:cubicBezTo>
                    <a:pt x="42799" y="545818"/>
                    <a:pt x="21410" y="552866"/>
                    <a:pt x="21" y="560867"/>
                  </a:cubicBezTo>
                  <a:cubicBezTo>
                    <a:pt x="-264" y="590299"/>
                    <a:pt x="2397" y="619446"/>
                    <a:pt x="6675" y="648497"/>
                  </a:cubicBezTo>
                  <a:cubicBezTo>
                    <a:pt x="28730" y="653164"/>
                    <a:pt x="51830" y="656689"/>
                    <a:pt x="74455" y="659356"/>
                  </a:cubicBezTo>
                  <a:lnTo>
                    <a:pt x="82725" y="695932"/>
                  </a:lnTo>
                  <a:lnTo>
                    <a:pt x="94608" y="731460"/>
                  </a:lnTo>
                  <a:cubicBezTo>
                    <a:pt x="76546" y="745557"/>
                    <a:pt x="58674" y="760511"/>
                    <a:pt x="42133" y="776037"/>
                  </a:cubicBezTo>
                  <a:cubicBezTo>
                    <a:pt x="53446" y="802993"/>
                    <a:pt x="66279" y="829377"/>
                    <a:pt x="81774" y="854332"/>
                  </a:cubicBezTo>
                  <a:cubicBezTo>
                    <a:pt x="104304" y="850046"/>
                    <a:pt x="126073" y="845093"/>
                    <a:pt x="148318" y="838807"/>
                  </a:cubicBezTo>
                  <a:lnTo>
                    <a:pt x="170182" y="869287"/>
                  </a:lnTo>
                  <a:cubicBezTo>
                    <a:pt x="177882" y="879097"/>
                    <a:pt x="186438" y="888337"/>
                    <a:pt x="194708" y="897766"/>
                  </a:cubicBezTo>
                  <a:cubicBezTo>
                    <a:pt x="183491" y="917674"/>
                    <a:pt x="172654" y="938533"/>
                    <a:pt x="163433" y="959107"/>
                  </a:cubicBezTo>
                  <a:cubicBezTo>
                    <a:pt x="184156" y="979777"/>
                    <a:pt x="206211" y="999017"/>
                    <a:pt x="229881" y="1016162"/>
                  </a:cubicBezTo>
                  <a:cubicBezTo>
                    <a:pt x="248989" y="1003684"/>
                    <a:pt x="267431" y="990349"/>
                    <a:pt x="285587" y="976062"/>
                  </a:cubicBezTo>
                  <a:lnTo>
                    <a:pt x="317243" y="995874"/>
                  </a:lnTo>
                  <a:lnTo>
                    <a:pt x="350610" y="1012733"/>
                  </a:lnTo>
                  <a:cubicBezTo>
                    <a:pt x="347758" y="1035593"/>
                    <a:pt x="345952" y="1058453"/>
                    <a:pt x="345191" y="1081218"/>
                  </a:cubicBezTo>
                  <a:cubicBezTo>
                    <a:pt x="371999" y="1092648"/>
                    <a:pt x="399852" y="1101506"/>
                    <a:pt x="428276" y="1108555"/>
                  </a:cubicBezTo>
                  <a:cubicBezTo>
                    <a:pt x="441109" y="1089981"/>
                    <a:pt x="453087" y="1069978"/>
                    <a:pt x="464494" y="1050166"/>
                  </a:cubicBezTo>
                  <a:cubicBezTo>
                    <a:pt x="476662" y="1052262"/>
                    <a:pt x="488925" y="1054834"/>
                    <a:pt x="501474" y="1056358"/>
                  </a:cubicBezTo>
                  <a:lnTo>
                    <a:pt x="538833" y="1059406"/>
                  </a:lnTo>
                  <a:cubicBezTo>
                    <a:pt x="544917" y="1081694"/>
                    <a:pt x="551952" y="1103030"/>
                    <a:pt x="560032" y="1124557"/>
                  </a:cubicBezTo>
                  <a:cubicBezTo>
                    <a:pt x="589311" y="1124938"/>
                    <a:pt x="618495" y="1122175"/>
                    <a:pt x="647394" y="1117984"/>
                  </a:cubicBezTo>
                  <a:cubicBezTo>
                    <a:pt x="652052" y="1095887"/>
                    <a:pt x="655569" y="1072741"/>
                    <a:pt x="658231" y="1050071"/>
                  </a:cubicBezTo>
                  <a:lnTo>
                    <a:pt x="694735" y="1041784"/>
                  </a:lnTo>
                  <a:lnTo>
                    <a:pt x="730098" y="1029973"/>
                  </a:lnTo>
                  <a:cubicBezTo>
                    <a:pt x="744357" y="1047976"/>
                    <a:pt x="759282" y="1065978"/>
                    <a:pt x="774682" y="1082456"/>
                  </a:cubicBezTo>
                  <a:cubicBezTo>
                    <a:pt x="801680" y="1071026"/>
                    <a:pt x="827917" y="1058263"/>
                    <a:pt x="852823" y="1042737"/>
                  </a:cubicBezTo>
                  <a:cubicBezTo>
                    <a:pt x="848641" y="1020258"/>
                    <a:pt x="843602" y="998350"/>
                    <a:pt x="837328" y="975967"/>
                  </a:cubicBezTo>
                  <a:lnTo>
                    <a:pt x="867653" y="954059"/>
                  </a:lnTo>
                  <a:cubicBezTo>
                    <a:pt x="877444" y="946344"/>
                    <a:pt x="886665" y="937771"/>
                    <a:pt x="895981" y="929580"/>
                  </a:cubicBezTo>
                  <a:cubicBezTo>
                    <a:pt x="915849" y="940724"/>
                    <a:pt x="936668" y="951487"/>
                    <a:pt x="957297" y="960822"/>
                  </a:cubicBezTo>
                  <a:cubicBezTo>
                    <a:pt x="977830" y="940057"/>
                    <a:pt x="997033" y="917959"/>
                    <a:pt x="1014144" y="894147"/>
                  </a:cubicBezTo>
                  <a:cubicBezTo>
                    <a:pt x="1001786" y="875097"/>
                    <a:pt x="988477" y="856523"/>
                    <a:pt x="974218" y="838426"/>
                  </a:cubicBezTo>
                  <a:lnTo>
                    <a:pt x="993800" y="806612"/>
                  </a:lnTo>
                  <a:lnTo>
                    <a:pt x="1010721" y="773179"/>
                  </a:lnTo>
                  <a:cubicBezTo>
                    <a:pt x="1033631" y="776132"/>
                    <a:pt x="1056256" y="777847"/>
                    <a:pt x="1079071" y="778609"/>
                  </a:cubicBezTo>
                  <a:cubicBezTo>
                    <a:pt x="1090574" y="751653"/>
                    <a:pt x="1099509" y="723745"/>
                    <a:pt x="1106544" y="695360"/>
                  </a:cubicBezTo>
                  <a:cubicBezTo>
                    <a:pt x="1088007" y="682501"/>
                    <a:pt x="1068044" y="670309"/>
                    <a:pt x="1048176" y="659070"/>
                  </a:cubicBezTo>
                  <a:cubicBezTo>
                    <a:pt x="1050267" y="646783"/>
                    <a:pt x="1052834" y="634495"/>
                    <a:pt x="1054450" y="622018"/>
                  </a:cubicBezTo>
                  <a:lnTo>
                    <a:pt x="1057302" y="584584"/>
                  </a:lnTo>
                  <a:lnTo>
                    <a:pt x="1057302" y="584584"/>
                  </a:lnTo>
                  <a:close/>
                </a:path>
              </a:pathLst>
            </a:custGeom>
            <a:solidFill>
              <a:srgbClr val="72BF44"/>
            </a:solidFill>
            <a:ln w="0" cap="flat">
              <a:noFill/>
              <a:prstDash val="solid"/>
              <a:miter/>
            </a:ln>
          </p:spPr>
          <p:txBody>
            <a:bodyPr rtlCol="0" anchor="ctr"/>
            <a:lstStyle/>
            <a:p>
              <a:endParaRPr lang="fr-CA"/>
            </a:p>
          </p:txBody>
        </p:sp>
        <p:sp>
          <p:nvSpPr>
            <p:cNvPr id="8" name="Freeform 12">
              <a:extLst>
                <a:ext uri="{FF2B5EF4-FFF2-40B4-BE49-F238E27FC236}">
                  <a16:creationId xmlns:a16="http://schemas.microsoft.com/office/drawing/2014/main" id="{9E6EE5AB-AE56-5F24-3988-A5E4C56D5214}"/>
                </a:ext>
              </a:extLst>
            </p:cNvPr>
            <p:cNvSpPr/>
            <p:nvPr/>
          </p:nvSpPr>
          <p:spPr>
            <a:xfrm>
              <a:off x="8489249" y="2318942"/>
              <a:ext cx="654422" cy="655752"/>
            </a:xfrm>
            <a:custGeom>
              <a:avLst/>
              <a:gdLst>
                <a:gd name="connsiteX0" fmla="*/ 614167 w 654422"/>
                <a:gd name="connsiteY0" fmla="*/ 362682 h 655752"/>
                <a:gd name="connsiteX1" fmla="*/ 579089 w 654422"/>
                <a:gd name="connsiteY1" fmla="*/ 470124 h 655752"/>
                <a:gd name="connsiteX2" fmla="*/ 505511 w 654422"/>
                <a:gd name="connsiteY2" fmla="*/ 555849 h 655752"/>
                <a:gd name="connsiteX3" fmla="*/ 404935 w 654422"/>
                <a:gd name="connsiteY3" fmla="*/ 606808 h 655752"/>
                <a:gd name="connsiteX4" fmla="*/ 292666 w 654422"/>
                <a:gd name="connsiteY4" fmla="*/ 615380 h 655752"/>
                <a:gd name="connsiteX5" fmla="*/ 185341 w 654422"/>
                <a:gd name="connsiteY5" fmla="*/ 580233 h 655752"/>
                <a:gd name="connsiteX6" fmla="*/ 99785 w 654422"/>
                <a:gd name="connsiteY6" fmla="*/ 506510 h 655752"/>
                <a:gd name="connsiteX7" fmla="*/ 48927 w 654422"/>
                <a:gd name="connsiteY7" fmla="*/ 405735 h 655752"/>
                <a:gd name="connsiteX8" fmla="*/ 40372 w 654422"/>
                <a:gd name="connsiteY8" fmla="*/ 293054 h 655752"/>
                <a:gd name="connsiteX9" fmla="*/ 75545 w 654422"/>
                <a:gd name="connsiteY9" fmla="*/ 185612 h 655752"/>
                <a:gd name="connsiteX10" fmla="*/ 149123 w 654422"/>
                <a:gd name="connsiteY10" fmla="*/ 99792 h 655752"/>
                <a:gd name="connsiteX11" fmla="*/ 249698 w 654422"/>
                <a:gd name="connsiteY11" fmla="*/ 48833 h 655752"/>
                <a:gd name="connsiteX12" fmla="*/ 362062 w 654422"/>
                <a:gd name="connsiteY12" fmla="*/ 40166 h 655752"/>
                <a:gd name="connsiteX13" fmla="*/ 469292 w 654422"/>
                <a:gd name="connsiteY13" fmla="*/ 75408 h 655752"/>
                <a:gd name="connsiteX14" fmla="*/ 554848 w 654422"/>
                <a:gd name="connsiteY14" fmla="*/ 149132 h 655752"/>
                <a:gd name="connsiteX15" fmla="*/ 605801 w 654422"/>
                <a:gd name="connsiteY15" fmla="*/ 249906 h 655752"/>
                <a:gd name="connsiteX16" fmla="*/ 614357 w 654422"/>
                <a:gd name="connsiteY16" fmla="*/ 362587 h 655752"/>
                <a:gd name="connsiteX17" fmla="*/ 614357 w 654422"/>
                <a:gd name="connsiteY17" fmla="*/ 362587 h 655752"/>
                <a:gd name="connsiteX18" fmla="*/ 487924 w 654422"/>
                <a:gd name="connsiteY18" fmla="*/ 42166 h 655752"/>
                <a:gd name="connsiteX19" fmla="*/ 366435 w 654422"/>
                <a:gd name="connsiteY19" fmla="*/ 2351 h 655752"/>
                <a:gd name="connsiteX20" fmla="*/ 239242 w 654422"/>
                <a:gd name="connsiteY20" fmla="*/ 11972 h 655752"/>
                <a:gd name="connsiteX21" fmla="*/ 125262 w 654422"/>
                <a:gd name="connsiteY21" fmla="*/ 69788 h 655752"/>
                <a:gd name="connsiteX22" fmla="*/ 42083 w 654422"/>
                <a:gd name="connsiteY22" fmla="*/ 166753 h 655752"/>
                <a:gd name="connsiteX23" fmla="*/ 2347 w 654422"/>
                <a:gd name="connsiteY23" fmla="*/ 288387 h 655752"/>
                <a:gd name="connsiteX24" fmla="*/ 11948 w 654422"/>
                <a:gd name="connsiteY24" fmla="*/ 416022 h 655752"/>
                <a:gd name="connsiteX25" fmla="*/ 69651 w 654422"/>
                <a:gd name="connsiteY25" fmla="*/ 530132 h 655752"/>
                <a:gd name="connsiteX26" fmla="*/ 166519 w 654422"/>
                <a:gd name="connsiteY26" fmla="*/ 613571 h 655752"/>
                <a:gd name="connsiteX27" fmla="*/ 288008 w 654422"/>
                <a:gd name="connsiteY27" fmla="*/ 653385 h 655752"/>
                <a:gd name="connsiteX28" fmla="*/ 415202 w 654422"/>
                <a:gd name="connsiteY28" fmla="*/ 643670 h 655752"/>
                <a:gd name="connsiteX29" fmla="*/ 529086 w 654422"/>
                <a:gd name="connsiteY29" fmla="*/ 585853 h 655752"/>
                <a:gd name="connsiteX30" fmla="*/ 612360 w 654422"/>
                <a:gd name="connsiteY30" fmla="*/ 488793 h 655752"/>
                <a:gd name="connsiteX31" fmla="*/ 652096 w 654422"/>
                <a:gd name="connsiteY31" fmla="*/ 367159 h 655752"/>
                <a:gd name="connsiteX32" fmla="*/ 642400 w 654422"/>
                <a:gd name="connsiteY32" fmla="*/ 239619 h 655752"/>
                <a:gd name="connsiteX33" fmla="*/ 584602 w 654422"/>
                <a:gd name="connsiteY33" fmla="*/ 125414 h 655752"/>
                <a:gd name="connsiteX34" fmla="*/ 487829 w 654422"/>
                <a:gd name="connsiteY34" fmla="*/ 41975 h 655752"/>
                <a:gd name="connsiteX35" fmla="*/ 487829 w 654422"/>
                <a:gd name="connsiteY35" fmla="*/ 41975 h 655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422" h="655752">
                  <a:moveTo>
                    <a:pt x="614167" y="362682"/>
                  </a:moveTo>
                  <a:cubicBezTo>
                    <a:pt x="609604" y="400211"/>
                    <a:pt x="597626" y="436882"/>
                    <a:pt x="579089" y="470124"/>
                  </a:cubicBezTo>
                  <a:cubicBezTo>
                    <a:pt x="560456" y="503176"/>
                    <a:pt x="535170" y="532513"/>
                    <a:pt x="505511" y="555849"/>
                  </a:cubicBezTo>
                  <a:cubicBezTo>
                    <a:pt x="475851" y="579090"/>
                    <a:pt x="441629" y="596426"/>
                    <a:pt x="404935" y="606808"/>
                  </a:cubicBezTo>
                  <a:cubicBezTo>
                    <a:pt x="368241" y="617000"/>
                    <a:pt x="330026" y="619952"/>
                    <a:pt x="292666" y="615380"/>
                  </a:cubicBezTo>
                  <a:cubicBezTo>
                    <a:pt x="255117" y="610808"/>
                    <a:pt x="218613" y="598807"/>
                    <a:pt x="185341" y="580233"/>
                  </a:cubicBezTo>
                  <a:cubicBezTo>
                    <a:pt x="152355" y="561564"/>
                    <a:pt x="123076" y="536323"/>
                    <a:pt x="99785" y="506510"/>
                  </a:cubicBezTo>
                  <a:cubicBezTo>
                    <a:pt x="76495" y="476792"/>
                    <a:pt x="59289" y="442502"/>
                    <a:pt x="48927" y="405735"/>
                  </a:cubicBezTo>
                  <a:cubicBezTo>
                    <a:pt x="38756" y="368873"/>
                    <a:pt x="35904" y="330678"/>
                    <a:pt x="40372" y="293054"/>
                  </a:cubicBezTo>
                  <a:cubicBezTo>
                    <a:pt x="44935" y="255526"/>
                    <a:pt x="56912" y="218759"/>
                    <a:pt x="75545" y="185612"/>
                  </a:cubicBezTo>
                  <a:cubicBezTo>
                    <a:pt x="94177" y="152465"/>
                    <a:pt x="119368" y="123128"/>
                    <a:pt x="149123" y="99792"/>
                  </a:cubicBezTo>
                  <a:cubicBezTo>
                    <a:pt x="178782" y="76456"/>
                    <a:pt x="212909" y="59216"/>
                    <a:pt x="249698" y="48833"/>
                  </a:cubicBezTo>
                  <a:cubicBezTo>
                    <a:pt x="286392" y="38642"/>
                    <a:pt x="324607" y="35689"/>
                    <a:pt x="362062" y="40166"/>
                  </a:cubicBezTo>
                  <a:cubicBezTo>
                    <a:pt x="399516" y="44738"/>
                    <a:pt x="436115" y="56834"/>
                    <a:pt x="469292" y="75408"/>
                  </a:cubicBezTo>
                  <a:cubicBezTo>
                    <a:pt x="502374" y="94077"/>
                    <a:pt x="531653" y="119318"/>
                    <a:pt x="554848" y="149132"/>
                  </a:cubicBezTo>
                  <a:cubicBezTo>
                    <a:pt x="578138" y="178850"/>
                    <a:pt x="595439" y="213044"/>
                    <a:pt x="605801" y="249906"/>
                  </a:cubicBezTo>
                  <a:cubicBezTo>
                    <a:pt x="615878" y="286768"/>
                    <a:pt x="618825" y="324963"/>
                    <a:pt x="614357" y="362587"/>
                  </a:cubicBezTo>
                  <a:lnTo>
                    <a:pt x="614357" y="362587"/>
                  </a:lnTo>
                  <a:close/>
                  <a:moveTo>
                    <a:pt x="487924" y="42166"/>
                  </a:moveTo>
                  <a:cubicBezTo>
                    <a:pt x="450375" y="21116"/>
                    <a:pt x="408928" y="7495"/>
                    <a:pt x="366435" y="2351"/>
                  </a:cubicBezTo>
                  <a:cubicBezTo>
                    <a:pt x="324037" y="-2792"/>
                    <a:pt x="280784" y="542"/>
                    <a:pt x="239242" y="11972"/>
                  </a:cubicBezTo>
                  <a:cubicBezTo>
                    <a:pt x="197699" y="23783"/>
                    <a:pt x="159009" y="43309"/>
                    <a:pt x="125262" y="69788"/>
                  </a:cubicBezTo>
                  <a:cubicBezTo>
                    <a:pt x="91610" y="96173"/>
                    <a:pt x="63186" y="129320"/>
                    <a:pt x="42083" y="166753"/>
                  </a:cubicBezTo>
                  <a:cubicBezTo>
                    <a:pt x="20979" y="204281"/>
                    <a:pt x="7480" y="245906"/>
                    <a:pt x="2347" y="288387"/>
                  </a:cubicBezTo>
                  <a:cubicBezTo>
                    <a:pt x="-2787" y="330964"/>
                    <a:pt x="541" y="374303"/>
                    <a:pt x="11948" y="416022"/>
                  </a:cubicBezTo>
                  <a:cubicBezTo>
                    <a:pt x="23736" y="457551"/>
                    <a:pt x="43223" y="496318"/>
                    <a:pt x="69651" y="530132"/>
                  </a:cubicBezTo>
                  <a:cubicBezTo>
                    <a:pt x="95983" y="563850"/>
                    <a:pt x="129160" y="592330"/>
                    <a:pt x="166519" y="613571"/>
                  </a:cubicBezTo>
                  <a:cubicBezTo>
                    <a:pt x="204069" y="634621"/>
                    <a:pt x="245421" y="648242"/>
                    <a:pt x="288008" y="653385"/>
                  </a:cubicBezTo>
                  <a:cubicBezTo>
                    <a:pt x="330406" y="658529"/>
                    <a:pt x="373659" y="655290"/>
                    <a:pt x="415202" y="643670"/>
                  </a:cubicBezTo>
                  <a:cubicBezTo>
                    <a:pt x="456744" y="631954"/>
                    <a:pt x="495529" y="612332"/>
                    <a:pt x="529086" y="585853"/>
                  </a:cubicBezTo>
                  <a:cubicBezTo>
                    <a:pt x="562833" y="559469"/>
                    <a:pt x="591257" y="526226"/>
                    <a:pt x="612360" y="488793"/>
                  </a:cubicBezTo>
                  <a:cubicBezTo>
                    <a:pt x="633369" y="451265"/>
                    <a:pt x="646963" y="409640"/>
                    <a:pt x="652096" y="367159"/>
                  </a:cubicBezTo>
                  <a:cubicBezTo>
                    <a:pt x="657230" y="324582"/>
                    <a:pt x="653808" y="281243"/>
                    <a:pt x="642400" y="239619"/>
                  </a:cubicBezTo>
                  <a:cubicBezTo>
                    <a:pt x="630708" y="197995"/>
                    <a:pt x="611125" y="159133"/>
                    <a:pt x="584602" y="125414"/>
                  </a:cubicBezTo>
                  <a:cubicBezTo>
                    <a:pt x="558365" y="91696"/>
                    <a:pt x="525188" y="63216"/>
                    <a:pt x="487829" y="41975"/>
                  </a:cubicBezTo>
                  <a:lnTo>
                    <a:pt x="487829" y="41975"/>
                  </a:lnTo>
                  <a:close/>
                </a:path>
              </a:pathLst>
            </a:custGeom>
            <a:solidFill>
              <a:srgbClr val="72BF44"/>
            </a:solidFill>
            <a:ln w="0" cap="flat">
              <a:noFill/>
              <a:prstDash val="solid"/>
              <a:miter/>
            </a:ln>
          </p:spPr>
          <p:txBody>
            <a:bodyPr rtlCol="0" anchor="ctr"/>
            <a:lstStyle/>
            <a:p>
              <a:endParaRPr lang="fr-CA"/>
            </a:p>
          </p:txBody>
        </p:sp>
        <p:sp>
          <p:nvSpPr>
            <p:cNvPr id="9" name="Freeform 13">
              <a:extLst>
                <a:ext uri="{FF2B5EF4-FFF2-40B4-BE49-F238E27FC236}">
                  <a16:creationId xmlns:a16="http://schemas.microsoft.com/office/drawing/2014/main" id="{228DF5E5-CA6B-6746-CF1F-79D44C448847}"/>
                </a:ext>
              </a:extLst>
            </p:cNvPr>
            <p:cNvSpPr/>
            <p:nvPr/>
          </p:nvSpPr>
          <p:spPr>
            <a:xfrm>
              <a:off x="7436121" y="1383081"/>
              <a:ext cx="1121638" cy="1124045"/>
            </a:xfrm>
            <a:custGeom>
              <a:avLst/>
              <a:gdLst>
                <a:gd name="connsiteX0" fmla="*/ 888261 w 1121638"/>
                <a:gd name="connsiteY0" fmla="*/ 667988 h 1124045"/>
                <a:gd name="connsiteX1" fmla="*/ 822858 w 1121638"/>
                <a:gd name="connsiteY1" fmla="*/ 785527 h 1124045"/>
                <a:gd name="connsiteX2" fmla="*/ 717434 w 1121638"/>
                <a:gd name="connsiteY2" fmla="*/ 868966 h 1124045"/>
                <a:gd name="connsiteX3" fmla="*/ 588245 w 1121638"/>
                <a:gd name="connsiteY3" fmla="*/ 905732 h 1124045"/>
                <a:gd name="connsiteX4" fmla="*/ 454777 w 1121638"/>
                <a:gd name="connsiteY4" fmla="*/ 890016 h 1124045"/>
                <a:gd name="connsiteX5" fmla="*/ 337376 w 1121638"/>
                <a:gd name="connsiteY5" fmla="*/ 824389 h 1124045"/>
                <a:gd name="connsiteX6" fmla="*/ 254101 w 1121638"/>
                <a:gd name="connsiteY6" fmla="*/ 718661 h 1124045"/>
                <a:gd name="connsiteX7" fmla="*/ 217407 w 1121638"/>
                <a:gd name="connsiteY7" fmla="*/ 589217 h 1124045"/>
                <a:gd name="connsiteX8" fmla="*/ 233092 w 1121638"/>
                <a:gd name="connsiteY8" fmla="*/ 455486 h 1124045"/>
                <a:gd name="connsiteX9" fmla="*/ 298590 w 1121638"/>
                <a:gd name="connsiteY9" fmla="*/ 337947 h 1124045"/>
                <a:gd name="connsiteX10" fmla="*/ 404014 w 1121638"/>
                <a:gd name="connsiteY10" fmla="*/ 254508 h 1124045"/>
                <a:gd name="connsiteX11" fmla="*/ 533299 w 1121638"/>
                <a:gd name="connsiteY11" fmla="*/ 217742 h 1124045"/>
                <a:gd name="connsiteX12" fmla="*/ 666671 w 1121638"/>
                <a:gd name="connsiteY12" fmla="*/ 233458 h 1124045"/>
                <a:gd name="connsiteX13" fmla="*/ 783977 w 1121638"/>
                <a:gd name="connsiteY13" fmla="*/ 299085 h 1124045"/>
                <a:gd name="connsiteX14" fmla="*/ 867252 w 1121638"/>
                <a:gd name="connsiteY14" fmla="*/ 404622 h 1124045"/>
                <a:gd name="connsiteX15" fmla="*/ 903946 w 1121638"/>
                <a:gd name="connsiteY15" fmla="*/ 534162 h 1124045"/>
                <a:gd name="connsiteX16" fmla="*/ 888261 w 1121638"/>
                <a:gd name="connsiteY16" fmla="*/ 667798 h 1124045"/>
                <a:gd name="connsiteX17" fmla="*/ 888261 w 1121638"/>
                <a:gd name="connsiteY17" fmla="*/ 667798 h 1124045"/>
                <a:gd name="connsiteX18" fmla="*/ 1055855 w 1121638"/>
                <a:gd name="connsiteY18" fmla="*/ 522161 h 1124045"/>
                <a:gd name="connsiteX19" fmla="*/ 1051007 w 1121638"/>
                <a:gd name="connsiteY19" fmla="*/ 485013 h 1124045"/>
                <a:gd name="connsiteX20" fmla="*/ 1110991 w 1121638"/>
                <a:gd name="connsiteY20" fmla="*/ 451390 h 1124045"/>
                <a:gd name="connsiteX21" fmla="*/ 1086940 w 1121638"/>
                <a:gd name="connsiteY21" fmla="*/ 366903 h 1124045"/>
                <a:gd name="connsiteX22" fmla="*/ 1018591 w 1121638"/>
                <a:gd name="connsiteY22" fmla="*/ 369475 h 1124045"/>
                <a:gd name="connsiteX23" fmla="*/ 1003001 w 1121638"/>
                <a:gd name="connsiteY23" fmla="*/ 335375 h 1124045"/>
                <a:gd name="connsiteX24" fmla="*/ 984463 w 1121638"/>
                <a:gd name="connsiteY24" fmla="*/ 302800 h 1124045"/>
                <a:gd name="connsiteX25" fmla="*/ 1026766 w 1121638"/>
                <a:gd name="connsiteY25" fmla="*/ 248603 h 1124045"/>
                <a:gd name="connsiteX26" fmla="*/ 972486 w 1121638"/>
                <a:gd name="connsiteY26" fmla="*/ 179832 h 1124045"/>
                <a:gd name="connsiteX27" fmla="*/ 910315 w 1121638"/>
                <a:gd name="connsiteY27" fmla="*/ 208598 h 1124045"/>
                <a:gd name="connsiteX28" fmla="*/ 882842 w 1121638"/>
                <a:gd name="connsiteY28" fmla="*/ 182975 h 1124045"/>
                <a:gd name="connsiteX29" fmla="*/ 853373 w 1121638"/>
                <a:gd name="connsiteY29" fmla="*/ 160020 h 1124045"/>
                <a:gd name="connsiteX30" fmla="*/ 871815 w 1121638"/>
                <a:gd name="connsiteY30" fmla="*/ 93917 h 1124045"/>
                <a:gd name="connsiteX31" fmla="*/ 795480 w 1121638"/>
                <a:gd name="connsiteY31" fmla="*/ 51054 h 1124045"/>
                <a:gd name="connsiteX32" fmla="*/ 748709 w 1121638"/>
                <a:gd name="connsiteY32" fmla="*/ 101537 h 1124045"/>
                <a:gd name="connsiteX33" fmla="*/ 713631 w 1121638"/>
                <a:gd name="connsiteY33" fmla="*/ 88392 h 1124045"/>
                <a:gd name="connsiteX34" fmla="*/ 677508 w 1121638"/>
                <a:gd name="connsiteY34" fmla="*/ 78296 h 1124045"/>
                <a:gd name="connsiteX35" fmla="*/ 669237 w 1121638"/>
                <a:gd name="connsiteY35" fmla="*/ 10192 h 1124045"/>
                <a:gd name="connsiteX36" fmla="*/ 582161 w 1121638"/>
                <a:gd name="connsiteY36" fmla="*/ 0 h 1124045"/>
                <a:gd name="connsiteX37" fmla="*/ 558490 w 1121638"/>
                <a:gd name="connsiteY37" fmla="*/ 64580 h 1124045"/>
                <a:gd name="connsiteX38" fmla="*/ 521226 w 1121638"/>
                <a:gd name="connsiteY38" fmla="*/ 65723 h 1124045"/>
                <a:gd name="connsiteX39" fmla="*/ 484151 w 1121638"/>
                <a:gd name="connsiteY39" fmla="*/ 70485 h 1124045"/>
                <a:gd name="connsiteX40" fmla="*/ 450499 w 1121638"/>
                <a:gd name="connsiteY40" fmla="*/ 10478 h 1124045"/>
                <a:gd name="connsiteX41" fmla="*/ 366274 w 1121638"/>
                <a:gd name="connsiteY41" fmla="*/ 34481 h 1124045"/>
                <a:gd name="connsiteX42" fmla="*/ 368746 w 1121638"/>
                <a:gd name="connsiteY42" fmla="*/ 103061 h 1124045"/>
                <a:gd name="connsiteX43" fmla="*/ 334714 w 1121638"/>
                <a:gd name="connsiteY43" fmla="*/ 118777 h 1124045"/>
                <a:gd name="connsiteX44" fmla="*/ 302203 w 1121638"/>
                <a:gd name="connsiteY44" fmla="*/ 137351 h 1124045"/>
                <a:gd name="connsiteX45" fmla="*/ 248207 w 1121638"/>
                <a:gd name="connsiteY45" fmla="*/ 94964 h 1124045"/>
                <a:gd name="connsiteX46" fmla="*/ 179572 w 1121638"/>
                <a:gd name="connsiteY46" fmla="*/ 149447 h 1124045"/>
                <a:gd name="connsiteX47" fmla="*/ 208281 w 1121638"/>
                <a:gd name="connsiteY47" fmla="*/ 211836 h 1124045"/>
                <a:gd name="connsiteX48" fmla="*/ 182804 w 1121638"/>
                <a:gd name="connsiteY48" fmla="*/ 239173 h 1124045"/>
                <a:gd name="connsiteX49" fmla="*/ 159799 w 1121638"/>
                <a:gd name="connsiteY49" fmla="*/ 268796 h 1124045"/>
                <a:gd name="connsiteX50" fmla="*/ 93731 w 1121638"/>
                <a:gd name="connsiteY50" fmla="*/ 250317 h 1124045"/>
                <a:gd name="connsiteX51" fmla="*/ 50953 w 1121638"/>
                <a:gd name="connsiteY51" fmla="*/ 326803 h 1124045"/>
                <a:gd name="connsiteX52" fmla="*/ 101336 w 1121638"/>
                <a:gd name="connsiteY52" fmla="*/ 373571 h 1124045"/>
                <a:gd name="connsiteX53" fmla="*/ 88123 w 1121638"/>
                <a:gd name="connsiteY53" fmla="*/ 408718 h 1124045"/>
                <a:gd name="connsiteX54" fmla="*/ 78046 w 1121638"/>
                <a:gd name="connsiteY54" fmla="*/ 444913 h 1124045"/>
                <a:gd name="connsiteX55" fmla="*/ 10172 w 1121638"/>
                <a:gd name="connsiteY55" fmla="*/ 453295 h 1124045"/>
                <a:gd name="connsiteX56" fmla="*/ 0 w 1121638"/>
                <a:gd name="connsiteY56" fmla="*/ 540544 h 1124045"/>
                <a:gd name="connsiteX57" fmla="*/ 64452 w 1121638"/>
                <a:gd name="connsiteY57" fmla="*/ 564261 h 1124045"/>
                <a:gd name="connsiteX58" fmla="*/ 65498 w 1121638"/>
                <a:gd name="connsiteY58" fmla="*/ 601694 h 1124045"/>
                <a:gd name="connsiteX59" fmla="*/ 70441 w 1121638"/>
                <a:gd name="connsiteY59" fmla="*/ 638842 h 1124045"/>
                <a:gd name="connsiteX60" fmla="*/ 10457 w 1121638"/>
                <a:gd name="connsiteY60" fmla="*/ 672465 h 1124045"/>
                <a:gd name="connsiteX61" fmla="*/ 34413 w 1121638"/>
                <a:gd name="connsiteY61" fmla="*/ 756952 h 1124045"/>
                <a:gd name="connsiteX62" fmla="*/ 102762 w 1121638"/>
                <a:gd name="connsiteY62" fmla="*/ 754475 h 1124045"/>
                <a:gd name="connsiteX63" fmla="*/ 118352 w 1121638"/>
                <a:gd name="connsiteY63" fmla="*/ 788575 h 1124045"/>
                <a:gd name="connsiteX64" fmla="*/ 136889 w 1121638"/>
                <a:gd name="connsiteY64" fmla="*/ 821150 h 1124045"/>
                <a:gd name="connsiteX65" fmla="*/ 94492 w 1121638"/>
                <a:gd name="connsiteY65" fmla="*/ 875348 h 1124045"/>
                <a:gd name="connsiteX66" fmla="*/ 148772 w 1121638"/>
                <a:gd name="connsiteY66" fmla="*/ 944023 h 1124045"/>
                <a:gd name="connsiteX67" fmla="*/ 211038 w 1121638"/>
                <a:gd name="connsiteY67" fmla="*/ 915353 h 1124045"/>
                <a:gd name="connsiteX68" fmla="*/ 238511 w 1121638"/>
                <a:gd name="connsiteY68" fmla="*/ 940975 h 1124045"/>
                <a:gd name="connsiteX69" fmla="*/ 268075 w 1121638"/>
                <a:gd name="connsiteY69" fmla="*/ 963930 h 1124045"/>
                <a:gd name="connsiteX70" fmla="*/ 249633 w 1121638"/>
                <a:gd name="connsiteY70" fmla="*/ 1030034 h 1124045"/>
                <a:gd name="connsiteX71" fmla="*/ 325873 w 1121638"/>
                <a:gd name="connsiteY71" fmla="*/ 1072896 h 1124045"/>
                <a:gd name="connsiteX72" fmla="*/ 372548 w 1121638"/>
                <a:gd name="connsiteY72" fmla="*/ 1022509 h 1124045"/>
                <a:gd name="connsiteX73" fmla="*/ 407626 w 1121638"/>
                <a:gd name="connsiteY73" fmla="*/ 1035558 h 1124045"/>
                <a:gd name="connsiteX74" fmla="*/ 443750 w 1121638"/>
                <a:gd name="connsiteY74" fmla="*/ 1045750 h 1124045"/>
                <a:gd name="connsiteX75" fmla="*/ 452116 w 1121638"/>
                <a:gd name="connsiteY75" fmla="*/ 1113758 h 1124045"/>
                <a:gd name="connsiteX76" fmla="*/ 539192 w 1121638"/>
                <a:gd name="connsiteY76" fmla="*/ 1124045 h 1124045"/>
                <a:gd name="connsiteX77" fmla="*/ 562768 w 1121638"/>
                <a:gd name="connsiteY77" fmla="*/ 1059466 h 1124045"/>
                <a:gd name="connsiteX78" fmla="*/ 600317 w 1121638"/>
                <a:gd name="connsiteY78" fmla="*/ 1058228 h 1124045"/>
                <a:gd name="connsiteX79" fmla="*/ 637297 w 1121638"/>
                <a:gd name="connsiteY79" fmla="*/ 1053465 h 1124045"/>
                <a:gd name="connsiteX80" fmla="*/ 670949 w 1121638"/>
                <a:gd name="connsiteY80" fmla="*/ 1113473 h 1124045"/>
                <a:gd name="connsiteX81" fmla="*/ 755269 w 1121638"/>
                <a:gd name="connsiteY81" fmla="*/ 1089470 h 1124045"/>
                <a:gd name="connsiteX82" fmla="*/ 752702 w 1121638"/>
                <a:gd name="connsiteY82" fmla="*/ 1020985 h 1124045"/>
                <a:gd name="connsiteX83" fmla="*/ 786734 w 1121638"/>
                <a:gd name="connsiteY83" fmla="*/ 1005269 h 1124045"/>
                <a:gd name="connsiteX84" fmla="*/ 819341 w 1121638"/>
                <a:gd name="connsiteY84" fmla="*/ 986695 h 1124045"/>
                <a:gd name="connsiteX85" fmla="*/ 873431 w 1121638"/>
                <a:gd name="connsiteY85" fmla="*/ 1029081 h 1124045"/>
                <a:gd name="connsiteX86" fmla="*/ 942066 w 1121638"/>
                <a:gd name="connsiteY86" fmla="*/ 974598 h 1124045"/>
                <a:gd name="connsiteX87" fmla="*/ 913357 w 1121638"/>
                <a:gd name="connsiteY87" fmla="*/ 912209 h 1124045"/>
                <a:gd name="connsiteX88" fmla="*/ 938834 w 1121638"/>
                <a:gd name="connsiteY88" fmla="*/ 884873 h 1124045"/>
                <a:gd name="connsiteX89" fmla="*/ 961839 w 1121638"/>
                <a:gd name="connsiteY89" fmla="*/ 855250 h 1124045"/>
                <a:gd name="connsiteX90" fmla="*/ 1027812 w 1121638"/>
                <a:gd name="connsiteY90" fmla="*/ 873728 h 1124045"/>
                <a:gd name="connsiteX91" fmla="*/ 1070590 w 1121638"/>
                <a:gd name="connsiteY91" fmla="*/ 797243 h 1124045"/>
                <a:gd name="connsiteX92" fmla="*/ 1020302 w 1121638"/>
                <a:gd name="connsiteY92" fmla="*/ 750475 h 1124045"/>
                <a:gd name="connsiteX93" fmla="*/ 1033420 w 1121638"/>
                <a:gd name="connsiteY93" fmla="*/ 715328 h 1124045"/>
                <a:gd name="connsiteX94" fmla="*/ 1043402 w 1121638"/>
                <a:gd name="connsiteY94" fmla="*/ 679133 h 1124045"/>
                <a:gd name="connsiteX95" fmla="*/ 1111276 w 1121638"/>
                <a:gd name="connsiteY95" fmla="*/ 670751 h 1124045"/>
                <a:gd name="connsiteX96" fmla="*/ 1121638 w 1121638"/>
                <a:gd name="connsiteY96" fmla="*/ 583502 h 1124045"/>
                <a:gd name="connsiteX97" fmla="*/ 1057186 w 1121638"/>
                <a:gd name="connsiteY97" fmla="*/ 559784 h 1124045"/>
                <a:gd name="connsiteX98" fmla="*/ 1056045 w 1121638"/>
                <a:gd name="connsiteY98" fmla="*/ 522351 h 1124045"/>
                <a:gd name="connsiteX99" fmla="*/ 1056045 w 1121638"/>
                <a:gd name="connsiteY99" fmla="*/ 522351 h 112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1638" h="1124045">
                  <a:moveTo>
                    <a:pt x="888261" y="667988"/>
                  </a:moveTo>
                  <a:cubicBezTo>
                    <a:pt x="874477" y="710851"/>
                    <a:pt x="852042" y="751142"/>
                    <a:pt x="822858" y="785527"/>
                  </a:cubicBezTo>
                  <a:cubicBezTo>
                    <a:pt x="793579" y="819912"/>
                    <a:pt x="757550" y="848487"/>
                    <a:pt x="717434" y="868966"/>
                  </a:cubicBezTo>
                  <a:cubicBezTo>
                    <a:pt x="677223" y="889540"/>
                    <a:pt x="633304" y="901922"/>
                    <a:pt x="588245" y="905732"/>
                  </a:cubicBezTo>
                  <a:cubicBezTo>
                    <a:pt x="542900" y="909257"/>
                    <a:pt x="497555" y="904018"/>
                    <a:pt x="454777" y="890016"/>
                  </a:cubicBezTo>
                  <a:cubicBezTo>
                    <a:pt x="411904" y="876205"/>
                    <a:pt x="371788" y="853726"/>
                    <a:pt x="337376" y="824389"/>
                  </a:cubicBezTo>
                  <a:cubicBezTo>
                    <a:pt x="302963" y="795052"/>
                    <a:pt x="274539" y="758857"/>
                    <a:pt x="254101" y="718661"/>
                  </a:cubicBezTo>
                  <a:cubicBezTo>
                    <a:pt x="233568" y="678466"/>
                    <a:pt x="221210" y="634365"/>
                    <a:pt x="217407" y="589217"/>
                  </a:cubicBezTo>
                  <a:cubicBezTo>
                    <a:pt x="214080" y="543878"/>
                    <a:pt x="219118" y="498443"/>
                    <a:pt x="233092" y="455486"/>
                  </a:cubicBezTo>
                  <a:cubicBezTo>
                    <a:pt x="246876" y="412623"/>
                    <a:pt x="269311" y="372332"/>
                    <a:pt x="298590" y="337947"/>
                  </a:cubicBezTo>
                  <a:cubicBezTo>
                    <a:pt x="327869" y="303562"/>
                    <a:pt x="363898" y="274987"/>
                    <a:pt x="404014" y="254508"/>
                  </a:cubicBezTo>
                  <a:cubicBezTo>
                    <a:pt x="444130" y="233934"/>
                    <a:pt x="488049" y="221552"/>
                    <a:pt x="533299" y="217742"/>
                  </a:cubicBezTo>
                  <a:cubicBezTo>
                    <a:pt x="578453" y="214217"/>
                    <a:pt x="623893" y="219551"/>
                    <a:pt x="666671" y="233458"/>
                  </a:cubicBezTo>
                  <a:cubicBezTo>
                    <a:pt x="709449" y="247269"/>
                    <a:pt x="749565" y="269748"/>
                    <a:pt x="783977" y="299085"/>
                  </a:cubicBezTo>
                  <a:cubicBezTo>
                    <a:pt x="818295" y="328327"/>
                    <a:pt x="846909" y="364522"/>
                    <a:pt x="867252" y="404622"/>
                  </a:cubicBezTo>
                  <a:cubicBezTo>
                    <a:pt x="887785" y="444818"/>
                    <a:pt x="900143" y="488918"/>
                    <a:pt x="903946" y="534162"/>
                  </a:cubicBezTo>
                  <a:cubicBezTo>
                    <a:pt x="907368" y="579406"/>
                    <a:pt x="902140" y="624935"/>
                    <a:pt x="888261" y="667798"/>
                  </a:cubicBezTo>
                  <a:lnTo>
                    <a:pt x="888261" y="667798"/>
                  </a:lnTo>
                  <a:close/>
                  <a:moveTo>
                    <a:pt x="1055855" y="522161"/>
                  </a:moveTo>
                  <a:lnTo>
                    <a:pt x="1051007" y="485013"/>
                  </a:lnTo>
                  <a:cubicBezTo>
                    <a:pt x="1071350" y="474726"/>
                    <a:pt x="1091789" y="463391"/>
                    <a:pt x="1110991" y="451390"/>
                  </a:cubicBezTo>
                  <a:cubicBezTo>
                    <a:pt x="1105002" y="422720"/>
                    <a:pt x="1097492" y="394335"/>
                    <a:pt x="1086940" y="366903"/>
                  </a:cubicBezTo>
                  <a:cubicBezTo>
                    <a:pt x="1064126" y="366808"/>
                    <a:pt x="1041786" y="367475"/>
                    <a:pt x="1018591" y="369475"/>
                  </a:cubicBezTo>
                  <a:lnTo>
                    <a:pt x="1003001" y="335375"/>
                  </a:lnTo>
                  <a:cubicBezTo>
                    <a:pt x="997297" y="324326"/>
                    <a:pt x="990642" y="313658"/>
                    <a:pt x="984463" y="302800"/>
                  </a:cubicBezTo>
                  <a:cubicBezTo>
                    <a:pt x="999198" y="285369"/>
                    <a:pt x="1013743" y="266986"/>
                    <a:pt x="1026766" y="248603"/>
                  </a:cubicBezTo>
                  <a:cubicBezTo>
                    <a:pt x="1010320" y="224314"/>
                    <a:pt x="992449" y="201263"/>
                    <a:pt x="972486" y="179832"/>
                  </a:cubicBezTo>
                  <a:cubicBezTo>
                    <a:pt x="951382" y="188405"/>
                    <a:pt x="930658" y="198025"/>
                    <a:pt x="910315" y="208598"/>
                  </a:cubicBezTo>
                  <a:lnTo>
                    <a:pt x="882842" y="182975"/>
                  </a:lnTo>
                  <a:lnTo>
                    <a:pt x="853373" y="160020"/>
                  </a:lnTo>
                  <a:cubicBezTo>
                    <a:pt x="860598" y="138113"/>
                    <a:pt x="866681" y="116110"/>
                    <a:pt x="871815" y="93917"/>
                  </a:cubicBezTo>
                  <a:cubicBezTo>
                    <a:pt x="847479" y="77534"/>
                    <a:pt x="821907" y="63437"/>
                    <a:pt x="795480" y="51054"/>
                  </a:cubicBezTo>
                  <a:cubicBezTo>
                    <a:pt x="779414" y="66866"/>
                    <a:pt x="763539" y="84201"/>
                    <a:pt x="748709" y="101537"/>
                  </a:cubicBezTo>
                  <a:cubicBezTo>
                    <a:pt x="737112" y="97060"/>
                    <a:pt x="725514" y="92297"/>
                    <a:pt x="713631" y="88392"/>
                  </a:cubicBezTo>
                  <a:lnTo>
                    <a:pt x="677508" y="78296"/>
                  </a:lnTo>
                  <a:cubicBezTo>
                    <a:pt x="675892" y="55150"/>
                    <a:pt x="672945" y="32957"/>
                    <a:pt x="669237" y="10192"/>
                  </a:cubicBezTo>
                  <a:cubicBezTo>
                    <a:pt x="640434" y="4191"/>
                    <a:pt x="611345" y="1334"/>
                    <a:pt x="582161" y="0"/>
                  </a:cubicBezTo>
                  <a:cubicBezTo>
                    <a:pt x="573225" y="20765"/>
                    <a:pt x="565525" y="42767"/>
                    <a:pt x="558490" y="64580"/>
                  </a:cubicBezTo>
                  <a:lnTo>
                    <a:pt x="521226" y="65723"/>
                  </a:lnTo>
                  <a:lnTo>
                    <a:pt x="484151" y="70485"/>
                  </a:lnTo>
                  <a:cubicBezTo>
                    <a:pt x="473790" y="50102"/>
                    <a:pt x="462572" y="29623"/>
                    <a:pt x="450499" y="10478"/>
                  </a:cubicBezTo>
                  <a:cubicBezTo>
                    <a:pt x="421791" y="16478"/>
                    <a:pt x="393557" y="24003"/>
                    <a:pt x="366274" y="34481"/>
                  </a:cubicBezTo>
                  <a:cubicBezTo>
                    <a:pt x="366084" y="57436"/>
                    <a:pt x="366845" y="79915"/>
                    <a:pt x="368746" y="103061"/>
                  </a:cubicBezTo>
                  <a:lnTo>
                    <a:pt x="334714" y="118777"/>
                  </a:lnTo>
                  <a:cubicBezTo>
                    <a:pt x="323687" y="124492"/>
                    <a:pt x="312945" y="131064"/>
                    <a:pt x="302203" y="137351"/>
                  </a:cubicBezTo>
                  <a:cubicBezTo>
                    <a:pt x="284901" y="122587"/>
                    <a:pt x="266459" y="108014"/>
                    <a:pt x="248207" y="94964"/>
                  </a:cubicBezTo>
                  <a:cubicBezTo>
                    <a:pt x="223966" y="111443"/>
                    <a:pt x="200961" y="129445"/>
                    <a:pt x="179572" y="149447"/>
                  </a:cubicBezTo>
                  <a:cubicBezTo>
                    <a:pt x="188128" y="170593"/>
                    <a:pt x="197729" y="191357"/>
                    <a:pt x="208281" y="211836"/>
                  </a:cubicBezTo>
                  <a:lnTo>
                    <a:pt x="182804" y="239173"/>
                  </a:lnTo>
                  <a:lnTo>
                    <a:pt x="159799" y="268796"/>
                  </a:lnTo>
                  <a:cubicBezTo>
                    <a:pt x="137840" y="261652"/>
                    <a:pt x="115976" y="255461"/>
                    <a:pt x="93731" y="250317"/>
                  </a:cubicBezTo>
                  <a:cubicBezTo>
                    <a:pt x="77381" y="274606"/>
                    <a:pt x="63311" y="300228"/>
                    <a:pt x="50953" y="326803"/>
                  </a:cubicBezTo>
                  <a:cubicBezTo>
                    <a:pt x="66734" y="342900"/>
                    <a:pt x="83940" y="358712"/>
                    <a:pt x="101336" y="373571"/>
                  </a:cubicBezTo>
                  <a:cubicBezTo>
                    <a:pt x="96868" y="385286"/>
                    <a:pt x="91925" y="396907"/>
                    <a:pt x="88123" y="408718"/>
                  </a:cubicBezTo>
                  <a:lnTo>
                    <a:pt x="78046" y="444913"/>
                  </a:lnTo>
                  <a:cubicBezTo>
                    <a:pt x="54946" y="446627"/>
                    <a:pt x="32796" y="449485"/>
                    <a:pt x="10172" y="453295"/>
                  </a:cubicBezTo>
                  <a:cubicBezTo>
                    <a:pt x="4278" y="482060"/>
                    <a:pt x="1426" y="511207"/>
                    <a:pt x="0" y="540544"/>
                  </a:cubicBezTo>
                  <a:cubicBezTo>
                    <a:pt x="20819" y="549402"/>
                    <a:pt x="42778" y="557213"/>
                    <a:pt x="64452" y="564261"/>
                  </a:cubicBezTo>
                  <a:lnTo>
                    <a:pt x="65498" y="601694"/>
                  </a:lnTo>
                  <a:lnTo>
                    <a:pt x="70441" y="638842"/>
                  </a:lnTo>
                  <a:cubicBezTo>
                    <a:pt x="50003" y="649224"/>
                    <a:pt x="29564" y="660464"/>
                    <a:pt x="10457" y="672465"/>
                  </a:cubicBezTo>
                  <a:cubicBezTo>
                    <a:pt x="16351" y="701231"/>
                    <a:pt x="23861" y="729520"/>
                    <a:pt x="34413" y="756952"/>
                  </a:cubicBezTo>
                  <a:cubicBezTo>
                    <a:pt x="57322" y="757047"/>
                    <a:pt x="79757" y="756380"/>
                    <a:pt x="102762" y="754475"/>
                  </a:cubicBezTo>
                  <a:lnTo>
                    <a:pt x="118352" y="788575"/>
                  </a:lnTo>
                  <a:cubicBezTo>
                    <a:pt x="123961" y="799624"/>
                    <a:pt x="130710" y="810292"/>
                    <a:pt x="136889" y="821150"/>
                  </a:cubicBezTo>
                  <a:cubicBezTo>
                    <a:pt x="122155" y="838486"/>
                    <a:pt x="107610" y="856869"/>
                    <a:pt x="94492" y="875348"/>
                  </a:cubicBezTo>
                  <a:cubicBezTo>
                    <a:pt x="111033" y="899636"/>
                    <a:pt x="128904" y="922687"/>
                    <a:pt x="148772" y="944023"/>
                  </a:cubicBezTo>
                  <a:cubicBezTo>
                    <a:pt x="169971" y="935450"/>
                    <a:pt x="190695" y="925925"/>
                    <a:pt x="211038" y="915353"/>
                  </a:cubicBezTo>
                  <a:lnTo>
                    <a:pt x="238511" y="940975"/>
                  </a:lnTo>
                  <a:lnTo>
                    <a:pt x="268075" y="963930"/>
                  </a:lnTo>
                  <a:cubicBezTo>
                    <a:pt x="260850" y="985838"/>
                    <a:pt x="254671" y="1007840"/>
                    <a:pt x="249633" y="1030034"/>
                  </a:cubicBezTo>
                  <a:cubicBezTo>
                    <a:pt x="273779" y="1046417"/>
                    <a:pt x="299446" y="1060514"/>
                    <a:pt x="325873" y="1072896"/>
                  </a:cubicBezTo>
                  <a:cubicBezTo>
                    <a:pt x="341939" y="1057180"/>
                    <a:pt x="357719" y="1039749"/>
                    <a:pt x="372548" y="1022509"/>
                  </a:cubicBezTo>
                  <a:cubicBezTo>
                    <a:pt x="384146" y="1026986"/>
                    <a:pt x="395839" y="1031748"/>
                    <a:pt x="407626" y="1035558"/>
                  </a:cubicBezTo>
                  <a:lnTo>
                    <a:pt x="443750" y="1045750"/>
                  </a:lnTo>
                  <a:cubicBezTo>
                    <a:pt x="445556" y="1068800"/>
                    <a:pt x="448408" y="1091089"/>
                    <a:pt x="452116" y="1113758"/>
                  </a:cubicBezTo>
                  <a:cubicBezTo>
                    <a:pt x="480919" y="1119759"/>
                    <a:pt x="509913" y="1122617"/>
                    <a:pt x="539192" y="1124045"/>
                  </a:cubicBezTo>
                  <a:cubicBezTo>
                    <a:pt x="548033" y="1103186"/>
                    <a:pt x="555923" y="1081183"/>
                    <a:pt x="562768" y="1059466"/>
                  </a:cubicBezTo>
                  <a:lnTo>
                    <a:pt x="600317" y="1058228"/>
                  </a:lnTo>
                  <a:lnTo>
                    <a:pt x="637297" y="1053465"/>
                  </a:lnTo>
                  <a:cubicBezTo>
                    <a:pt x="647658" y="1073849"/>
                    <a:pt x="658876" y="1094327"/>
                    <a:pt x="670949" y="1113473"/>
                  </a:cubicBezTo>
                  <a:cubicBezTo>
                    <a:pt x="699657" y="1107472"/>
                    <a:pt x="727891" y="1099947"/>
                    <a:pt x="755269" y="1089470"/>
                  </a:cubicBezTo>
                  <a:cubicBezTo>
                    <a:pt x="755269" y="1066514"/>
                    <a:pt x="754603" y="1044035"/>
                    <a:pt x="752702" y="1020985"/>
                  </a:cubicBezTo>
                  <a:lnTo>
                    <a:pt x="786734" y="1005269"/>
                  </a:lnTo>
                  <a:cubicBezTo>
                    <a:pt x="797856" y="999554"/>
                    <a:pt x="808504" y="992981"/>
                    <a:pt x="819341" y="986695"/>
                  </a:cubicBezTo>
                  <a:cubicBezTo>
                    <a:pt x="836642" y="1001459"/>
                    <a:pt x="854989" y="1016032"/>
                    <a:pt x="873431" y="1029081"/>
                  </a:cubicBezTo>
                  <a:cubicBezTo>
                    <a:pt x="897672" y="1012603"/>
                    <a:pt x="920677" y="994696"/>
                    <a:pt x="942066" y="974598"/>
                  </a:cubicBezTo>
                  <a:cubicBezTo>
                    <a:pt x="933510" y="953453"/>
                    <a:pt x="923909" y="932783"/>
                    <a:pt x="913357" y="912209"/>
                  </a:cubicBezTo>
                  <a:lnTo>
                    <a:pt x="938834" y="884873"/>
                  </a:lnTo>
                  <a:lnTo>
                    <a:pt x="961839" y="855250"/>
                  </a:lnTo>
                  <a:cubicBezTo>
                    <a:pt x="983608" y="862489"/>
                    <a:pt x="1005567" y="868585"/>
                    <a:pt x="1027812" y="873728"/>
                  </a:cubicBezTo>
                  <a:cubicBezTo>
                    <a:pt x="1044257" y="849440"/>
                    <a:pt x="1058137" y="823722"/>
                    <a:pt x="1070590" y="797243"/>
                  </a:cubicBezTo>
                  <a:cubicBezTo>
                    <a:pt x="1054809" y="781050"/>
                    <a:pt x="1037603" y="765239"/>
                    <a:pt x="1020302" y="750475"/>
                  </a:cubicBezTo>
                  <a:cubicBezTo>
                    <a:pt x="1024675" y="738759"/>
                    <a:pt x="1029523" y="727234"/>
                    <a:pt x="1033420" y="715328"/>
                  </a:cubicBezTo>
                  <a:lnTo>
                    <a:pt x="1043402" y="679133"/>
                  </a:lnTo>
                  <a:cubicBezTo>
                    <a:pt x="1066597" y="677418"/>
                    <a:pt x="1088842" y="674465"/>
                    <a:pt x="1111276" y="670751"/>
                  </a:cubicBezTo>
                  <a:cubicBezTo>
                    <a:pt x="1117265" y="641985"/>
                    <a:pt x="1120117" y="612839"/>
                    <a:pt x="1121638" y="583502"/>
                  </a:cubicBezTo>
                  <a:cubicBezTo>
                    <a:pt x="1100820" y="574643"/>
                    <a:pt x="1078860" y="566833"/>
                    <a:pt x="1057186" y="559784"/>
                  </a:cubicBezTo>
                  <a:lnTo>
                    <a:pt x="1056045" y="522351"/>
                  </a:lnTo>
                  <a:lnTo>
                    <a:pt x="1056045" y="522351"/>
                  </a:lnTo>
                  <a:close/>
                </a:path>
              </a:pathLst>
            </a:custGeom>
            <a:solidFill>
              <a:srgbClr val="72BF44"/>
            </a:solidFill>
            <a:ln w="0" cap="flat">
              <a:noFill/>
              <a:prstDash val="solid"/>
              <a:miter/>
            </a:ln>
          </p:spPr>
          <p:txBody>
            <a:bodyPr rtlCol="0" anchor="ctr"/>
            <a:lstStyle/>
            <a:p>
              <a:endParaRPr lang="fr-CA"/>
            </a:p>
          </p:txBody>
        </p:sp>
        <p:sp>
          <p:nvSpPr>
            <p:cNvPr id="10" name="Freeform 14">
              <a:extLst>
                <a:ext uri="{FF2B5EF4-FFF2-40B4-BE49-F238E27FC236}">
                  <a16:creationId xmlns:a16="http://schemas.microsoft.com/office/drawing/2014/main" id="{B9D6B460-D596-B496-2885-D731B82A4069}"/>
                </a:ext>
              </a:extLst>
            </p:cNvPr>
            <p:cNvSpPr/>
            <p:nvPr/>
          </p:nvSpPr>
          <p:spPr>
            <a:xfrm>
              <a:off x="7669501" y="1616913"/>
              <a:ext cx="654544" cy="655810"/>
            </a:xfrm>
            <a:custGeom>
              <a:avLst/>
              <a:gdLst>
                <a:gd name="connsiteX0" fmla="*/ 602312 w 654544"/>
                <a:gd name="connsiteY0" fmla="*/ 417012 h 655810"/>
                <a:gd name="connsiteX1" fmla="*/ 547271 w 654544"/>
                <a:gd name="connsiteY1" fmla="*/ 515786 h 655810"/>
                <a:gd name="connsiteX2" fmla="*/ 458673 w 654544"/>
                <a:gd name="connsiteY2" fmla="*/ 585890 h 655810"/>
                <a:gd name="connsiteX3" fmla="*/ 350397 w 654544"/>
                <a:gd name="connsiteY3" fmla="*/ 616656 h 655810"/>
                <a:gd name="connsiteX4" fmla="*/ 238319 w 654544"/>
                <a:gd name="connsiteY4" fmla="*/ 603606 h 655810"/>
                <a:gd name="connsiteX5" fmla="*/ 139835 w 654544"/>
                <a:gd name="connsiteY5" fmla="*/ 548456 h 655810"/>
                <a:gd name="connsiteX6" fmla="*/ 69869 w 654544"/>
                <a:gd name="connsiteY6" fmla="*/ 459684 h 655810"/>
                <a:gd name="connsiteX7" fmla="*/ 39164 w 654544"/>
                <a:gd name="connsiteY7" fmla="*/ 351098 h 655810"/>
                <a:gd name="connsiteX8" fmla="*/ 52187 w 654544"/>
                <a:gd name="connsiteY8" fmla="*/ 238989 h 655810"/>
                <a:gd name="connsiteX9" fmla="*/ 107228 w 654544"/>
                <a:gd name="connsiteY9" fmla="*/ 140215 h 655810"/>
                <a:gd name="connsiteX10" fmla="*/ 195731 w 654544"/>
                <a:gd name="connsiteY10" fmla="*/ 70111 h 655810"/>
                <a:gd name="connsiteX11" fmla="*/ 304292 w 654544"/>
                <a:gd name="connsiteY11" fmla="*/ 39345 h 655810"/>
                <a:gd name="connsiteX12" fmla="*/ 416180 w 654544"/>
                <a:gd name="connsiteY12" fmla="*/ 52490 h 655810"/>
                <a:gd name="connsiteX13" fmla="*/ 514760 w 654544"/>
                <a:gd name="connsiteY13" fmla="*/ 107544 h 655810"/>
                <a:gd name="connsiteX14" fmla="*/ 584820 w 654544"/>
                <a:gd name="connsiteY14" fmla="*/ 196317 h 655810"/>
                <a:gd name="connsiteX15" fmla="*/ 615526 w 654544"/>
                <a:gd name="connsiteY15" fmla="*/ 304902 h 655810"/>
                <a:gd name="connsiteX16" fmla="*/ 602407 w 654544"/>
                <a:gd name="connsiteY16" fmla="*/ 417012 h 655810"/>
                <a:gd name="connsiteX17" fmla="*/ 602407 w 654544"/>
                <a:gd name="connsiteY17" fmla="*/ 417012 h 655810"/>
                <a:gd name="connsiteX18" fmla="*/ 539476 w 654544"/>
                <a:gd name="connsiteY18" fmla="*/ 78303 h 655810"/>
                <a:gd name="connsiteX19" fmla="*/ 427968 w 654544"/>
                <a:gd name="connsiteY19" fmla="*/ 15914 h 655810"/>
                <a:gd name="connsiteX20" fmla="*/ 301250 w 654544"/>
                <a:gd name="connsiteY20" fmla="*/ 960 h 655810"/>
                <a:gd name="connsiteX21" fmla="*/ 178430 w 654544"/>
                <a:gd name="connsiteY21" fmla="*/ 35916 h 655810"/>
                <a:gd name="connsiteX22" fmla="*/ 78139 w 654544"/>
                <a:gd name="connsiteY22" fmla="*/ 115260 h 655810"/>
                <a:gd name="connsiteX23" fmla="*/ 15874 w 654544"/>
                <a:gd name="connsiteY23" fmla="*/ 226988 h 655810"/>
                <a:gd name="connsiteX24" fmla="*/ 949 w 654544"/>
                <a:gd name="connsiteY24" fmla="*/ 354051 h 655810"/>
                <a:gd name="connsiteX25" fmla="*/ 35932 w 654544"/>
                <a:gd name="connsiteY25" fmla="*/ 477114 h 655810"/>
                <a:gd name="connsiteX26" fmla="*/ 115023 w 654544"/>
                <a:gd name="connsiteY26" fmla="*/ 577508 h 655810"/>
                <a:gd name="connsiteX27" fmla="*/ 226626 w 654544"/>
                <a:gd name="connsiteY27" fmla="*/ 639897 h 655810"/>
                <a:gd name="connsiteX28" fmla="*/ 353439 w 654544"/>
                <a:gd name="connsiteY28" fmla="*/ 654851 h 655810"/>
                <a:gd name="connsiteX29" fmla="*/ 476164 w 654544"/>
                <a:gd name="connsiteY29" fmla="*/ 619894 h 655810"/>
                <a:gd name="connsiteX30" fmla="*/ 576455 w 654544"/>
                <a:gd name="connsiteY30" fmla="*/ 540551 h 655810"/>
                <a:gd name="connsiteX31" fmla="*/ 638626 w 654544"/>
                <a:gd name="connsiteY31" fmla="*/ 428823 h 655810"/>
                <a:gd name="connsiteX32" fmla="*/ 653550 w 654544"/>
                <a:gd name="connsiteY32" fmla="*/ 301759 h 655810"/>
                <a:gd name="connsiteX33" fmla="*/ 618758 w 654544"/>
                <a:gd name="connsiteY33" fmla="*/ 178696 h 655810"/>
                <a:gd name="connsiteX34" fmla="*/ 539476 w 654544"/>
                <a:gd name="connsiteY34" fmla="*/ 78207 h 655810"/>
                <a:gd name="connsiteX35" fmla="*/ 539476 w 654544"/>
                <a:gd name="connsiteY35" fmla="*/ 78207 h 65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544" h="655810">
                  <a:moveTo>
                    <a:pt x="602312" y="417012"/>
                  </a:moveTo>
                  <a:cubicBezTo>
                    <a:pt x="590619" y="453016"/>
                    <a:pt x="571892" y="486830"/>
                    <a:pt x="547271" y="515786"/>
                  </a:cubicBezTo>
                  <a:cubicBezTo>
                    <a:pt x="522555" y="544742"/>
                    <a:pt x="492230" y="568745"/>
                    <a:pt x="458673" y="585890"/>
                  </a:cubicBezTo>
                  <a:cubicBezTo>
                    <a:pt x="425116" y="603035"/>
                    <a:pt x="388327" y="613417"/>
                    <a:pt x="350397" y="616656"/>
                  </a:cubicBezTo>
                  <a:cubicBezTo>
                    <a:pt x="312277" y="619608"/>
                    <a:pt x="274252" y="615131"/>
                    <a:pt x="238319" y="603606"/>
                  </a:cubicBezTo>
                  <a:cubicBezTo>
                    <a:pt x="202481" y="591986"/>
                    <a:pt x="168733" y="573126"/>
                    <a:pt x="139835" y="548456"/>
                  </a:cubicBezTo>
                  <a:cubicBezTo>
                    <a:pt x="111031" y="523787"/>
                    <a:pt x="87075" y="493402"/>
                    <a:pt x="69869" y="459684"/>
                  </a:cubicBezTo>
                  <a:cubicBezTo>
                    <a:pt x="52663" y="426060"/>
                    <a:pt x="42396" y="389198"/>
                    <a:pt x="39164" y="351098"/>
                  </a:cubicBezTo>
                  <a:cubicBezTo>
                    <a:pt x="36217" y="312903"/>
                    <a:pt x="40685" y="274803"/>
                    <a:pt x="52187" y="238989"/>
                  </a:cubicBezTo>
                  <a:cubicBezTo>
                    <a:pt x="63785" y="202985"/>
                    <a:pt x="82702" y="169171"/>
                    <a:pt x="107228" y="140215"/>
                  </a:cubicBezTo>
                  <a:cubicBezTo>
                    <a:pt x="131944" y="111354"/>
                    <a:pt x="162269" y="87351"/>
                    <a:pt x="195731" y="70111"/>
                  </a:cubicBezTo>
                  <a:cubicBezTo>
                    <a:pt x="229383" y="52871"/>
                    <a:pt x="266267" y="42489"/>
                    <a:pt x="304292" y="39345"/>
                  </a:cubicBezTo>
                  <a:cubicBezTo>
                    <a:pt x="342317" y="36393"/>
                    <a:pt x="380437" y="40869"/>
                    <a:pt x="416180" y="52490"/>
                  </a:cubicBezTo>
                  <a:cubicBezTo>
                    <a:pt x="452114" y="64110"/>
                    <a:pt x="485766" y="82970"/>
                    <a:pt x="514760" y="107544"/>
                  </a:cubicBezTo>
                  <a:cubicBezTo>
                    <a:pt x="543658" y="132214"/>
                    <a:pt x="567614" y="162599"/>
                    <a:pt x="584820" y="196317"/>
                  </a:cubicBezTo>
                  <a:cubicBezTo>
                    <a:pt x="601932" y="229941"/>
                    <a:pt x="612293" y="266802"/>
                    <a:pt x="615526" y="304902"/>
                  </a:cubicBezTo>
                  <a:cubicBezTo>
                    <a:pt x="618377" y="343098"/>
                    <a:pt x="614005" y="381102"/>
                    <a:pt x="602407" y="417012"/>
                  </a:cubicBezTo>
                  <a:lnTo>
                    <a:pt x="602407" y="417012"/>
                  </a:lnTo>
                  <a:close/>
                  <a:moveTo>
                    <a:pt x="539476" y="78303"/>
                  </a:moveTo>
                  <a:cubicBezTo>
                    <a:pt x="506774" y="50490"/>
                    <a:pt x="468750" y="29153"/>
                    <a:pt x="427968" y="15914"/>
                  </a:cubicBezTo>
                  <a:cubicBezTo>
                    <a:pt x="387281" y="2674"/>
                    <a:pt x="344218" y="-2279"/>
                    <a:pt x="301250" y="960"/>
                  </a:cubicBezTo>
                  <a:cubicBezTo>
                    <a:pt x="258187" y="4579"/>
                    <a:pt x="216550" y="16390"/>
                    <a:pt x="178430" y="35916"/>
                  </a:cubicBezTo>
                  <a:cubicBezTo>
                    <a:pt x="140310" y="55443"/>
                    <a:pt x="106088" y="82494"/>
                    <a:pt x="78139" y="115260"/>
                  </a:cubicBezTo>
                  <a:cubicBezTo>
                    <a:pt x="50286" y="148026"/>
                    <a:pt x="28992" y="186316"/>
                    <a:pt x="15874" y="226988"/>
                  </a:cubicBezTo>
                  <a:cubicBezTo>
                    <a:pt x="2755" y="267850"/>
                    <a:pt x="-2283" y="310998"/>
                    <a:pt x="949" y="354051"/>
                  </a:cubicBezTo>
                  <a:cubicBezTo>
                    <a:pt x="4656" y="397104"/>
                    <a:pt x="16444" y="438919"/>
                    <a:pt x="35932" y="477114"/>
                  </a:cubicBezTo>
                  <a:cubicBezTo>
                    <a:pt x="55324" y="515214"/>
                    <a:pt x="82322" y="549600"/>
                    <a:pt x="115023" y="577508"/>
                  </a:cubicBezTo>
                  <a:cubicBezTo>
                    <a:pt x="147725" y="605416"/>
                    <a:pt x="185940" y="626752"/>
                    <a:pt x="226626" y="639897"/>
                  </a:cubicBezTo>
                  <a:cubicBezTo>
                    <a:pt x="267218" y="653136"/>
                    <a:pt x="310281" y="658089"/>
                    <a:pt x="353439" y="654851"/>
                  </a:cubicBezTo>
                  <a:cubicBezTo>
                    <a:pt x="396312" y="651231"/>
                    <a:pt x="438140" y="639516"/>
                    <a:pt x="476164" y="619894"/>
                  </a:cubicBezTo>
                  <a:cubicBezTo>
                    <a:pt x="514379" y="600463"/>
                    <a:pt x="548507" y="573317"/>
                    <a:pt x="576455" y="540551"/>
                  </a:cubicBezTo>
                  <a:cubicBezTo>
                    <a:pt x="604308" y="507785"/>
                    <a:pt x="625602" y="469589"/>
                    <a:pt x="638626" y="428823"/>
                  </a:cubicBezTo>
                  <a:cubicBezTo>
                    <a:pt x="651839" y="387960"/>
                    <a:pt x="656877" y="344812"/>
                    <a:pt x="653550" y="301759"/>
                  </a:cubicBezTo>
                  <a:cubicBezTo>
                    <a:pt x="650033" y="258801"/>
                    <a:pt x="638340" y="216891"/>
                    <a:pt x="618758" y="178696"/>
                  </a:cubicBezTo>
                  <a:cubicBezTo>
                    <a:pt x="599270" y="140596"/>
                    <a:pt x="572272" y="106211"/>
                    <a:pt x="539476" y="78207"/>
                  </a:cubicBezTo>
                  <a:lnTo>
                    <a:pt x="539476" y="78207"/>
                  </a:lnTo>
                  <a:close/>
                </a:path>
              </a:pathLst>
            </a:custGeom>
            <a:solidFill>
              <a:srgbClr val="72BF44"/>
            </a:solidFill>
            <a:ln w="0" cap="flat">
              <a:noFill/>
              <a:prstDash val="solid"/>
              <a:miter/>
            </a:ln>
          </p:spPr>
          <p:txBody>
            <a:bodyPr rtlCol="0" anchor="ctr"/>
            <a:lstStyle/>
            <a:p>
              <a:endParaRPr lang="fr-CA"/>
            </a:p>
          </p:txBody>
        </p:sp>
        <p:sp>
          <p:nvSpPr>
            <p:cNvPr id="11" name="Freeform 15">
              <a:extLst>
                <a:ext uri="{FF2B5EF4-FFF2-40B4-BE49-F238E27FC236}">
                  <a16:creationId xmlns:a16="http://schemas.microsoft.com/office/drawing/2014/main" id="{6EEAF46D-46F3-15FB-34A5-15AA43487044}"/>
                </a:ext>
              </a:extLst>
            </p:cNvPr>
            <p:cNvSpPr/>
            <p:nvPr/>
          </p:nvSpPr>
          <p:spPr>
            <a:xfrm>
              <a:off x="8395393" y="890924"/>
              <a:ext cx="1122303" cy="1124426"/>
            </a:xfrm>
            <a:custGeom>
              <a:avLst/>
              <a:gdLst>
                <a:gd name="connsiteX0" fmla="*/ 903185 w 1122303"/>
                <a:gd name="connsiteY0" fmla="*/ 601790 h 1124426"/>
                <a:gd name="connsiteX1" fmla="*/ 862023 w 1122303"/>
                <a:gd name="connsiteY1" fmla="*/ 729901 h 1124426"/>
                <a:gd name="connsiteX2" fmla="*/ 775137 w 1122303"/>
                <a:gd name="connsiteY2" fmla="*/ 832485 h 1124426"/>
                <a:gd name="connsiteX3" fmla="*/ 655453 w 1122303"/>
                <a:gd name="connsiteY3" fmla="*/ 893921 h 1124426"/>
                <a:gd name="connsiteX4" fmla="*/ 521606 w 1122303"/>
                <a:gd name="connsiteY4" fmla="*/ 904875 h 1124426"/>
                <a:gd name="connsiteX5" fmla="*/ 393747 w 1122303"/>
                <a:gd name="connsiteY5" fmla="*/ 863537 h 1124426"/>
                <a:gd name="connsiteX6" fmla="*/ 291270 w 1122303"/>
                <a:gd name="connsiteY6" fmla="*/ 776383 h 1124426"/>
                <a:gd name="connsiteX7" fmla="*/ 229955 w 1122303"/>
                <a:gd name="connsiteY7" fmla="*/ 656558 h 1124426"/>
                <a:gd name="connsiteX8" fmla="*/ 218928 w 1122303"/>
                <a:gd name="connsiteY8" fmla="*/ 522446 h 1124426"/>
                <a:gd name="connsiteX9" fmla="*/ 260280 w 1122303"/>
                <a:gd name="connsiteY9" fmla="*/ 394335 h 1124426"/>
                <a:gd name="connsiteX10" fmla="*/ 347167 w 1122303"/>
                <a:gd name="connsiteY10" fmla="*/ 291751 h 1124426"/>
                <a:gd name="connsiteX11" fmla="*/ 466755 w 1122303"/>
                <a:gd name="connsiteY11" fmla="*/ 230314 h 1124426"/>
                <a:gd name="connsiteX12" fmla="*/ 600603 w 1122303"/>
                <a:gd name="connsiteY12" fmla="*/ 219361 h 1124426"/>
                <a:gd name="connsiteX13" fmla="*/ 728556 w 1122303"/>
                <a:gd name="connsiteY13" fmla="*/ 260699 h 1124426"/>
                <a:gd name="connsiteX14" fmla="*/ 830938 w 1122303"/>
                <a:gd name="connsiteY14" fmla="*/ 347853 h 1124426"/>
                <a:gd name="connsiteX15" fmla="*/ 892253 w 1122303"/>
                <a:gd name="connsiteY15" fmla="*/ 467677 h 1124426"/>
                <a:gd name="connsiteX16" fmla="*/ 903090 w 1122303"/>
                <a:gd name="connsiteY16" fmla="*/ 601885 h 1124426"/>
                <a:gd name="connsiteX17" fmla="*/ 903090 w 1122303"/>
                <a:gd name="connsiteY17" fmla="*/ 601885 h 1124426"/>
                <a:gd name="connsiteX18" fmla="*/ 1057091 w 1122303"/>
                <a:gd name="connsiteY18" fmla="*/ 581977 h 1124426"/>
                <a:gd name="connsiteX19" fmla="*/ 1122304 w 1122303"/>
                <a:gd name="connsiteY19" fmla="*/ 560642 h 1124426"/>
                <a:gd name="connsiteX20" fmla="*/ 1115079 w 1122303"/>
                <a:gd name="connsiteY20" fmla="*/ 473012 h 1124426"/>
                <a:gd name="connsiteX21" fmla="*/ 1047585 w 1122303"/>
                <a:gd name="connsiteY21" fmla="*/ 462248 h 1124426"/>
                <a:gd name="connsiteX22" fmla="*/ 1038839 w 1122303"/>
                <a:gd name="connsiteY22" fmla="*/ 425768 h 1124426"/>
                <a:gd name="connsiteX23" fmla="*/ 1026861 w 1122303"/>
                <a:gd name="connsiteY23" fmla="*/ 390144 h 1124426"/>
                <a:gd name="connsiteX24" fmla="*/ 1078955 w 1122303"/>
                <a:gd name="connsiteY24" fmla="*/ 345281 h 1124426"/>
                <a:gd name="connsiteX25" fmla="*/ 1038934 w 1122303"/>
                <a:gd name="connsiteY25" fmla="*/ 267367 h 1124426"/>
                <a:gd name="connsiteX26" fmla="*/ 972391 w 1122303"/>
                <a:gd name="connsiteY26" fmla="*/ 283464 h 1124426"/>
                <a:gd name="connsiteX27" fmla="*/ 950431 w 1122303"/>
                <a:gd name="connsiteY27" fmla="*/ 253079 h 1124426"/>
                <a:gd name="connsiteX28" fmla="*/ 926000 w 1122303"/>
                <a:gd name="connsiteY28" fmla="*/ 224790 h 1124426"/>
                <a:gd name="connsiteX29" fmla="*/ 956895 w 1122303"/>
                <a:gd name="connsiteY29" fmla="*/ 163544 h 1124426"/>
                <a:gd name="connsiteX30" fmla="*/ 890257 w 1122303"/>
                <a:gd name="connsiteY30" fmla="*/ 106680 h 1124426"/>
                <a:gd name="connsiteX31" fmla="*/ 834645 w 1122303"/>
                <a:gd name="connsiteY31" fmla="*/ 147161 h 1124426"/>
                <a:gd name="connsiteX32" fmla="*/ 802800 w 1122303"/>
                <a:gd name="connsiteY32" fmla="*/ 127444 h 1124426"/>
                <a:gd name="connsiteX33" fmla="*/ 769338 w 1122303"/>
                <a:gd name="connsiteY33" fmla="*/ 110490 h 1124426"/>
                <a:gd name="connsiteX34" fmla="*/ 774376 w 1122303"/>
                <a:gd name="connsiteY34" fmla="*/ 42101 h 1124426"/>
                <a:gd name="connsiteX35" fmla="*/ 690912 w 1122303"/>
                <a:gd name="connsiteY35" fmla="*/ 15145 h 1124426"/>
                <a:gd name="connsiteX36" fmla="*/ 655168 w 1122303"/>
                <a:gd name="connsiteY36" fmla="*/ 73914 h 1124426"/>
                <a:gd name="connsiteX37" fmla="*/ 618379 w 1122303"/>
                <a:gd name="connsiteY37" fmla="*/ 67818 h 1124426"/>
                <a:gd name="connsiteX38" fmla="*/ 581020 w 1122303"/>
                <a:gd name="connsiteY38" fmla="*/ 65341 h 1124426"/>
                <a:gd name="connsiteX39" fmla="*/ 559726 w 1122303"/>
                <a:gd name="connsiteY39" fmla="*/ 0 h 1124426"/>
                <a:gd name="connsiteX40" fmla="*/ 472364 w 1122303"/>
                <a:gd name="connsiteY40" fmla="*/ 7144 h 1124426"/>
                <a:gd name="connsiteX41" fmla="*/ 461527 w 1122303"/>
                <a:gd name="connsiteY41" fmla="*/ 74866 h 1124426"/>
                <a:gd name="connsiteX42" fmla="*/ 425118 w 1122303"/>
                <a:gd name="connsiteY42" fmla="*/ 83629 h 1124426"/>
                <a:gd name="connsiteX43" fmla="*/ 389660 w 1122303"/>
                <a:gd name="connsiteY43" fmla="*/ 95536 h 1124426"/>
                <a:gd name="connsiteX44" fmla="*/ 344790 w 1122303"/>
                <a:gd name="connsiteY44" fmla="*/ 43434 h 1124426"/>
                <a:gd name="connsiteX45" fmla="*/ 267030 w 1122303"/>
                <a:gd name="connsiteY45" fmla="*/ 83629 h 1124426"/>
                <a:gd name="connsiteX46" fmla="*/ 283095 w 1122303"/>
                <a:gd name="connsiteY46" fmla="*/ 150305 h 1124426"/>
                <a:gd name="connsiteX47" fmla="*/ 252675 w 1122303"/>
                <a:gd name="connsiteY47" fmla="*/ 172212 h 1124426"/>
                <a:gd name="connsiteX48" fmla="*/ 224442 w 1122303"/>
                <a:gd name="connsiteY48" fmla="*/ 196786 h 1124426"/>
                <a:gd name="connsiteX49" fmla="*/ 163317 w 1122303"/>
                <a:gd name="connsiteY49" fmla="*/ 165830 h 1124426"/>
                <a:gd name="connsiteX50" fmla="*/ 106470 w 1122303"/>
                <a:gd name="connsiteY50" fmla="*/ 232601 h 1124426"/>
                <a:gd name="connsiteX51" fmla="*/ 146966 w 1122303"/>
                <a:gd name="connsiteY51" fmla="*/ 288227 h 1124426"/>
                <a:gd name="connsiteX52" fmla="*/ 127288 w 1122303"/>
                <a:gd name="connsiteY52" fmla="*/ 320135 h 1124426"/>
                <a:gd name="connsiteX53" fmla="*/ 110367 w 1122303"/>
                <a:gd name="connsiteY53" fmla="*/ 353663 h 1124426"/>
                <a:gd name="connsiteX54" fmla="*/ 42112 w 1122303"/>
                <a:gd name="connsiteY54" fmla="*/ 348615 h 1124426"/>
                <a:gd name="connsiteX55" fmla="*/ 15115 w 1122303"/>
                <a:gd name="connsiteY55" fmla="*/ 432245 h 1124426"/>
                <a:gd name="connsiteX56" fmla="*/ 73863 w 1122303"/>
                <a:gd name="connsiteY56" fmla="*/ 468058 h 1124426"/>
                <a:gd name="connsiteX57" fmla="*/ 67684 w 1122303"/>
                <a:gd name="connsiteY57" fmla="*/ 505016 h 1124426"/>
                <a:gd name="connsiteX58" fmla="*/ 65308 w 1122303"/>
                <a:gd name="connsiteY58" fmla="*/ 542354 h 1124426"/>
                <a:gd name="connsiteX59" fmla="*/ 0 w 1122303"/>
                <a:gd name="connsiteY59" fmla="*/ 563880 h 1124426"/>
                <a:gd name="connsiteX60" fmla="*/ 7130 w 1122303"/>
                <a:gd name="connsiteY60" fmla="*/ 651320 h 1124426"/>
                <a:gd name="connsiteX61" fmla="*/ 74719 w 1122303"/>
                <a:gd name="connsiteY61" fmla="*/ 662178 h 1124426"/>
                <a:gd name="connsiteX62" fmla="*/ 83465 w 1122303"/>
                <a:gd name="connsiteY62" fmla="*/ 698659 h 1124426"/>
                <a:gd name="connsiteX63" fmla="*/ 95347 w 1122303"/>
                <a:gd name="connsiteY63" fmla="*/ 734187 h 1124426"/>
                <a:gd name="connsiteX64" fmla="*/ 46771 w 1122303"/>
                <a:gd name="connsiteY64" fmla="*/ 787527 h 1124426"/>
                <a:gd name="connsiteX65" fmla="*/ 77951 w 1122303"/>
                <a:gd name="connsiteY65" fmla="*/ 850106 h 1124426"/>
                <a:gd name="connsiteX66" fmla="*/ 150103 w 1122303"/>
                <a:gd name="connsiteY66" fmla="*/ 841058 h 1124426"/>
                <a:gd name="connsiteX67" fmla="*/ 171872 w 1122303"/>
                <a:gd name="connsiteY67" fmla="*/ 871442 h 1124426"/>
                <a:gd name="connsiteX68" fmla="*/ 196303 w 1122303"/>
                <a:gd name="connsiteY68" fmla="*/ 899732 h 1124426"/>
                <a:gd name="connsiteX69" fmla="*/ 165503 w 1122303"/>
                <a:gd name="connsiteY69" fmla="*/ 960977 h 1124426"/>
                <a:gd name="connsiteX70" fmla="*/ 232047 w 1122303"/>
                <a:gd name="connsiteY70" fmla="*/ 1017842 h 1124426"/>
                <a:gd name="connsiteX71" fmla="*/ 287658 w 1122303"/>
                <a:gd name="connsiteY71" fmla="*/ 977360 h 1124426"/>
                <a:gd name="connsiteX72" fmla="*/ 319504 w 1122303"/>
                <a:gd name="connsiteY72" fmla="*/ 996982 h 1124426"/>
                <a:gd name="connsiteX73" fmla="*/ 353061 w 1122303"/>
                <a:gd name="connsiteY73" fmla="*/ 1013936 h 1124426"/>
                <a:gd name="connsiteX74" fmla="*/ 348117 w 1122303"/>
                <a:gd name="connsiteY74" fmla="*/ 1082326 h 1124426"/>
                <a:gd name="connsiteX75" fmla="*/ 431487 w 1122303"/>
                <a:gd name="connsiteY75" fmla="*/ 1109282 h 1124426"/>
                <a:gd name="connsiteX76" fmla="*/ 467135 w 1122303"/>
                <a:gd name="connsiteY76" fmla="*/ 1050512 h 1124426"/>
                <a:gd name="connsiteX77" fmla="*/ 504114 w 1122303"/>
                <a:gd name="connsiteY77" fmla="*/ 1056608 h 1124426"/>
                <a:gd name="connsiteX78" fmla="*/ 541284 w 1122303"/>
                <a:gd name="connsiteY78" fmla="*/ 1059085 h 1124426"/>
                <a:gd name="connsiteX79" fmla="*/ 562673 w 1122303"/>
                <a:gd name="connsiteY79" fmla="*/ 1124426 h 1124426"/>
                <a:gd name="connsiteX80" fmla="*/ 650035 w 1122303"/>
                <a:gd name="connsiteY80" fmla="*/ 1117283 h 1124426"/>
                <a:gd name="connsiteX81" fmla="*/ 660777 w 1122303"/>
                <a:gd name="connsiteY81" fmla="*/ 1049655 h 1124426"/>
                <a:gd name="connsiteX82" fmla="*/ 697281 w 1122303"/>
                <a:gd name="connsiteY82" fmla="*/ 1040797 h 1124426"/>
                <a:gd name="connsiteX83" fmla="*/ 732739 w 1122303"/>
                <a:gd name="connsiteY83" fmla="*/ 1028986 h 1124426"/>
                <a:gd name="connsiteX84" fmla="*/ 777608 w 1122303"/>
                <a:gd name="connsiteY84" fmla="*/ 1081088 h 1124426"/>
                <a:gd name="connsiteX85" fmla="*/ 855464 w 1122303"/>
                <a:gd name="connsiteY85" fmla="*/ 1040987 h 1124426"/>
                <a:gd name="connsiteX86" fmla="*/ 839399 w 1122303"/>
                <a:gd name="connsiteY86" fmla="*/ 974217 h 1124426"/>
                <a:gd name="connsiteX87" fmla="*/ 869628 w 1122303"/>
                <a:gd name="connsiteY87" fmla="*/ 952310 h 1124426"/>
                <a:gd name="connsiteX88" fmla="*/ 897957 w 1122303"/>
                <a:gd name="connsiteY88" fmla="*/ 927735 h 1124426"/>
                <a:gd name="connsiteX89" fmla="*/ 959082 w 1122303"/>
                <a:gd name="connsiteY89" fmla="*/ 958691 h 1124426"/>
                <a:gd name="connsiteX90" fmla="*/ 1015929 w 1122303"/>
                <a:gd name="connsiteY90" fmla="*/ 891921 h 1124426"/>
                <a:gd name="connsiteX91" fmla="*/ 975528 w 1122303"/>
                <a:gd name="connsiteY91" fmla="*/ 836200 h 1124426"/>
                <a:gd name="connsiteX92" fmla="*/ 995205 w 1122303"/>
                <a:gd name="connsiteY92" fmla="*/ 804291 h 1124426"/>
                <a:gd name="connsiteX93" fmla="*/ 1012127 w 1122303"/>
                <a:gd name="connsiteY93" fmla="*/ 770763 h 1124426"/>
                <a:gd name="connsiteX94" fmla="*/ 1080286 w 1122303"/>
                <a:gd name="connsiteY94" fmla="*/ 775716 h 1124426"/>
                <a:gd name="connsiteX95" fmla="*/ 1107284 w 1122303"/>
                <a:gd name="connsiteY95" fmla="*/ 692182 h 1124426"/>
                <a:gd name="connsiteX96" fmla="*/ 1048630 w 1122303"/>
                <a:gd name="connsiteY96" fmla="*/ 656368 h 1124426"/>
                <a:gd name="connsiteX97" fmla="*/ 1054809 w 1122303"/>
                <a:gd name="connsiteY97" fmla="*/ 619506 h 1124426"/>
                <a:gd name="connsiteX98" fmla="*/ 1057186 w 1122303"/>
                <a:gd name="connsiteY98" fmla="*/ 582073 h 1124426"/>
                <a:gd name="connsiteX99" fmla="*/ 1057186 w 1122303"/>
                <a:gd name="connsiteY99" fmla="*/ 582073 h 1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122303" h="1124426">
                  <a:moveTo>
                    <a:pt x="903185" y="601790"/>
                  </a:moveTo>
                  <a:cubicBezTo>
                    <a:pt x="897862" y="646843"/>
                    <a:pt x="883888" y="690467"/>
                    <a:pt x="862023" y="729901"/>
                  </a:cubicBezTo>
                  <a:cubicBezTo>
                    <a:pt x="840254" y="769239"/>
                    <a:pt x="810405" y="804386"/>
                    <a:pt x="775137" y="832485"/>
                  </a:cubicBezTo>
                  <a:cubicBezTo>
                    <a:pt x="739678" y="860584"/>
                    <a:pt x="698802" y="881634"/>
                    <a:pt x="655453" y="893921"/>
                  </a:cubicBezTo>
                  <a:cubicBezTo>
                    <a:pt x="612200" y="906399"/>
                    <a:pt x="566570" y="909923"/>
                    <a:pt x="521606" y="904875"/>
                  </a:cubicBezTo>
                  <a:cubicBezTo>
                    <a:pt x="476546" y="899541"/>
                    <a:pt x="433103" y="885539"/>
                    <a:pt x="393747" y="863537"/>
                  </a:cubicBezTo>
                  <a:cubicBezTo>
                    <a:pt x="354392" y="841629"/>
                    <a:pt x="319409" y="811816"/>
                    <a:pt x="291270" y="776383"/>
                  </a:cubicBezTo>
                  <a:cubicBezTo>
                    <a:pt x="263227" y="740950"/>
                    <a:pt x="242218" y="699992"/>
                    <a:pt x="229955" y="656558"/>
                  </a:cubicBezTo>
                  <a:cubicBezTo>
                    <a:pt x="217502" y="613124"/>
                    <a:pt x="213985" y="567500"/>
                    <a:pt x="218928" y="522446"/>
                  </a:cubicBezTo>
                  <a:cubicBezTo>
                    <a:pt x="224442" y="477393"/>
                    <a:pt x="238226" y="433673"/>
                    <a:pt x="260280" y="394335"/>
                  </a:cubicBezTo>
                  <a:cubicBezTo>
                    <a:pt x="282049" y="354997"/>
                    <a:pt x="311899" y="319850"/>
                    <a:pt x="347167" y="291751"/>
                  </a:cubicBezTo>
                  <a:cubicBezTo>
                    <a:pt x="382625" y="263652"/>
                    <a:pt x="423502" y="242602"/>
                    <a:pt x="466755" y="230314"/>
                  </a:cubicBezTo>
                  <a:cubicBezTo>
                    <a:pt x="510103" y="217932"/>
                    <a:pt x="555638" y="214217"/>
                    <a:pt x="600603" y="219361"/>
                  </a:cubicBezTo>
                  <a:cubicBezTo>
                    <a:pt x="645662" y="224695"/>
                    <a:pt x="689105" y="238697"/>
                    <a:pt x="728556" y="260699"/>
                  </a:cubicBezTo>
                  <a:cubicBezTo>
                    <a:pt x="767912" y="282607"/>
                    <a:pt x="802895" y="312420"/>
                    <a:pt x="830938" y="347853"/>
                  </a:cubicBezTo>
                  <a:cubicBezTo>
                    <a:pt x="858981" y="383286"/>
                    <a:pt x="879895" y="424244"/>
                    <a:pt x="892253" y="467677"/>
                  </a:cubicBezTo>
                  <a:cubicBezTo>
                    <a:pt x="904611" y="511112"/>
                    <a:pt x="908224" y="556736"/>
                    <a:pt x="903090" y="601885"/>
                  </a:cubicBezTo>
                  <a:lnTo>
                    <a:pt x="903090" y="601885"/>
                  </a:lnTo>
                  <a:close/>
                  <a:moveTo>
                    <a:pt x="1057091" y="581977"/>
                  </a:moveTo>
                  <a:cubicBezTo>
                    <a:pt x="1079050" y="575786"/>
                    <a:pt x="1101295" y="568643"/>
                    <a:pt x="1122304" y="560642"/>
                  </a:cubicBezTo>
                  <a:cubicBezTo>
                    <a:pt x="1122018" y="531305"/>
                    <a:pt x="1120117" y="502063"/>
                    <a:pt x="1115079" y="473012"/>
                  </a:cubicBezTo>
                  <a:cubicBezTo>
                    <a:pt x="1092739" y="468440"/>
                    <a:pt x="1070590" y="464820"/>
                    <a:pt x="1047585" y="462248"/>
                  </a:cubicBezTo>
                  <a:lnTo>
                    <a:pt x="1038839" y="425768"/>
                  </a:lnTo>
                  <a:cubicBezTo>
                    <a:pt x="1035417" y="413766"/>
                    <a:pt x="1030949" y="402050"/>
                    <a:pt x="1026861" y="390144"/>
                  </a:cubicBezTo>
                  <a:cubicBezTo>
                    <a:pt x="1044733" y="375952"/>
                    <a:pt x="1062605" y="360807"/>
                    <a:pt x="1078955" y="345281"/>
                  </a:cubicBezTo>
                  <a:cubicBezTo>
                    <a:pt x="1067548" y="318230"/>
                    <a:pt x="1054524" y="292132"/>
                    <a:pt x="1038934" y="267367"/>
                  </a:cubicBezTo>
                  <a:cubicBezTo>
                    <a:pt x="1016594" y="271653"/>
                    <a:pt x="994445" y="276987"/>
                    <a:pt x="972391" y="283464"/>
                  </a:cubicBezTo>
                  <a:lnTo>
                    <a:pt x="950431" y="253079"/>
                  </a:lnTo>
                  <a:lnTo>
                    <a:pt x="926000" y="224790"/>
                  </a:lnTo>
                  <a:cubicBezTo>
                    <a:pt x="937313" y="204692"/>
                    <a:pt x="947579" y="184213"/>
                    <a:pt x="956895" y="163544"/>
                  </a:cubicBezTo>
                  <a:cubicBezTo>
                    <a:pt x="936267" y="142780"/>
                    <a:pt x="913832" y="124015"/>
                    <a:pt x="890257" y="106680"/>
                  </a:cubicBezTo>
                  <a:cubicBezTo>
                    <a:pt x="871339" y="118967"/>
                    <a:pt x="852612" y="132969"/>
                    <a:pt x="834645" y="147161"/>
                  </a:cubicBezTo>
                  <a:cubicBezTo>
                    <a:pt x="824094" y="140589"/>
                    <a:pt x="813732" y="133445"/>
                    <a:pt x="802800" y="127444"/>
                  </a:cubicBezTo>
                  <a:lnTo>
                    <a:pt x="769338" y="110490"/>
                  </a:lnTo>
                  <a:cubicBezTo>
                    <a:pt x="772190" y="87440"/>
                    <a:pt x="773616" y="65056"/>
                    <a:pt x="774376" y="42101"/>
                  </a:cubicBezTo>
                  <a:cubicBezTo>
                    <a:pt x="747283" y="30670"/>
                    <a:pt x="719335" y="22098"/>
                    <a:pt x="690912" y="15145"/>
                  </a:cubicBezTo>
                  <a:cubicBezTo>
                    <a:pt x="678268" y="33814"/>
                    <a:pt x="666290" y="53912"/>
                    <a:pt x="655168" y="73914"/>
                  </a:cubicBezTo>
                  <a:lnTo>
                    <a:pt x="618379" y="67818"/>
                  </a:lnTo>
                  <a:lnTo>
                    <a:pt x="581020" y="65341"/>
                  </a:lnTo>
                  <a:cubicBezTo>
                    <a:pt x="574841" y="43339"/>
                    <a:pt x="567806" y="21050"/>
                    <a:pt x="559726" y="0"/>
                  </a:cubicBezTo>
                  <a:cubicBezTo>
                    <a:pt x="530447" y="286"/>
                    <a:pt x="501168" y="2191"/>
                    <a:pt x="472364" y="7144"/>
                  </a:cubicBezTo>
                  <a:cubicBezTo>
                    <a:pt x="467706" y="29623"/>
                    <a:pt x="464188" y="51816"/>
                    <a:pt x="461527" y="74866"/>
                  </a:cubicBezTo>
                  <a:lnTo>
                    <a:pt x="425118" y="83629"/>
                  </a:lnTo>
                  <a:cubicBezTo>
                    <a:pt x="413140" y="87058"/>
                    <a:pt x="401447" y="91535"/>
                    <a:pt x="389660" y="95536"/>
                  </a:cubicBezTo>
                  <a:cubicBezTo>
                    <a:pt x="375400" y="77724"/>
                    <a:pt x="360380" y="59817"/>
                    <a:pt x="344790" y="43434"/>
                  </a:cubicBezTo>
                  <a:cubicBezTo>
                    <a:pt x="317793" y="55054"/>
                    <a:pt x="291746" y="68104"/>
                    <a:pt x="267030" y="83629"/>
                  </a:cubicBezTo>
                  <a:cubicBezTo>
                    <a:pt x="271212" y="106013"/>
                    <a:pt x="276631" y="128207"/>
                    <a:pt x="283095" y="150305"/>
                  </a:cubicBezTo>
                  <a:lnTo>
                    <a:pt x="252675" y="172212"/>
                  </a:lnTo>
                  <a:lnTo>
                    <a:pt x="224442" y="196786"/>
                  </a:lnTo>
                  <a:cubicBezTo>
                    <a:pt x="204384" y="185452"/>
                    <a:pt x="184040" y="175165"/>
                    <a:pt x="163317" y="165830"/>
                  </a:cubicBezTo>
                  <a:cubicBezTo>
                    <a:pt x="142498" y="186500"/>
                    <a:pt x="123771" y="208883"/>
                    <a:pt x="106470" y="232601"/>
                  </a:cubicBezTo>
                  <a:cubicBezTo>
                    <a:pt x="118828" y="251460"/>
                    <a:pt x="132802" y="270415"/>
                    <a:pt x="146966" y="288227"/>
                  </a:cubicBezTo>
                  <a:cubicBezTo>
                    <a:pt x="140312" y="298895"/>
                    <a:pt x="133372" y="309182"/>
                    <a:pt x="127288" y="320135"/>
                  </a:cubicBezTo>
                  <a:lnTo>
                    <a:pt x="110367" y="353663"/>
                  </a:lnTo>
                  <a:cubicBezTo>
                    <a:pt x="87267" y="350901"/>
                    <a:pt x="65022" y="349377"/>
                    <a:pt x="42112" y="348615"/>
                  </a:cubicBezTo>
                  <a:cubicBezTo>
                    <a:pt x="30610" y="375761"/>
                    <a:pt x="22149" y="403765"/>
                    <a:pt x="15115" y="432245"/>
                  </a:cubicBezTo>
                  <a:cubicBezTo>
                    <a:pt x="33747" y="444913"/>
                    <a:pt x="53900" y="456914"/>
                    <a:pt x="73863" y="468058"/>
                  </a:cubicBezTo>
                  <a:lnTo>
                    <a:pt x="67684" y="505016"/>
                  </a:lnTo>
                  <a:lnTo>
                    <a:pt x="65308" y="542354"/>
                  </a:lnTo>
                  <a:cubicBezTo>
                    <a:pt x="43253" y="548640"/>
                    <a:pt x="21009" y="555689"/>
                    <a:pt x="0" y="563880"/>
                  </a:cubicBezTo>
                  <a:cubicBezTo>
                    <a:pt x="380" y="593122"/>
                    <a:pt x="2186" y="622364"/>
                    <a:pt x="7130" y="651320"/>
                  </a:cubicBezTo>
                  <a:cubicBezTo>
                    <a:pt x="29659" y="655987"/>
                    <a:pt x="51714" y="659606"/>
                    <a:pt x="74719" y="662178"/>
                  </a:cubicBezTo>
                  <a:lnTo>
                    <a:pt x="83465" y="698659"/>
                  </a:lnTo>
                  <a:cubicBezTo>
                    <a:pt x="86792" y="710660"/>
                    <a:pt x="91450" y="722376"/>
                    <a:pt x="95347" y="734187"/>
                  </a:cubicBezTo>
                  <a:cubicBezTo>
                    <a:pt x="79852" y="747713"/>
                    <a:pt x="61790" y="765239"/>
                    <a:pt x="46771" y="787527"/>
                  </a:cubicBezTo>
                  <a:cubicBezTo>
                    <a:pt x="58273" y="814483"/>
                    <a:pt x="62361" y="825246"/>
                    <a:pt x="77951" y="850106"/>
                  </a:cubicBezTo>
                  <a:cubicBezTo>
                    <a:pt x="104093" y="849059"/>
                    <a:pt x="127763" y="847439"/>
                    <a:pt x="150103" y="841058"/>
                  </a:cubicBezTo>
                  <a:lnTo>
                    <a:pt x="171872" y="871442"/>
                  </a:lnTo>
                  <a:lnTo>
                    <a:pt x="196303" y="899732"/>
                  </a:lnTo>
                  <a:cubicBezTo>
                    <a:pt x="185086" y="919829"/>
                    <a:pt x="174724" y="940213"/>
                    <a:pt x="165503" y="960977"/>
                  </a:cubicBezTo>
                  <a:cubicBezTo>
                    <a:pt x="186037" y="981837"/>
                    <a:pt x="208566" y="1000506"/>
                    <a:pt x="232047" y="1017842"/>
                  </a:cubicBezTo>
                  <a:cubicBezTo>
                    <a:pt x="250964" y="1005459"/>
                    <a:pt x="269786" y="991457"/>
                    <a:pt x="287658" y="977360"/>
                  </a:cubicBezTo>
                  <a:cubicBezTo>
                    <a:pt x="298305" y="983933"/>
                    <a:pt x="308667" y="990981"/>
                    <a:pt x="319504" y="996982"/>
                  </a:cubicBezTo>
                  <a:lnTo>
                    <a:pt x="353061" y="1013936"/>
                  </a:lnTo>
                  <a:cubicBezTo>
                    <a:pt x="350304" y="1036987"/>
                    <a:pt x="348878" y="1059275"/>
                    <a:pt x="348117" y="1082326"/>
                  </a:cubicBezTo>
                  <a:cubicBezTo>
                    <a:pt x="375115" y="1093756"/>
                    <a:pt x="403158" y="1102233"/>
                    <a:pt x="431487" y="1109282"/>
                  </a:cubicBezTo>
                  <a:cubicBezTo>
                    <a:pt x="444130" y="1090517"/>
                    <a:pt x="456203" y="1070515"/>
                    <a:pt x="467135" y="1050512"/>
                  </a:cubicBezTo>
                  <a:lnTo>
                    <a:pt x="504114" y="1056608"/>
                  </a:lnTo>
                  <a:lnTo>
                    <a:pt x="541284" y="1059085"/>
                  </a:lnTo>
                  <a:cubicBezTo>
                    <a:pt x="547558" y="1081088"/>
                    <a:pt x="554592" y="1103281"/>
                    <a:pt x="562673" y="1124426"/>
                  </a:cubicBezTo>
                  <a:cubicBezTo>
                    <a:pt x="591952" y="1124141"/>
                    <a:pt x="621136" y="1122236"/>
                    <a:pt x="650035" y="1117283"/>
                  </a:cubicBezTo>
                  <a:cubicBezTo>
                    <a:pt x="654693" y="1094803"/>
                    <a:pt x="658210" y="1072706"/>
                    <a:pt x="660777" y="1049655"/>
                  </a:cubicBezTo>
                  <a:lnTo>
                    <a:pt x="697281" y="1040797"/>
                  </a:lnTo>
                  <a:cubicBezTo>
                    <a:pt x="709259" y="1037368"/>
                    <a:pt x="720951" y="1032891"/>
                    <a:pt x="732739" y="1028986"/>
                  </a:cubicBezTo>
                  <a:cubicBezTo>
                    <a:pt x="746903" y="1046798"/>
                    <a:pt x="762018" y="1064705"/>
                    <a:pt x="777608" y="1081088"/>
                  </a:cubicBezTo>
                  <a:cubicBezTo>
                    <a:pt x="804606" y="1069562"/>
                    <a:pt x="830653" y="1056513"/>
                    <a:pt x="855464" y="1040987"/>
                  </a:cubicBezTo>
                  <a:cubicBezTo>
                    <a:pt x="851186" y="1018699"/>
                    <a:pt x="845768" y="996410"/>
                    <a:pt x="839399" y="974217"/>
                  </a:cubicBezTo>
                  <a:lnTo>
                    <a:pt x="869628" y="952310"/>
                  </a:lnTo>
                  <a:lnTo>
                    <a:pt x="897957" y="927735"/>
                  </a:lnTo>
                  <a:cubicBezTo>
                    <a:pt x="918015" y="939070"/>
                    <a:pt x="938263" y="949357"/>
                    <a:pt x="959082" y="958691"/>
                  </a:cubicBezTo>
                  <a:cubicBezTo>
                    <a:pt x="979900" y="938022"/>
                    <a:pt x="998533" y="915638"/>
                    <a:pt x="1015929" y="891921"/>
                  </a:cubicBezTo>
                  <a:cubicBezTo>
                    <a:pt x="1003476" y="872966"/>
                    <a:pt x="989692" y="854107"/>
                    <a:pt x="975528" y="836200"/>
                  </a:cubicBezTo>
                  <a:cubicBezTo>
                    <a:pt x="982087" y="825532"/>
                    <a:pt x="989121" y="815245"/>
                    <a:pt x="995205" y="804291"/>
                  </a:cubicBezTo>
                  <a:lnTo>
                    <a:pt x="1012127" y="770763"/>
                  </a:lnTo>
                  <a:cubicBezTo>
                    <a:pt x="1035131" y="773525"/>
                    <a:pt x="1057471" y="775049"/>
                    <a:pt x="1080286" y="775716"/>
                  </a:cubicBezTo>
                  <a:cubicBezTo>
                    <a:pt x="1091694" y="748665"/>
                    <a:pt x="1100249" y="720662"/>
                    <a:pt x="1107284" y="692182"/>
                  </a:cubicBezTo>
                  <a:cubicBezTo>
                    <a:pt x="1088651" y="679418"/>
                    <a:pt x="1068594" y="667417"/>
                    <a:pt x="1048630" y="656368"/>
                  </a:cubicBezTo>
                  <a:lnTo>
                    <a:pt x="1054809" y="619506"/>
                  </a:lnTo>
                  <a:lnTo>
                    <a:pt x="1057186" y="582073"/>
                  </a:lnTo>
                  <a:lnTo>
                    <a:pt x="1057186" y="582073"/>
                  </a:lnTo>
                  <a:close/>
                </a:path>
              </a:pathLst>
            </a:custGeom>
            <a:solidFill>
              <a:srgbClr val="72BF44"/>
            </a:solidFill>
            <a:ln w="0" cap="flat">
              <a:noFill/>
              <a:prstDash val="solid"/>
              <a:miter/>
            </a:ln>
          </p:spPr>
          <p:txBody>
            <a:bodyPr rtlCol="0" anchor="ctr"/>
            <a:lstStyle/>
            <a:p>
              <a:endParaRPr lang="fr-CA"/>
            </a:p>
          </p:txBody>
        </p:sp>
        <p:sp>
          <p:nvSpPr>
            <p:cNvPr id="12" name="Freeform 16">
              <a:extLst>
                <a:ext uri="{FF2B5EF4-FFF2-40B4-BE49-F238E27FC236}">
                  <a16:creationId xmlns:a16="http://schemas.microsoft.com/office/drawing/2014/main" id="{05A4D319-A9AB-F747-ECCE-AC65128FDC88}"/>
                </a:ext>
              </a:extLst>
            </p:cNvPr>
            <p:cNvSpPr/>
            <p:nvPr/>
          </p:nvSpPr>
          <p:spPr>
            <a:xfrm>
              <a:off x="8629286" y="1125219"/>
              <a:ext cx="654346" cy="655835"/>
            </a:xfrm>
            <a:custGeom>
              <a:avLst/>
              <a:gdLst>
                <a:gd name="connsiteX0" fmla="*/ 614346 w 654346"/>
                <a:gd name="connsiteY0" fmla="*/ 361113 h 655835"/>
                <a:gd name="connsiteX1" fmla="*/ 579839 w 654346"/>
                <a:gd name="connsiteY1" fmla="*/ 468555 h 655835"/>
                <a:gd name="connsiteX2" fmla="*/ 506641 w 654346"/>
                <a:gd name="connsiteY2" fmla="*/ 554757 h 655835"/>
                <a:gd name="connsiteX3" fmla="*/ 406255 w 654346"/>
                <a:gd name="connsiteY3" fmla="*/ 606382 h 655835"/>
                <a:gd name="connsiteX4" fmla="*/ 293987 w 654346"/>
                <a:gd name="connsiteY4" fmla="*/ 615526 h 655835"/>
                <a:gd name="connsiteX5" fmla="*/ 186662 w 654346"/>
                <a:gd name="connsiteY5" fmla="*/ 580950 h 655835"/>
                <a:gd name="connsiteX6" fmla="*/ 100630 w 654346"/>
                <a:gd name="connsiteY6" fmla="*/ 507608 h 655835"/>
                <a:gd name="connsiteX7" fmla="*/ 49202 w 654346"/>
                <a:gd name="connsiteY7" fmla="*/ 407024 h 655835"/>
                <a:gd name="connsiteX8" fmla="*/ 39981 w 654346"/>
                <a:gd name="connsiteY8" fmla="*/ 294534 h 655835"/>
                <a:gd name="connsiteX9" fmla="*/ 74583 w 654346"/>
                <a:gd name="connsiteY9" fmla="*/ 186996 h 655835"/>
                <a:gd name="connsiteX10" fmla="*/ 147591 w 654346"/>
                <a:gd name="connsiteY10" fmla="*/ 100890 h 655835"/>
                <a:gd name="connsiteX11" fmla="*/ 248072 w 654346"/>
                <a:gd name="connsiteY11" fmla="*/ 49265 h 655835"/>
                <a:gd name="connsiteX12" fmla="*/ 360340 w 654346"/>
                <a:gd name="connsiteY12" fmla="*/ 40026 h 655835"/>
                <a:gd name="connsiteX13" fmla="*/ 467570 w 654346"/>
                <a:gd name="connsiteY13" fmla="*/ 74697 h 655835"/>
                <a:gd name="connsiteX14" fmla="*/ 553697 w 654346"/>
                <a:gd name="connsiteY14" fmla="*/ 147849 h 655835"/>
                <a:gd name="connsiteX15" fmla="*/ 605125 w 654346"/>
                <a:gd name="connsiteY15" fmla="*/ 248433 h 655835"/>
                <a:gd name="connsiteX16" fmla="*/ 614251 w 654346"/>
                <a:gd name="connsiteY16" fmla="*/ 361018 h 655835"/>
                <a:gd name="connsiteX17" fmla="*/ 614251 w 654346"/>
                <a:gd name="connsiteY17" fmla="*/ 361018 h 655835"/>
                <a:gd name="connsiteX18" fmla="*/ 583831 w 654346"/>
                <a:gd name="connsiteY18" fmla="*/ 124131 h 655835"/>
                <a:gd name="connsiteX19" fmla="*/ 486393 w 654346"/>
                <a:gd name="connsiteY19" fmla="*/ 41359 h 655835"/>
                <a:gd name="connsiteX20" fmla="*/ 364903 w 654346"/>
                <a:gd name="connsiteY20" fmla="*/ 2116 h 655835"/>
                <a:gd name="connsiteX21" fmla="*/ 237710 w 654346"/>
                <a:gd name="connsiteY21" fmla="*/ 12498 h 655835"/>
                <a:gd name="connsiteX22" fmla="*/ 124016 w 654346"/>
                <a:gd name="connsiteY22" fmla="*/ 70887 h 655835"/>
                <a:gd name="connsiteX23" fmla="*/ 41312 w 654346"/>
                <a:gd name="connsiteY23" fmla="*/ 168423 h 655835"/>
                <a:gd name="connsiteX24" fmla="*/ 2051 w 654346"/>
                <a:gd name="connsiteY24" fmla="*/ 290152 h 655835"/>
                <a:gd name="connsiteX25" fmla="*/ 12508 w 654346"/>
                <a:gd name="connsiteY25" fmla="*/ 417692 h 655835"/>
                <a:gd name="connsiteX26" fmla="*/ 70686 w 654346"/>
                <a:gd name="connsiteY26" fmla="*/ 531611 h 655835"/>
                <a:gd name="connsiteX27" fmla="*/ 168030 w 654346"/>
                <a:gd name="connsiteY27" fmla="*/ 614478 h 655835"/>
                <a:gd name="connsiteX28" fmla="*/ 289519 w 654346"/>
                <a:gd name="connsiteY28" fmla="*/ 653721 h 655835"/>
                <a:gd name="connsiteX29" fmla="*/ 416712 w 654346"/>
                <a:gd name="connsiteY29" fmla="*/ 643244 h 655835"/>
                <a:gd name="connsiteX30" fmla="*/ 530406 w 654346"/>
                <a:gd name="connsiteY30" fmla="*/ 584856 h 655835"/>
                <a:gd name="connsiteX31" fmla="*/ 613015 w 654346"/>
                <a:gd name="connsiteY31" fmla="*/ 487320 h 655835"/>
                <a:gd name="connsiteX32" fmla="*/ 652276 w 654346"/>
                <a:gd name="connsiteY32" fmla="*/ 365590 h 655835"/>
                <a:gd name="connsiteX33" fmla="*/ 641914 w 654346"/>
                <a:gd name="connsiteY33" fmla="*/ 238050 h 655835"/>
                <a:gd name="connsiteX34" fmla="*/ 583736 w 654346"/>
                <a:gd name="connsiteY34" fmla="*/ 124131 h 655835"/>
                <a:gd name="connsiteX35" fmla="*/ 583736 w 654346"/>
                <a:gd name="connsiteY35" fmla="*/ 124131 h 65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4346" h="655835">
                  <a:moveTo>
                    <a:pt x="614346" y="361113"/>
                  </a:moveTo>
                  <a:cubicBezTo>
                    <a:pt x="609878" y="399023"/>
                    <a:pt x="598186" y="435599"/>
                    <a:pt x="579839" y="468555"/>
                  </a:cubicBezTo>
                  <a:cubicBezTo>
                    <a:pt x="561397" y="501512"/>
                    <a:pt x="536490" y="531135"/>
                    <a:pt x="506641" y="554757"/>
                  </a:cubicBezTo>
                  <a:cubicBezTo>
                    <a:pt x="476886" y="578379"/>
                    <a:pt x="442569" y="596000"/>
                    <a:pt x="406255" y="606382"/>
                  </a:cubicBezTo>
                  <a:cubicBezTo>
                    <a:pt x="369941" y="616669"/>
                    <a:pt x="331917" y="619812"/>
                    <a:pt x="293987" y="615526"/>
                  </a:cubicBezTo>
                  <a:cubicBezTo>
                    <a:pt x="255962" y="610954"/>
                    <a:pt x="219648" y="599238"/>
                    <a:pt x="186662" y="580950"/>
                  </a:cubicBezTo>
                  <a:cubicBezTo>
                    <a:pt x="153675" y="562472"/>
                    <a:pt x="124301" y="537516"/>
                    <a:pt x="100630" y="507608"/>
                  </a:cubicBezTo>
                  <a:cubicBezTo>
                    <a:pt x="77150" y="477890"/>
                    <a:pt x="59564" y="443409"/>
                    <a:pt x="49202" y="407024"/>
                  </a:cubicBezTo>
                  <a:cubicBezTo>
                    <a:pt x="38840" y="370638"/>
                    <a:pt x="35798" y="332538"/>
                    <a:pt x="39981" y="294534"/>
                  </a:cubicBezTo>
                  <a:cubicBezTo>
                    <a:pt x="44544" y="256529"/>
                    <a:pt x="56332" y="220048"/>
                    <a:pt x="74583" y="186996"/>
                  </a:cubicBezTo>
                  <a:cubicBezTo>
                    <a:pt x="92930" y="153945"/>
                    <a:pt x="117932" y="124512"/>
                    <a:pt x="147591" y="100890"/>
                  </a:cubicBezTo>
                  <a:cubicBezTo>
                    <a:pt x="177441" y="77268"/>
                    <a:pt x="211758" y="59647"/>
                    <a:pt x="248072" y="49265"/>
                  </a:cubicBezTo>
                  <a:cubicBezTo>
                    <a:pt x="284386" y="38883"/>
                    <a:pt x="322506" y="35835"/>
                    <a:pt x="360340" y="40026"/>
                  </a:cubicBezTo>
                  <a:cubicBezTo>
                    <a:pt x="398270" y="44598"/>
                    <a:pt x="434679" y="56313"/>
                    <a:pt x="467570" y="74697"/>
                  </a:cubicBezTo>
                  <a:cubicBezTo>
                    <a:pt x="500652" y="92985"/>
                    <a:pt x="530121" y="118131"/>
                    <a:pt x="553697" y="147849"/>
                  </a:cubicBezTo>
                  <a:cubicBezTo>
                    <a:pt x="577177" y="177662"/>
                    <a:pt x="594763" y="212047"/>
                    <a:pt x="605125" y="248433"/>
                  </a:cubicBezTo>
                  <a:cubicBezTo>
                    <a:pt x="615487" y="284818"/>
                    <a:pt x="618529" y="323013"/>
                    <a:pt x="614251" y="361018"/>
                  </a:cubicBezTo>
                  <a:lnTo>
                    <a:pt x="614251" y="361018"/>
                  </a:lnTo>
                  <a:close/>
                  <a:moveTo>
                    <a:pt x="583831" y="124131"/>
                  </a:moveTo>
                  <a:cubicBezTo>
                    <a:pt x="557024" y="90413"/>
                    <a:pt x="523847" y="62124"/>
                    <a:pt x="486393" y="41359"/>
                  </a:cubicBezTo>
                  <a:cubicBezTo>
                    <a:pt x="449033" y="20499"/>
                    <a:pt x="407681" y="7164"/>
                    <a:pt x="364903" y="2116"/>
                  </a:cubicBezTo>
                  <a:cubicBezTo>
                    <a:pt x="322030" y="-2742"/>
                    <a:pt x="278777" y="783"/>
                    <a:pt x="237710" y="12498"/>
                  </a:cubicBezTo>
                  <a:cubicBezTo>
                    <a:pt x="196453" y="24214"/>
                    <a:pt x="157668" y="44217"/>
                    <a:pt x="124016" y="70887"/>
                  </a:cubicBezTo>
                  <a:cubicBezTo>
                    <a:pt x="90364" y="97652"/>
                    <a:pt x="62035" y="130989"/>
                    <a:pt x="41312" y="168423"/>
                  </a:cubicBezTo>
                  <a:cubicBezTo>
                    <a:pt x="20493" y="205856"/>
                    <a:pt x="7279" y="247290"/>
                    <a:pt x="2051" y="290152"/>
                  </a:cubicBezTo>
                  <a:cubicBezTo>
                    <a:pt x="-2702" y="333015"/>
                    <a:pt x="815" y="376449"/>
                    <a:pt x="12508" y="417692"/>
                  </a:cubicBezTo>
                  <a:cubicBezTo>
                    <a:pt x="24106" y="458840"/>
                    <a:pt x="43973" y="497797"/>
                    <a:pt x="70686" y="531611"/>
                  </a:cubicBezTo>
                  <a:cubicBezTo>
                    <a:pt x="97398" y="565234"/>
                    <a:pt x="130670" y="593619"/>
                    <a:pt x="168030" y="614478"/>
                  </a:cubicBezTo>
                  <a:cubicBezTo>
                    <a:pt x="205484" y="635338"/>
                    <a:pt x="246741" y="648673"/>
                    <a:pt x="289519" y="653721"/>
                  </a:cubicBezTo>
                  <a:cubicBezTo>
                    <a:pt x="332392" y="658579"/>
                    <a:pt x="375550" y="655055"/>
                    <a:pt x="416712" y="643244"/>
                  </a:cubicBezTo>
                  <a:cubicBezTo>
                    <a:pt x="457779" y="631623"/>
                    <a:pt x="496659" y="611621"/>
                    <a:pt x="530406" y="584856"/>
                  </a:cubicBezTo>
                  <a:cubicBezTo>
                    <a:pt x="564058" y="558090"/>
                    <a:pt x="592292" y="524753"/>
                    <a:pt x="613015" y="487320"/>
                  </a:cubicBezTo>
                  <a:cubicBezTo>
                    <a:pt x="633929" y="449886"/>
                    <a:pt x="647048" y="408453"/>
                    <a:pt x="652276" y="365590"/>
                  </a:cubicBezTo>
                  <a:cubicBezTo>
                    <a:pt x="657029" y="322632"/>
                    <a:pt x="653607" y="279294"/>
                    <a:pt x="641914" y="238050"/>
                  </a:cubicBezTo>
                  <a:cubicBezTo>
                    <a:pt x="630222" y="196902"/>
                    <a:pt x="610259" y="157945"/>
                    <a:pt x="583736" y="124131"/>
                  </a:cubicBezTo>
                  <a:lnTo>
                    <a:pt x="583736" y="124131"/>
                  </a:lnTo>
                  <a:close/>
                </a:path>
              </a:pathLst>
            </a:custGeom>
            <a:solidFill>
              <a:srgbClr val="72BF44"/>
            </a:solidFill>
            <a:ln w="0" cap="flat">
              <a:noFill/>
              <a:prstDash val="solid"/>
              <a:miter/>
            </a:ln>
          </p:spPr>
          <p:txBody>
            <a:bodyPr rtlCol="0" anchor="ctr"/>
            <a:lstStyle/>
            <a:p>
              <a:endParaRPr lang="fr-CA"/>
            </a:p>
          </p:txBody>
        </p:sp>
      </p:grpSp>
      <p:sp>
        <p:nvSpPr>
          <p:cNvPr id="13" name="Slide Number Placeholder 3">
            <a:extLst>
              <a:ext uri="{FF2B5EF4-FFF2-40B4-BE49-F238E27FC236}">
                <a16:creationId xmlns:a16="http://schemas.microsoft.com/office/drawing/2014/main" id="{3F45523E-7C72-68DA-CBB9-D7BEDF514365}"/>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132</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3042123257"/>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034EC-9C38-5DAD-CCED-24A502565B7E}"/>
              </a:ext>
            </a:extLst>
          </p:cNvPr>
          <p:cNvSpPr>
            <a:spLocks noGrp="1"/>
          </p:cNvSpPr>
          <p:nvPr>
            <p:ph type="title"/>
          </p:nvPr>
        </p:nvSpPr>
        <p:spPr/>
        <p:txBody>
          <a:bodyPr/>
          <a:lstStyle/>
          <a:p>
            <a:r>
              <a:rPr lang="fr-CA" dirty="0"/>
              <a:t>Pour conclure...</a:t>
            </a:r>
          </a:p>
        </p:txBody>
      </p:sp>
      <p:pic>
        <p:nvPicPr>
          <p:cNvPr id="5" name="Picture 2" descr="a.changerlesmentalites.org/EAT_Postcours">
            <a:hlinkClick r:id="rId3"/>
            <a:extLst>
              <a:ext uri="{FF2B5EF4-FFF2-40B4-BE49-F238E27FC236}">
                <a16:creationId xmlns:a16="http://schemas.microsoft.com/office/drawing/2014/main" id="{BB8C9EC7-C85F-AFD4-A92B-EDB4BFCD2589}"/>
              </a:ext>
            </a:extLst>
          </p:cNvPr>
          <p:cNvPicPr>
            <a:picLocks noChangeAspect="1" noChangeArrowheads="1"/>
          </p:cNvPicPr>
          <p:nvPr/>
        </p:nvPicPr>
        <p:blipFill>
          <a:blip r:embed="rId4"/>
          <a:srcRect/>
          <a:stretch/>
        </p:blipFill>
        <p:spPr bwMode="auto">
          <a:xfrm>
            <a:off x="4331739" y="1658897"/>
            <a:ext cx="4278861" cy="4253543"/>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3">
            <a:extLst>
              <a:ext uri="{FF2B5EF4-FFF2-40B4-BE49-F238E27FC236}">
                <a16:creationId xmlns:a16="http://schemas.microsoft.com/office/drawing/2014/main" id="{962645ED-644E-50C0-1F4F-6F18E82CD9B3}"/>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133</a:t>
            </a:fld>
            <a:endParaRPr lang="fr-CA" dirty="0">
              <a:latin typeface="Lora Regular Roman" pitchFamily="2" charset="0"/>
            </a:endParaRPr>
          </a:p>
        </p:txBody>
      </p:sp>
    </p:spTree>
    <p:extLst>
      <p:ext uri="{BB962C8B-B14F-4D97-AF65-F5344CB8AC3E}">
        <p14:creationId xmlns:p14="http://schemas.microsoft.com/office/powerpoint/2010/main" val="477118949"/>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AAA11-5A4E-4FF5-A06F-649494AA6EE2}"/>
              </a:ext>
            </a:extLst>
          </p:cNvPr>
          <p:cNvSpPr>
            <a:spLocks noGrp="1"/>
          </p:cNvSpPr>
          <p:nvPr>
            <p:ph type="title"/>
          </p:nvPr>
        </p:nvSpPr>
        <p:spPr/>
        <p:txBody>
          <a:bodyPr>
            <a:normAutofit/>
          </a:bodyPr>
          <a:lstStyle/>
          <a:p>
            <a:r>
              <a:rPr lang="fr-CA" dirty="0"/>
              <a:t>Autoréflexion</a:t>
            </a:r>
          </a:p>
        </p:txBody>
      </p:sp>
      <p:graphicFrame>
        <p:nvGraphicFramePr>
          <p:cNvPr id="4" name="Diagram 3">
            <a:extLst>
              <a:ext uri="{FF2B5EF4-FFF2-40B4-BE49-F238E27FC236}">
                <a16:creationId xmlns:a16="http://schemas.microsoft.com/office/drawing/2014/main" id="{73360E25-9940-4BA0-8673-E07A15919545}"/>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405710934"/>
              </p:ext>
            </p:extLst>
          </p:nvPr>
        </p:nvGraphicFramePr>
        <p:xfrm>
          <a:off x="493058" y="1068354"/>
          <a:ext cx="10455555" cy="4951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3">
            <a:extLst>
              <a:ext uri="{FF2B5EF4-FFF2-40B4-BE49-F238E27FC236}">
                <a16:creationId xmlns:a16="http://schemas.microsoft.com/office/drawing/2014/main" id="{0BDD7685-D4B7-51D8-4021-F337CE23182E}"/>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134</a:t>
            </a:fld>
            <a:endParaRPr lang="fr-CA" dirty="0">
              <a:latin typeface="Lora Regular Roman" pitchFamily="2" charset="0"/>
            </a:endParaRPr>
          </a:p>
        </p:txBody>
      </p:sp>
    </p:spTree>
    <p:extLst>
      <p:ext uri="{BB962C8B-B14F-4D97-AF65-F5344CB8AC3E}">
        <p14:creationId xmlns:p14="http://schemas.microsoft.com/office/powerpoint/2010/main" val="1252170066"/>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E0D1CC6E-0C32-45B3-AA17-1DFA75966EDE}"/>
              </a:ext>
              <a:ext uri="{C183D7F6-B498-43B3-948B-1728B52AA6E4}">
                <adec:decorative xmlns:adec="http://schemas.microsoft.com/office/drawing/2017/decorative" val="1"/>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 y="0"/>
            <a:ext cx="5289881" cy="6858000"/>
          </a:xfrm>
          <a:prstGeom prst="rect">
            <a:avLst/>
          </a:prstGeom>
        </p:spPr>
      </p:pic>
      <p:sp>
        <p:nvSpPr>
          <p:cNvPr id="2" name="Title 1">
            <a:extLst>
              <a:ext uri="{FF2B5EF4-FFF2-40B4-BE49-F238E27FC236}">
                <a16:creationId xmlns:a16="http://schemas.microsoft.com/office/drawing/2014/main" id="{AC57F964-00A0-4FB5-9B98-614501210ACC}"/>
              </a:ext>
            </a:extLst>
          </p:cNvPr>
          <p:cNvSpPr>
            <a:spLocks noGrp="1"/>
          </p:cNvSpPr>
          <p:nvPr>
            <p:ph type="title"/>
          </p:nvPr>
        </p:nvSpPr>
        <p:spPr>
          <a:xfrm>
            <a:off x="5859279" y="375146"/>
            <a:ext cx="4973485" cy="1325563"/>
          </a:xfrm>
        </p:spPr>
        <p:txBody>
          <a:bodyPr/>
          <a:lstStyle/>
          <a:p>
            <a:r>
              <a:rPr lang="fr-CA" dirty="0"/>
              <a:t>Évaluation du cours</a:t>
            </a:r>
          </a:p>
        </p:txBody>
      </p:sp>
      <p:sp>
        <p:nvSpPr>
          <p:cNvPr id="4" name="Slide Number Placeholder 3">
            <a:extLst>
              <a:ext uri="{FF2B5EF4-FFF2-40B4-BE49-F238E27FC236}">
                <a16:creationId xmlns:a16="http://schemas.microsoft.com/office/drawing/2014/main" id="{44EC66C1-916D-7F90-C435-3F8C552C5FA2}"/>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135</a:t>
            </a:fld>
            <a:endParaRPr lang="fr-CA" dirty="0">
              <a:latin typeface="Lora Regular Roman" pitchFamily="2" charset="0"/>
            </a:endParaRPr>
          </a:p>
        </p:txBody>
      </p:sp>
      <p:sp>
        <p:nvSpPr>
          <p:cNvPr id="7" name="Content Placeholder 4">
            <a:extLst>
              <a:ext uri="{FF2B5EF4-FFF2-40B4-BE49-F238E27FC236}">
                <a16:creationId xmlns:a16="http://schemas.microsoft.com/office/drawing/2014/main" id="{9E5B548F-BA34-5DC2-A320-37B7482B2A99}"/>
              </a:ext>
            </a:extLst>
          </p:cNvPr>
          <p:cNvSpPr txBox="1">
            <a:spLocks/>
          </p:cNvSpPr>
          <p:nvPr/>
        </p:nvSpPr>
        <p:spPr>
          <a:xfrm>
            <a:off x="5859279" y="1571082"/>
            <a:ext cx="5953529" cy="4480965"/>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600"/>
              </a:spcBef>
              <a:spcAft>
                <a:spcPts val="600"/>
              </a:spcAft>
              <a:buFont typeface="Arial" panose="020B0604020202020204" pitchFamily="34" charset="0"/>
              <a:buNone/>
              <a:defRPr sz="2400" kern="1200">
                <a:solidFill>
                  <a:schemeClr val="tx1"/>
                </a:solidFill>
                <a:latin typeface="LORA REGULAR ROMAN" pitchFamily="2" charset="77"/>
                <a:ea typeface="+mn-ea"/>
                <a:cs typeface="+mn-cs"/>
              </a:defRPr>
            </a:lvl1pPr>
            <a:lvl2pPr marL="217800" indent="-228600" algn="l" defTabSz="914400" rtl="0" eaLnBrk="1" latinLnBrk="0" hangingPunct="1">
              <a:lnSpc>
                <a:spcPct val="90000"/>
              </a:lnSpc>
              <a:spcBef>
                <a:spcPts val="0"/>
              </a:spcBef>
              <a:spcAft>
                <a:spcPts val="600"/>
              </a:spcAft>
              <a:buFont typeface="Arial" panose="020B0604020202020204" pitchFamily="34" charset="0"/>
              <a:buChar char="•"/>
              <a:defRPr sz="2400" kern="1200">
                <a:solidFill>
                  <a:schemeClr val="tx1"/>
                </a:solidFill>
                <a:latin typeface="LORA REGULAR ROMAN" pitchFamily="2" charset="77"/>
                <a:ea typeface="+mn-ea"/>
                <a:cs typeface="+mn-cs"/>
              </a:defRPr>
            </a:lvl2pPr>
            <a:lvl3pPr marL="495000" indent="-228600" algn="l" defTabSz="914400" rtl="0" eaLnBrk="1" latinLnBrk="0" hangingPunct="1">
              <a:lnSpc>
                <a:spcPct val="90000"/>
              </a:lnSpc>
              <a:spcBef>
                <a:spcPts val="0"/>
              </a:spcBef>
              <a:spcAft>
                <a:spcPts val="600"/>
              </a:spcAft>
              <a:buFont typeface="System Font Regular"/>
              <a:buChar char="‒"/>
              <a:defRPr sz="2400" kern="1200">
                <a:solidFill>
                  <a:schemeClr val="tx1"/>
                </a:solidFill>
                <a:latin typeface="LORA REGULAR ROMAN" pitchFamily="2" charset="77"/>
                <a:ea typeface="+mn-ea"/>
                <a:cs typeface="+mn-cs"/>
              </a:defRPr>
            </a:lvl3pPr>
            <a:lvl4pPr marL="844200" indent="-228600" algn="l" defTabSz="914400" rtl="0" eaLnBrk="1" latinLnBrk="0" hangingPunct="1">
              <a:lnSpc>
                <a:spcPct val="90000"/>
              </a:lnSpc>
              <a:spcBef>
                <a:spcPts val="0"/>
              </a:spcBef>
              <a:spcAft>
                <a:spcPts val="600"/>
              </a:spcAft>
              <a:buFont typeface="System Font Regular"/>
              <a:buChar char="⬩"/>
              <a:defRPr sz="2400" kern="1200">
                <a:solidFill>
                  <a:schemeClr val="tx1"/>
                </a:solidFill>
                <a:latin typeface="LORA REGULAR ROMAN" pitchFamily="2" charset="77"/>
                <a:ea typeface="+mn-ea"/>
                <a:cs typeface="+mn-cs"/>
              </a:defRPr>
            </a:lvl4pPr>
            <a:lvl5pPr marL="1085400" indent="-228600" algn="l" defTabSz="914400" rtl="0" eaLnBrk="1" latinLnBrk="0" hangingPunct="1">
              <a:lnSpc>
                <a:spcPct val="90000"/>
              </a:lnSpc>
              <a:spcBef>
                <a:spcPts val="0"/>
              </a:spcBef>
              <a:spcAft>
                <a:spcPts val="600"/>
              </a:spcAft>
              <a:buFont typeface="Wingdings" pitchFamily="2" charset="2"/>
              <a:buChar char="§"/>
              <a:defRPr sz="2400" kern="1200">
                <a:solidFill>
                  <a:schemeClr val="tx1"/>
                </a:solidFill>
                <a:latin typeface="LORA REGULAR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defRPr/>
            </a:pPr>
            <a:r>
              <a:rPr lang="en-CA" sz="2800" dirty="0">
                <a:solidFill>
                  <a:srgbClr val="424242"/>
                </a:solidFill>
                <a:latin typeface="Lora" pitchFamily="2" charset="0"/>
              </a:rPr>
              <a:t>Merci </a:t>
            </a:r>
            <a:r>
              <a:rPr lang="en-CA" sz="2800" dirty="0" err="1">
                <a:solidFill>
                  <a:srgbClr val="424242"/>
                </a:solidFill>
                <a:latin typeface="Lora" pitchFamily="2" charset="0"/>
              </a:rPr>
              <a:t>d’avoir</a:t>
            </a:r>
            <a:r>
              <a:rPr lang="en-CA" sz="2800" dirty="0">
                <a:solidFill>
                  <a:srgbClr val="424242"/>
                </a:solidFill>
                <a:latin typeface="Lora" pitchFamily="2" charset="0"/>
              </a:rPr>
              <a:t> </a:t>
            </a:r>
            <a:r>
              <a:rPr lang="en-CA" sz="2800" dirty="0" err="1">
                <a:solidFill>
                  <a:srgbClr val="424242"/>
                </a:solidFill>
                <a:latin typeface="Lora" pitchFamily="2" charset="0"/>
              </a:rPr>
              <a:t>participé</a:t>
            </a:r>
            <a:r>
              <a:rPr lang="en-CA" sz="2800" dirty="0">
                <a:solidFill>
                  <a:srgbClr val="424242"/>
                </a:solidFill>
                <a:latin typeface="Lora" pitchFamily="2" charset="0"/>
              </a:rPr>
              <a:t> au </a:t>
            </a:r>
            <a:r>
              <a:rPr lang="en-CA" sz="2800" dirty="0" err="1">
                <a:solidFill>
                  <a:srgbClr val="424242"/>
                </a:solidFill>
                <a:latin typeface="Lora" pitchFamily="2" charset="0"/>
              </a:rPr>
              <a:t>cours</a:t>
            </a:r>
            <a:r>
              <a:rPr lang="en-CA" sz="2800" dirty="0">
                <a:solidFill>
                  <a:srgbClr val="424242"/>
                </a:solidFill>
                <a:latin typeface="Lora" pitchFamily="2" charset="0"/>
              </a:rPr>
              <a:t> de </a:t>
            </a:r>
            <a:r>
              <a:rPr lang="en-CA" sz="2800" dirty="0" err="1">
                <a:solidFill>
                  <a:srgbClr val="424242"/>
                </a:solidFill>
                <a:latin typeface="Lora" pitchFamily="2" charset="0"/>
              </a:rPr>
              <a:t>l’Esprit</a:t>
            </a:r>
            <a:r>
              <a:rPr lang="en-CA" sz="2800" dirty="0">
                <a:solidFill>
                  <a:srgbClr val="424242"/>
                </a:solidFill>
                <a:latin typeface="Lora" pitchFamily="2" charset="0"/>
              </a:rPr>
              <a:t> au Travail.</a:t>
            </a:r>
          </a:p>
          <a:p>
            <a:pPr>
              <a:lnSpc>
                <a:spcPct val="120000"/>
              </a:lnSpc>
              <a:defRPr/>
            </a:pPr>
            <a:r>
              <a:rPr lang="en-CA" sz="2800" dirty="0">
                <a:solidFill>
                  <a:srgbClr val="424242"/>
                </a:solidFill>
                <a:latin typeface="Lora" pitchFamily="2" charset="0"/>
              </a:rPr>
              <a:t>Nous </a:t>
            </a:r>
            <a:r>
              <a:rPr lang="en-CA" sz="2800" dirty="0" err="1">
                <a:solidFill>
                  <a:srgbClr val="424242"/>
                </a:solidFill>
                <a:latin typeface="Lora" pitchFamily="2" charset="0"/>
              </a:rPr>
              <a:t>voulons</a:t>
            </a:r>
            <a:r>
              <a:rPr lang="en-CA" sz="2800" dirty="0">
                <a:solidFill>
                  <a:srgbClr val="424242"/>
                </a:solidFill>
                <a:latin typeface="Lora" pitchFamily="2" charset="0"/>
              </a:rPr>
              <a:t> savoir </a:t>
            </a:r>
            <a:r>
              <a:rPr lang="en-CA" sz="2800" dirty="0" err="1">
                <a:solidFill>
                  <a:srgbClr val="424242"/>
                </a:solidFill>
                <a:latin typeface="Lora" pitchFamily="2" charset="0"/>
              </a:rPr>
              <a:t>ce</a:t>
            </a:r>
            <a:r>
              <a:rPr lang="en-CA" sz="2800" dirty="0">
                <a:solidFill>
                  <a:srgbClr val="424242"/>
                </a:solidFill>
                <a:latin typeface="Lora" pitchFamily="2" charset="0"/>
              </a:rPr>
              <a:t> que </a:t>
            </a:r>
            <a:r>
              <a:rPr lang="en-CA" sz="2800" dirty="0" err="1">
                <a:solidFill>
                  <a:srgbClr val="424242"/>
                </a:solidFill>
                <a:latin typeface="Lora" pitchFamily="2" charset="0"/>
              </a:rPr>
              <a:t>vous</a:t>
            </a:r>
            <a:r>
              <a:rPr lang="en-CA" sz="2800" dirty="0">
                <a:solidFill>
                  <a:srgbClr val="424242"/>
                </a:solidFill>
                <a:latin typeface="Lora" pitchFamily="2" charset="0"/>
              </a:rPr>
              <a:t> </a:t>
            </a:r>
            <a:r>
              <a:rPr lang="en-CA" sz="2800" dirty="0" err="1">
                <a:solidFill>
                  <a:srgbClr val="424242"/>
                </a:solidFill>
                <a:latin typeface="Lora" pitchFamily="2" charset="0"/>
              </a:rPr>
              <a:t>pensez</a:t>
            </a:r>
            <a:r>
              <a:rPr lang="en-CA" sz="2800" dirty="0">
                <a:latin typeface="Lora" pitchFamily="2" charset="0"/>
              </a:rPr>
              <a:t>! </a:t>
            </a:r>
          </a:p>
          <a:p>
            <a:pPr>
              <a:lnSpc>
                <a:spcPct val="120000"/>
              </a:lnSpc>
              <a:defRPr/>
            </a:pPr>
            <a:r>
              <a:rPr lang="en-CA" sz="2800" dirty="0" err="1">
                <a:solidFill>
                  <a:srgbClr val="006498"/>
                </a:solidFill>
                <a:latin typeface="Lora" pitchFamily="2" charset="0"/>
              </a:rPr>
              <a:t>Prenez</a:t>
            </a:r>
            <a:r>
              <a:rPr lang="en-CA" sz="2800" dirty="0">
                <a:solidFill>
                  <a:srgbClr val="006498"/>
                </a:solidFill>
                <a:latin typeface="Lora" pitchFamily="2" charset="0"/>
              </a:rPr>
              <a:t> </a:t>
            </a:r>
            <a:r>
              <a:rPr lang="en-CA" sz="2800" b="1" dirty="0">
                <a:solidFill>
                  <a:srgbClr val="006498"/>
                </a:solidFill>
                <a:latin typeface="Lora" pitchFamily="2" charset="0"/>
              </a:rPr>
              <a:t>10 minutes </a:t>
            </a:r>
            <a:r>
              <a:rPr lang="en-CA" sz="2800" dirty="0">
                <a:solidFill>
                  <a:srgbClr val="006498"/>
                </a:solidFill>
                <a:latin typeface="Lora" pitchFamily="2" charset="0"/>
              </a:rPr>
              <a:t>pour </a:t>
            </a:r>
            <a:r>
              <a:rPr lang="en-CA" sz="2800" dirty="0" err="1">
                <a:solidFill>
                  <a:srgbClr val="006498"/>
                </a:solidFill>
                <a:latin typeface="Lora" pitchFamily="2" charset="0"/>
              </a:rPr>
              <a:t>remplir</a:t>
            </a:r>
            <a:r>
              <a:rPr lang="en-CA" sz="2800" dirty="0">
                <a:solidFill>
                  <a:srgbClr val="006498"/>
                </a:solidFill>
                <a:latin typeface="Lora" pitchFamily="2" charset="0"/>
              </a:rPr>
              <a:t> le sondage </a:t>
            </a:r>
            <a:r>
              <a:rPr lang="en-CA" sz="2800" dirty="0" err="1">
                <a:solidFill>
                  <a:srgbClr val="006498"/>
                </a:solidFill>
                <a:latin typeface="Lora" pitchFamily="2" charset="0"/>
              </a:rPr>
              <a:t>du·de</a:t>
            </a:r>
            <a:r>
              <a:rPr lang="en-CA" sz="2800" dirty="0">
                <a:solidFill>
                  <a:srgbClr val="006498"/>
                </a:solidFill>
                <a:latin typeface="Lora" pitchFamily="2" charset="0"/>
              </a:rPr>
              <a:t> la participant</a:t>
            </a:r>
            <a:r>
              <a:rPr lang="fr-CA" sz="2800" dirty="0">
                <a:solidFill>
                  <a:srgbClr val="006498"/>
                </a:solidFill>
                <a:latin typeface="Lora" pitchFamily="2" charset="0"/>
              </a:rPr>
              <a:t>·e</a:t>
            </a:r>
            <a:r>
              <a:rPr lang="en-CA" sz="2800" dirty="0">
                <a:solidFill>
                  <a:srgbClr val="006498"/>
                </a:solidFill>
                <a:latin typeface="Lora" pitchFamily="2" charset="0"/>
              </a:rPr>
              <a:t>.</a:t>
            </a:r>
          </a:p>
          <a:p>
            <a:pPr>
              <a:lnSpc>
                <a:spcPct val="150000"/>
              </a:lnSpc>
            </a:pPr>
            <a:endParaRPr lang="en-CA" dirty="0">
              <a:solidFill>
                <a:srgbClr val="0081C6"/>
              </a:solidFill>
            </a:endParaRPr>
          </a:p>
        </p:txBody>
      </p:sp>
    </p:spTree>
    <p:extLst>
      <p:ext uri="{BB962C8B-B14F-4D97-AF65-F5344CB8AC3E}">
        <p14:creationId xmlns:p14="http://schemas.microsoft.com/office/powerpoint/2010/main" val="28149660"/>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itle 1">
            <a:extLst>
              <a:ext uri="{FF2B5EF4-FFF2-40B4-BE49-F238E27FC236}">
                <a16:creationId xmlns:a16="http://schemas.microsoft.com/office/drawing/2014/main" id="{5F29F61A-6BD9-47BA-A874-48B56F2C1164}"/>
              </a:ext>
            </a:extLst>
          </p:cNvPr>
          <p:cNvSpPr>
            <a:spLocks noGrp="1"/>
          </p:cNvSpPr>
          <p:nvPr>
            <p:ph type="title"/>
          </p:nvPr>
        </p:nvSpPr>
        <p:spPr>
          <a:xfrm>
            <a:off x="716280" y="357675"/>
            <a:ext cx="8770620" cy="1325563"/>
          </a:xfrm>
        </p:spPr>
        <p:txBody>
          <a:bodyPr vert="horz" lIns="91440" tIns="45720" rIns="91440" bIns="45720" rtlCol="0">
            <a:normAutofit/>
          </a:bodyPr>
          <a:lstStyle/>
          <a:p>
            <a:r>
              <a:rPr lang="fr-CA" dirty="0"/>
              <a:t>Séances de rappel en ligne</a:t>
            </a:r>
            <a:br>
              <a:rPr lang="fr-CA" dirty="0"/>
            </a:br>
            <a:endParaRPr lang="fr-CA" dirty="0"/>
          </a:p>
        </p:txBody>
      </p:sp>
      <p:sp>
        <p:nvSpPr>
          <p:cNvPr id="6" name="Content Placeholder 35">
            <a:extLst>
              <a:ext uri="{FF2B5EF4-FFF2-40B4-BE49-F238E27FC236}">
                <a16:creationId xmlns:a16="http://schemas.microsoft.com/office/drawing/2014/main" id="{55D18507-2926-9D8A-0057-63EE23247048}"/>
              </a:ext>
            </a:extLst>
          </p:cNvPr>
          <p:cNvSpPr txBox="1">
            <a:spLocks/>
          </p:cNvSpPr>
          <p:nvPr/>
        </p:nvSpPr>
        <p:spPr>
          <a:xfrm>
            <a:off x="716280" y="1446664"/>
            <a:ext cx="4813492" cy="4564050"/>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600"/>
              </a:spcBef>
              <a:spcAft>
                <a:spcPts val="600"/>
              </a:spcAft>
              <a:buFont typeface="Arial" panose="020B0604020202020204" pitchFamily="34" charset="0"/>
              <a:buNone/>
              <a:defRPr sz="2400" kern="1200">
                <a:solidFill>
                  <a:schemeClr val="tx1"/>
                </a:solidFill>
                <a:latin typeface="LORA REGULAR ROMAN" pitchFamily="2" charset="77"/>
                <a:ea typeface="+mn-ea"/>
                <a:cs typeface="+mn-cs"/>
              </a:defRPr>
            </a:lvl1pPr>
            <a:lvl2pPr marL="217800" indent="-228600" algn="l" defTabSz="914400" rtl="0" eaLnBrk="1" latinLnBrk="0" hangingPunct="1">
              <a:lnSpc>
                <a:spcPct val="90000"/>
              </a:lnSpc>
              <a:spcBef>
                <a:spcPts val="0"/>
              </a:spcBef>
              <a:spcAft>
                <a:spcPts val="600"/>
              </a:spcAft>
              <a:buFont typeface="Arial" panose="020B0604020202020204" pitchFamily="34" charset="0"/>
              <a:buChar char="•"/>
              <a:defRPr sz="2400" kern="1200">
                <a:solidFill>
                  <a:schemeClr val="tx1"/>
                </a:solidFill>
                <a:latin typeface="LORA REGULAR ROMAN" pitchFamily="2" charset="77"/>
                <a:ea typeface="+mn-ea"/>
                <a:cs typeface="+mn-cs"/>
              </a:defRPr>
            </a:lvl2pPr>
            <a:lvl3pPr marL="495000" indent="-228600" algn="l" defTabSz="914400" rtl="0" eaLnBrk="1" latinLnBrk="0" hangingPunct="1">
              <a:lnSpc>
                <a:spcPct val="90000"/>
              </a:lnSpc>
              <a:spcBef>
                <a:spcPts val="0"/>
              </a:spcBef>
              <a:spcAft>
                <a:spcPts val="600"/>
              </a:spcAft>
              <a:buFont typeface="System Font Regular"/>
              <a:buChar char="‒"/>
              <a:defRPr sz="2400" kern="1200">
                <a:solidFill>
                  <a:schemeClr val="tx1"/>
                </a:solidFill>
                <a:latin typeface="LORA REGULAR ROMAN" pitchFamily="2" charset="77"/>
                <a:ea typeface="+mn-ea"/>
                <a:cs typeface="+mn-cs"/>
              </a:defRPr>
            </a:lvl3pPr>
            <a:lvl4pPr marL="844200" indent="-228600" algn="l" defTabSz="914400" rtl="0" eaLnBrk="1" latinLnBrk="0" hangingPunct="1">
              <a:lnSpc>
                <a:spcPct val="90000"/>
              </a:lnSpc>
              <a:spcBef>
                <a:spcPts val="0"/>
              </a:spcBef>
              <a:spcAft>
                <a:spcPts val="600"/>
              </a:spcAft>
              <a:buFont typeface="System Font Regular"/>
              <a:buChar char="⬩"/>
              <a:defRPr sz="2400" kern="1200">
                <a:solidFill>
                  <a:schemeClr val="tx1"/>
                </a:solidFill>
                <a:latin typeface="LORA REGULAR ROMAN" pitchFamily="2" charset="77"/>
                <a:ea typeface="+mn-ea"/>
                <a:cs typeface="+mn-cs"/>
              </a:defRPr>
            </a:lvl4pPr>
            <a:lvl5pPr marL="1085400" indent="-228600" algn="l" defTabSz="914400" rtl="0" eaLnBrk="1" latinLnBrk="0" hangingPunct="1">
              <a:lnSpc>
                <a:spcPct val="90000"/>
              </a:lnSpc>
              <a:spcBef>
                <a:spcPts val="0"/>
              </a:spcBef>
              <a:spcAft>
                <a:spcPts val="600"/>
              </a:spcAft>
              <a:buFont typeface="Wingdings" pitchFamily="2" charset="2"/>
              <a:buChar char="§"/>
              <a:defRPr sz="2400" kern="1200">
                <a:solidFill>
                  <a:schemeClr val="tx1"/>
                </a:solidFill>
                <a:latin typeface="LORA REGULAR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ts val="3480"/>
              </a:lnSpc>
              <a:spcBef>
                <a:spcPts val="1200"/>
              </a:spcBef>
              <a:spcAft>
                <a:spcPts val="1200"/>
              </a:spcAft>
            </a:pPr>
            <a:r>
              <a:rPr lang="fr-CA" dirty="0">
                <a:latin typeface="Lora" pitchFamily="2" charset="0"/>
              </a:rPr>
              <a:t>Séances gratuites autonomes</a:t>
            </a:r>
          </a:p>
          <a:p>
            <a:pPr>
              <a:lnSpc>
                <a:spcPts val="3480"/>
              </a:lnSpc>
              <a:spcBef>
                <a:spcPts val="1200"/>
              </a:spcBef>
              <a:spcAft>
                <a:spcPts val="1200"/>
              </a:spcAft>
            </a:pPr>
            <a:r>
              <a:rPr lang="fr-CA" dirty="0">
                <a:latin typeface="Lora" pitchFamily="2" charset="0"/>
              </a:rPr>
              <a:t>Rafraîchir ou « booster » les connaissances :</a:t>
            </a:r>
          </a:p>
          <a:p>
            <a:pPr marL="620713" lvl="1">
              <a:lnSpc>
                <a:spcPct val="120000"/>
              </a:lnSpc>
              <a:spcAft>
                <a:spcPts val="0"/>
              </a:spcAft>
            </a:pPr>
            <a:r>
              <a:rPr lang="fr-CA" dirty="0">
                <a:latin typeface="Lora" pitchFamily="2" charset="0"/>
              </a:rPr>
              <a:t>Continuum de santé mentale.</a:t>
            </a:r>
          </a:p>
          <a:p>
            <a:pPr marL="620713" lvl="1">
              <a:lnSpc>
                <a:spcPct val="120000"/>
              </a:lnSpc>
              <a:spcAft>
                <a:spcPts val="0"/>
              </a:spcAft>
            </a:pPr>
            <a:r>
              <a:rPr lang="fr-CA" dirty="0">
                <a:latin typeface="Lora" pitchFamily="2" charset="0"/>
              </a:rPr>
              <a:t>Réduction de la stigmatisation.</a:t>
            </a:r>
          </a:p>
          <a:p>
            <a:pPr marL="620713" lvl="1">
              <a:lnSpc>
                <a:spcPct val="120000"/>
              </a:lnSpc>
              <a:spcAft>
                <a:spcPts val="0"/>
              </a:spcAft>
            </a:pPr>
            <a:r>
              <a:rPr lang="fr-CA" dirty="0">
                <a:latin typeface="Lora" pitchFamily="2" charset="0"/>
              </a:rPr>
              <a:t>Les quatre grandes stratégies.</a:t>
            </a:r>
          </a:p>
        </p:txBody>
      </p:sp>
      <p:sp>
        <p:nvSpPr>
          <p:cNvPr id="3" name="Slide Number Placeholder 3">
            <a:extLst>
              <a:ext uri="{FF2B5EF4-FFF2-40B4-BE49-F238E27FC236}">
                <a16:creationId xmlns:a16="http://schemas.microsoft.com/office/drawing/2014/main" id="{D50E7EBC-0B0C-8265-6AAD-7168D86A8B67}"/>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136</a:t>
            </a:fld>
            <a:endParaRPr lang="fr-CA" dirty="0">
              <a:latin typeface="Lora Regular Roman" pitchFamily="2" charset="0"/>
            </a:endParaRPr>
          </a:p>
        </p:txBody>
      </p:sp>
      <p:pic>
        <p:nvPicPr>
          <p:cNvPr id="7" name="Picture 6">
            <a:extLst>
              <a:ext uri="{FF2B5EF4-FFF2-40B4-BE49-F238E27FC236}">
                <a16:creationId xmlns:a16="http://schemas.microsoft.com/office/drawing/2014/main" id="{5E7983CC-F48C-76F5-C1B6-B0E23B665607}"/>
              </a:ext>
              <a:ext uri="{C183D7F6-B498-43B3-948B-1728B52AA6E4}">
                <adec:decorative xmlns:adec="http://schemas.microsoft.com/office/drawing/2017/decorative" val="1"/>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t="8635"/>
          <a:stretch/>
        </p:blipFill>
        <p:spPr bwMode="auto">
          <a:xfrm>
            <a:off x="5563435" y="1683238"/>
            <a:ext cx="5941747" cy="4340336"/>
          </a:xfrm>
          <a:prstGeom prst="rect">
            <a:avLst/>
          </a:prstGeom>
          <a:noFill/>
          <a:ln w="28575">
            <a:no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315921072"/>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1538" name="Title 1"/>
          <p:cNvSpPr>
            <a:spLocks noGrp="1"/>
          </p:cNvSpPr>
          <p:nvPr>
            <p:ph type="title"/>
          </p:nvPr>
        </p:nvSpPr>
        <p:spPr>
          <a:xfrm>
            <a:off x="838200" y="365125"/>
            <a:ext cx="9775371" cy="1325563"/>
          </a:xfrm>
        </p:spPr>
        <p:txBody>
          <a:bodyPr/>
          <a:lstStyle/>
          <a:p>
            <a:r>
              <a:rPr lang="fr-CA" altLang="en-US" dirty="0"/>
              <a:t>Des questions? Des commentaires?</a:t>
            </a:r>
          </a:p>
        </p:txBody>
      </p:sp>
      <p:pic>
        <p:nvPicPr>
          <p:cNvPr id="7" name="Picture 6">
            <a:extLst>
              <a:ext uri="{FF2B5EF4-FFF2-40B4-BE49-F238E27FC236}">
                <a16:creationId xmlns:a16="http://schemas.microsoft.com/office/drawing/2014/main" id="{B63599D5-D524-B271-A146-A53C01990009}"/>
              </a:ext>
              <a:ext uri="{C183D7F6-B498-43B3-948B-1728B52AA6E4}">
                <adec:decorative xmlns:adec="http://schemas.microsoft.com/office/drawing/2017/decorative" val="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712002" y="4879620"/>
            <a:ext cx="515390" cy="438284"/>
          </a:xfrm>
          <a:prstGeom prst="rect">
            <a:avLst/>
          </a:prstGeom>
        </p:spPr>
      </p:pic>
      <p:pic>
        <p:nvPicPr>
          <p:cNvPr id="6" name="Picture 5" descr="Changer les mentalités&#10;Commission de la santé mentale du Canada">
            <a:extLst>
              <a:ext uri="{FF2B5EF4-FFF2-40B4-BE49-F238E27FC236}">
                <a16:creationId xmlns:a16="http://schemas.microsoft.com/office/drawing/2014/main" id="{108554E9-E38C-4449-99D5-120B68BEF88A}"/>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870462" y="1908461"/>
            <a:ext cx="6451075" cy="1325563"/>
          </a:xfrm>
          <a:prstGeom prst="rect">
            <a:avLst/>
          </a:prstGeom>
        </p:spPr>
      </p:pic>
      <p:sp>
        <p:nvSpPr>
          <p:cNvPr id="5" name="Rectangle 3">
            <a:extLst>
              <a:ext uri="{FF2B5EF4-FFF2-40B4-BE49-F238E27FC236}">
                <a16:creationId xmlns:a16="http://schemas.microsoft.com/office/drawing/2014/main" id="{98304986-C51B-B4B1-DB29-02E2550FBA88}"/>
              </a:ext>
            </a:extLst>
          </p:cNvPr>
          <p:cNvSpPr txBox="1">
            <a:spLocks/>
          </p:cNvSpPr>
          <p:nvPr/>
        </p:nvSpPr>
        <p:spPr>
          <a:xfrm>
            <a:off x="838200" y="3835111"/>
            <a:ext cx="10515600" cy="2610909"/>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600"/>
              </a:spcBef>
              <a:spcAft>
                <a:spcPts val="600"/>
              </a:spcAft>
              <a:buFont typeface="Arial" panose="020B0604020202020204" pitchFamily="34" charset="0"/>
              <a:buNone/>
              <a:defRPr sz="2400" kern="1200">
                <a:solidFill>
                  <a:schemeClr val="tx1"/>
                </a:solidFill>
                <a:latin typeface="LORA REGULAR ROMAN" pitchFamily="2" charset="77"/>
                <a:ea typeface="+mn-ea"/>
                <a:cs typeface="+mn-cs"/>
              </a:defRPr>
            </a:lvl1pPr>
            <a:lvl2pPr marL="217800" indent="-228600" algn="l" defTabSz="914400" rtl="0" eaLnBrk="1" latinLnBrk="0" hangingPunct="1">
              <a:lnSpc>
                <a:spcPct val="90000"/>
              </a:lnSpc>
              <a:spcBef>
                <a:spcPts val="0"/>
              </a:spcBef>
              <a:spcAft>
                <a:spcPts val="600"/>
              </a:spcAft>
              <a:buFont typeface="Arial" panose="020B0604020202020204" pitchFamily="34" charset="0"/>
              <a:buChar char="•"/>
              <a:defRPr sz="2400" kern="1200">
                <a:solidFill>
                  <a:schemeClr val="tx1"/>
                </a:solidFill>
                <a:latin typeface="LORA REGULAR ROMAN" pitchFamily="2" charset="77"/>
                <a:ea typeface="+mn-ea"/>
                <a:cs typeface="+mn-cs"/>
              </a:defRPr>
            </a:lvl2pPr>
            <a:lvl3pPr marL="495000" indent="-228600" algn="l" defTabSz="914400" rtl="0" eaLnBrk="1" latinLnBrk="0" hangingPunct="1">
              <a:lnSpc>
                <a:spcPct val="90000"/>
              </a:lnSpc>
              <a:spcBef>
                <a:spcPts val="0"/>
              </a:spcBef>
              <a:spcAft>
                <a:spcPts val="600"/>
              </a:spcAft>
              <a:buFont typeface="System Font Regular"/>
              <a:buChar char="‒"/>
              <a:defRPr sz="2400" kern="1200">
                <a:solidFill>
                  <a:schemeClr val="tx1"/>
                </a:solidFill>
                <a:latin typeface="LORA REGULAR ROMAN" pitchFamily="2" charset="77"/>
                <a:ea typeface="+mn-ea"/>
                <a:cs typeface="+mn-cs"/>
              </a:defRPr>
            </a:lvl3pPr>
            <a:lvl4pPr marL="844200" indent="-228600" algn="l" defTabSz="914400" rtl="0" eaLnBrk="1" latinLnBrk="0" hangingPunct="1">
              <a:lnSpc>
                <a:spcPct val="90000"/>
              </a:lnSpc>
              <a:spcBef>
                <a:spcPts val="0"/>
              </a:spcBef>
              <a:spcAft>
                <a:spcPts val="600"/>
              </a:spcAft>
              <a:buFont typeface="System Font Regular"/>
              <a:buChar char="⬩"/>
              <a:defRPr sz="2400" kern="1200">
                <a:solidFill>
                  <a:schemeClr val="tx1"/>
                </a:solidFill>
                <a:latin typeface="LORA REGULAR ROMAN" pitchFamily="2" charset="77"/>
                <a:ea typeface="+mn-ea"/>
                <a:cs typeface="+mn-cs"/>
              </a:defRPr>
            </a:lvl4pPr>
            <a:lvl5pPr marL="1085400" indent="-228600" algn="l" defTabSz="914400" rtl="0" eaLnBrk="1" latinLnBrk="0" hangingPunct="1">
              <a:lnSpc>
                <a:spcPct val="90000"/>
              </a:lnSpc>
              <a:spcBef>
                <a:spcPts val="0"/>
              </a:spcBef>
              <a:spcAft>
                <a:spcPts val="600"/>
              </a:spcAft>
              <a:buFont typeface="Wingdings" pitchFamily="2" charset="2"/>
              <a:buChar char="§"/>
              <a:defRPr sz="2400" kern="1200">
                <a:solidFill>
                  <a:schemeClr val="tx1"/>
                </a:solidFill>
                <a:latin typeface="LORA REGULAR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fr-CA" dirty="0"/>
              <a:t>Nous rejoindre : </a:t>
            </a:r>
            <a:r>
              <a:rPr lang="fr-CA" dirty="0">
                <a:solidFill>
                  <a:srgbClr val="006498"/>
                </a:solidFill>
                <a:hlinkClick r:id="rId6">
                  <a:extLst>
                    <a:ext uri="{A12FA001-AC4F-418D-AE19-62706E023703}">
                      <ahyp:hlinkClr xmlns:ahyp="http://schemas.microsoft.com/office/drawing/2018/hyperlinkcolor" val="tx"/>
                    </a:ext>
                  </a:extLst>
                </a:hlinkClick>
              </a:rPr>
              <a:t>eat@changerlesmentalites.org</a:t>
            </a:r>
            <a:endParaRPr lang="fr-CA" dirty="0">
              <a:solidFill>
                <a:srgbClr val="006498"/>
              </a:solidFill>
            </a:endParaRPr>
          </a:p>
          <a:p>
            <a:pPr algn="ctr"/>
            <a:r>
              <a:rPr lang="fr-CA" dirty="0"/>
              <a:t>Visitez : </a:t>
            </a:r>
            <a:r>
              <a:rPr lang="fr-CA" dirty="0">
                <a:solidFill>
                  <a:srgbClr val="006498"/>
                </a:solidFill>
                <a:hlinkClick r:id="rId7">
                  <a:extLst>
                    <a:ext uri="{A12FA001-AC4F-418D-AE19-62706E023703}">
                      <ahyp:hlinkClr xmlns:ahyp="http://schemas.microsoft.com/office/drawing/2018/hyperlinkcolor" val="tx"/>
                    </a:ext>
                  </a:extLst>
                </a:hlinkClick>
              </a:rPr>
              <a:t>changerlesmentalites.org</a:t>
            </a:r>
            <a:endParaRPr lang="fr-CA" dirty="0">
              <a:solidFill>
                <a:srgbClr val="006498"/>
              </a:solidFill>
            </a:endParaRPr>
          </a:p>
          <a:p>
            <a:r>
              <a:rPr lang="fr-CA" dirty="0"/>
              <a:t>		Suivez-nous :        </a:t>
            </a:r>
            <a:r>
              <a:rPr lang="fr-CA" dirty="0" err="1"/>
              <a:t>OpeningMinds</a:t>
            </a:r>
            <a:r>
              <a:rPr lang="fr-CA" dirty="0"/>
              <a:t>/Changer les mentalités</a:t>
            </a:r>
            <a:endParaRPr lang="fr-CA" altLang="en-US" dirty="0"/>
          </a:p>
        </p:txBody>
      </p:sp>
      <p:sp>
        <p:nvSpPr>
          <p:cNvPr id="2" name="Slide Number Placeholder 3">
            <a:extLst>
              <a:ext uri="{FF2B5EF4-FFF2-40B4-BE49-F238E27FC236}">
                <a16:creationId xmlns:a16="http://schemas.microsoft.com/office/drawing/2014/main" id="{D809B172-9271-C028-80D1-2F16FB0AD4D2}"/>
              </a:ext>
            </a:extLst>
          </p:cNvPr>
          <p:cNvSpPr txBox="1">
            <a:spLocks/>
          </p:cNvSpPr>
          <p:nvPr/>
        </p:nvSpPr>
        <p:spPr>
          <a:xfrm>
            <a:off x="9069608" y="634662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75EF96C-48F4-AA40-98FD-CB7BB00C5043}" type="slidenum">
              <a:rPr lang="fr-CA" smtClean="0">
                <a:latin typeface="Lora Regular Roman" pitchFamily="2" charset="0"/>
              </a:rPr>
              <a:pPr/>
              <a:t>137</a:t>
            </a:fld>
            <a:endParaRPr lang="fr-CA">
              <a:latin typeface="Lora Regular Roman" pitchFamily="2" charset="0"/>
            </a:endParaRPr>
          </a:p>
        </p:txBody>
      </p:sp>
    </p:spTree>
    <p:custDataLst>
      <p:tags r:id="rId1"/>
    </p:custDataLst>
    <p:extLst>
      <p:ext uri="{BB962C8B-B14F-4D97-AF65-F5344CB8AC3E}">
        <p14:creationId xmlns:p14="http://schemas.microsoft.com/office/powerpoint/2010/main" val="207073620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OM Sept 2023">
      <a:dk1>
        <a:srgbClr val="1D1C1D"/>
      </a:dk1>
      <a:lt1>
        <a:srgbClr val="FFFFFF"/>
      </a:lt1>
      <a:dk2>
        <a:srgbClr val="0047BB"/>
      </a:dk2>
      <a:lt2>
        <a:srgbClr val="E7E6E6"/>
      </a:lt2>
      <a:accent1>
        <a:srgbClr val="0069B3"/>
      </a:accent1>
      <a:accent2>
        <a:srgbClr val="008769"/>
      </a:accent2>
      <a:accent3>
        <a:srgbClr val="00C0F3"/>
      </a:accent3>
      <a:accent4>
        <a:srgbClr val="71BF44"/>
      </a:accent4>
      <a:accent5>
        <a:srgbClr val="FF6600"/>
      </a:accent5>
      <a:accent6>
        <a:srgbClr val="FF0000"/>
      </a:accent6>
      <a:hlink>
        <a:srgbClr val="0069B3"/>
      </a:hlink>
      <a:folHlink>
        <a:srgbClr val="FF0000"/>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Nova">
    <a:dk1>
      <a:srgbClr val="172144"/>
    </a:dk1>
    <a:lt1>
      <a:srgbClr val="FFFFFF"/>
    </a:lt1>
    <a:dk2>
      <a:srgbClr val="08C6F9"/>
    </a:dk2>
    <a:lt2>
      <a:srgbClr val="0FBCFA"/>
    </a:lt2>
    <a:accent1>
      <a:srgbClr val="377DFF"/>
    </a:accent1>
    <a:accent2>
      <a:srgbClr val="3087FE"/>
    </a:accent2>
    <a:accent3>
      <a:srgbClr val="2A92FD"/>
    </a:accent3>
    <a:accent4>
      <a:srgbClr val="239CFC"/>
    </a:accent4>
    <a:accent5>
      <a:srgbClr val="1CA7FC"/>
    </a:accent5>
    <a:accent6>
      <a:srgbClr val="15B1FB"/>
    </a:accent6>
    <a:hlink>
      <a:srgbClr val="2F8299"/>
    </a:hlink>
    <a:folHlink>
      <a:srgbClr val="8C8C8C"/>
    </a:folHlink>
  </a:clrScheme>
  <a:fontScheme name="Lymo">
    <a:majorFont>
      <a:latin typeface="Century Gothic"/>
      <a:ea typeface=""/>
      <a:cs typeface=""/>
    </a:majorFont>
    <a:minorFont>
      <a:latin typeface="Calibr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F5B8FE01B63443A57B916875BB8F2E" ma:contentTypeVersion="23" ma:contentTypeDescription="Create a new document." ma:contentTypeScope="" ma:versionID="90f122cfdb907e3295d115ccbe3e9ea8">
  <xsd:schema xmlns:xsd="http://www.w3.org/2001/XMLSchema" xmlns:xs="http://www.w3.org/2001/XMLSchema" xmlns:p="http://schemas.microsoft.com/office/2006/metadata/properties" xmlns:ns1="http://schemas.microsoft.com/sharepoint/v3" xmlns:ns2="e516cd39-2ec5-4897-8d16-86317675b533" xmlns:ns3="6b3988fd-5392-4821-8051-3acfb46cd118" targetNamespace="http://schemas.microsoft.com/office/2006/metadata/properties" ma:root="true" ma:fieldsID="94139483b925755bddae64a5ec1d377b" ns1:_="" ns2:_="" ns3:_="">
    <xsd:import namespace="http://schemas.microsoft.com/sharepoint/v3"/>
    <xsd:import namespace="e516cd39-2ec5-4897-8d16-86317675b533"/>
    <xsd:import namespace="6b3988fd-5392-4821-8051-3acfb46cd118"/>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element ref="ns1:_dlc_Exempt" minOccurs="0"/>
                <xsd:element ref="ns3:MediaServiceMetadata" minOccurs="0"/>
                <xsd:element ref="ns3:MediaServiceFastMetadata" minOccurs="0"/>
                <xsd:element ref="ns3:MediaServiceDateTaken" minOccurs="0"/>
                <xsd:element ref="ns3:MediaServiceAutoKeyPoints" minOccurs="0"/>
                <xsd:element ref="ns3:MediaServiceKeyPoints" minOccurs="0"/>
                <xsd:element ref="ns3:MediaLengthInSeconds"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3:MediaServiceObjectDetectorVersions" minOccurs="0"/>
                <xsd:element ref="ns3:MediaServiceLocation"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element name="_dlc_Exempt" ma:index="12" nillable="true" ma:displayName="Exempt from Policy" ma:description=""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516cd39-2ec5-4897-8d16-86317675b533"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element name="TaxCatchAll" ma:index="21" nillable="true" ma:displayName="Taxonomy Catch All Column" ma:hidden="true" ma:list="{c4a4d11d-5da2-4d2d-8952-2deced27e5c3}" ma:internalName="TaxCatchAll" ma:showField="CatchAllData" ma:web="e516cd39-2ec5-4897-8d16-86317675b53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b3988fd-5392-4821-8051-3acfb46cd118"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9390f8c8-d660-458c-b38b-65e97cc6114e"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Location" ma:index="26" nillable="true" ma:displayName="Location" ma:indexed="true" ma:internalName="MediaServiceLocation"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p:Policy xmlns:p="office.server.policy" id="" local="true">
  <p:Name>Document</p:Name>
  <p:Description/>
  <p:Statement/>
  <p:PolicyItems>
    <p:PolicyItem featureId="Microsoft.Office.RecordsManagement.PolicyFeatures.PolicyAudit" staticId="0x01010013279150F3A89D4A94A1739408564995|-1152541523" UniqueId="3c788e72-8105-403d-9e76-7a3df3b740c7">
      <p:Name>Auditing</p:Name>
      <p:Description>Audits user actions on documents and list items to the Audit Log.</p:Description>
      <p:CustomData>
        <Audit>
          <Update/>
          <CheckInOut/>
          <DeleteRestore/>
        </Audit>
      </p:CustomData>
    </p:PolicyItem>
  </p:PolicyItems>
</p:Policy>
</file>

<file path=customXml/item3.xml><?xml version="1.0" encoding="utf-8"?>
<p:properties xmlns:p="http://schemas.microsoft.com/office/2006/metadata/properties" xmlns:xsi="http://www.w3.org/2001/XMLSchema-instance" xmlns:pc="http://schemas.microsoft.com/office/infopath/2007/PartnerControls">
  <documentManagement>
    <MediaLengthInSeconds xmlns="6b3988fd-5392-4821-8051-3acfb46cd118" xsi:nil="true"/>
    <TaxCatchAll xmlns="e516cd39-2ec5-4897-8d16-86317675b533" xsi:nil="true"/>
    <lcf76f155ced4ddcb4097134ff3c332f xmlns="6b3988fd-5392-4821-8051-3acfb46cd118">
      <Terms xmlns="http://schemas.microsoft.com/office/infopath/2007/PartnerControls"/>
    </lcf76f155ced4ddcb4097134ff3c332f>
    <PublishingExpirationDate xmlns="http://schemas.microsoft.com/sharepoint/v3" xsi:nil="true"/>
    <PublishingStartDate xmlns="http://schemas.microsoft.com/sharepoint/v3"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7D5D22-6C42-4206-A3AE-69A994B59B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e516cd39-2ec5-4897-8d16-86317675b533"/>
    <ds:schemaRef ds:uri="6b3988fd-5392-4821-8051-3acfb46cd1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C1CB52B-8E26-447A-87F1-D42B0C8009F2}">
  <ds:schemaRefs>
    <ds:schemaRef ds:uri="office.server.policy"/>
  </ds:schemaRefs>
</ds:datastoreItem>
</file>

<file path=customXml/itemProps3.xml><?xml version="1.0" encoding="utf-8"?>
<ds:datastoreItem xmlns:ds="http://schemas.openxmlformats.org/officeDocument/2006/customXml" ds:itemID="{63C10D05-2A4B-4436-8A84-96C2065B451A}">
  <ds:schemaRefs>
    <ds:schemaRef ds:uri="http://schemas.openxmlformats.org/package/2006/metadata/core-properties"/>
    <ds:schemaRef ds:uri="http://schemas.microsoft.com/sharepoint/v3"/>
    <ds:schemaRef ds:uri="http://schemas.microsoft.com/office/2006/documentManagement/types"/>
    <ds:schemaRef ds:uri="http://purl.org/dc/elements/1.1/"/>
    <ds:schemaRef ds:uri="http://www.w3.org/XML/1998/namespace"/>
    <ds:schemaRef ds:uri="6b3988fd-5392-4821-8051-3acfb46cd118"/>
    <ds:schemaRef ds:uri="http://purl.org/dc/dcmitype/"/>
    <ds:schemaRef ds:uri="e516cd39-2ec5-4897-8d16-86317675b533"/>
    <ds:schemaRef ds:uri="http://schemas.microsoft.com/office/infopath/2007/PartnerControls"/>
    <ds:schemaRef ds:uri="http://schemas.microsoft.com/office/2006/metadata/properties"/>
    <ds:schemaRef ds:uri="http://purl.org/dc/terms/"/>
  </ds:schemaRefs>
</ds:datastoreItem>
</file>

<file path=customXml/itemProps4.xml><?xml version="1.0" encoding="utf-8"?>
<ds:datastoreItem xmlns:ds="http://schemas.openxmlformats.org/officeDocument/2006/customXml" ds:itemID="{E0B8EF83-515F-4D56-9F15-C413B99103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36738</TotalTime>
  <Words>54530</Words>
  <Application>Microsoft Office PowerPoint</Application>
  <PresentationFormat>Widescreen</PresentationFormat>
  <Paragraphs>5482</Paragraphs>
  <Slides>137</Slides>
  <Notes>137</Notes>
  <HiddenSlides>0</HiddenSlides>
  <MMClips>7</MMClips>
  <ScaleCrop>false</ScaleCrop>
  <HeadingPairs>
    <vt:vector size="6" baseType="variant">
      <vt:variant>
        <vt:lpstr>Fonts Used</vt:lpstr>
      </vt:variant>
      <vt:variant>
        <vt:i4>23</vt:i4>
      </vt:variant>
      <vt:variant>
        <vt:lpstr>Theme</vt:lpstr>
      </vt:variant>
      <vt:variant>
        <vt:i4>1</vt:i4>
      </vt:variant>
      <vt:variant>
        <vt:lpstr>Slide Titles</vt:lpstr>
      </vt:variant>
      <vt:variant>
        <vt:i4>137</vt:i4>
      </vt:variant>
    </vt:vector>
  </HeadingPairs>
  <TitlesOfParts>
    <vt:vector size="161" baseType="lpstr">
      <vt:lpstr>Lora Bold Roman</vt:lpstr>
      <vt:lpstr>Calibri</vt:lpstr>
      <vt:lpstr>Arial</vt:lpstr>
      <vt:lpstr>Times New Roman</vt:lpstr>
      <vt:lpstr>Open Sans Light</vt:lpstr>
      <vt:lpstr>Adobe Clean DC</vt:lpstr>
      <vt:lpstr>Lora</vt:lpstr>
      <vt:lpstr>MS PGothic</vt:lpstr>
      <vt:lpstr>LORA REGULAR ROMAN</vt:lpstr>
      <vt:lpstr>dt-line-industry-01</vt:lpstr>
      <vt:lpstr>Calibri Light</vt:lpstr>
      <vt:lpstr>Segoe UI</vt:lpstr>
      <vt:lpstr>Cambria</vt:lpstr>
      <vt:lpstr>LORA REGULAR ROMAN</vt:lpstr>
      <vt:lpstr>dt-line-business-01</vt:lpstr>
      <vt:lpstr>System Font Regular</vt:lpstr>
      <vt:lpstr>Red Hat Display</vt:lpstr>
      <vt:lpstr>Aptos</vt:lpstr>
      <vt:lpstr>Arial,Sans-Serif</vt:lpstr>
      <vt:lpstr>Wingdings</vt:lpstr>
      <vt:lpstr>Courier New</vt:lpstr>
      <vt:lpstr>Lora Italic</vt:lpstr>
      <vt:lpstr>Arial</vt:lpstr>
      <vt:lpstr>Office Theme</vt:lpstr>
      <vt:lpstr>L’Esprit au travail MC</vt:lpstr>
      <vt:lpstr>Avant de commencer... </vt:lpstr>
      <vt:lpstr>Consignes pour un espace sécuritaire</vt:lpstr>
      <vt:lpstr>Consignes de groupe</vt:lpstr>
      <vt:lpstr>Quelles images correspondent le plus à votre humeur?  </vt:lpstr>
      <vt:lpstr>Survol du cours : ce cours est basé sur des données probantes et est conçu pour : </vt:lpstr>
      <vt:lpstr>Modules du cours et objectifs d’apprentissage </vt:lpstr>
      <vt:lpstr>Module 1 :  La santé mentale et la stigmatisation </vt:lpstr>
      <vt:lpstr>Comment définiriez-vous la santé mentale? </vt:lpstr>
      <vt:lpstr>La santé mentale    </vt:lpstr>
      <vt:lpstr>Le continuum de santé mentale</vt:lpstr>
      <vt:lpstr>Questionnaire</vt:lpstr>
      <vt:lpstr>Les troubles de santé mentale au Canada</vt:lpstr>
      <vt:lpstr>Le saviez-vous?</vt:lpstr>
      <vt:lpstr>Vivre avec la maladie mentale </vt:lpstr>
      <vt:lpstr>Facteurs de risque du trouble de santé mentale</vt:lpstr>
      <vt:lpstr>La stigmatisation, les préjugés et la discrimination </vt:lpstr>
      <vt:lpstr>Les types de stigmatisation</vt:lpstr>
      <vt:lpstr>Les répercussions de la stigmatisation en milieu de travail</vt:lpstr>
      <vt:lpstr>La stigmatisation en milieu de travail </vt:lpstr>
      <vt:lpstr>Le choix des mots est important</vt:lpstr>
      <vt:lpstr>À votre tour de pratiquer!</vt:lpstr>
      <vt:lpstr>Autres obstacles aux soins </vt:lpstr>
      <vt:lpstr>Discussion de groupe</vt:lpstr>
      <vt:lpstr>Module 1 – Vérification des connaissances acquises</vt:lpstr>
      <vt:lpstr>Résumé – Module 1</vt:lpstr>
      <vt:lpstr>La prochaine fois… le module 2</vt:lpstr>
      <vt:lpstr>Pause santé</vt:lpstr>
      <vt:lpstr>Module 2 : La santé mentale au travail</vt:lpstr>
      <vt:lpstr>Le saviez-vous? 1</vt:lpstr>
      <vt:lpstr>Coûts ou pertes pour l’économie canadienne</vt:lpstr>
      <vt:lpstr>Pensez-vous que les gens sont plus à l'aise pour parler de leur santé physique ou de leur santé mentale avec d'autres au travail?</vt:lpstr>
      <vt:lpstr>Le saviez-vous? 2</vt:lpstr>
      <vt:lpstr>Milieu de travail psychologiquement sain et sécuritaire</vt:lpstr>
      <vt:lpstr>Quels indicateurs vous attendez-vous à trouver dans un lieu de travail qui valorise la santé et la sécurité psychologiques? </vt:lpstr>
      <vt:lpstr>Les avantages d’un milieu de travail psychologiquement sain et sécure</vt:lpstr>
      <vt:lpstr>La santé et sécurité psychologiques au travail</vt:lpstr>
      <vt:lpstr>L’outil de continuum de santé mentale</vt:lpstr>
      <vt:lpstr>Le continuum de santé mentale</vt:lpstr>
      <vt:lpstr>Un exemple de santé physique</vt:lpstr>
      <vt:lpstr>Remue-méninges</vt:lpstr>
      <vt:lpstr>Observer les changements dans les cinq domaines</vt:lpstr>
      <vt:lpstr>continuum</vt:lpstr>
      <vt:lpstr>Utilisation de substances et comportements de dépendance</vt:lpstr>
      <vt:lpstr>Auto-observation :   Où vous situez-vous sur le continuum? </vt:lpstr>
      <vt:lpstr>Comment vais-je?</vt:lpstr>
      <vt:lpstr>Comment nous parlons du suicide</vt:lpstr>
      <vt:lpstr>Quels sont les signes avant-coureurs possibles du suicide?</vt:lpstr>
      <vt:lpstr>Comment poser la question du suicide à quelqu'un? </vt:lpstr>
      <vt:lpstr>Obtenez de l’aide immédiatement! </vt:lpstr>
      <vt:lpstr>Activité : scénario </vt:lpstr>
      <vt:lpstr>Scénario : aider un·e collègue </vt:lpstr>
      <vt:lpstr>Questions : aider un·e collègue </vt:lpstr>
      <vt:lpstr>Le rétablissement est possible </vt:lpstr>
      <vt:lpstr>Soutien et rétablissement </vt:lpstr>
      <vt:lpstr>Module 2 – Vérification des connaissances acquises </vt:lpstr>
      <vt:lpstr>Résumé – Module 2</vt:lpstr>
      <vt:lpstr>La prochaine fois… le module 3 </vt:lpstr>
      <vt:lpstr>Pause santé</vt:lpstr>
      <vt:lpstr>Module 3 :  Le stress et la résilience</vt:lpstr>
      <vt:lpstr>Le Stress</vt:lpstr>
      <vt:lpstr>Quelles sont les principales sources de stress?</vt:lpstr>
      <vt:lpstr>Sources de stress</vt:lpstr>
      <vt:lpstr>Comment réagissez-vous au stress?</vt:lpstr>
      <vt:lpstr>Réaction au stress</vt:lpstr>
      <vt:lpstr>Votre réaction est VOTRE réaction!</vt:lpstr>
      <vt:lpstr>Le stress et le rendement</vt:lpstr>
      <vt:lpstr>Le stress et l’épuisement professionnel </vt:lpstr>
      <vt:lpstr>Le stress et la résilience</vt:lpstr>
      <vt:lpstr>La résilience</vt:lpstr>
      <vt:lpstr>Les stratégies d’adaptation</vt:lpstr>
      <vt:lpstr>Les 4 grandes stratégies</vt:lpstr>
      <vt:lpstr>La respiration profonde</vt:lpstr>
      <vt:lpstr>Pratiquons la respiration profonde</vt:lpstr>
      <vt:lpstr>Le monologue intérieur </vt:lpstr>
      <vt:lpstr>Pièges de pensée courants</vt:lpstr>
      <vt:lpstr>Comment pouvez-vous remettre en question le monologue intérieur négatif?</vt:lpstr>
      <vt:lpstr>Pratiquons le monologue intérieur positif</vt:lpstr>
      <vt:lpstr>Pratiquons le monologue intérieur positif</vt:lpstr>
      <vt:lpstr>Le monologue intérieur pendant les situations très stressantes</vt:lpstr>
      <vt:lpstr>La préparation mentale</vt:lpstr>
      <vt:lpstr>Pratiquons la préparation mentale </vt:lpstr>
      <vt:lpstr>Établir des objectifs</vt:lpstr>
      <vt:lpstr>Pratiquons les objectifs SMART</vt:lpstr>
      <vt:lpstr>L’établissement des objectifs du moment </vt:lpstr>
      <vt:lpstr>Activité :  scénario</vt:lpstr>
      <vt:lpstr>Scénario : les quatre grandes stratégies  </vt:lpstr>
      <vt:lpstr>Questions : les quatre grandes stratégies </vt:lpstr>
      <vt:lpstr>Prendre soin de soi </vt:lpstr>
      <vt:lpstr>De quelle autre façon pouvez-vous prendre soin de vous et rester en bonne santé et résilient·e?</vt:lpstr>
      <vt:lpstr>Conseils pour veiller à son sommeil</vt:lpstr>
      <vt:lpstr>Ressources : r.changerlesmentalites.org</vt:lpstr>
      <vt:lpstr>Soutiens et ressources</vt:lpstr>
      <vt:lpstr>Soutiens et ressources 2</vt:lpstr>
      <vt:lpstr>Module 3 – Vérification des connaissances acquises</vt:lpstr>
      <vt:lpstr>Résume – Module 3</vt:lpstr>
      <vt:lpstr>Pour conclure... </vt:lpstr>
      <vt:lpstr>Autoréflexion</vt:lpstr>
      <vt:lpstr>Évaluation du cours</vt:lpstr>
      <vt:lpstr>Séances de rappel en ligne</vt:lpstr>
      <vt:lpstr>Des questions? Des commentaires?</vt:lpstr>
      <vt:lpstr>La prochaine fois… le module 4 </vt:lpstr>
      <vt:lpstr>Pause santé</vt:lpstr>
      <vt:lpstr>Module 4:  Soutenir son équipe</vt:lpstr>
      <vt:lpstr>Ce cours est basé sur des données probantes et est conçu pour : </vt:lpstr>
      <vt:lpstr>Gestionnaires</vt:lpstr>
      <vt:lpstr>Les gestionnaires et la santé mentale</vt:lpstr>
      <vt:lpstr>Stephanie Voudouris</vt:lpstr>
      <vt:lpstr>Quel est votre rôle?</vt:lpstr>
      <vt:lpstr>Connaître ses responsabilités</vt:lpstr>
      <vt:lpstr>À quel point est-il facile pour vous de parler à un·e employé·e ou membre de l’équipe de sa santé mentale? </vt:lpstr>
      <vt:lpstr>Communiquer avec empathie</vt:lpstr>
      <vt:lpstr>Empathie  </vt:lpstr>
      <vt:lpstr>Avoir des conversations saines</vt:lpstr>
      <vt:lpstr>Révision : Mouvement sur le continuum de santé mentale </vt:lpstr>
      <vt:lpstr>Scénario : aider un·e employé·e </vt:lpstr>
      <vt:lpstr>Questions : aider un·e employé·e</vt:lpstr>
      <vt:lpstr>Comment pouvez-vous agir concrètement?</vt:lpstr>
      <vt:lpstr>En Santé</vt:lpstr>
      <vt:lpstr>Blessé·e </vt:lpstr>
      <vt:lpstr>Le rétablissement et le retour au travail </vt:lpstr>
      <vt:lpstr>Gestion de crise</vt:lpstr>
      <vt:lpstr>Le soutien après une crise</vt:lpstr>
      <vt:lpstr>N’oubliez pas…</vt:lpstr>
      <vt:lpstr>L’examen ponctuel de l’incident (EPI)</vt:lpstr>
      <vt:lpstr>Les étapes de l’examen ponctuel de l’incident (EPI)</vt:lpstr>
      <vt:lpstr>Scénario : EPI</vt:lpstr>
      <vt:lpstr>Questions : Scénario EPI</vt:lpstr>
      <vt:lpstr>Après la crise</vt:lpstr>
      <vt:lpstr>N’oubliez pas…</vt:lpstr>
      <vt:lpstr>Module 4 – Vérification des connaissances acquises</vt:lpstr>
      <vt:lpstr>Résume – Module 4</vt:lpstr>
      <vt:lpstr>Pour conclure...</vt:lpstr>
      <vt:lpstr>Autoréflexion</vt:lpstr>
      <vt:lpstr>Évaluation du cours</vt:lpstr>
      <vt:lpstr>Séances de rappel en ligne </vt:lpstr>
      <vt:lpstr>Des questions? Des commentaires?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Gerard Cheong</dc:creator>
  <cp:lastModifiedBy>May Nasir</cp:lastModifiedBy>
  <cp:revision>144</cp:revision>
  <dcterms:created xsi:type="dcterms:W3CDTF">2023-09-11T16:30:18Z</dcterms:created>
  <dcterms:modified xsi:type="dcterms:W3CDTF">2025-01-29T17:01:23Z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0x010100DEF5B8FE01B63443A57B916875BB8F2E</vt:lpwstr>
  </property>
  <property fmtid="{D5CDD505-2E9C-101B-9397-08002B2CF9AE}" pid="3" name="MediaServiceImageTags">
    <vt:lpwstr/>
  </property>
  <property fmtid="{D5CDD505-2E9C-101B-9397-08002B2CF9AE}" pid="4" name="Order">
    <vt:lpwstr>844400.000000000</vt:lpwstr>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_ExtendedDescription">
    <vt:lpwstr/>
  </property>
  <property fmtid="{D5CDD505-2E9C-101B-9397-08002B2CF9AE}" pid="9" name="TriggerFlowInfo">
    <vt:lpwstr/>
  </property>
  <property fmtid="{D5CDD505-2E9C-101B-9397-08002B2CF9AE}" pid="10" name="xd_Signature">
    <vt:lpwstr/>
  </property>
</Properties>
</file>